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4879" r:id="rId2"/>
    <p:sldId id="1307" r:id="rId3"/>
    <p:sldId id="4870" r:id="rId4"/>
    <p:sldId id="4880" r:id="rId5"/>
    <p:sldId id="2622" r:id="rId6"/>
    <p:sldId id="2681" r:id="rId7"/>
    <p:sldId id="2661" r:id="rId8"/>
    <p:sldId id="4881" r:id="rId9"/>
    <p:sldId id="4882" r:id="rId10"/>
    <p:sldId id="2618" r:id="rId11"/>
    <p:sldId id="4883" r:id="rId12"/>
    <p:sldId id="2670" r:id="rId13"/>
    <p:sldId id="4857" r:id="rId14"/>
    <p:sldId id="4858" r:id="rId15"/>
    <p:sldId id="4866" r:id="rId16"/>
    <p:sldId id="4859" r:id="rId17"/>
    <p:sldId id="4863" r:id="rId18"/>
    <p:sldId id="4864" r:id="rId19"/>
    <p:sldId id="4867" r:id="rId20"/>
    <p:sldId id="4865" r:id="rId21"/>
    <p:sldId id="2638" r:id="rId22"/>
    <p:sldId id="4869" r:id="rId23"/>
    <p:sldId id="2674" r:id="rId24"/>
    <p:sldId id="4868" r:id="rId25"/>
    <p:sldId id="4854" r:id="rId26"/>
    <p:sldId id="4331" r:id="rId27"/>
    <p:sldId id="4897" r:id="rId28"/>
    <p:sldId id="1345" r:id="rId29"/>
    <p:sldId id="1371" r:id="rId30"/>
    <p:sldId id="1314" r:id="rId31"/>
    <p:sldId id="4898" r:id="rId32"/>
    <p:sldId id="1329" r:id="rId33"/>
    <p:sldId id="4887" r:id="rId34"/>
    <p:sldId id="1232" r:id="rId35"/>
    <p:sldId id="4888" r:id="rId36"/>
    <p:sldId id="1317" r:id="rId37"/>
    <p:sldId id="4889" r:id="rId38"/>
    <p:sldId id="4899" r:id="rId39"/>
    <p:sldId id="1319" r:id="rId40"/>
    <p:sldId id="4900" r:id="rId41"/>
    <p:sldId id="1321" r:id="rId42"/>
    <p:sldId id="4892" r:id="rId43"/>
    <p:sldId id="4871" r:id="rId44"/>
    <p:sldId id="4893" r:id="rId45"/>
    <p:sldId id="4901" r:id="rId46"/>
    <p:sldId id="1323" r:id="rId47"/>
    <p:sldId id="4502" r:id="rId48"/>
    <p:sldId id="1324" r:id="rId49"/>
    <p:sldId id="4902" r:id="rId50"/>
    <p:sldId id="1326" r:id="rId51"/>
    <p:sldId id="4878" r:id="rId52"/>
    <p:sldId id="4903" r:id="rId53"/>
    <p:sldId id="3488" r:id="rId54"/>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3300"/>
    <a:srgbClr val="FFFF00"/>
    <a:srgbClr val="0000FF"/>
    <a:srgbClr val="A50021"/>
    <a:srgbClr val="CCECFF"/>
    <a:srgbClr val="E1C5B5"/>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65362" autoAdjust="0"/>
  </p:normalViewPr>
  <p:slideViewPr>
    <p:cSldViewPr>
      <p:cViewPr varScale="1">
        <p:scale>
          <a:sx n="87" d="100"/>
          <a:sy n="87" d="100"/>
        </p:scale>
        <p:origin x="963"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DEA1A78-BB51-4046-BA71-1A3625B92D45}"/>
              </a:ext>
            </a:extLst>
          </p:cNvPr>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7" name="Rectangle 3">
            <a:extLst>
              <a:ext uri="{FF2B5EF4-FFF2-40B4-BE49-F238E27FC236}">
                <a16:creationId xmlns:a16="http://schemas.microsoft.com/office/drawing/2014/main" id="{07CF3325-DC95-4751-B1BF-011F359C3661}"/>
              </a:ext>
            </a:extLst>
          </p:cNvPr>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8" name="Rectangle 4">
            <a:extLst>
              <a:ext uri="{FF2B5EF4-FFF2-40B4-BE49-F238E27FC236}">
                <a16:creationId xmlns:a16="http://schemas.microsoft.com/office/drawing/2014/main" id="{3F68A737-8840-41C9-9839-DC28125523A0}"/>
              </a:ext>
            </a:extLst>
          </p:cNvPr>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a:extLst>
              <a:ext uri="{FF2B5EF4-FFF2-40B4-BE49-F238E27FC236}">
                <a16:creationId xmlns:a16="http://schemas.microsoft.com/office/drawing/2014/main" id="{469D57F8-9D78-4C89-B439-AF68661343E9}"/>
              </a:ext>
            </a:extLst>
          </p:cNvPr>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pPr>
              <a:defRPr/>
            </a:pPr>
            <a:fld id="{4788D4A3-5A6A-4B58-9557-CDDD39047755}"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2A54A3-2DF4-4C80-B6EF-17339CF782F5}"/>
              </a:ext>
            </a:extLst>
          </p:cNvPr>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9EDD5FF2-9A72-49E1-976E-1C0F1AB547DC}"/>
              </a:ext>
            </a:extLst>
          </p:cNvPr>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00ADFAA8-593F-4719-8B6E-AEFD2A2DF985}" type="datetimeFigureOut">
              <a:rPr lang="en-US" smtClean="0"/>
              <a:pPr>
                <a:defRPr/>
              </a:pPr>
              <a:t>12/23/2018</a:t>
            </a:fld>
            <a:endParaRPr lang="en-US" dirty="0"/>
          </a:p>
        </p:txBody>
      </p:sp>
      <p:sp>
        <p:nvSpPr>
          <p:cNvPr id="4" name="Slide Image Placeholder 3">
            <a:extLst>
              <a:ext uri="{FF2B5EF4-FFF2-40B4-BE49-F238E27FC236}">
                <a16:creationId xmlns:a16="http://schemas.microsoft.com/office/drawing/2014/main" id="{0A4FEA5A-CA3D-436D-A1B5-921753AED81A}"/>
              </a:ext>
            </a:extLst>
          </p:cNvPr>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a:extLst>
              <a:ext uri="{FF2B5EF4-FFF2-40B4-BE49-F238E27FC236}">
                <a16:creationId xmlns:a16="http://schemas.microsoft.com/office/drawing/2014/main" id="{A14D37F0-2FE0-4AE8-BC99-C651A971C3EC}"/>
              </a:ext>
            </a:extLst>
          </p:cNvPr>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72BFE2-0F82-415D-ABA7-28A5DD52E4FE}"/>
              </a:ext>
            </a:extLst>
          </p:cNvPr>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5D483EA-FF8D-4A35-84C1-17A71D269B62}"/>
              </a:ext>
            </a:extLst>
          </p:cNvPr>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atin typeface="Calibri" panose="020F0502020204030204" pitchFamily="34" charset="0"/>
              </a:defRPr>
            </a:lvl1pPr>
          </a:lstStyle>
          <a:p>
            <a:pPr>
              <a:defRPr/>
            </a:pPr>
            <a:fld id="{29976CB1-4ED5-4824-BC45-141C996BA9EB}"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6C49F19-509B-4199-853C-52A8D2C4762E}"/>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0D65528F-F53A-4C02-96E3-CB4E4CE2EAEA}"/>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66985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36EF9071-217E-4008-97D0-D9CC6853F04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37DE8EAE-9DA4-45B5-8424-CBC23CFB64B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21D4300-AFC5-4335-B9DA-538E380CA296}"/>
              </a:ext>
            </a:extLst>
          </p:cNvPr>
          <p:cNvSpPr>
            <a:spLocks noGrp="1" noChangeArrowheads="1"/>
          </p:cNvSpPr>
          <p:nvPr>
            <p:ph type="sldNum" sz="quarter" idx="12"/>
          </p:nvPr>
        </p:nvSpPr>
        <p:spPr/>
        <p:txBody>
          <a:bodyPr/>
          <a:lstStyle>
            <a:lvl1pPr>
              <a:defRPr/>
            </a:lvl1pPr>
          </a:lstStyle>
          <a:p>
            <a:pPr>
              <a:defRPr/>
            </a:pPr>
            <a:fld id="{EBBD9AE2-6724-4644-BCD1-A58C79E7D0D1}" type="slidenum">
              <a:rPr lang="en-US" altLang="en-US"/>
              <a:pPr>
                <a:defRPr/>
              </a:pPr>
              <a:t>‹#›</a:t>
            </a:fld>
            <a:endParaRPr lang="en-US" altLang="en-US"/>
          </a:p>
        </p:txBody>
      </p:sp>
    </p:spTree>
    <p:extLst>
      <p:ext uri="{BB962C8B-B14F-4D97-AF65-F5344CB8AC3E}">
        <p14:creationId xmlns:p14="http://schemas.microsoft.com/office/powerpoint/2010/main" val="268558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7331" y="1652461"/>
            <a:ext cx="4324594"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214" y="1652461"/>
            <a:ext cx="4324594"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ED9492-366F-4145-9D31-677C99B037E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A7AA259-BB86-420F-93FD-5EE5E6E1D42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4F1D705-537F-47B3-AA2B-D1F6394A493D}"/>
              </a:ext>
            </a:extLst>
          </p:cNvPr>
          <p:cNvSpPr>
            <a:spLocks noGrp="1" noChangeArrowheads="1"/>
          </p:cNvSpPr>
          <p:nvPr>
            <p:ph type="sldNum" sz="quarter" idx="12"/>
          </p:nvPr>
        </p:nvSpPr>
        <p:spPr/>
        <p:txBody>
          <a:bodyPr/>
          <a:lstStyle>
            <a:lvl1pPr>
              <a:defRPr/>
            </a:lvl1pPr>
          </a:lstStyle>
          <a:p>
            <a:pPr>
              <a:defRPr/>
            </a:pPr>
            <a:fld id="{872B3FEF-61FD-4EE1-8E9B-DE33F3AF127F}" type="slidenum">
              <a:rPr lang="en-US" altLang="en-US"/>
              <a:pPr>
                <a:defRPr/>
              </a:pPr>
              <a:t>‹#›</a:t>
            </a:fld>
            <a:endParaRPr lang="en-US" altLang="en-US"/>
          </a:p>
        </p:txBody>
      </p:sp>
    </p:spTree>
    <p:extLst>
      <p:ext uri="{BB962C8B-B14F-4D97-AF65-F5344CB8AC3E}">
        <p14:creationId xmlns:p14="http://schemas.microsoft.com/office/powerpoint/2010/main" val="69112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DE435-6299-4A6B-94C2-F4EA5256C93E}"/>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52745662-635D-4122-9DA9-CC00A43B15B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92969D01-D484-48C1-9ACE-CF841B3BA548}"/>
              </a:ext>
            </a:extLst>
          </p:cNvPr>
          <p:cNvSpPr>
            <a:spLocks noGrp="1"/>
          </p:cNvSpPr>
          <p:nvPr>
            <p:ph type="sldNum" sz="quarter" idx="12"/>
          </p:nvPr>
        </p:nvSpPr>
        <p:spPr/>
        <p:txBody>
          <a:bodyPr/>
          <a:lstStyle>
            <a:lvl1pPr>
              <a:defRPr/>
            </a:lvl1pPr>
          </a:lstStyle>
          <a:p>
            <a:pPr>
              <a:defRPr/>
            </a:pPr>
            <a:fld id="{70E6145F-5AEE-4708-BF81-D6170B2062BB}" type="slidenum">
              <a:rPr lang="en-US" altLang="en-US"/>
              <a:pPr>
                <a:defRPr/>
              </a:pPr>
              <a:t>‹#›</a:t>
            </a:fld>
            <a:endParaRPr lang="en-US" altLang="en-US"/>
          </a:p>
        </p:txBody>
      </p:sp>
    </p:spTree>
    <p:extLst>
      <p:ext uri="{BB962C8B-B14F-4D97-AF65-F5344CB8AC3E}">
        <p14:creationId xmlns:p14="http://schemas.microsoft.com/office/powerpoint/2010/main" val="43507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998E9D-FFC6-411C-AF60-E25DE8BCAA87}"/>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2ACFA31-99AF-4964-B3A7-CD250339E813}"/>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56825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B3585BD-067A-41E2-A507-2766404F803F}"/>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EA80BA7-D073-45BB-B1A8-A583AF9B7A88}"/>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7856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3090A7-CD90-431D-8057-861BD25D6A73}"/>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0F66969F-55CC-43A6-AC6F-6769B81F02CA}"/>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19445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56054C-1D61-465C-8F0D-C4E8DBF6126F}"/>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BB079CD7-A039-4EA9-92DE-DC9E34F75C73}"/>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52111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B08CB6-A8E8-4BE1-AA6B-6B762CCE4E34}"/>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991DC37-AFBC-470C-A42D-16720A3022B8}"/>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3028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03B4E2-EA18-4746-8CBD-8DDB97A2AB78}"/>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49739DD5-3DA9-442B-8556-A9474EF4C068}"/>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5964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C7B47F-93CC-480A-A473-F2212C3B10DC}"/>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4BCD532-FFB8-4EC7-B31E-0CFF46537C13}"/>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0403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98966B-C4C3-44DA-A39E-66F4B59BBE2D}"/>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EC6D6EC8-0FA5-4F4E-ADF0-1BC3E3F492DD}"/>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2309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1AAFA88-C9FC-4B26-AF24-2322B248672F}"/>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563B397B-7B77-4DAE-8884-F75CBB2B383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B6C99F9-D26A-4EBD-AC39-D2A62EAF5F18}"/>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FE9A5D14-662B-4748-8C38-A90851AD36D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7FF70DC-41E7-43E4-AAE9-7C1864271A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3B8B03A9-21D8-4852-934F-F568496A096B}"/>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DAF149B0-0CFB-4651-A830-448296F17B77}"/>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89F28500-4F6D-489F-8477-CD8FDE5E5E3D}"/>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E0D306BC-6758-4ED3-9B06-EE8A5A812726}"/>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EE1A8A79-0EA0-4C39-96BF-C9F198BC1FA8}"/>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6A131BA2-D8F5-4922-9C9D-B0D8E68C6BA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798B77DF-76E0-4D08-BDF1-9EEBAD3E9B6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D3C3E45F-915B-4501-9884-EE81DCD12EF8}"/>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4F1F894A-C98F-4257-9853-9049EFFA8CA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E53067AE-F10D-4513-B288-7559F460FE17}"/>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B7064409-F46E-4342-A63E-2FD06E181F85}"/>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67D3709D-DCF2-40D3-BDB3-2204AA80BB8D}"/>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90C0AB8C-81F5-4761-9475-9B6574134D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FF397A27-A3A2-485C-81A8-50EE7870AA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96ADA34B-7583-4629-936E-EBD7E0638DF8}"/>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8C74CAD7-B125-44D8-870C-C00E4A8ACB13}"/>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D2B2562C-37B0-4CF0-ABFF-64C7A047706F}"/>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94F011AC-6289-4EB4-9DA5-625291F5F869}"/>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F1607855-B185-4B68-8DAB-5AD8F7E4BAE3}"/>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376AD550-BB3A-4034-A3AE-24D43325AC6B}"/>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362EFAE5-AC42-4DA0-86E9-706BD3B9E69C}"/>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03ED5D93-1C08-4121-A2C9-D00AB5468F68}"/>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BA9C71A-C3C1-455A-B167-6191E00CFD2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70DE1482-FE9A-4376-9B83-12C205099C5F}"/>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A9A58BF1-3A80-4189-9C2C-C68E66F7F03D}"/>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6F1E7859-348E-4EBC-BF7D-91DF9C30CAFF}"/>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84F33487-5D7B-4620-8B3B-9FAA5C5103A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39F9577C-4609-49A4-B834-D592B3699DEC}"/>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7F67D418-59FF-4C4F-A796-01F7F68E6CF3}"/>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F5C0BA10-DBEA-4B0D-A441-98306FC760FF}"/>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E4A564CA-1CA6-4104-9745-6053FED9BA68}"/>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6E572D7-3AD8-4D33-9716-3D6E2D963435}"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6D442E2D-8F21-4D2B-BB63-3D0AFB9D6B0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0566" r:id="rId1"/>
    <p:sldLayoutId id="2147490567" r:id="rId2"/>
    <p:sldLayoutId id="2147490568" r:id="rId3"/>
    <p:sldLayoutId id="2147490569" r:id="rId4"/>
    <p:sldLayoutId id="2147490570" r:id="rId5"/>
    <p:sldLayoutId id="2147490571" r:id="rId6"/>
    <p:sldLayoutId id="2147490572" r:id="rId7"/>
    <p:sldLayoutId id="2147490573" r:id="rId8"/>
    <p:sldLayoutId id="2147490574" r:id="rId9"/>
    <p:sldLayoutId id="2147490575" r:id="rId10"/>
    <p:sldLayoutId id="2147490576" r:id="rId11"/>
    <p:sldLayoutId id="2147490577"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0F7830-C640-4658-8311-76EBA0EB3B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1" y="5532120"/>
            <a:ext cx="801858" cy="1097280"/>
          </a:xfrm>
          <a:prstGeom prst="rect">
            <a:avLst/>
          </a:prstGeom>
        </p:spPr>
      </p:pic>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2247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99"/>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190500" y="2286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effectLst>
                  <a:outerShdw blurRad="38100" dist="38100" dir="2700000" algn="tl">
                    <a:srgbClr val="000000">
                      <a:alpha val="43137"/>
                    </a:srgbClr>
                  </a:outerShdw>
                </a:effectLst>
              </a:rPr>
              <a:t>Why Believe in Christ’s Virgin Birth?</a:t>
            </a:r>
          </a:p>
        </p:txBody>
      </p:sp>
      <p:pic>
        <p:nvPicPr>
          <p:cNvPr id="5" name="Picture 4">
            <a:extLst>
              <a:ext uri="{FF2B5EF4-FFF2-40B4-BE49-F238E27FC236}">
                <a16:creationId xmlns:a16="http://schemas.microsoft.com/office/drawing/2014/main" id="{B7E25D42-2FC8-4A9A-B6A8-A15189CFE185}"/>
              </a:ext>
            </a:extLst>
          </p:cNvPr>
          <p:cNvPicPr>
            <a:picLocks noChangeAspect="1"/>
          </p:cNvPicPr>
          <p:nvPr/>
        </p:nvPicPr>
        <p:blipFill>
          <a:blip r:embed="rId3"/>
          <a:stretch>
            <a:fillRect/>
          </a:stretch>
        </p:blipFill>
        <p:spPr>
          <a:xfrm>
            <a:off x="2877165" y="1993267"/>
            <a:ext cx="3389670" cy="2871465"/>
          </a:xfrm>
          <a:prstGeom prst="rect">
            <a:avLst/>
          </a:prstGeom>
        </p:spPr>
      </p:pic>
    </p:spTree>
    <p:extLst>
      <p:ext uri="{BB962C8B-B14F-4D97-AF65-F5344CB8AC3E}">
        <p14:creationId xmlns:p14="http://schemas.microsoft.com/office/powerpoint/2010/main" val="19637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E5C6EB9-D575-4FAD-ACDD-61B34B532C54}"/>
              </a:ext>
            </a:extLst>
          </p:cNvPr>
          <p:cNvSpPr>
            <a:spLocks noGrp="1" noChangeArrowheads="1"/>
          </p:cNvSpPr>
          <p:nvPr>
            <p:ph type="title"/>
          </p:nvPr>
        </p:nvSpPr>
        <p:spPr>
          <a:xfrm>
            <a:off x="571500" y="228600"/>
            <a:ext cx="8001000" cy="914400"/>
          </a:xfrm>
        </p:spPr>
        <p:txBody>
          <a:bodyPr/>
          <a:lstStyle/>
          <a:p>
            <a:pPr algn="ctr" eaLnBrk="1" hangingPunct="1"/>
            <a:r>
              <a:rPr lang="en-US" altLang="en-US" sz="4000" dirty="0">
                <a:effectLst>
                  <a:outerShdw blurRad="38100" dist="38100" dir="2700000" algn="tl">
                    <a:srgbClr val="000000">
                      <a:alpha val="43137"/>
                    </a:srgbClr>
                  </a:outerShdw>
                </a:effectLst>
              </a:rPr>
              <a:t>To Fulfill Old Testament Prophecy</a:t>
            </a:r>
          </a:p>
        </p:txBody>
      </p:sp>
      <p:sp>
        <p:nvSpPr>
          <p:cNvPr id="5123" name="Rectangle 3">
            <a:extLst>
              <a:ext uri="{FF2B5EF4-FFF2-40B4-BE49-F238E27FC236}">
                <a16:creationId xmlns:a16="http://schemas.microsoft.com/office/drawing/2014/main" id="{56ECFF85-759C-4BA9-A352-BAE3D89AF317}"/>
              </a:ext>
            </a:extLst>
          </p:cNvPr>
          <p:cNvSpPr>
            <a:spLocks noGrp="1" noChangeArrowheads="1"/>
          </p:cNvSpPr>
          <p:nvPr>
            <p:ph idx="1"/>
          </p:nvPr>
        </p:nvSpPr>
        <p:spPr>
          <a:xfrm>
            <a:off x="609600" y="1600200"/>
            <a:ext cx="7924800" cy="4460875"/>
          </a:xfrm>
        </p:spPr>
        <p:txBody>
          <a:bodyPr/>
          <a:lstStyle/>
          <a:p>
            <a:pPr marL="457200" indent="-457200" eaLnBrk="1" hangingPunct="1">
              <a:spcBef>
                <a:spcPts val="0"/>
              </a:spcBef>
              <a:spcAft>
                <a:spcPts val="2400"/>
              </a:spcAft>
              <a:defRPr/>
            </a:pPr>
            <a:r>
              <a:rPr lang="en-US" i="1" dirty="0" err="1">
                <a:effectLst>
                  <a:outerShdw blurRad="38100" dist="38100" dir="2700000" algn="tl">
                    <a:srgbClr val="000000">
                      <a:alpha val="43137"/>
                    </a:srgbClr>
                  </a:outerShdw>
                </a:effectLst>
              </a:rPr>
              <a:t>Almah</a:t>
            </a:r>
            <a:endParaRPr lang="en-US" i="1" dirty="0">
              <a:effectLst>
                <a:outerShdw blurRad="38100" dist="38100" dir="2700000" algn="tl">
                  <a:srgbClr val="000000">
                    <a:alpha val="43137"/>
                  </a:srgbClr>
                </a:outerShdw>
              </a:effectLst>
            </a:endParaRP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OT uses </a:t>
            </a:r>
            <a:r>
              <a:rPr lang="en-US" dirty="0">
                <a:effectLst>
                  <a:outerShdw blurRad="38100" dist="38100" dir="2700000" algn="tl">
                    <a:srgbClr val="000000">
                      <a:alpha val="43137"/>
                    </a:srgbClr>
                  </a:outerShdw>
                </a:effectLst>
                <a:cs typeface="Calibri" panose="020F0502020204030204" pitchFamily="34" charset="0"/>
              </a:rPr>
              <a:t>(Gen 24:43; Exod 2:8; Ps 68:25; Song of Solomon 1:3; 6:8; </a:t>
            </a:r>
            <a:r>
              <a:rPr lang="en-US" dirty="0" err="1">
                <a:effectLst>
                  <a:outerShdw blurRad="38100" dist="38100" dir="2700000" algn="tl">
                    <a:srgbClr val="000000">
                      <a:alpha val="43137"/>
                    </a:srgbClr>
                  </a:outerShdw>
                </a:effectLst>
                <a:cs typeface="Calibri" panose="020F0502020204030204" pitchFamily="34" charset="0"/>
              </a:rPr>
              <a:t>Prov</a:t>
            </a:r>
            <a:r>
              <a:rPr lang="en-US" dirty="0">
                <a:effectLst>
                  <a:outerShdw blurRad="38100" dist="38100" dir="2700000" algn="tl">
                    <a:srgbClr val="000000">
                      <a:alpha val="43137"/>
                    </a:srgbClr>
                  </a:outerShdw>
                </a:effectLst>
                <a:cs typeface="Calibri" panose="020F0502020204030204" pitchFamily="34" charset="0"/>
              </a:rPr>
              <a:t> 30:18-19)</a:t>
            </a:r>
            <a:r>
              <a:rPr lang="en-US" dirty="0">
                <a:effectLst>
                  <a:outerShdw blurRad="38100" dist="38100" dir="2700000" algn="tl">
                    <a:srgbClr val="000000">
                      <a:alpha val="43137"/>
                    </a:srgbClr>
                  </a:outerShdw>
                </a:effectLst>
              </a:rPr>
              <a:t> </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LXX</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1:23</a:t>
            </a:r>
          </a:p>
        </p:txBody>
      </p:sp>
      <p:pic>
        <p:nvPicPr>
          <p:cNvPr id="19460" name="Picture 5" descr="https://encrypted-tbn2.gstatic.com/images?q=tbn:ANd9GcQjYa1b34wEurDM_Ysus-MUPsGfl59ZGk9jgBY_m0Y7gik3vNxamA">
            <a:extLst>
              <a:ext uri="{FF2B5EF4-FFF2-40B4-BE49-F238E27FC236}">
                <a16:creationId xmlns:a16="http://schemas.microsoft.com/office/drawing/2014/main" id="{4BB81DE1-10DF-432F-A9CD-22228B0A0C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54149" y="3886200"/>
            <a:ext cx="3232651" cy="2743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609600" y="1946275"/>
            <a:ext cx="8153400" cy="41148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i="1" dirty="0">
                <a:effectLst>
                  <a:outerShdw blurRad="38100" dist="38100" dir="2700000" algn="tl">
                    <a:srgbClr val="000000">
                      <a:alpha val="43137"/>
                    </a:srgbClr>
                  </a:outerShdw>
                </a:effectLst>
              </a:rPr>
              <a:t> and not Almah (Joel 1:8)!</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5475" y="4973545"/>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63893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9" name="Picture 5" descr="https://encrypted-tbn2.gstatic.com/images?q=tbn:ANd9GcQjYa1b34wEurDM_Ysus-MUPsGfl59ZGk9jgBY_m0Y7gik3vNxamA">
            <a:extLst>
              <a:ext uri="{FF2B5EF4-FFF2-40B4-BE49-F238E27FC236}">
                <a16:creationId xmlns:a16="http://schemas.microsoft.com/office/drawing/2014/main" id="{1887F7EE-5829-4C69-9484-2F871DD69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5303" y="76200"/>
            <a:ext cx="1293395" cy="10972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6FC9DE20-1F8C-40D1-A3D6-191B66BF89BA}"/>
              </a:ext>
            </a:extLst>
          </p:cNvPr>
          <p:cNvGraphicFramePr>
            <a:graphicFrameLocks noGrp="1"/>
          </p:cNvGraphicFramePr>
          <p:nvPr>
            <p:extLst>
              <p:ext uri="{D42A27DB-BD31-4B8C-83A1-F6EECF244321}">
                <p14:modId xmlns:p14="http://schemas.microsoft.com/office/powerpoint/2010/main" val="1799837892"/>
              </p:ext>
            </p:extLst>
          </p:nvPr>
        </p:nvGraphicFramePr>
        <p:xfrm>
          <a:off x="228600" y="1241411"/>
          <a:ext cx="8686800" cy="5159389"/>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941835128"/>
                    </a:ext>
                  </a:extLst>
                </a:gridCol>
                <a:gridCol w="4343400">
                  <a:extLst>
                    <a:ext uri="{9D8B030D-6E8A-4147-A177-3AD203B41FA5}">
                      <a16:colId xmlns:a16="http://schemas.microsoft.com/office/drawing/2014/main" val="1635026271"/>
                    </a:ext>
                  </a:extLst>
                </a:gridCol>
              </a:tblGrid>
              <a:tr h="72708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kern="1200" dirty="0">
                          <a:solidFill>
                            <a:schemeClr val="tx2"/>
                          </a:solidFill>
                          <a:latin typeface="Calibri" panose="020F0502020204030204" pitchFamily="34" charset="0"/>
                          <a:ea typeface="+mn-ea"/>
                          <a:cs typeface="+mn-cs"/>
                        </a:rPr>
                        <a:t>ISAIAH 7 AND 8 DIFFERENCES</a:t>
                      </a:r>
                      <a:endParaRPr lang="en-US" sz="3600" b="1" kern="1200" dirty="0">
                        <a:solidFill>
                          <a:schemeClr val="tx2"/>
                        </a:solidFill>
                        <a:latin typeface="Calibri" panose="020F0502020204030204" pitchFamily="34" charset="0"/>
                        <a:ea typeface="+mn-ea"/>
                        <a:cs typeface="+mn-cs"/>
                      </a:endParaRPr>
                    </a:p>
                  </a:txBody>
                  <a:tcPr marT="45711" marB="45711">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kern="1200" dirty="0">
                        <a:solidFill>
                          <a:schemeClr val="lt1"/>
                        </a:solidFill>
                        <a:latin typeface="Calibri" panose="020F0502020204030204" pitchFamily="34" charset="0"/>
                        <a:ea typeface="+mn-ea"/>
                        <a:cs typeface="+mn-cs"/>
                      </a:endParaRPr>
                    </a:p>
                  </a:txBody>
                  <a:tcPr>
                    <a:solidFill>
                      <a:srgbClr val="0099FF"/>
                    </a:solidFill>
                  </a:tcPr>
                </a:tc>
                <a:extLst>
                  <a:ext uri="{0D108BD9-81ED-4DB2-BD59-A6C34878D82A}">
                    <a16:rowId xmlns:a16="http://schemas.microsoft.com/office/drawing/2014/main" val="1923191769"/>
                  </a:ext>
                </a:extLst>
              </a:tr>
              <a:tr h="579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1200" cap="small" baseline="0" dirty="0">
                          <a:solidFill>
                            <a:schemeClr val="lt1"/>
                          </a:solidFill>
                          <a:latin typeface="Calibri" panose="020F0502020204030204" pitchFamily="34" charset="0"/>
                          <a:ea typeface="+mn-ea"/>
                          <a:cs typeface="+mn-cs"/>
                        </a:rPr>
                        <a:t>Isaiah 7</a:t>
                      </a:r>
                      <a:endParaRPr lang="en-US" sz="3200" b="1" kern="1200" cap="small" baseline="0" dirty="0">
                        <a:solidFill>
                          <a:schemeClr val="lt1"/>
                        </a:solidFill>
                        <a:latin typeface="Calibri" panose="020F0502020204030204" pitchFamily="34" charset="0"/>
                        <a:ea typeface="+mn-ea"/>
                        <a:cs typeface="+mn-cs"/>
                      </a:endParaRPr>
                    </a:p>
                  </a:txBody>
                  <a:tcPr marT="45711" marB="45711">
                    <a:solidFill>
                      <a:srgbClr val="00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1200" cap="small" baseline="0" dirty="0">
                          <a:solidFill>
                            <a:schemeClr val="lt1"/>
                          </a:solidFill>
                          <a:latin typeface="Calibri" panose="020F0502020204030204" pitchFamily="34" charset="0"/>
                          <a:ea typeface="+mn-ea"/>
                          <a:cs typeface="+mn-cs"/>
                        </a:rPr>
                        <a:t>Isaiah 8</a:t>
                      </a:r>
                      <a:endParaRPr lang="en-US" sz="3200" b="1" kern="1200" cap="small" baseline="0" dirty="0">
                        <a:solidFill>
                          <a:schemeClr val="lt1"/>
                        </a:solidFill>
                        <a:latin typeface="Calibri" panose="020F0502020204030204" pitchFamily="34" charset="0"/>
                        <a:ea typeface="+mn-ea"/>
                        <a:cs typeface="+mn-cs"/>
                      </a:endParaRPr>
                    </a:p>
                  </a:txBody>
                  <a:tcPr marT="45711" marB="45711">
                    <a:solidFill>
                      <a:srgbClr val="0099FF"/>
                    </a:solidFill>
                  </a:tcPr>
                </a:tc>
                <a:extLst>
                  <a:ext uri="{0D108BD9-81ED-4DB2-BD59-A6C34878D82A}">
                    <a16:rowId xmlns:a16="http://schemas.microsoft.com/office/drawing/2014/main" val="3761866451"/>
                  </a:ext>
                </a:extLst>
              </a:tr>
              <a:tr h="727085">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Immanuel</a:t>
                      </a: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Maher-</a:t>
                      </a:r>
                      <a:r>
                        <a:rPr kumimoji="0" lang="en-US" sz="2800" b="1"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shalal</a:t>
                      </a: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-hash-</a:t>
                      </a:r>
                      <a:r>
                        <a:rPr kumimoji="0" lang="en-US" sz="2800" b="1"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baz</a:t>
                      </a: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extLst>
                  <a:ext uri="{0D108BD9-81ED-4DB2-BD59-A6C34878D82A}">
                    <a16:rowId xmlns:a16="http://schemas.microsoft.com/office/drawing/2014/main" val="1872098101"/>
                  </a:ext>
                </a:extLst>
              </a:tr>
              <a:tr h="727085">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Blessing</a:t>
                      </a: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Judgment</a:t>
                      </a:r>
                    </a:p>
                  </a:txBody>
                  <a:tcPr marT="45711" marB="45711"/>
                </a:tc>
                <a:extLst>
                  <a:ext uri="{0D108BD9-81ED-4DB2-BD59-A6C34878D82A}">
                    <a16:rowId xmlns:a16="http://schemas.microsoft.com/office/drawing/2014/main" val="3349206850"/>
                  </a:ext>
                </a:extLst>
              </a:tr>
              <a:tr h="727085">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Born to a virgin</a:t>
                      </a: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Born to Isaiah's wife</a:t>
                      </a:r>
                    </a:p>
                  </a:txBody>
                  <a:tcPr marT="45711" marB="45711"/>
                </a:tc>
                <a:extLst>
                  <a:ext uri="{0D108BD9-81ED-4DB2-BD59-A6C34878D82A}">
                    <a16:rowId xmlns:a16="http://schemas.microsoft.com/office/drawing/2014/main" val="3466771009"/>
                  </a:ext>
                </a:extLst>
              </a:tr>
              <a:tr h="727085">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Age 12 </a:t>
                      </a: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Age 1-2</a:t>
                      </a:r>
                    </a:p>
                  </a:txBody>
                  <a:tcPr marT="45711" marB="45711"/>
                </a:tc>
                <a:extLst>
                  <a:ext uri="{0D108BD9-81ED-4DB2-BD59-A6C34878D82A}">
                    <a16:rowId xmlns:a16="http://schemas.microsoft.com/office/drawing/2014/main" val="392342736"/>
                  </a:ext>
                </a:extLst>
              </a:tr>
              <a:tr h="944853">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Assyrian judgment upon Judah</a:t>
                      </a: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Assyrian judgment upon Syria and Israel</a:t>
                      </a:r>
                    </a:p>
                  </a:txBody>
                  <a:tcPr marT="45711" marB="45711"/>
                </a:tc>
                <a:extLst>
                  <a:ext uri="{0D108BD9-81ED-4DB2-BD59-A6C34878D82A}">
                    <a16:rowId xmlns:a16="http://schemas.microsoft.com/office/drawing/2014/main" val="27539325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C3549EB-A33D-471D-98F9-DBB8A886C65B}"/>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A882802B-CE62-401F-8D2B-EA695954274F}"/>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07AA0229-7ACE-4400-9F05-0A57E2883A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70D80A9-6AB0-48A0-83E4-42F58F24682D}"/>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C3F618B-3544-4F20-B567-5975D8926756}"/>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A574A45D-1A80-4E31-BF8C-7814DA2FB7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ED2A20-4439-4CA5-B769-216663092C6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1E46193C-0545-42EC-9689-34A175D9238A}"/>
              </a:ext>
            </a:extLst>
          </p:cNvPr>
          <p:cNvSpPr>
            <a:spLocks noChangeArrowheads="1"/>
          </p:cNvSpPr>
          <p:nvPr/>
        </p:nvSpPr>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a:t>
            </a:r>
            <a:r>
              <a:rPr lang="en-US" sz="3600" dirty="0">
                <a:effectLst>
                  <a:outerShdw blurRad="38100" dist="38100" dir="2700000" algn="tl">
                    <a:srgbClr val="000000">
                      <a:alpha val="43137"/>
                    </a:srgbClr>
                  </a:outerShdw>
                </a:effectLst>
                <a:latin typeface="Calibri" panose="020F0502020204030204" pitchFamily="34" charset="0"/>
              </a:rPr>
              <a:t>: Behold, a virgin will be with child and bear a son, and she will call His name Immanuel.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C963AC3-7F60-4BDD-8DAB-0949A8064F47}"/>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8AC7CE9-DBE8-4F54-B8FD-36BD88E1E781}"/>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481A9A90-F643-449F-B35C-EA32DD5CC5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4BD3871-CAAB-421C-BCD5-96F32DD73191}"/>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1AA9326-698F-4C60-81B4-C89EB3C22946}"/>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b="1" i="1" u="sng" dirty="0">
                <a:solidFill>
                  <a:srgbClr val="FFFFCC"/>
                </a:solidFill>
                <a:effectLst>
                  <a:outerShdw blurRad="38100" dist="38100" dir="2700000" algn="tl">
                    <a:srgbClr val="000000">
                      <a:alpha val="43137"/>
                    </a:srgbClr>
                  </a:outerShdw>
                </a:effectLst>
              </a:rPr>
              <a:t>Shear </a:t>
            </a:r>
            <a:r>
              <a:rPr lang="en-US" b="1" i="1" u="sng" dirty="0" err="1">
                <a:solidFill>
                  <a:srgbClr val="FFFFCC"/>
                </a:solidFill>
                <a:effectLst>
                  <a:outerShdw blurRad="38100" dist="38100" dir="2700000" algn="tl">
                    <a:srgbClr val="000000">
                      <a:alpha val="43137"/>
                    </a:srgbClr>
                  </a:outerShdw>
                </a:effectLst>
              </a:rPr>
              <a:t>Jashub</a:t>
            </a:r>
            <a:r>
              <a:rPr lang="en-US" b="1" u="sng" dirty="0">
                <a:solidFill>
                  <a:srgbClr val="FFFFCC"/>
                </a:solidFill>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E371074A-8540-4FCA-A275-8AA27D360E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1B5D7D1-4E75-44AD-BEA3-C4F4B3DEA910}"/>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9D7AAA3-7D13-4B44-9793-75B90E33FDFD}"/>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4B375816-C55A-484E-A0E1-D7AB3F7E13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D64FC-B661-4408-82CA-E911115A4F2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4788EA19-B8B2-4381-8960-E3C255BEC711}"/>
              </a:ext>
            </a:extLst>
          </p:cNvPr>
          <p:cNvSpPr>
            <a:spLocks noChangeArrowheads="1"/>
          </p:cNvSpPr>
          <p:nvPr/>
        </p:nvSpPr>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7:13-14</a:t>
            </a:r>
          </a:p>
          <a:p>
            <a:pPr algn="just" eaLnBrk="1" hangingPunct="1">
              <a:defRPr/>
            </a:pPr>
            <a:r>
              <a:rPr lang="en-US" altLang="en-US" sz="3600" dirty="0">
                <a:latin typeface="Calibri" panose="020F0502020204030204" pitchFamily="34" charset="0"/>
              </a:rPr>
              <a:t>“</a:t>
            </a:r>
            <a:r>
              <a:rPr lang="en-US" sz="3600" dirty="0">
                <a:latin typeface="Calibri" panose="020F0502020204030204" pitchFamily="34" charset="0"/>
              </a:rPr>
              <a:t>Then he said, “Listen now, </a:t>
            </a:r>
            <a:r>
              <a:rPr lang="en-US" sz="3600" b="1" u="sng" dirty="0">
                <a:solidFill>
                  <a:srgbClr val="FFFFCC"/>
                </a:solidFill>
                <a:latin typeface="Calibri" panose="020F0502020204030204" pitchFamily="34" charset="0"/>
              </a:rPr>
              <a:t>O house of David</a:t>
            </a:r>
            <a:r>
              <a:rPr lang="en-US" sz="3600" dirty="0">
                <a:latin typeface="Calibri" panose="020F0502020204030204" pitchFamily="34" charset="0"/>
              </a:rPr>
              <a:t>!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virgin will be with child and bear a son, and she will call His name Immanuel.</a:t>
            </a:r>
            <a:r>
              <a:rPr lang="en-US" altLang="en-US" sz="3600" dirty="0">
                <a:latin typeface="Calibri" panose="020F0502020204030204" pitchFamily="34" charset="0"/>
              </a:rPr>
              <a: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FD792-12D2-4ACA-A00F-C217987FC178}"/>
              </a:ext>
            </a:extLst>
          </p:cNvPr>
          <p:cNvPicPr>
            <a:picLocks noChangeAspect="1"/>
          </p:cNvPicPr>
          <p:nvPr/>
        </p:nvPicPr>
        <p:blipFill>
          <a:blip r:embed="rId2"/>
          <a:stretch>
            <a:fillRect/>
          </a:stretch>
        </p:blipFill>
        <p:spPr>
          <a:xfrm>
            <a:off x="2171700" y="228600"/>
            <a:ext cx="4800600" cy="6400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C0D8D86-4D85-4E06-9C81-7D636D5C279C}"/>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ED152C1A-100F-4B7F-A8C9-B93E318BBC5E}"/>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11A6ED6C-E25D-4CAF-9A46-75E2BC9E55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6D5A7-971A-4E34-B0A3-2B58C1F2160B}"/>
              </a:ext>
            </a:extLst>
          </p:cNvPr>
          <p:cNvPicPr>
            <a:picLocks noChangeAspect="1"/>
          </p:cNvPicPr>
          <p:nvPr/>
        </p:nvPicPr>
        <p:blipFill>
          <a:blip r:embed="rId2"/>
          <a:stretch>
            <a:fillRect/>
          </a:stretch>
        </p:blipFill>
        <p:spPr>
          <a:xfrm>
            <a:off x="0" y="0"/>
            <a:ext cx="9144000" cy="6858000"/>
          </a:xfrm>
          <a:prstGeom prst="rect">
            <a:avLst/>
          </a:prstGeom>
        </p:spPr>
      </p:pic>
      <p:sp>
        <p:nvSpPr>
          <p:cNvPr id="38914" name="Rectangle 3">
            <a:extLst>
              <a:ext uri="{FF2B5EF4-FFF2-40B4-BE49-F238E27FC236}">
                <a16:creationId xmlns:a16="http://schemas.microsoft.com/office/drawing/2014/main" id="{011F3BF6-D5B1-4A7A-962D-0832D5E2A3F2}"/>
              </a:ext>
            </a:extLst>
          </p:cNvPr>
          <p:cNvSpPr>
            <a:spLocks noChangeArrowheads="1"/>
          </p:cNvSpPr>
          <p:nvPr/>
        </p:nvSpPr>
        <p:spPr bwMode="auto">
          <a:xfrm>
            <a:off x="0" y="0"/>
            <a:ext cx="91440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1200"/>
              </a:spcAft>
              <a:buClrTx/>
              <a:buSz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7:9–17</a:t>
            </a:r>
          </a:p>
          <a:p>
            <a:pPr algn="just" eaLnBrk="1" hangingPunct="1">
              <a:spcBef>
                <a:spcPct val="0"/>
              </a:spcBef>
              <a:buClrTx/>
              <a:buSzTx/>
              <a:buFontTx/>
              <a:buNone/>
            </a:pPr>
            <a:r>
              <a:rPr lang="en-US" altLang="en-US" sz="2800" baseline="30000" dirty="0">
                <a:effectLst>
                  <a:outerShdw blurRad="38100" dist="38100" dir="2700000" algn="tl">
                    <a:srgbClr val="000000">
                      <a:alpha val="43137"/>
                    </a:srgbClr>
                  </a:outerShdw>
                </a:effectLst>
                <a:latin typeface="Calibri" panose="020F0502020204030204" pitchFamily="34" charset="0"/>
              </a:rPr>
              <a:t>9</a:t>
            </a:r>
            <a:r>
              <a:rPr lang="en-US" altLang="en-US" sz="2800" dirty="0">
                <a:effectLst>
                  <a:outerShdw blurRad="38100" dist="38100" dir="2700000" algn="tl">
                    <a:srgbClr val="000000">
                      <a:alpha val="43137"/>
                    </a:srgbClr>
                  </a:outerShdw>
                </a:effectLst>
                <a:latin typeface="Calibri" panose="020F0502020204030204" pitchFamily="34" charset="0"/>
              </a:rPr>
              <a:t> “… and the head of Ephraim is Samaria and the head of Samaria is the son of </a:t>
            </a:r>
            <a:r>
              <a:rPr lang="en-US" altLang="en-US" sz="2800" dirty="0" err="1">
                <a:effectLst>
                  <a:outerShdw blurRad="38100" dist="38100" dir="2700000" algn="tl">
                    <a:srgbClr val="000000">
                      <a:alpha val="43137"/>
                    </a:srgbClr>
                  </a:outerShdw>
                </a:effectLst>
                <a:latin typeface="Calibri" panose="020F0502020204030204" pitchFamily="34" charset="0"/>
              </a:rPr>
              <a:t>Remaliah</a:t>
            </a:r>
            <a:r>
              <a:rPr lang="en-US" altLang="en-US" sz="2800" dirty="0">
                <a:effectLst>
                  <a:outerShdw blurRad="38100" dist="38100" dir="2700000" algn="tl">
                    <a:srgbClr val="000000">
                      <a:alpha val="43137"/>
                    </a:srgbClr>
                  </a:outerShdw>
                </a:effectLst>
                <a:latin typeface="Calibri" panose="020F0502020204030204" pitchFamily="34" charset="0"/>
              </a:rPr>
              <a:t>. If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you</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[s] </a:t>
            </a:r>
            <a:r>
              <a:rPr lang="en-US" altLang="en-US" sz="2800" dirty="0">
                <a:effectLst>
                  <a:outerShdw blurRad="38100" dist="38100" dir="2700000" algn="tl">
                    <a:srgbClr val="000000">
                      <a:alpha val="43137"/>
                    </a:srgbClr>
                  </a:outerShdw>
                </a:effectLst>
                <a:latin typeface="Calibri" panose="020F0502020204030204" pitchFamily="34" charset="0"/>
              </a:rPr>
              <a:t>will not believe,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[s] </a:t>
            </a:r>
            <a:r>
              <a:rPr lang="en-US" altLang="en-US" sz="2800" dirty="0">
                <a:effectLst>
                  <a:outerShdw blurRad="38100" dist="38100" dir="2700000" algn="tl">
                    <a:srgbClr val="000000">
                      <a:alpha val="43137"/>
                    </a:srgbClr>
                  </a:outerShdw>
                </a:effectLst>
                <a:latin typeface="Calibri" panose="020F0502020204030204" pitchFamily="34" charset="0"/>
              </a:rPr>
              <a:t>surely shall not last.”’” </a:t>
            </a:r>
            <a:r>
              <a:rPr lang="en-US" altLang="en-US" sz="2800" baseline="30000" dirty="0">
                <a:effectLst>
                  <a:outerShdw blurRad="38100" dist="38100" dir="2700000" algn="tl">
                    <a:srgbClr val="000000">
                      <a:alpha val="43137"/>
                    </a:srgbClr>
                  </a:outerShdw>
                </a:effectLst>
                <a:latin typeface="Calibri" panose="020F0502020204030204" pitchFamily="34" charset="0"/>
              </a:rPr>
              <a:t>10</a:t>
            </a:r>
            <a:r>
              <a:rPr lang="en-US" altLang="en-US" sz="2800" dirty="0">
                <a:effectLst>
                  <a:outerShdw blurRad="38100" dist="38100" dir="2700000" algn="tl">
                    <a:srgbClr val="000000">
                      <a:alpha val="43137"/>
                    </a:srgbClr>
                  </a:outerShdw>
                </a:effectLst>
                <a:latin typeface="Calibri" panose="020F0502020204030204" pitchFamily="34" charset="0"/>
              </a:rPr>
              <a:t> Then the Lord spoke again to Ahaz, saying, </a:t>
            </a:r>
            <a:r>
              <a:rPr lang="en-US" altLang="en-US" sz="2800" baseline="30000" dirty="0">
                <a:effectLst>
                  <a:outerShdw blurRad="38100" dist="38100" dir="2700000" algn="tl">
                    <a:srgbClr val="000000">
                      <a:alpha val="43137"/>
                    </a:srgbClr>
                  </a:outerShdw>
                </a:effectLst>
                <a:latin typeface="Calibri" panose="020F0502020204030204" pitchFamily="34" charset="0"/>
              </a:rPr>
              <a:t>11</a:t>
            </a:r>
            <a:r>
              <a:rPr lang="en-US" altLang="en-US" sz="2800" dirty="0">
                <a:effectLst>
                  <a:outerShdw blurRad="38100" dist="38100" dir="2700000" algn="tl">
                    <a:srgbClr val="000000">
                      <a:alpha val="43137"/>
                    </a:srgbClr>
                  </a:outerShdw>
                </a:effectLst>
                <a:latin typeface="Calibri" panose="020F0502020204030204" pitchFamily="34" charset="0"/>
              </a:rPr>
              <a:t> “Ask a sign for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yourself</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[s] </a:t>
            </a:r>
            <a:r>
              <a:rPr lang="en-US" altLang="en-US" sz="2800" dirty="0">
                <a:effectLst>
                  <a:outerShdw blurRad="38100" dist="38100" dir="2700000" algn="tl">
                    <a:srgbClr val="000000">
                      <a:alpha val="43137"/>
                    </a:srgbClr>
                  </a:outerShdw>
                </a:effectLst>
                <a:latin typeface="Calibri" panose="020F0502020204030204" pitchFamily="34" charset="0"/>
              </a:rPr>
              <a:t>from the Lord your God; make it deep as </a:t>
            </a:r>
            <a:r>
              <a:rPr lang="en-US" altLang="en-US" sz="2800" dirty="0" err="1">
                <a:effectLst>
                  <a:outerShdw blurRad="38100" dist="38100" dir="2700000" algn="tl">
                    <a:srgbClr val="000000">
                      <a:alpha val="43137"/>
                    </a:srgbClr>
                  </a:outerShdw>
                </a:effectLst>
                <a:latin typeface="Calibri" panose="020F0502020204030204" pitchFamily="34" charset="0"/>
              </a:rPr>
              <a:t>Sheol</a:t>
            </a:r>
            <a:r>
              <a:rPr lang="en-US" altLang="en-US" sz="2800" dirty="0">
                <a:effectLst>
                  <a:outerShdw blurRad="38100" dist="38100" dir="2700000" algn="tl">
                    <a:srgbClr val="000000">
                      <a:alpha val="43137"/>
                    </a:srgbClr>
                  </a:outerShdw>
                </a:effectLst>
                <a:latin typeface="Calibri" panose="020F0502020204030204" pitchFamily="34" charset="0"/>
              </a:rPr>
              <a:t> or high as heaven.” </a:t>
            </a:r>
            <a:r>
              <a:rPr lang="en-US" altLang="en-US" sz="2800" baseline="30000" dirty="0">
                <a:effectLst>
                  <a:outerShdw blurRad="38100" dist="38100" dir="2700000" algn="tl">
                    <a:srgbClr val="000000">
                      <a:alpha val="43137"/>
                    </a:srgbClr>
                  </a:outerShdw>
                </a:effectLst>
                <a:latin typeface="Calibri" panose="020F0502020204030204" pitchFamily="34" charset="0"/>
              </a:rPr>
              <a:t>12</a:t>
            </a:r>
            <a:r>
              <a:rPr lang="en-US" altLang="en-US" sz="2800" dirty="0">
                <a:effectLst>
                  <a:outerShdw blurRad="38100" dist="38100" dir="2700000" algn="tl">
                    <a:srgbClr val="000000">
                      <a:alpha val="43137"/>
                    </a:srgbClr>
                  </a:outerShdw>
                </a:effectLst>
                <a:latin typeface="Calibri" panose="020F0502020204030204" pitchFamily="34" charset="0"/>
              </a:rPr>
              <a:t> But Ahaz said, “I will not ask, nor will I test the Lord!” </a:t>
            </a:r>
            <a:r>
              <a:rPr lang="en-US" altLang="en-US" sz="2800" baseline="30000" dirty="0">
                <a:effectLst>
                  <a:outerShdw blurRad="38100" dist="38100" dir="2700000" algn="tl">
                    <a:srgbClr val="000000">
                      <a:alpha val="43137"/>
                    </a:srgbClr>
                  </a:outerShdw>
                </a:effectLst>
                <a:latin typeface="Calibri" panose="020F0502020204030204" pitchFamily="34" charset="0"/>
              </a:rPr>
              <a:t>13</a:t>
            </a:r>
            <a:r>
              <a:rPr lang="en-US" altLang="en-US" sz="2800" dirty="0">
                <a:effectLst>
                  <a:outerShdw blurRad="38100" dist="38100" dir="2700000" algn="tl">
                    <a:srgbClr val="000000">
                      <a:alpha val="43137"/>
                    </a:srgbClr>
                  </a:outerShdw>
                </a:effectLst>
                <a:latin typeface="Calibri" panose="020F0502020204030204" pitchFamily="34" charset="0"/>
              </a:rPr>
              <a:t> Then he said, “Listen now, O house of David! Is it too slight a thing for </a:t>
            </a:r>
            <a:r>
              <a:rPr lang="en-US" altLang="en-US" sz="2800" b="1" u="sng" dirty="0">
                <a:solidFill>
                  <a:srgbClr val="92D050"/>
                </a:solidFill>
                <a:effectLst>
                  <a:outerShdw blurRad="38100" dist="38100" dir="2700000" algn="tl">
                    <a:srgbClr val="000000">
                      <a:alpha val="43137"/>
                    </a:srgbClr>
                  </a:outerShdw>
                </a:effectLst>
                <a:latin typeface="Calibri" panose="020F0502020204030204" pitchFamily="34" charset="0"/>
              </a:rPr>
              <a:t>you </a:t>
            </a:r>
            <a:r>
              <a:rPr lang="en-US" altLang="en-US" sz="2800" b="1" dirty="0">
                <a:solidFill>
                  <a:srgbClr val="92D050"/>
                </a:solidFill>
                <a:effectLst>
                  <a:outerShdw blurRad="38100" dist="38100" dir="2700000" algn="tl">
                    <a:srgbClr val="000000">
                      <a:alpha val="43137"/>
                    </a:srgbClr>
                  </a:outerShdw>
                </a:effectLst>
                <a:latin typeface="Calibri" panose="020F0502020204030204" pitchFamily="34" charset="0"/>
              </a:rPr>
              <a:t>[pl]</a:t>
            </a:r>
            <a:r>
              <a:rPr lang="en-US" altLang="en-US" sz="2800" dirty="0">
                <a:effectLst>
                  <a:outerShdw blurRad="38100" dist="38100" dir="2700000" algn="tl">
                    <a:srgbClr val="000000">
                      <a:alpha val="43137"/>
                    </a:srgbClr>
                  </a:outerShdw>
                </a:effectLst>
                <a:latin typeface="Calibri" panose="020F0502020204030204" pitchFamily="34" charset="0"/>
              </a:rPr>
              <a:t> to try the patience of men, that </a:t>
            </a:r>
            <a:r>
              <a:rPr lang="en-US" altLang="en-US" sz="2800" b="1" u="sng" dirty="0">
                <a:solidFill>
                  <a:srgbClr val="92D050"/>
                </a:solidFill>
                <a:effectLst>
                  <a:outerShdw blurRad="38100" dist="38100" dir="2700000" algn="tl">
                    <a:srgbClr val="000000">
                      <a:alpha val="43137"/>
                    </a:srgbClr>
                  </a:outerShdw>
                </a:effectLst>
                <a:latin typeface="Calibri" panose="020F0502020204030204" pitchFamily="34" charset="0"/>
              </a:rPr>
              <a:t>you</a:t>
            </a:r>
            <a:r>
              <a:rPr lang="en-US" altLang="en-US" sz="2800" b="1" dirty="0">
                <a:solidFill>
                  <a:srgbClr val="92D050"/>
                </a:solidFill>
                <a:effectLst>
                  <a:outerShdw blurRad="38100" dist="38100" dir="2700000" algn="tl">
                    <a:srgbClr val="000000">
                      <a:alpha val="43137"/>
                    </a:srgbClr>
                  </a:outerShdw>
                </a:effectLst>
                <a:latin typeface="Calibri" panose="020F0502020204030204" pitchFamily="34" charset="0"/>
              </a:rPr>
              <a:t> [pl]</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rPr>
              <a:t>will try the patience of my God as well? </a:t>
            </a:r>
            <a:r>
              <a:rPr lang="en-US" altLang="en-US" sz="2800" baseline="30000" dirty="0">
                <a:effectLst>
                  <a:outerShdw blurRad="38100" dist="38100" dir="2700000" algn="tl">
                    <a:srgbClr val="000000">
                      <a:alpha val="43137"/>
                    </a:srgbClr>
                  </a:outerShdw>
                </a:effectLst>
                <a:latin typeface="Calibri" panose="020F0502020204030204" pitchFamily="34" charset="0"/>
              </a:rPr>
              <a:t>14</a:t>
            </a:r>
            <a:r>
              <a:rPr lang="en-US" altLang="en-US" sz="2800" dirty="0">
                <a:effectLst>
                  <a:outerShdw blurRad="38100" dist="38100" dir="2700000" algn="tl">
                    <a:srgbClr val="000000">
                      <a:alpha val="43137"/>
                    </a:srgbClr>
                  </a:outerShdw>
                </a:effectLst>
                <a:latin typeface="Calibri" panose="020F0502020204030204" pitchFamily="34" charset="0"/>
              </a:rPr>
              <a:t> “Therefore the Lord Himself will give </a:t>
            </a:r>
            <a:r>
              <a:rPr lang="en-US" altLang="en-US" sz="2800" b="1" u="sng" dirty="0">
                <a:solidFill>
                  <a:srgbClr val="92D050"/>
                </a:solidFill>
                <a:effectLst>
                  <a:outerShdw blurRad="38100" dist="38100" dir="2700000" algn="tl">
                    <a:srgbClr val="000000">
                      <a:alpha val="43137"/>
                    </a:srgbClr>
                  </a:outerShdw>
                </a:effectLst>
                <a:latin typeface="Calibri" panose="020F0502020204030204" pitchFamily="34" charset="0"/>
              </a:rPr>
              <a:t>you</a:t>
            </a:r>
            <a:r>
              <a:rPr lang="en-US" altLang="en-US" sz="2800" b="1" dirty="0">
                <a:solidFill>
                  <a:srgbClr val="92D050"/>
                </a:solidFill>
                <a:effectLst>
                  <a:outerShdw blurRad="38100" dist="38100" dir="2700000" algn="tl">
                    <a:srgbClr val="000000">
                      <a:alpha val="43137"/>
                    </a:srgbClr>
                  </a:outerShdw>
                </a:effectLst>
                <a:latin typeface="Calibri" panose="020F0502020204030204" pitchFamily="34" charset="0"/>
              </a:rPr>
              <a:t> [pl] </a:t>
            </a:r>
            <a:r>
              <a:rPr lang="en-US" altLang="en-US" sz="2800" dirty="0">
                <a:effectLst>
                  <a:outerShdw blurRad="38100" dist="38100" dir="2700000" algn="tl">
                    <a:srgbClr val="000000">
                      <a:alpha val="43137"/>
                    </a:srgbClr>
                  </a:outerShdw>
                </a:effectLst>
                <a:latin typeface="Calibri" panose="020F0502020204030204" pitchFamily="34" charset="0"/>
              </a:rPr>
              <a:t>a sign: Behold, a virgin will be with child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6D5A7-971A-4E34-B0A3-2B58C1F2160B}"/>
              </a:ext>
            </a:extLst>
          </p:cNvPr>
          <p:cNvPicPr>
            <a:picLocks noChangeAspect="1"/>
          </p:cNvPicPr>
          <p:nvPr/>
        </p:nvPicPr>
        <p:blipFill>
          <a:blip r:embed="rId2"/>
          <a:stretch>
            <a:fillRect/>
          </a:stretch>
        </p:blipFill>
        <p:spPr>
          <a:xfrm>
            <a:off x="0" y="0"/>
            <a:ext cx="9144000" cy="6858000"/>
          </a:xfrm>
          <a:prstGeom prst="rect">
            <a:avLst/>
          </a:prstGeom>
        </p:spPr>
      </p:pic>
      <p:sp>
        <p:nvSpPr>
          <p:cNvPr id="38914" name="Rectangle 3">
            <a:extLst>
              <a:ext uri="{FF2B5EF4-FFF2-40B4-BE49-F238E27FC236}">
                <a16:creationId xmlns:a16="http://schemas.microsoft.com/office/drawing/2014/main" id="{011F3BF6-D5B1-4A7A-962D-0832D5E2A3F2}"/>
              </a:ext>
            </a:extLst>
          </p:cNvPr>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1200"/>
              </a:spcAft>
              <a:buClrTx/>
              <a:buSz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7:9–17</a:t>
            </a:r>
          </a:p>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rPr>
              <a:t>...and bear a son, and she will call His name Immanuel. </a:t>
            </a:r>
            <a:r>
              <a:rPr lang="en-US" altLang="en-US" sz="2800" baseline="30000" dirty="0">
                <a:effectLst>
                  <a:outerShdw blurRad="38100" dist="38100" dir="2700000" algn="tl">
                    <a:srgbClr val="000000">
                      <a:alpha val="43137"/>
                    </a:srgbClr>
                  </a:outerShdw>
                </a:effectLst>
                <a:latin typeface="Calibri" panose="020F0502020204030204" pitchFamily="34" charset="0"/>
              </a:rPr>
              <a:t>15</a:t>
            </a:r>
            <a:r>
              <a:rPr lang="en-US" altLang="en-US" sz="2800" dirty="0">
                <a:effectLst>
                  <a:outerShdw blurRad="38100" dist="38100" dir="2700000" algn="tl">
                    <a:srgbClr val="000000">
                      <a:alpha val="43137"/>
                    </a:srgbClr>
                  </a:outerShdw>
                </a:effectLst>
                <a:latin typeface="Calibri" panose="020F0502020204030204" pitchFamily="34" charset="0"/>
              </a:rPr>
              <a:t> “He will eat curds and honey at the time He knows enough to refuse evil and choose good. </a:t>
            </a:r>
            <a:r>
              <a:rPr lang="en-US" altLang="en-US" sz="2800" baseline="30000" dirty="0">
                <a:effectLst>
                  <a:outerShdw blurRad="38100" dist="38100" dir="2700000" algn="tl">
                    <a:srgbClr val="000000">
                      <a:alpha val="43137"/>
                    </a:srgbClr>
                  </a:outerShdw>
                </a:effectLst>
                <a:latin typeface="Calibri" panose="020F0502020204030204" pitchFamily="34" charset="0"/>
              </a:rPr>
              <a:t>16</a:t>
            </a:r>
            <a:r>
              <a:rPr lang="en-US" altLang="en-US" sz="2800" dirty="0">
                <a:effectLst>
                  <a:outerShdw blurRad="38100" dist="38100" dir="2700000" algn="tl">
                    <a:srgbClr val="000000">
                      <a:alpha val="43137"/>
                    </a:srgbClr>
                  </a:outerShdw>
                </a:effectLst>
                <a:latin typeface="Calibri" panose="020F0502020204030204" pitchFamily="34" charset="0"/>
              </a:rPr>
              <a:t> “For before the boy will know enough to refuse evil and choose good, the land whose two kings </a:t>
            </a:r>
            <a:r>
              <a:rPr lang="en-US" altLang="en-US" sz="2800" b="1" u="sng" dirty="0">
                <a:solidFill>
                  <a:srgbClr val="92D050"/>
                </a:solidFill>
                <a:effectLst>
                  <a:outerShdw blurRad="38100" dist="38100" dir="2700000" algn="tl">
                    <a:srgbClr val="000000">
                      <a:alpha val="43137"/>
                    </a:srgbClr>
                  </a:outerShdw>
                </a:effectLst>
                <a:latin typeface="Calibri" panose="020F0502020204030204" pitchFamily="34" charset="0"/>
              </a:rPr>
              <a:t>you [s]</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rPr>
              <a:t>dread will be forsaken. </a:t>
            </a:r>
            <a:r>
              <a:rPr lang="en-US" altLang="en-US" sz="2800" baseline="30000" dirty="0">
                <a:effectLst>
                  <a:outerShdw blurRad="38100" dist="38100" dir="2700000" algn="tl">
                    <a:srgbClr val="000000">
                      <a:alpha val="43137"/>
                    </a:srgbClr>
                  </a:outerShdw>
                </a:effectLst>
                <a:latin typeface="Calibri" panose="020F0502020204030204" pitchFamily="34" charset="0"/>
              </a:rPr>
              <a:t>17</a:t>
            </a:r>
            <a:r>
              <a:rPr lang="en-US" altLang="en-US" sz="2800" dirty="0">
                <a:effectLst>
                  <a:outerShdw blurRad="38100" dist="38100" dir="2700000" algn="tl">
                    <a:srgbClr val="000000">
                      <a:alpha val="43137"/>
                    </a:srgbClr>
                  </a:outerShdw>
                </a:effectLst>
                <a:latin typeface="Calibri" panose="020F0502020204030204" pitchFamily="34" charset="0"/>
              </a:rPr>
              <a:t> “The Lord will bring on </a:t>
            </a:r>
            <a:r>
              <a:rPr lang="en-US" altLang="en-US" sz="2800" b="1" u="sng" dirty="0">
                <a:solidFill>
                  <a:srgbClr val="92D050"/>
                </a:solidFill>
                <a:effectLst>
                  <a:outerShdw blurRad="38100" dist="38100" dir="2700000" algn="tl">
                    <a:srgbClr val="000000">
                      <a:alpha val="43137"/>
                    </a:srgbClr>
                  </a:outerShdw>
                </a:effectLst>
                <a:latin typeface="Calibri" panose="020F0502020204030204" pitchFamily="34" charset="0"/>
              </a:rPr>
              <a:t>you [s],</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rPr>
              <a:t>on your people, and on your father’s house such days as have never come since the day that Ephraim separated from Judah, the king of Assyria.”</a:t>
            </a:r>
          </a:p>
        </p:txBody>
      </p:sp>
    </p:spTree>
    <p:extLst>
      <p:ext uri="{BB962C8B-B14F-4D97-AF65-F5344CB8AC3E}">
        <p14:creationId xmlns:p14="http://schemas.microsoft.com/office/powerpoint/2010/main" val="211976750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DEC88AD-81D5-4094-AEE0-64062CEA2494}"/>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384E99B7-2C32-4099-9836-F2C1971C0C9C}"/>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Extended context (Isa 9:6; 11:1-5)</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A94C23E-D180-41EE-917E-7B8F85FFB0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F72386-AD3D-4B60-B1CA-F9B93118133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BCF50C19-FA86-4DF2-9A82-9182D5A0AA62}"/>
              </a:ext>
            </a:extLst>
          </p:cNvPr>
          <p:cNvSpPr>
            <a:spLocks noChangeArrowheads="1"/>
          </p:cNvSpPr>
          <p:nvPr/>
        </p:nvSpPr>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sign: Behold, a virgin will be with child and bear a son, and she will call His name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Immanuel</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2D9CE180-B71B-4F7E-8808-954636335E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id="{37607259-1471-426D-A392-0DDE432AD1D5}"/>
              </a:ext>
            </a:extLst>
          </p:cNvPr>
          <p:cNvSpPr>
            <a:spLocks noChangeArrowheads="1"/>
          </p:cNvSpPr>
          <p:nvPr/>
        </p:nvSpPr>
        <p:spPr bwMode="auto">
          <a:xfrm>
            <a:off x="0" y="0"/>
            <a:ext cx="9144000" cy="5016500"/>
          </a:xfrm>
          <a:prstGeom prst="rect">
            <a:avLst/>
          </a:prstGeom>
          <a:noFill/>
          <a:ln w="28575">
            <a:noFill/>
            <a:miter lim="800000"/>
            <a:headEnd/>
            <a:tailEnd/>
          </a:ln>
        </p:spPr>
        <p:txBody>
          <a:bodyPr>
            <a:spAutoFit/>
          </a:bodyPr>
          <a:lstStyle/>
          <a:p>
            <a:pPr algn="ctr" eaLnBrk="1"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9:6-7</a:t>
            </a:r>
          </a:p>
          <a:p>
            <a:pPr algn="just" eaLnBrk="1" hangingPunct="1">
              <a:spcBef>
                <a:spcPts val="0"/>
              </a:spcBef>
              <a:spcAft>
                <a:spcPts val="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child will be born to us, a son will be given to us; And the government will rest on His shoulders; 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 no end to the increase of His government or of peace, On the throne of David and over his kingdom, To establish it and to uphold it with justice and righteousness From then on and forevermore. The zeal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will accomplish this.”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13573430-C538-47A9-8570-6B6B84996F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id="{50B6E4B1-5185-4D68-AD60-F27EE34A776A}"/>
              </a:ext>
            </a:extLst>
          </p:cNvPr>
          <p:cNvSpPr>
            <a:spLocks noChangeArrowheads="1"/>
          </p:cNvSpPr>
          <p:nvPr/>
        </p:nvSpPr>
        <p:spPr bwMode="auto">
          <a:xfrm>
            <a:off x="0" y="0"/>
            <a:ext cx="9144000" cy="2954338"/>
          </a:xfrm>
          <a:prstGeom prst="rect">
            <a:avLst/>
          </a:prstGeom>
          <a:noFill/>
          <a:ln w="28575">
            <a:noFill/>
            <a:miter lim="800000"/>
            <a:headEnd/>
            <a:tailEnd/>
          </a:ln>
        </p:spPr>
        <p:txBody>
          <a:bodyPr>
            <a:spAutoFit/>
          </a:bodyPr>
          <a:lstStyle/>
          <a:p>
            <a:pPr algn="ctr" eaLnBrk="1" hangingPunct="1">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11:2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rest on Him,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wisdom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counsel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fear of the 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3012" name="Picture 2">
            <a:extLst>
              <a:ext uri="{FF2B5EF4-FFF2-40B4-BE49-F238E27FC236}">
                <a16:creationId xmlns:a16="http://schemas.microsoft.com/office/drawing/2014/main" id="{BDC46533-5631-4909-AA8A-4E6F9F95A1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9613" y="2895600"/>
            <a:ext cx="264477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018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21E6248-65FF-41BF-9451-B6E6474E9CB9}"/>
              </a:ext>
            </a:extLst>
          </p:cNvPr>
          <p:cNvSpPr>
            <a:spLocks noGrp="1" noChangeArrowheads="1"/>
          </p:cNvSpPr>
          <p:nvPr>
            <p:ph type="title"/>
          </p:nvPr>
        </p:nvSpPr>
        <p:spPr>
          <a:xfrm>
            <a:off x="2095500" y="228600"/>
            <a:ext cx="4953000" cy="13716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An Important Doctrine</a:t>
            </a:r>
            <a:br>
              <a:rPr lang="en-US" altLang="en-US" sz="4000" dirty="0">
                <a:effectLst>
                  <a:outerShdw blurRad="38100" dist="38100" dir="2700000" algn="tl">
                    <a:srgbClr val="000000">
                      <a:alpha val="43137"/>
                    </a:srgbClr>
                  </a:outerShdw>
                </a:effectLst>
                <a:latin typeface="Calibri" panose="020F0502020204030204" pitchFamily="34" charset="0"/>
              </a:rPr>
            </a:br>
            <a:r>
              <a:rPr lang="he-IL" altLang="en-US" sz="4000" dirty="0">
                <a:solidFill>
                  <a:schemeClr val="tx1"/>
                </a:solidFill>
                <a:effectLst>
                  <a:outerShdw blurRad="38100" dist="38100" dir="2700000" algn="tl">
                    <a:srgbClr val="000000">
                      <a:alpha val="43137"/>
                    </a:srgbClr>
                  </a:outerShdw>
                </a:effectLst>
                <a:latin typeface="Hadassah Friedlaender" panose="020B0604020202020204" pitchFamily="18" charset="-79"/>
                <a:cs typeface="Hadassah Friedlaender" panose="020B0604020202020204" pitchFamily="18" charset="-79"/>
              </a:rPr>
              <a:t>עִמָּנוּאֵל</a:t>
            </a:r>
            <a:endParaRPr lang="en-US" altLang="en-US" sz="4000" dirty="0">
              <a:solidFill>
                <a:schemeClr val="tx1"/>
              </a:solidFill>
              <a:effectLst>
                <a:outerShdw blurRad="38100" dist="38100" dir="2700000" algn="tl">
                  <a:srgbClr val="000000">
                    <a:alpha val="43137"/>
                  </a:srgbClr>
                </a:outerShdw>
              </a:effectLst>
              <a:latin typeface="Hadassah Friedlaender" panose="020B0604020202020204" pitchFamily="18" charset="-79"/>
              <a:cs typeface="Hadassah Friedlaender" panose="020B0604020202020204" pitchFamily="18" charset="-79"/>
            </a:endParaRPr>
          </a:p>
        </p:txBody>
      </p:sp>
      <p:sp>
        <p:nvSpPr>
          <p:cNvPr id="3" name="Content Placeholder 2">
            <a:extLst>
              <a:ext uri="{FF2B5EF4-FFF2-40B4-BE49-F238E27FC236}">
                <a16:creationId xmlns:a16="http://schemas.microsoft.com/office/drawing/2014/main" id="{BBC7A448-C13B-44F3-895C-0B10A4283455}"/>
              </a:ext>
            </a:extLst>
          </p:cNvPr>
          <p:cNvSpPr>
            <a:spLocks noGrp="1"/>
          </p:cNvSpPr>
          <p:nvPr>
            <p:ph idx="1"/>
          </p:nvPr>
        </p:nvSpPr>
        <p:spPr>
          <a:xfrm>
            <a:off x="449014" y="1600200"/>
            <a:ext cx="3810000" cy="39624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Incarnation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Hypostatic Union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Unique God-Man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100% God</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100 % Man</a:t>
            </a:r>
          </a:p>
        </p:txBody>
      </p:sp>
      <p:pic>
        <p:nvPicPr>
          <p:cNvPr id="19460" name="Picture 4">
            <a:extLst>
              <a:ext uri="{FF2B5EF4-FFF2-40B4-BE49-F238E27FC236}">
                <a16:creationId xmlns:a16="http://schemas.microsoft.com/office/drawing/2014/main" id="{A36C2375-B201-4BA7-A768-A4DE4F29A2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1828800"/>
            <a:ext cx="404678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EB9AD01-1757-44C4-A3CF-6F6088B36116}"/>
              </a:ext>
            </a:extLst>
          </p:cNvPr>
          <p:cNvSpPr>
            <a:spLocks noGrp="1" noChangeArrowheads="1"/>
          </p:cNvSpPr>
          <p:nvPr>
            <p:ph type="title"/>
          </p:nvPr>
        </p:nvSpPr>
        <p:spPr>
          <a:xfrm>
            <a:off x="1600200" y="228600"/>
            <a:ext cx="5943600" cy="9144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Christ’s Human Experiences</a:t>
            </a:r>
          </a:p>
        </p:txBody>
      </p:sp>
      <p:sp>
        <p:nvSpPr>
          <p:cNvPr id="3" name="Content Placeholder 2">
            <a:extLst>
              <a:ext uri="{FF2B5EF4-FFF2-40B4-BE49-F238E27FC236}">
                <a16:creationId xmlns:a16="http://schemas.microsoft.com/office/drawing/2014/main" id="{1F14ECF8-D4B8-4181-A644-621C49024406}"/>
              </a:ext>
            </a:extLst>
          </p:cNvPr>
          <p:cNvSpPr>
            <a:spLocks noGrp="1"/>
          </p:cNvSpPr>
          <p:nvPr>
            <p:ph idx="1"/>
          </p:nvPr>
        </p:nvSpPr>
        <p:spPr>
          <a:xfrm>
            <a:off x="304800" y="1219200"/>
            <a:ext cx="6781800" cy="5334000"/>
          </a:xfrm>
        </p:spPr>
        <p:txBody>
          <a:bodyPr/>
          <a:lstStyle/>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Labor (Mark 6:3)</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Distress (Luke 22:44)</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Being troubled (John 12:27)</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Thirst (John 19:28)</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Hunger (Matt 4:2)</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Fatigue (John 4:6)</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Sadness (John 11:35)</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Lack of understanding (Matt 24:36)</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Temptation (Luke 4:1-13; Heb. 4:15)</a:t>
            </a:r>
          </a:p>
        </p:txBody>
      </p:sp>
      <p:pic>
        <p:nvPicPr>
          <p:cNvPr id="2" name="Picture 1">
            <a:extLst>
              <a:ext uri="{FF2B5EF4-FFF2-40B4-BE49-F238E27FC236}">
                <a16:creationId xmlns:a16="http://schemas.microsoft.com/office/drawing/2014/main" id="{E08B3341-DC05-4FB1-B0C6-393612F7C49E}"/>
              </a:ext>
            </a:extLst>
          </p:cNvPr>
          <p:cNvPicPr>
            <a:picLocks noChangeAspect="1"/>
          </p:cNvPicPr>
          <p:nvPr/>
        </p:nvPicPr>
        <p:blipFill>
          <a:blip r:embed="rId2"/>
          <a:stretch>
            <a:fillRect/>
          </a:stretch>
        </p:blipFill>
        <p:spPr>
          <a:xfrm>
            <a:off x="4913671" y="2209800"/>
            <a:ext cx="3849329" cy="2743200"/>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260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F218E75-D975-4E23-A4D1-97C48D58FFD2}"/>
              </a:ext>
            </a:extLst>
          </p:cNvPr>
          <p:cNvSpPr>
            <a:spLocks noGrp="1" noChangeArrowheads="1"/>
          </p:cNvSpPr>
          <p:nvPr>
            <p:ph type="title"/>
          </p:nvPr>
        </p:nvSpPr>
        <p:spPr>
          <a:xfrm>
            <a:off x="0" y="228600"/>
            <a:ext cx="9144000" cy="11430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Humanity and Deity</a:t>
            </a:r>
          </a:p>
        </p:txBody>
      </p:sp>
      <p:sp>
        <p:nvSpPr>
          <p:cNvPr id="7171" name="Rectangle 3">
            <a:extLst>
              <a:ext uri="{FF2B5EF4-FFF2-40B4-BE49-F238E27FC236}">
                <a16:creationId xmlns:a16="http://schemas.microsoft.com/office/drawing/2014/main" id="{19D32CFE-8195-40E5-BB01-7FFB8254762C}"/>
              </a:ext>
            </a:extLst>
          </p:cNvPr>
          <p:cNvSpPr>
            <a:spLocks noGrp="1" noChangeArrowheads="1"/>
          </p:cNvSpPr>
          <p:nvPr>
            <p:ph idx="1"/>
          </p:nvPr>
        </p:nvSpPr>
        <p:spPr>
          <a:xfrm>
            <a:off x="190500" y="1600200"/>
            <a:ext cx="8751888" cy="44608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Humanity – Luke 2:52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Deity – John 1:1, 14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Hypostatic Union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emphasizes the unique God/Man</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Born naturally of a woman: humanity</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Born supernaturally of a virgin: deity </a:t>
            </a:r>
          </a:p>
        </p:txBody>
      </p:sp>
      <p:pic>
        <p:nvPicPr>
          <p:cNvPr id="45060" name="Picture 5" descr="https://encrypted-tbn2.gstatic.com/images?q=tbn:ANd9GcQjYa1b34wEurDM_Ysus-MUPsGfl59ZGk9jgBY_m0Y7gik3vNxamA">
            <a:extLst>
              <a:ext uri="{FF2B5EF4-FFF2-40B4-BE49-F238E27FC236}">
                <a16:creationId xmlns:a16="http://schemas.microsoft.com/office/drawing/2014/main" id="{F22656AA-F4DA-464F-83C3-1E79B9C771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81700" y="1590675"/>
            <a:ext cx="269387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703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1219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165"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1219200" y="1600201"/>
            <a:ext cx="6705600" cy="3352800"/>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165"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939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1E8B7BC3-D1ED-4068-815F-290A641240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6459" y="1143000"/>
            <a:ext cx="539108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FAD3E5-2FDF-4DB2-BB8B-8BFFD3C9F0F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1219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165"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637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D2A25B4A-0B10-4914-87F1-386C106EE50B}"/>
              </a:ext>
            </a:extLst>
          </p:cNvPr>
          <p:cNvSpPr>
            <a:spLocks noChangeArrowheads="1"/>
          </p:cNvSpPr>
          <p:nvPr/>
        </p:nvSpPr>
        <p:spPr bwMode="auto">
          <a:xfrm>
            <a:off x="0" y="685800"/>
            <a:ext cx="9144000"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300" dirty="0">
                <a:effectLst>
                  <a:outerShdw blurRad="38100" dist="38100" dir="2700000" algn="tl">
                    <a:srgbClr val="000000">
                      <a:alpha val="43137"/>
                    </a:srgbClr>
                  </a:outerShdw>
                </a:effectLst>
                <a:latin typeface="Calibri" panose="020F0502020204030204" pitchFamily="34" charset="0"/>
              </a:rPr>
              <a:t>I believe in one God, the Father Almighty, Maker of heaven and earth, and of all things visible and invisible. And in one Lord Jesus Christ, the only-begotten Son of God, begotten of the Father before all worlds; God of God, Light of Light, very God of very God; </a:t>
            </a:r>
            <a:r>
              <a:rPr lang="en-US" altLang="en-US" sz="2300" b="1" u="sng" dirty="0">
                <a:solidFill>
                  <a:srgbClr val="FFFFCC"/>
                </a:solidFill>
                <a:effectLst>
                  <a:outerShdw blurRad="38100" dist="38100" dir="2700000" algn="tl">
                    <a:srgbClr val="000000">
                      <a:alpha val="43137"/>
                    </a:srgbClr>
                  </a:outerShdw>
                </a:effectLst>
                <a:latin typeface="Calibri" panose="020F0502020204030204" pitchFamily="34" charset="0"/>
              </a:rPr>
              <a:t>begotten, not made</a:t>
            </a:r>
            <a:r>
              <a:rPr lang="en-US" altLang="en-US" sz="2300" dirty="0">
                <a:effectLst>
                  <a:outerShdw blurRad="38100" dist="38100" dir="2700000" algn="tl">
                    <a:srgbClr val="000000">
                      <a:alpha val="43137"/>
                    </a:srgbClr>
                  </a:outerShdw>
                </a:effectLst>
                <a:latin typeface="Calibri" panose="020F0502020204030204" pitchFamily="34" charset="0"/>
              </a:rPr>
              <a:t>, being of one substance with the Father, by whom all things were made. Who, for us men and for our salvation, came down from heaven, and was incarnate by the Holy Spirit of the virgin Mary, and was made man; and was crucified also for us under Pontius Pilate; He suffered and was buried; and the third day He rose again, according to the Scriptures; and ascended into heaven, and sits on the right hand of the Father; and He shall come again, with glory, to judge the quick and the dead; whose kingdom shall have no end. And I believe in the Holy Ghost, the Lord and Giver of Life; who proceeds from the Father and the Son; who with the Father and the Son together is worshipped and glorified; who spoke by the prophets. And I believe in one holy catholic and apostolic Church. I acknowledge one baptism for the remission of sins; and I look for the resurrection of the dead, and the life of the world to come. Amen.</a:t>
            </a:r>
          </a:p>
        </p:txBody>
      </p:sp>
      <p:sp>
        <p:nvSpPr>
          <p:cNvPr id="49155" name="Title 1">
            <a:extLst>
              <a:ext uri="{FF2B5EF4-FFF2-40B4-BE49-F238E27FC236}">
                <a16:creationId xmlns:a16="http://schemas.microsoft.com/office/drawing/2014/main" id="{9F2551E5-FF70-4DB2-A90B-0B47D470048D}"/>
              </a:ext>
            </a:extLst>
          </p:cNvPr>
          <p:cNvSpPr>
            <a:spLocks noGrp="1" noChangeArrowheads="1"/>
          </p:cNvSpPr>
          <p:nvPr>
            <p:ph type="title"/>
          </p:nvPr>
        </p:nvSpPr>
        <p:spPr>
          <a:xfrm>
            <a:off x="685800" y="228599"/>
            <a:ext cx="7772400" cy="457201"/>
          </a:xfrm>
        </p:spPr>
        <p:txBody>
          <a:bodyPr/>
          <a:lstStyle/>
          <a:p>
            <a:pPr algn="ctr"/>
            <a:r>
              <a:rPr lang="en-US" altLang="en-US" sz="3200" dirty="0">
                <a:effectLst>
                  <a:outerShdw blurRad="38100" dist="38100" dir="2700000" algn="tl">
                    <a:srgbClr val="000000">
                      <a:alpha val="43137"/>
                    </a:srgbClr>
                  </a:outerShdw>
                </a:effectLst>
              </a:rPr>
              <a:t>Nicene Creed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1219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Virgin birth = no beginning poin</a:t>
            </a:r>
            <a:r>
              <a:rPr lang="en-US" dirty="0">
                <a:effectLst>
                  <a:outerShdw blurRad="38100" dist="38100" dir="2700000" algn="tl">
                    <a:srgbClr val="000000">
                      <a:alpha val="43137"/>
                    </a:srgbClr>
                  </a:outerShdw>
                </a:effectLst>
              </a:rPr>
              <a:t>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165"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267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45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419100" y="1143001"/>
            <a:ext cx="8305800" cy="3124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488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488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685800" y="228599"/>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228600" y="1152524"/>
            <a:ext cx="8686800" cy="280987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685800" y="228599"/>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228600" y="1152524"/>
            <a:ext cx="8686800" cy="2809875"/>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569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D7C1A4B-28B8-47E9-A7B4-D0492C3959F4}"/>
              </a:ext>
            </a:extLst>
          </p:cNvPr>
          <p:cNvSpPr>
            <a:spLocks noGrp="1" noChangeArrowheads="1"/>
          </p:cNvSpPr>
          <p:nvPr>
            <p:ph type="title"/>
          </p:nvPr>
        </p:nvSpPr>
        <p:spPr>
          <a:xfrm>
            <a:off x="1066800" y="228600"/>
            <a:ext cx="7010400" cy="914400"/>
          </a:xfrm>
        </p:spPr>
        <p:txBody>
          <a:bodyPr/>
          <a:lstStyle/>
          <a:p>
            <a:r>
              <a:rPr lang="en-US" altLang="en-US" sz="4000" dirty="0">
                <a:effectLst>
                  <a:outerShdw blurRad="38100" dist="38100" dir="2700000" algn="tl">
                    <a:srgbClr val="000000">
                      <a:alpha val="43137"/>
                    </a:srgbClr>
                  </a:outerShdw>
                </a:effectLst>
                <a:latin typeface="Calibri" panose="020F0502020204030204" pitchFamily="34" charset="0"/>
              </a:rPr>
              <a:t>To Pay the Penalty for Man’s Sin</a:t>
            </a:r>
          </a:p>
        </p:txBody>
      </p:sp>
      <p:pic>
        <p:nvPicPr>
          <p:cNvPr id="39939" name="Picture 7" descr="C:\Documents and Settings\Owner\Application Data\Microsoft\Media Catalog\Downloaded Clips\cl3\BD07737_.wmf">
            <a:extLst>
              <a:ext uri="{FF2B5EF4-FFF2-40B4-BE49-F238E27FC236}">
                <a16:creationId xmlns:a16="http://schemas.microsoft.com/office/drawing/2014/main" id="{7BB9F8C0-FEF0-48DF-B6CA-04F36F01E8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54550" y="1301750"/>
            <a:ext cx="395605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4A475D7-A3D1-44CC-B7B8-2913FB039F7C}"/>
              </a:ext>
            </a:extLst>
          </p:cNvPr>
          <p:cNvSpPr>
            <a:spLocks noGrp="1"/>
          </p:cNvSpPr>
          <p:nvPr>
            <p:ph idx="1"/>
          </p:nvPr>
        </p:nvSpPr>
        <p:spPr>
          <a:xfrm>
            <a:off x="457200" y="1714500"/>
            <a:ext cx="3048000" cy="34290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Rom. 6:23</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2:17</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3:21</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Hebrews </a:t>
            </a:r>
            <a:r>
              <a:rPr lang="en-US" dirty="0">
                <a:effectLst>
                  <a:outerShdw blurRad="38100" dist="38100" dir="2700000" algn="tl">
                    <a:srgbClr val="000000">
                      <a:alpha val="43137"/>
                    </a:srgbClr>
                  </a:outerShdw>
                </a:effectLst>
              </a:rPr>
              <a:t>2:9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685800" y="228599"/>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228600" y="1152524"/>
            <a:ext cx="8686800" cy="280987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709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915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1409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4">
            <a:extLst>
              <a:ext uri="{FF2B5EF4-FFF2-40B4-BE49-F238E27FC236}">
                <a16:creationId xmlns:a16="http://schemas.microsoft.com/office/drawing/2014/main" id="{423323A9-5BDA-4C42-A36F-71EA82027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485423BB-E925-4935-9EAE-3B4E7A45E453}"/>
              </a:ext>
            </a:extLst>
          </p:cNvPr>
          <p:cNvSpPr>
            <a:spLocks noGrp="1"/>
          </p:cNvSpPr>
          <p:nvPr>
            <p:ph type="body" idx="4294967295"/>
          </p:nvPr>
        </p:nvSpPr>
        <p:spPr>
          <a:xfrm>
            <a:off x="0" y="0"/>
            <a:ext cx="9144000" cy="5638800"/>
          </a:xfrm>
        </p:spPr>
        <p:txBody>
          <a:bodyPr/>
          <a:lstStyle/>
          <a:p>
            <a:pPr marL="0" indent="0" algn="ctr">
              <a:spcBef>
                <a:spcPts val="0"/>
              </a:spcBef>
              <a:spcAft>
                <a:spcPts val="600"/>
              </a:spcAft>
              <a:buFont typeface="Wingdings" panose="05000000000000000000" pitchFamily="2" charset="2"/>
              <a:buNone/>
              <a:defRPr/>
            </a:pPr>
            <a:r>
              <a:rPr lang="en-US" altLang="en-US" kern="1200" dirty="0">
                <a:solidFill>
                  <a:srgbClr val="00FFFF"/>
                </a:solidFill>
                <a:effectLst>
                  <a:outerShdw blurRad="38100" dist="38100" dir="2700000" algn="tl">
                    <a:srgbClr val="000000">
                      <a:alpha val="43137"/>
                    </a:srgbClr>
                  </a:outerShdw>
                </a:effectLst>
                <a:ea typeface="+mj-ea"/>
                <a:cs typeface="Arial" charset="0"/>
              </a:rPr>
              <a:t>2 Samuel 7:12-16</a:t>
            </a:r>
          </a:p>
          <a:p>
            <a:pPr marL="0" indent="0" algn="just">
              <a:spcBef>
                <a:spcPts val="0"/>
              </a:spcBef>
              <a:buClr>
                <a:srgbClr val="00FFFF"/>
              </a:buClr>
              <a:buFont typeface="Wingdings" panose="05000000000000000000" pitchFamily="2" charset="2"/>
              <a:buNone/>
              <a:defRPr/>
            </a:pP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“When your days are complete and you lie down with your fathers, I will raise up your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descendant</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 after you, who will come forth from you, and I will establish his kingdom. </a:t>
            </a:r>
            <a:r>
              <a:rPr lang="en-US" sz="2600" baseline="30000" dirty="0">
                <a:solidFill>
                  <a:srgbClr val="FFFFFF"/>
                </a:solidFill>
                <a:effectLst>
                  <a:outerShdw blurRad="38100" dist="38100" dir="2700000" algn="tl">
                    <a:srgbClr val="000000">
                      <a:alpha val="43137"/>
                    </a:srgbClr>
                  </a:outerShdw>
                </a:effectLst>
                <a:cs typeface="Calibri" panose="020F0502020204030204" pitchFamily="34" charset="0"/>
              </a:rPr>
              <a:t>13 </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He shall build a house for My name, and I will establish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the</a:t>
            </a:r>
            <a:r>
              <a:rPr lang="en-US" sz="2600" b="1" u="sng"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throne of his kingdom forever</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2600" baseline="30000" dirty="0">
                <a:solidFill>
                  <a:srgbClr val="FFFFFF"/>
                </a:solidFill>
                <a:effectLst>
                  <a:outerShdw blurRad="38100" dist="38100" dir="2700000" algn="tl">
                    <a:srgbClr val="000000">
                      <a:alpha val="43137"/>
                    </a:srgbClr>
                  </a:outerShdw>
                </a:effectLst>
                <a:cs typeface="Calibri" panose="020F0502020204030204" pitchFamily="34" charset="0"/>
              </a:rPr>
              <a:t>14 </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I will be a father to him and he will be a son to Me; when he commits iniquity, I will correct him with the rod of men and the strokes of the sons of men, </a:t>
            </a:r>
            <a:r>
              <a:rPr lang="en-US" sz="2600" baseline="30000" dirty="0">
                <a:solidFill>
                  <a:srgbClr val="FFFFFF"/>
                </a:solidFill>
                <a:effectLst>
                  <a:outerShdw blurRad="38100" dist="38100" dir="2700000" algn="tl">
                    <a:srgbClr val="000000">
                      <a:alpha val="43137"/>
                    </a:srgbClr>
                  </a:outerShdw>
                </a:effectLst>
                <a:cs typeface="Calibri" panose="020F0502020204030204" pitchFamily="34" charset="0"/>
              </a:rPr>
              <a:t>15 </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but My lovingkindness shall not depart from him, as I took </a:t>
            </a:r>
            <a:r>
              <a:rPr lang="en-US" sz="2600" i="1" dirty="0">
                <a:solidFill>
                  <a:srgbClr val="FFFFFF"/>
                </a:solidFill>
                <a:effectLst>
                  <a:outerShdw blurRad="38100" dist="38100" dir="2700000" algn="tl">
                    <a:srgbClr val="000000">
                      <a:alpha val="43137"/>
                    </a:srgbClr>
                  </a:outerShdw>
                </a:effectLst>
                <a:cs typeface="Calibri" panose="020F0502020204030204" pitchFamily="34" charset="0"/>
              </a:rPr>
              <a:t>it</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 away from Saul, whom I removed from before you. </a:t>
            </a:r>
            <a:r>
              <a:rPr lang="en-US" sz="2600" baseline="30000" dirty="0">
                <a:solidFill>
                  <a:srgbClr val="FFFFFF"/>
                </a:solidFill>
                <a:effectLst>
                  <a:outerShdw blurRad="38100" dist="38100" dir="2700000" algn="tl">
                    <a:srgbClr val="000000">
                      <a:alpha val="43137"/>
                    </a:srgbClr>
                  </a:outerShdw>
                </a:effectLst>
                <a:cs typeface="Calibri" panose="020F0502020204030204" pitchFamily="34" charset="0"/>
              </a:rPr>
              <a:t>16 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Your house and your kingdom shall endure before Me forever; your throne shall be established forever</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2600" baseline="30000" dirty="0">
                <a:solidFill>
                  <a:srgbClr val="FFFFFF"/>
                </a:solidFill>
                <a:effectLst>
                  <a:outerShdw blurRad="38100" dist="38100" dir="2700000" algn="tl">
                    <a:srgbClr val="000000">
                      <a:alpha val="43137"/>
                    </a:srgbClr>
                  </a:outerShdw>
                </a:effectLst>
                <a:cs typeface="Calibri" panose="020F0502020204030204" pitchFamily="34" charset="0"/>
              </a:rPr>
              <a:t>17 </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In accordance with all these words and all this vision, so Nathan spoke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to David</a:t>
            </a:r>
            <a:r>
              <a:rPr lang="en-US" sz="2600" dirty="0">
                <a:solidFill>
                  <a:srgbClr val="FFFFFF"/>
                </a:solidFill>
                <a:effectLst>
                  <a:outerShdw blurRad="38100" dist="38100" dir="2700000" algn="tl">
                    <a:srgbClr val="000000">
                      <a:alpha val="43137"/>
                    </a:srgbClr>
                  </a:outerShdw>
                </a:effectLst>
                <a:cs typeface="Calibri" panose="020F0502020204030204" pitchFamily="34" charset="0"/>
              </a:rPr>
              <a: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http://www.agfbrakpan.co.za/ClientFiles/Events/Genealogy-of-Jesus-Virgin-Birth/Matthew-Luke-genealogy.png">
            <a:extLst>
              <a:ext uri="{FF2B5EF4-FFF2-40B4-BE49-F238E27FC236}">
                <a16:creationId xmlns:a16="http://schemas.microsoft.com/office/drawing/2014/main" id="{0FAA37E0-85C8-430B-B610-57AE053C5B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7494" y="1447800"/>
            <a:ext cx="86090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753F979-58D4-4007-A47E-51D877C2DA33}"/>
              </a:ext>
            </a:extLst>
          </p:cNvPr>
          <p:cNvSpPr txBox="1">
            <a:spLocks noChangeArrowheads="1"/>
          </p:cNvSpPr>
          <p:nvPr/>
        </p:nvSpPr>
        <p:spPr>
          <a:xfrm>
            <a:off x="685800" y="228599"/>
            <a:ext cx="7772400" cy="914401"/>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To Circumvent Jeconiah’s Curse</a:t>
            </a:r>
            <a:endParaRPr lang="en-US" altLang="en-US" sz="4000" kern="0" dirty="0">
              <a:effectLst>
                <a:outerShdw blurRad="38100" dist="38100" dir="2700000" algn="tl">
                  <a:srgbClr val="000000">
                    <a:alpha val="43137"/>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86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F8C92A1F-41FF-4175-967F-66940FA48DE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739C781B-48FA-42E0-A53A-021AB1C905EE}"/>
              </a:ext>
            </a:extLst>
          </p:cNvPr>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a:t>
            </a:r>
            <a:r>
              <a:rPr lang="en-US" sz="3600" dirty="0">
                <a:effectLst>
                  <a:outerShdw blurRad="38100" dist="38100" dir="2700000" algn="tl">
                    <a:srgbClr val="000000">
                      <a:alpha val="43137"/>
                    </a:srgbClr>
                  </a:outerShdw>
                </a:effectLst>
                <a:latin typeface="Calibri" panose="020F0502020204030204" pitchFamily="34" charset="0"/>
              </a:rPr>
              <a:t>;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08CFD4FE-9E3D-4801-AAFD-2406960B89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2512" y="3048000"/>
            <a:ext cx="1458976" cy="1828800"/>
          </a:xfrm>
          <a:prstGeom prst="rect">
            <a:avLst/>
          </a:prstGeom>
          <a:ln>
            <a:solidFill>
              <a:schemeClr val="tx1"/>
            </a:solidFill>
          </a:ln>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685800" y="1600201"/>
            <a:ext cx="4495800" cy="2743200"/>
          </a:xfrm>
        </p:spPr>
        <p:txBody>
          <a:bodyPr/>
          <a:lstStyle/>
          <a:p>
            <a:pPr eaLnBrk="1" hangingPunct="1">
              <a:spcBef>
                <a:spcPts val="0"/>
              </a:spcBef>
              <a:spcAft>
                <a:spcPts val="3600"/>
              </a:spcAft>
              <a:defRPr/>
            </a:pPr>
            <a:r>
              <a:rPr lang="en-US" dirty="0"/>
              <a:t>Matthew 1:18-25</a:t>
            </a:r>
          </a:p>
          <a:p>
            <a:pPr eaLnBrk="1" hangingPunct="1">
              <a:spcBef>
                <a:spcPts val="0"/>
              </a:spcBef>
              <a:spcAft>
                <a:spcPts val="3600"/>
              </a:spcAft>
              <a:defRPr/>
            </a:pPr>
            <a:r>
              <a:rPr lang="en-US" dirty="0"/>
              <a:t>Luke 1:26-35; 2:1-19</a:t>
            </a:r>
          </a:p>
          <a:p>
            <a:pPr eaLnBrk="1" hangingPunct="1">
              <a:spcBef>
                <a:spcPts val="0"/>
              </a:spcBef>
              <a:spcAft>
                <a:spcPts val="3600"/>
              </a:spcAft>
              <a:defRPr/>
            </a:pPr>
            <a:r>
              <a:rPr lang="en-US" dirty="0"/>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1676400"/>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remote, sky, indoor&#10;&#10;Description automatically generated">
            <a:extLst>
              <a:ext uri="{FF2B5EF4-FFF2-40B4-BE49-F238E27FC236}">
                <a16:creationId xmlns:a16="http://schemas.microsoft.com/office/drawing/2014/main" id="{D5A5E64B-1BEC-40B3-89AA-E736EA9EB7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71700" y="228600"/>
            <a:ext cx="4800600" cy="6400800"/>
          </a:xfrm>
          <a:prstGeom prst="rect">
            <a:avLst/>
          </a:prstGeom>
        </p:spPr>
      </p:pic>
    </p:spTree>
    <p:extLst>
      <p:ext uri="{BB962C8B-B14F-4D97-AF65-F5344CB8AC3E}">
        <p14:creationId xmlns:p14="http://schemas.microsoft.com/office/powerpoint/2010/main" val="2886182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REVIEW</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81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17203-0AD0-4CD9-AAA1-70F8877C7A6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F02BE6D8-8492-4676-8258-37B780ECF88E}"/>
              </a:ext>
            </a:extLst>
          </p:cNvPr>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sign: Behold,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virgin</a:t>
            </a:r>
            <a:r>
              <a:rPr lang="en-US" sz="3600" dirty="0">
                <a:effectLst>
                  <a:outerShdw blurRad="38100" dist="38100" dir="2700000" algn="tl">
                    <a:srgbClr val="000000">
                      <a:alpha val="43137"/>
                    </a:srgbClr>
                  </a:outerShdw>
                </a:effectLst>
                <a:latin typeface="Calibri" panose="020F0502020204030204" pitchFamily="34" charset="0"/>
              </a:rPr>
              <a:t> will be with child and bear a son, and she will call His name Immanuel.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609600" y="1946275"/>
            <a:ext cx="7924800" cy="41148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i="1" dirty="0">
                <a:effectLst>
                  <a:outerShdw blurRad="38100" dist="38100" dir="2700000" algn="tl">
                    <a:srgbClr val="000000">
                      <a:alpha val="43137"/>
                    </a:srgbClr>
                  </a:outerShdw>
                </a:effectLst>
              </a:rPr>
              <a:t> and not Almah (Joel 1:8)!</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5475" y="4973545"/>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609600" y="1946275"/>
            <a:ext cx="8153400" cy="4114800"/>
          </a:xfrm>
        </p:spPr>
        <p:txBody>
          <a:bodyPr/>
          <a:lstStyle/>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Hebrew word is </a:t>
            </a:r>
            <a:r>
              <a:rPr lang="en-US" b="1" i="1" u="sng" dirty="0" err="1">
                <a:solidFill>
                  <a:srgbClr val="FFFFCC"/>
                </a:solidFill>
                <a:effectLst>
                  <a:outerShdw blurRad="38100" dist="38100" dir="2700000" algn="tl">
                    <a:srgbClr val="000000">
                      <a:alpha val="43137"/>
                    </a:srgbClr>
                  </a:outerShdw>
                </a:effectLst>
              </a:rPr>
              <a:t>Betulah</a:t>
            </a:r>
            <a:r>
              <a:rPr lang="en-US" b="1" i="1" u="sng" dirty="0">
                <a:solidFill>
                  <a:srgbClr val="FFFFCC"/>
                </a:solidFill>
                <a:effectLst>
                  <a:outerShdw blurRad="38100" dist="38100" dir="2700000" algn="tl">
                    <a:srgbClr val="000000">
                      <a:alpha val="43137"/>
                    </a:srgbClr>
                  </a:outerShdw>
                </a:effectLst>
              </a:rPr>
              <a:t> and not Almah (Joel 1:8)</a:t>
            </a:r>
            <a:r>
              <a:rPr lang="en-US" b="1" i="1" dirty="0">
                <a:solidFill>
                  <a:srgbClr val="FFFFCC"/>
                </a:solidFill>
                <a:effectLst>
                  <a:outerShdw blurRad="38100" dist="38100" dir="2700000" algn="tl">
                    <a:srgbClr val="000000">
                      <a:alpha val="43137"/>
                    </a:srgbClr>
                  </a:outerShdw>
                </a:effectLst>
              </a:rPr>
              <a:t>!</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5475" y="4973545"/>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61217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609600" y="1946275"/>
            <a:ext cx="8153400" cy="41148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i="1" dirty="0">
                <a:effectLst>
                  <a:outerShdw blurRad="38100" dist="38100" dir="2700000" algn="tl">
                    <a:srgbClr val="000000">
                      <a:alpha val="43137"/>
                    </a:srgbClr>
                  </a:outerShdw>
                </a:effectLst>
              </a:rPr>
              <a:t> and not Almah (Joel 1:8)!</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Hebrew word </a:t>
            </a:r>
            <a:r>
              <a:rPr lang="en-US" b="1" i="1" u="sng" dirty="0" err="1">
                <a:solidFill>
                  <a:srgbClr val="FFFFCC"/>
                </a:solidFill>
                <a:effectLst>
                  <a:outerShdw blurRad="38100" dist="38100" dir="2700000" algn="tl">
                    <a:srgbClr val="000000">
                      <a:alpha val="43137"/>
                    </a:srgbClr>
                  </a:outerShdw>
                </a:effectLst>
              </a:rPr>
              <a:t>Almah</a:t>
            </a:r>
            <a:r>
              <a:rPr lang="en-US" b="1" u="sng" dirty="0">
                <a:solidFill>
                  <a:srgbClr val="FFFFCC"/>
                </a:solidFill>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5475" y="4973545"/>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16057"/>
      </p:ext>
    </p:extLst>
  </p:cSld>
  <p:clrMapOvr>
    <a:masterClrMapping/>
  </p:clrMapOvr>
  <p:transition spd="slow"/>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8324</TotalTime>
  <Words>2128</Words>
  <Application>Microsoft Office PowerPoint</Application>
  <PresentationFormat>On-screen Show (4:3)</PresentationFormat>
  <Paragraphs>264</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Hadassah Friedlaender</vt:lpstr>
      <vt:lpstr>Times New Roman</vt:lpstr>
      <vt:lpstr>Wingdings</vt:lpstr>
      <vt:lpstr>Azure</vt:lpstr>
      <vt:lpstr>PowerPoint Presentation</vt:lpstr>
      <vt:lpstr>PowerPoint Presentation</vt:lpstr>
      <vt:lpstr>Why the Virgin Birth?</vt:lpstr>
      <vt:lpstr>Why the Virgin Birth?</vt:lpstr>
      <vt:lpstr>PowerPoint Presentation</vt:lpstr>
      <vt:lpstr>PowerPoint Presentation</vt:lpstr>
      <vt:lpstr>Three Arguments Against the Virgin Birth  (Isa. 7:13-14)</vt:lpstr>
      <vt:lpstr>Three Arguments Against the Virgin Birth  (Isa. 7:13-14)</vt:lpstr>
      <vt:lpstr>Three Arguments Against the Virgin Birth  (Isa. 7:13-14)</vt:lpstr>
      <vt:lpstr>To Fulfill Old Testament Prophecy</vt:lpstr>
      <vt:lpstr>Three Arguments Against the Virgin Birth  (Isa. 7:13-14)</vt:lpstr>
      <vt:lpstr>PowerPoint Presentation</vt:lpstr>
      <vt:lpstr>Isaiah 7:13-14</vt:lpstr>
      <vt:lpstr>Isaiah 7:13-14</vt:lpstr>
      <vt:lpstr>PowerPoint Presentation</vt:lpstr>
      <vt:lpstr>Isaiah 7:13-14</vt:lpstr>
      <vt:lpstr>Isaiah 7:13-14</vt:lpstr>
      <vt:lpstr>Isaiah 7:13-14</vt:lpstr>
      <vt:lpstr>PowerPoint Presentation</vt:lpstr>
      <vt:lpstr>Isaiah 7:13-14</vt:lpstr>
      <vt:lpstr>PowerPoint Presentation</vt:lpstr>
      <vt:lpstr>PowerPoint Presentation</vt:lpstr>
      <vt:lpstr>Isaiah 7:13-14</vt:lpstr>
      <vt:lpstr>PowerPoint Presentation</vt:lpstr>
      <vt:lpstr>PowerPoint Presentation</vt:lpstr>
      <vt:lpstr>PowerPoint Presentation</vt:lpstr>
      <vt:lpstr>Why the Virgin Birth?</vt:lpstr>
      <vt:lpstr>An Important Doctrine עִמָּנוּאֵל</vt:lpstr>
      <vt:lpstr>Christ’s Human Experiences</vt:lpstr>
      <vt:lpstr>To Emphasize Christ’s Humanity and Deity</vt:lpstr>
      <vt:lpstr>Why the Virgin Birth?</vt:lpstr>
      <vt:lpstr>To Emphasize Christ’s Eternality</vt:lpstr>
      <vt:lpstr>To Emphasize Christ’s Eternality</vt:lpstr>
      <vt:lpstr>To Emphasize Christ’s Eternality</vt:lpstr>
      <vt:lpstr>To Emphasize Christ’s Eternality</vt:lpstr>
      <vt:lpstr>Nicene Creed</vt:lpstr>
      <vt:lpstr>To Emphasize Christ’s Eternality</vt:lpstr>
      <vt:lpstr>Why the Virgin Birth?</vt:lpstr>
      <vt:lpstr>To Maintain Christ’s Sinlessness</vt:lpstr>
      <vt:lpstr>Why the Virgin Birth?</vt:lpstr>
      <vt:lpstr>To Protect the Bodily Atonement</vt:lpstr>
      <vt:lpstr>To Protect the Bodily Atonement</vt:lpstr>
      <vt:lpstr>To Pay the Penalty for Man’s Sin</vt:lpstr>
      <vt:lpstr>To Protect the Bodily Atonement</vt:lpstr>
      <vt:lpstr>Why the Virgin Birth?</vt:lpstr>
      <vt:lpstr>To Circumvent Jeconiah’s Curse</vt:lpstr>
      <vt:lpstr>PowerPoint Presentation</vt:lpstr>
      <vt:lpstr>PowerPoint Presentation</vt:lpstr>
      <vt:lpstr>Why the Virgin Birth?</vt:lpstr>
      <vt:lpstr>To Vindicate the NT</vt:lpstr>
      <vt:lpstr>PowerPoint Presentation</vt:lpstr>
      <vt:lpstr>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Begotten-and-Not-Made</dc:title>
  <dc:subject>Virgin Birth</dc:subject>
  <dc:creator>A. Woods</dc:creator>
  <dc:description>Modified by Jim McGowan</dc:description>
  <cp:lastModifiedBy>Jim McGowan</cp:lastModifiedBy>
  <cp:revision>984</cp:revision>
  <cp:lastPrinted>2011-06-25T18:12:52Z</cp:lastPrinted>
  <dcterms:created xsi:type="dcterms:W3CDTF">2009-03-17T12:21:13Z</dcterms:created>
  <dcterms:modified xsi:type="dcterms:W3CDTF">2018-12-23T18:23:06Z</dcterms:modified>
</cp:coreProperties>
</file>