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256" r:id="rId2"/>
    <p:sldId id="372" r:id="rId3"/>
    <p:sldId id="4737" r:id="rId4"/>
    <p:sldId id="272" r:id="rId5"/>
    <p:sldId id="4738" r:id="rId6"/>
    <p:sldId id="4739" r:id="rId7"/>
    <p:sldId id="4740" r:id="rId8"/>
    <p:sldId id="4741" r:id="rId9"/>
    <p:sldId id="4742" r:id="rId10"/>
    <p:sldId id="4762" r:id="rId11"/>
    <p:sldId id="4763" r:id="rId12"/>
    <p:sldId id="273" r:id="rId13"/>
    <p:sldId id="4745" r:id="rId14"/>
    <p:sldId id="4748" r:id="rId15"/>
    <p:sldId id="4746" r:id="rId16"/>
    <p:sldId id="4749" r:id="rId17"/>
    <p:sldId id="4813" r:id="rId18"/>
    <p:sldId id="4814" r:id="rId19"/>
    <p:sldId id="1070" r:id="rId20"/>
    <p:sldId id="4815" r:id="rId21"/>
    <p:sldId id="281" r:id="rId22"/>
    <p:sldId id="261" r:id="rId23"/>
    <p:sldId id="314" r:id="rId24"/>
    <p:sldId id="4816" r:id="rId25"/>
    <p:sldId id="4776" r:id="rId26"/>
    <p:sldId id="4777" r:id="rId27"/>
    <p:sldId id="4747" r:id="rId28"/>
    <p:sldId id="4750" r:id="rId29"/>
    <p:sldId id="4788" r:id="rId30"/>
    <p:sldId id="4789" r:id="rId31"/>
    <p:sldId id="4790" r:id="rId32"/>
    <p:sldId id="4791" r:id="rId33"/>
    <p:sldId id="1064" r:id="rId34"/>
    <p:sldId id="4778" r:id="rId35"/>
    <p:sldId id="4779" r:id="rId36"/>
    <p:sldId id="4764" r:id="rId37"/>
    <p:sldId id="274" r:id="rId38"/>
    <p:sldId id="4765" r:id="rId39"/>
    <p:sldId id="4766" r:id="rId40"/>
    <p:sldId id="4792" r:id="rId41"/>
    <p:sldId id="4767" r:id="rId42"/>
    <p:sldId id="4780" r:id="rId43"/>
    <p:sldId id="4806" r:id="rId44"/>
    <p:sldId id="1069" r:id="rId45"/>
    <p:sldId id="1041" r:id="rId46"/>
    <p:sldId id="4807" r:id="rId47"/>
    <p:sldId id="4808" r:id="rId48"/>
    <p:sldId id="4809" r:id="rId49"/>
    <p:sldId id="4810" r:id="rId50"/>
    <p:sldId id="4811" r:id="rId51"/>
    <p:sldId id="4768" r:id="rId52"/>
    <p:sldId id="4781" r:id="rId53"/>
    <p:sldId id="4782" r:id="rId54"/>
    <p:sldId id="382" r:id="rId55"/>
    <p:sldId id="4812" r:id="rId56"/>
    <p:sldId id="321" r:id="rId57"/>
    <p:sldId id="4769" r:id="rId58"/>
    <p:sldId id="4770" r:id="rId59"/>
    <p:sldId id="4771" r:id="rId60"/>
    <p:sldId id="4772" r:id="rId61"/>
    <p:sldId id="4773" r:id="rId62"/>
    <p:sldId id="4774" r:id="rId63"/>
    <p:sldId id="4783" r:id="rId64"/>
    <p:sldId id="856" r:id="rId65"/>
    <p:sldId id="4775" r:id="rId66"/>
    <p:sldId id="356" r:id="rId6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0000CC"/>
    <a:srgbClr val="000066"/>
    <a:srgbClr val="990000"/>
    <a:srgbClr val="006600"/>
    <a:srgbClr val="66FF99"/>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824" autoAdjust="0"/>
  </p:normalViewPr>
  <p:slideViewPr>
    <p:cSldViewPr>
      <p:cViewPr varScale="1">
        <p:scale>
          <a:sx n="61" d="100"/>
          <a:sy n="61" d="100"/>
        </p:scale>
        <p:origin x="8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12/21/2018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12/21/2018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26236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38328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483771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42827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5" r:id="rId13"/>
    <p:sldLayoutId id="2147483927"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45</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495550" y="228600"/>
            <a:ext cx="4152900" cy="1143000"/>
          </a:xfrm>
        </p:spPr>
        <p:txBody>
          <a:bodyPr/>
          <a:lstStyle/>
          <a:p>
            <a:pPr algn="ctr" eaLnBrk="1" hangingPunct="1"/>
            <a:r>
              <a:rPr lang="en-US" altLang="en-US" sz="3600" dirty="0">
                <a:effectLst>
                  <a:outerShdw blurRad="38100" dist="38100" dir="2700000" algn="tl">
                    <a:srgbClr val="000000">
                      <a:alpha val="43137"/>
                    </a:srgbClr>
                  </a:outerShdw>
                </a:effectLst>
              </a:rPr>
              <a:t>B. Communion</a:t>
            </a:r>
          </a:p>
        </p:txBody>
      </p:sp>
      <p:sp>
        <p:nvSpPr>
          <p:cNvPr id="21507" name="Rectangle 3"/>
          <p:cNvSpPr>
            <a:spLocks noGrp="1" noChangeArrowheads="1"/>
          </p:cNvSpPr>
          <p:nvPr>
            <p:ph type="body" idx="1"/>
          </p:nvPr>
        </p:nvSpPr>
        <p:spPr>
          <a:xfrm>
            <a:off x="457200" y="1524000"/>
            <a:ext cx="7315200" cy="3200400"/>
          </a:xfrm>
        </p:spPr>
        <p:txBody>
          <a:bodyPr/>
          <a:lstStyle/>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Frequency? Acts 2:42, 46; 20:7</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Self-examination? 1 Cor.11:27-31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Meaning?</a:t>
            </a:r>
          </a:p>
        </p:txBody>
      </p:sp>
      <p:pic>
        <p:nvPicPr>
          <p:cNvPr id="4098" name="Picture 2" descr="Image result for communion">
            <a:extLst>
              <a:ext uri="{FF2B5EF4-FFF2-40B4-BE49-F238E27FC236}">
                <a16:creationId xmlns:a16="http://schemas.microsoft.com/office/drawing/2014/main" id="{4F8074DC-4825-42BC-B1C3-2A0436D6A3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3733800"/>
            <a:ext cx="3582035" cy="268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70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495550" y="228600"/>
            <a:ext cx="4152900" cy="1143000"/>
          </a:xfrm>
        </p:spPr>
        <p:txBody>
          <a:bodyPr/>
          <a:lstStyle/>
          <a:p>
            <a:pPr algn="ctr" eaLnBrk="1" hangingPunct="1"/>
            <a:r>
              <a:rPr lang="en-US" altLang="en-US" sz="3600" dirty="0">
                <a:effectLst>
                  <a:outerShdw blurRad="38100" dist="38100" dir="2700000" algn="tl">
                    <a:srgbClr val="000000">
                      <a:alpha val="43137"/>
                    </a:srgbClr>
                  </a:outerShdw>
                </a:effectLst>
              </a:rPr>
              <a:t>B. Communion</a:t>
            </a:r>
          </a:p>
        </p:txBody>
      </p:sp>
      <p:sp>
        <p:nvSpPr>
          <p:cNvPr id="21507" name="Rectangle 3"/>
          <p:cNvSpPr>
            <a:spLocks noGrp="1" noChangeArrowheads="1"/>
          </p:cNvSpPr>
          <p:nvPr>
            <p:ph type="body" idx="1"/>
          </p:nvPr>
        </p:nvSpPr>
        <p:spPr>
          <a:xfrm>
            <a:off x="457200" y="1524000"/>
            <a:ext cx="7315200" cy="3200400"/>
          </a:xfrm>
        </p:spPr>
        <p:txBody>
          <a:bodyPr/>
          <a:lstStyle/>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Frequency? Acts 2:42, 46; 20:7</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Self-examination? 1 Cor.11:27-31</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Meaning?</a:t>
            </a:r>
          </a:p>
        </p:txBody>
      </p:sp>
      <p:pic>
        <p:nvPicPr>
          <p:cNvPr id="4098" name="Picture 2" descr="Image result for communion">
            <a:extLst>
              <a:ext uri="{FF2B5EF4-FFF2-40B4-BE49-F238E27FC236}">
                <a16:creationId xmlns:a16="http://schemas.microsoft.com/office/drawing/2014/main" id="{4F8074DC-4825-42BC-B1C3-2A0436D6A3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3733800"/>
            <a:ext cx="3582035" cy="268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1143000"/>
          </a:xfrm>
        </p:spPr>
        <p:txBody>
          <a:bodyPr/>
          <a:lstStyle/>
          <a:p>
            <a:pPr algn="ctr" eaLnBrk="1" hangingPunct="1"/>
            <a:r>
              <a:rPr lang="en-US" altLang="en-US" sz="3600" dirty="0">
                <a:effectLst>
                  <a:outerShdw blurRad="38100" dist="38100" dir="2700000" algn="tl">
                    <a:srgbClr val="000000">
                      <a:alpha val="43137"/>
                    </a:srgbClr>
                  </a:outerShdw>
                </a:effectLst>
              </a:rPr>
              <a:t>Communion Views</a:t>
            </a:r>
          </a:p>
        </p:txBody>
      </p:sp>
      <p:sp>
        <p:nvSpPr>
          <p:cNvPr id="22531" name="Rectangle 3"/>
          <p:cNvSpPr>
            <a:spLocks noGrp="1" noChangeArrowheads="1"/>
          </p:cNvSpPr>
          <p:nvPr>
            <p:ph type="body" idx="1"/>
          </p:nvPr>
        </p:nvSpPr>
        <p:spPr>
          <a:xfrm>
            <a:off x="533400" y="1600200"/>
            <a:ext cx="6044406" cy="4460875"/>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Transubstantiation</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Consubstantiation</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Memorial</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752600"/>
            <a:ext cx="4039235" cy="3028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1143000"/>
          </a:xfrm>
        </p:spPr>
        <p:txBody>
          <a:bodyPr/>
          <a:lstStyle/>
          <a:p>
            <a:pPr algn="ctr" eaLnBrk="1" hangingPunct="1"/>
            <a:r>
              <a:rPr lang="en-US" altLang="en-US" sz="3600" dirty="0">
                <a:effectLst>
                  <a:outerShdw blurRad="38100" dist="38100" dir="2700000" algn="tl">
                    <a:srgbClr val="000000">
                      <a:alpha val="43137"/>
                    </a:srgbClr>
                  </a:outerShdw>
                </a:effectLst>
              </a:rPr>
              <a:t>Communion Views</a:t>
            </a:r>
          </a:p>
        </p:txBody>
      </p:sp>
      <p:sp>
        <p:nvSpPr>
          <p:cNvPr id="22531" name="Rectangle 3"/>
          <p:cNvSpPr>
            <a:spLocks noGrp="1" noChangeArrowheads="1"/>
          </p:cNvSpPr>
          <p:nvPr>
            <p:ph type="body" idx="1"/>
          </p:nvPr>
        </p:nvSpPr>
        <p:spPr>
          <a:xfrm>
            <a:off x="533400" y="1600200"/>
            <a:ext cx="6044406" cy="4460875"/>
          </a:xfrm>
        </p:spPr>
        <p:txBody>
          <a:bodyPr/>
          <a:lstStyle/>
          <a:p>
            <a:pPr marL="463550" indent="-46355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Transubstantiation</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Consubstantiation</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Memorial</a:t>
            </a:r>
          </a:p>
        </p:txBody>
      </p:sp>
      <p:pic>
        <p:nvPicPr>
          <p:cNvPr id="5" name="Picture 2" descr="Image result for communion">
            <a:extLst>
              <a:ext uri="{FF2B5EF4-FFF2-40B4-BE49-F238E27FC236}">
                <a16:creationId xmlns:a16="http://schemas.microsoft.com/office/drawing/2014/main" id="{770DB192-AA42-4EF1-B4AA-2FF1F1A3C1F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752600"/>
            <a:ext cx="4039235" cy="30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74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1143000"/>
          </a:xfrm>
        </p:spPr>
        <p:txBody>
          <a:bodyPr/>
          <a:lstStyle/>
          <a:p>
            <a:pPr algn="ctr" eaLnBrk="1" hangingPunct="1"/>
            <a:r>
              <a:rPr lang="en-US" altLang="en-US" sz="3600" dirty="0">
                <a:effectLst>
                  <a:outerShdw blurRad="38100" dist="38100" dir="2700000" algn="tl">
                    <a:srgbClr val="000000">
                      <a:alpha val="43137"/>
                    </a:srgbClr>
                  </a:outerShdw>
                </a:effectLst>
              </a:rPr>
              <a:t>Transubstantiation</a:t>
            </a:r>
          </a:p>
        </p:txBody>
      </p:sp>
      <p:sp>
        <p:nvSpPr>
          <p:cNvPr id="22531" name="Rectangle 3"/>
          <p:cNvSpPr>
            <a:spLocks noGrp="1" noChangeArrowheads="1"/>
          </p:cNvSpPr>
          <p:nvPr>
            <p:ph type="body" idx="1"/>
          </p:nvPr>
        </p:nvSpPr>
        <p:spPr>
          <a:xfrm>
            <a:off x="340681" y="1600200"/>
            <a:ext cx="8462639" cy="4460875"/>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Roman Catholic View</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Problems</a:t>
            </a:r>
          </a:p>
          <a:p>
            <a:pPr marL="863600" lvl="1" indent="-463550" eaLnBrk="1" hangingPunct="1">
              <a:spcBef>
                <a:spcPts val="0"/>
              </a:spcBef>
              <a:spcAft>
                <a:spcPts val="3600"/>
              </a:spcAft>
              <a:defRPr/>
            </a:pPr>
            <a:r>
              <a:rPr lang="en-US" dirty="0">
                <a:effectLst>
                  <a:outerShdw blurRad="38100" dist="38100" dir="2700000" algn="tl">
                    <a:srgbClr val="000000">
                      <a:alpha val="43137"/>
                    </a:srgbClr>
                  </a:outerShdw>
                </a:effectLst>
              </a:rPr>
              <a:t>Christ’s 1x sacrifice – Heb. 10:10, 14</a:t>
            </a:r>
          </a:p>
          <a:p>
            <a:pPr marL="863600" lvl="1" indent="-463550" eaLnBrk="1" hangingPunct="1">
              <a:spcBef>
                <a:spcPts val="0"/>
              </a:spcBef>
              <a:spcAft>
                <a:spcPts val="3600"/>
              </a:spcAft>
              <a:defRPr/>
            </a:pPr>
            <a:r>
              <a:rPr lang="en-US" dirty="0">
                <a:effectLst>
                  <a:outerShdw blurRad="38100" dist="38100" dir="2700000" algn="tl">
                    <a:srgbClr val="000000">
                      <a:alpha val="43137"/>
                    </a:srgbClr>
                  </a:outerShdw>
                </a:effectLst>
              </a:rPr>
              <a:t>Christ’s metaphorical language – Luke 22:19</a:t>
            </a:r>
          </a:p>
          <a:p>
            <a:pPr marL="863600" lvl="1" indent="-463550" eaLnBrk="1" hangingPunct="1">
              <a:spcBef>
                <a:spcPts val="0"/>
              </a:spcBef>
              <a:spcAft>
                <a:spcPts val="3600"/>
              </a:spcAft>
              <a:defRPr/>
            </a:pPr>
            <a:r>
              <a:rPr lang="en-US" dirty="0">
                <a:effectLst>
                  <a:outerShdw blurRad="38100" dist="38100" dir="2700000" algn="tl">
                    <a:srgbClr val="000000">
                      <a:alpha val="43137"/>
                    </a:srgbClr>
                  </a:outerShdw>
                </a:effectLst>
              </a:rPr>
              <a:t>Lack of scriptural support – John 6:53-58</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9805" y="1381217"/>
            <a:ext cx="2743834"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709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1143000"/>
          </a:xfrm>
        </p:spPr>
        <p:txBody>
          <a:bodyPr/>
          <a:lstStyle/>
          <a:p>
            <a:pPr algn="ctr" eaLnBrk="1" hangingPunct="1"/>
            <a:r>
              <a:rPr lang="en-US" altLang="en-US" sz="3600" dirty="0">
                <a:effectLst>
                  <a:outerShdw blurRad="38100" dist="38100" dir="2700000" algn="tl">
                    <a:srgbClr val="000000">
                      <a:alpha val="43137"/>
                    </a:srgbClr>
                  </a:outerShdw>
                </a:effectLst>
              </a:rPr>
              <a:t>Communion Views</a:t>
            </a:r>
          </a:p>
        </p:txBody>
      </p:sp>
      <p:sp>
        <p:nvSpPr>
          <p:cNvPr id="22531" name="Rectangle 3"/>
          <p:cNvSpPr>
            <a:spLocks noGrp="1" noChangeArrowheads="1"/>
          </p:cNvSpPr>
          <p:nvPr>
            <p:ph type="body" idx="1"/>
          </p:nvPr>
        </p:nvSpPr>
        <p:spPr>
          <a:xfrm>
            <a:off x="533400" y="1600200"/>
            <a:ext cx="6044406" cy="4460875"/>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Transubstantiation</a:t>
            </a:r>
          </a:p>
          <a:p>
            <a:pPr marL="463550" indent="-46355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Consubstantiation</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Memorial</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752600"/>
            <a:ext cx="4039235" cy="30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55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914400"/>
          </a:xfrm>
        </p:spPr>
        <p:txBody>
          <a:bodyPr/>
          <a:lstStyle/>
          <a:p>
            <a:pPr algn="ctr" eaLnBrk="1" hangingPunct="1"/>
            <a:r>
              <a:rPr lang="en-US" altLang="en-US" sz="3600" dirty="0">
                <a:effectLst>
                  <a:outerShdw blurRad="38100" dist="38100" dir="2700000" algn="tl">
                    <a:srgbClr val="000000">
                      <a:alpha val="43137"/>
                    </a:srgbClr>
                  </a:outerShdw>
                </a:effectLst>
              </a:rPr>
              <a:t>Consubstantiation</a:t>
            </a:r>
          </a:p>
        </p:txBody>
      </p:sp>
      <p:sp>
        <p:nvSpPr>
          <p:cNvPr id="22531" name="Rectangle 3"/>
          <p:cNvSpPr>
            <a:spLocks noGrp="1" noChangeArrowheads="1"/>
          </p:cNvSpPr>
          <p:nvPr>
            <p:ph type="body" idx="1"/>
          </p:nvPr>
        </p:nvSpPr>
        <p:spPr>
          <a:xfrm>
            <a:off x="95251" y="1143001"/>
            <a:ext cx="8953499" cy="3200400"/>
          </a:xfrm>
        </p:spPr>
        <p:txBody>
          <a:bodyPr/>
          <a:lstStyle/>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Real Presence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Lutheran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Emergent Church mysticism</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Lack of Scriptural support – Rom. 8:9; Matt. 18:20</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7648" y="4343400"/>
            <a:ext cx="304870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571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914400"/>
          </a:xfrm>
        </p:spPr>
        <p:txBody>
          <a:bodyPr/>
          <a:lstStyle/>
          <a:p>
            <a:pPr algn="ctr" eaLnBrk="1" hangingPunct="1"/>
            <a:r>
              <a:rPr lang="en-US" altLang="en-US" sz="3600" dirty="0">
                <a:effectLst>
                  <a:outerShdw blurRad="38100" dist="38100" dir="2700000" algn="tl">
                    <a:srgbClr val="000000">
                      <a:alpha val="43137"/>
                    </a:srgbClr>
                  </a:outerShdw>
                </a:effectLst>
              </a:rPr>
              <a:t>Consubstantiation</a:t>
            </a:r>
          </a:p>
        </p:txBody>
      </p:sp>
      <p:sp>
        <p:nvSpPr>
          <p:cNvPr id="22531" name="Rectangle 3"/>
          <p:cNvSpPr>
            <a:spLocks noGrp="1" noChangeArrowheads="1"/>
          </p:cNvSpPr>
          <p:nvPr>
            <p:ph type="body" idx="1"/>
          </p:nvPr>
        </p:nvSpPr>
        <p:spPr>
          <a:xfrm>
            <a:off x="95251" y="1143001"/>
            <a:ext cx="8953499" cy="3200400"/>
          </a:xfrm>
        </p:spPr>
        <p:txBody>
          <a:bodyPr/>
          <a:lstStyle/>
          <a:p>
            <a:pPr marL="463550" indent="-46355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Real Presence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Lutheran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Emergent Church mysticism</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Lack of Scriptural support – Rom. 8:9; Matt. 18:20</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7648" y="4343400"/>
            <a:ext cx="304870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7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914400"/>
          </a:xfrm>
        </p:spPr>
        <p:txBody>
          <a:bodyPr/>
          <a:lstStyle/>
          <a:p>
            <a:pPr algn="ctr" eaLnBrk="1" hangingPunct="1"/>
            <a:r>
              <a:rPr lang="en-US" altLang="en-US" sz="3600" dirty="0">
                <a:effectLst>
                  <a:outerShdw blurRad="38100" dist="38100" dir="2700000" algn="tl">
                    <a:srgbClr val="000000">
                      <a:alpha val="43137"/>
                    </a:srgbClr>
                  </a:outerShdw>
                </a:effectLst>
              </a:rPr>
              <a:t>Consubstantiation</a:t>
            </a:r>
          </a:p>
        </p:txBody>
      </p:sp>
      <p:sp>
        <p:nvSpPr>
          <p:cNvPr id="22531" name="Rectangle 3"/>
          <p:cNvSpPr>
            <a:spLocks noGrp="1" noChangeArrowheads="1"/>
          </p:cNvSpPr>
          <p:nvPr>
            <p:ph type="body" idx="1"/>
          </p:nvPr>
        </p:nvSpPr>
        <p:spPr>
          <a:xfrm>
            <a:off x="95251" y="1143001"/>
            <a:ext cx="8953499" cy="3200400"/>
          </a:xfrm>
        </p:spPr>
        <p:txBody>
          <a:bodyPr/>
          <a:lstStyle/>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Real Presence View</a:t>
            </a:r>
          </a:p>
          <a:p>
            <a:pPr marL="463550" indent="-46355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Lutheran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Emergent Church mysticism</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Lack of Scriptural support – Rom. 8:9; Matt. 18:20</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7648" y="4343400"/>
            <a:ext cx="304870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955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256C5F3-810E-4033-AF72-7E7C2F59523D}"/>
              </a:ext>
            </a:extLst>
          </p:cNvPr>
          <p:cNvSpPr txBox="1">
            <a:spLocks noChangeArrowheads="1"/>
          </p:cNvSpPr>
          <p:nvPr/>
        </p:nvSpPr>
        <p:spPr bwMode="auto">
          <a:xfrm>
            <a:off x="2133600" y="1719189"/>
            <a:ext cx="6858000" cy="437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3200" b="0" kern="1200" dirty="0">
                <a:solidFill>
                  <a:schemeClr val="tx1"/>
                </a:solidFill>
                <a:effectLst>
                  <a:outerShdw blurRad="38100" dist="38100" dir="2700000" algn="tl">
                    <a:srgbClr val="000000">
                      <a:alpha val="43137"/>
                    </a:srgbClr>
                  </a:outerShdw>
                </a:effectLst>
                <a:ea typeface="+mn-ea"/>
                <a:cs typeface="+mn-cs"/>
              </a:rPr>
              <a:t>Caner explains, “Luther denied the doctrine of Transubstantiation, rejecting any molecular change of the elements. </a:t>
            </a:r>
            <a:r>
              <a:rPr lang="en-US" sz="3200" kern="1200" dirty="0">
                <a:solidFill>
                  <a:srgbClr val="FFFFCC"/>
                </a:solidFill>
                <a:effectLst>
                  <a:outerShdw blurRad="38100" dist="38100" dir="2700000" algn="tl">
                    <a:srgbClr val="000000">
                      <a:alpha val="43137"/>
                    </a:srgbClr>
                  </a:outerShdw>
                </a:effectLst>
                <a:ea typeface="+mn-ea"/>
                <a:cs typeface="+mn-cs"/>
              </a:rPr>
              <a:t>Consubstantiation</a:t>
            </a:r>
            <a:r>
              <a:rPr lang="en-US" sz="3200" b="0" kern="1200" dirty="0">
                <a:solidFill>
                  <a:schemeClr val="tx1"/>
                </a:solidFill>
                <a:effectLst>
                  <a:outerShdw blurRad="38100" dist="38100" dir="2700000" algn="tl">
                    <a:srgbClr val="000000">
                      <a:alpha val="43137"/>
                    </a:srgbClr>
                  </a:outerShdw>
                </a:effectLst>
                <a:ea typeface="+mn-ea"/>
                <a:cs typeface="+mn-cs"/>
              </a:rPr>
              <a:t>, a term never employed by Luther, is used to explain his view that </a:t>
            </a:r>
            <a:r>
              <a:rPr lang="en-US" sz="3200" dirty="0">
                <a:solidFill>
                  <a:srgbClr val="FFFFCC"/>
                </a:solidFill>
                <a:effectLst>
                  <a:outerShdw blurRad="38100" dist="38100" dir="2700000" algn="tl">
                    <a:srgbClr val="000000">
                      <a:alpha val="43137"/>
                    </a:srgbClr>
                  </a:outerShdw>
                </a:effectLst>
                <a:ea typeface="+mn-ea"/>
                <a:cs typeface="+mn-cs"/>
              </a:rPr>
              <a:t>the body and blood are present ‘in, with, and under’ the bread and wine</a:t>
            </a:r>
            <a:r>
              <a:rPr lang="en-US" sz="3200" b="0" kern="1200" dirty="0">
                <a:solidFill>
                  <a:schemeClr val="tx1"/>
                </a:solidFill>
                <a:effectLst>
                  <a:outerShdw blurRad="38100" dist="38100" dir="2700000" algn="tl">
                    <a:srgbClr val="000000">
                      <a:alpha val="43137"/>
                    </a:srgbClr>
                  </a:outerShdw>
                </a:effectLst>
                <a:ea typeface="+mn-ea"/>
                <a:cs typeface="+mn-cs"/>
              </a:rPr>
              <a:t>.” (the real presence view).</a:t>
            </a:r>
            <a:endParaRPr lang="en-US" altLang="en-US" sz="3200" b="0" kern="1200" dirty="0">
              <a:solidFill>
                <a:schemeClr val="tx1"/>
              </a:solidFill>
              <a:effectLst>
                <a:outerShdw blurRad="38100" dist="38100" dir="2700000" algn="tl">
                  <a:srgbClr val="000000">
                    <a:alpha val="43137"/>
                  </a:srgbClr>
                </a:outerShdw>
              </a:effectLst>
              <a:ea typeface="+mn-ea"/>
              <a:cs typeface="+mn-cs"/>
            </a:endParaRPr>
          </a:p>
        </p:txBody>
      </p:sp>
      <p:pic>
        <p:nvPicPr>
          <p:cNvPr id="12" name="Picture 11">
            <a:extLst>
              <a:ext uri="{FF2B5EF4-FFF2-40B4-BE49-F238E27FC236}">
                <a16:creationId xmlns:a16="http://schemas.microsoft.com/office/drawing/2014/main" id="{354BFA84-AEDE-4EF5-98B6-7EF3BC8896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903276"/>
            <a:ext cx="182880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3">
            <a:extLst>
              <a:ext uri="{FF2B5EF4-FFF2-40B4-BE49-F238E27FC236}">
                <a16:creationId xmlns:a16="http://schemas.microsoft.com/office/drawing/2014/main" id="{36ACF454-53DA-449E-A064-72705822CF1E}"/>
              </a:ext>
            </a:extLst>
          </p:cNvPr>
          <p:cNvSpPr txBox="1">
            <a:spLocks noChangeArrowheads="1"/>
          </p:cNvSpPr>
          <p:nvPr/>
        </p:nvSpPr>
        <p:spPr bwMode="auto">
          <a:xfrm>
            <a:off x="1028700" y="228600"/>
            <a:ext cx="70866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effectLst>
                  <a:outerShdw blurRad="38100" dist="38100" dir="2700000" algn="tl">
                    <a:srgbClr val="000000">
                      <a:alpha val="43137"/>
                    </a:srgbClr>
                  </a:outerShdw>
                </a:effectLst>
              </a:rPr>
              <a:t>Emir Caner, "</a:t>
            </a:r>
            <a:r>
              <a:rPr lang="en-US" sz="1600" kern="0" dirty="0" err="1">
                <a:effectLst>
                  <a:outerShdw blurRad="38100" dist="38100" dir="2700000" algn="tl">
                    <a:srgbClr val="000000">
                      <a:alpha val="43137"/>
                    </a:srgbClr>
                  </a:outerShdw>
                </a:effectLst>
              </a:rPr>
              <a:t>Balthsar</a:t>
            </a:r>
            <a:r>
              <a:rPr lang="en-US" sz="1600" kern="0" dirty="0">
                <a:effectLst>
                  <a:outerShdw blurRad="38100" dist="38100" dir="2700000" algn="tl">
                    <a:srgbClr val="000000">
                      <a:alpha val="43137"/>
                    </a:srgbClr>
                  </a:outerShdw>
                </a:effectLst>
              </a:rPr>
              <a:t> </a:t>
            </a:r>
            <a:r>
              <a:rPr lang="en-US" sz="1600" kern="0" dirty="0" err="1">
                <a:effectLst>
                  <a:outerShdw blurRad="38100" dist="38100" dir="2700000" algn="tl">
                    <a:srgbClr val="000000">
                      <a:alpha val="43137"/>
                    </a:srgbClr>
                  </a:outerShdw>
                </a:effectLst>
              </a:rPr>
              <a:t>Hubmaier</a:t>
            </a:r>
            <a:r>
              <a:rPr lang="en-US" sz="1600" kern="0" dirty="0">
                <a:effectLst>
                  <a:outerShdw blurRad="38100" dist="38100" dir="2700000" algn="tl">
                    <a:srgbClr val="000000">
                      <a:alpha val="43137"/>
                    </a:srgbClr>
                  </a:outerShdw>
                </a:effectLst>
              </a:rPr>
              <a:t> and His Theological Participation in the Reformation: Ecclesiology and Soteriology," </a:t>
            </a:r>
            <a:r>
              <a:rPr lang="en-US" sz="1600" i="1" kern="0" dirty="0">
                <a:effectLst>
                  <a:outerShdw blurRad="38100" dist="38100" dir="2700000" algn="tl">
                    <a:srgbClr val="000000">
                      <a:alpha val="43137"/>
                    </a:srgbClr>
                  </a:outerShdw>
                </a:effectLst>
              </a:rPr>
              <a:t>Faith and Mission </a:t>
            </a:r>
            <a:r>
              <a:rPr lang="en-US" sz="1600" kern="0" dirty="0">
                <a:effectLst>
                  <a:outerShdw blurRad="38100" dist="38100" dir="2700000" algn="tl">
                    <a:srgbClr val="000000">
                      <a:alpha val="43137"/>
                    </a:srgbClr>
                  </a:outerShdw>
                </a:effectLst>
              </a:rPr>
              <a:t>21, no. 1 (2003): 42.</a:t>
            </a:r>
          </a:p>
        </p:txBody>
      </p:sp>
    </p:spTree>
    <p:extLst>
      <p:ext uri="{BB962C8B-B14F-4D97-AF65-F5344CB8AC3E}">
        <p14:creationId xmlns:p14="http://schemas.microsoft.com/office/powerpoint/2010/main" val="11445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914400"/>
          </a:xfrm>
        </p:spPr>
        <p:txBody>
          <a:bodyPr/>
          <a:lstStyle/>
          <a:p>
            <a:pPr algn="ctr" eaLnBrk="1" hangingPunct="1"/>
            <a:r>
              <a:rPr lang="en-US" altLang="en-US" sz="3600" dirty="0">
                <a:effectLst>
                  <a:outerShdw blurRad="38100" dist="38100" dir="2700000" algn="tl">
                    <a:srgbClr val="000000">
                      <a:alpha val="43137"/>
                    </a:srgbClr>
                  </a:outerShdw>
                </a:effectLst>
              </a:rPr>
              <a:t>Consubstantiation</a:t>
            </a:r>
          </a:p>
        </p:txBody>
      </p:sp>
      <p:sp>
        <p:nvSpPr>
          <p:cNvPr id="22531" name="Rectangle 3"/>
          <p:cNvSpPr>
            <a:spLocks noGrp="1" noChangeArrowheads="1"/>
          </p:cNvSpPr>
          <p:nvPr>
            <p:ph type="body" idx="1"/>
          </p:nvPr>
        </p:nvSpPr>
        <p:spPr>
          <a:xfrm>
            <a:off x="95251" y="1143001"/>
            <a:ext cx="8953499" cy="3200400"/>
          </a:xfrm>
        </p:spPr>
        <p:txBody>
          <a:bodyPr/>
          <a:lstStyle/>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Real Presence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Lutheran View</a:t>
            </a:r>
          </a:p>
          <a:p>
            <a:pPr marL="463550" indent="-46355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Emergent Church mysticism</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Lack of Scriptural support – Rom. 8:9; Matt. 18:20</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7648" y="4343400"/>
            <a:ext cx="304870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0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9C9B79C-36C8-4756-AB1C-B9659C2AA5DC}"/>
              </a:ext>
            </a:extLst>
          </p:cNvPr>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rPr>
              <a:t>Emergent Church Worship</a:t>
            </a:r>
          </a:p>
        </p:txBody>
      </p:sp>
      <p:sp>
        <p:nvSpPr>
          <p:cNvPr id="27651" name="Rectangle 3">
            <a:extLst>
              <a:ext uri="{FF2B5EF4-FFF2-40B4-BE49-F238E27FC236}">
                <a16:creationId xmlns:a16="http://schemas.microsoft.com/office/drawing/2014/main" id="{7CDA1711-7F35-4D23-9F3E-591F05C80733}"/>
              </a:ext>
            </a:extLst>
          </p:cNvPr>
          <p:cNvSpPr>
            <a:spLocks noGrp="1" noChangeArrowheads="1"/>
          </p:cNvSpPr>
          <p:nvPr>
            <p:ph type="body" idx="1"/>
          </p:nvPr>
        </p:nvSpPr>
        <p:spPr>
          <a:xfrm>
            <a:off x="410368" y="1600200"/>
            <a:ext cx="8323263" cy="4114800"/>
          </a:xfrm>
        </p:spPr>
        <p:txBody>
          <a:bodyPr/>
          <a:lstStyle/>
          <a:p>
            <a:pPr marL="0" indent="0" algn="just" eaLnBrk="1" hangingPunct="1">
              <a:buFont typeface="Wingdings" panose="05000000000000000000" pitchFamily="2" charset="2"/>
              <a:buNone/>
              <a:defRPr/>
            </a:pPr>
            <a:r>
              <a:rPr lang="en-US" dirty="0">
                <a:effectLst>
                  <a:outerShdw blurRad="38100" dist="38100" dir="2700000" algn="tl">
                    <a:srgbClr val="000000">
                      <a:alpha val="43137"/>
                    </a:srgbClr>
                  </a:outerShdw>
                </a:effectLst>
              </a:rPr>
              <a:t>“Post-moderns prefer to encounter Christ by using all their senses. That’s part of the appeal of classical liturgical or contemplative worship: the incense and candles, making the sign of the cross, the taste and smell of the bread and wine, touching icons and being anointed with oil.” </a:t>
            </a:r>
          </a:p>
        </p:txBody>
      </p:sp>
      <p:sp>
        <p:nvSpPr>
          <p:cNvPr id="56324" name="Text Box 4">
            <a:extLst>
              <a:ext uri="{FF2B5EF4-FFF2-40B4-BE49-F238E27FC236}">
                <a16:creationId xmlns:a16="http://schemas.microsoft.com/office/drawing/2014/main" id="{97CE2223-1E06-4C04-910F-8188616DAA2E}"/>
              </a:ext>
            </a:extLst>
          </p:cNvPr>
          <p:cNvSpPr txBox="1">
            <a:spLocks noChangeArrowheads="1"/>
          </p:cNvSpPr>
          <p:nvPr/>
        </p:nvSpPr>
        <p:spPr bwMode="auto">
          <a:xfrm>
            <a:off x="876300" y="6248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Julie B. </a:t>
            </a:r>
            <a:r>
              <a:rPr lang="en-US" alt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Sevig</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Lutheran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9/2001.</a:t>
            </a:r>
          </a:p>
        </p:txBody>
      </p:sp>
      <p:pic>
        <p:nvPicPr>
          <p:cNvPr id="56325" name="Picture 2" descr="https://encrypted-tbn3.gstatic.com/images?q=tbn:ANd9GcQ7yeGfAG7xXZ980hceSJmFMV3b0RC8V6CnZ9aRpOpYnuEJpuD0">
            <a:extLst>
              <a:ext uri="{FF2B5EF4-FFF2-40B4-BE49-F238E27FC236}">
                <a16:creationId xmlns:a16="http://schemas.microsoft.com/office/drawing/2014/main" id="{36C07E3B-8407-4716-96AF-0795342E4B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5016500"/>
            <a:ext cx="1274763"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D9F2254-D450-4220-863C-747C3844B141}"/>
              </a:ext>
            </a:extLst>
          </p:cNvPr>
          <p:cNvSpPr>
            <a:spLocks noGrp="1" noChangeArrowheads="1"/>
          </p:cNvSpPr>
          <p:nvPr>
            <p:ph type="title"/>
          </p:nvPr>
        </p:nvSpPr>
        <p:spPr>
          <a:xfrm>
            <a:off x="1219200" y="228600"/>
            <a:ext cx="6705600" cy="1143000"/>
          </a:xfrm>
        </p:spPr>
        <p:txBody>
          <a:bodyPr/>
          <a:lstStyle/>
          <a:p>
            <a:pPr algn="ctr" eaLnBrk="1" hangingPunct="1"/>
            <a:r>
              <a:rPr lang="en-US" altLang="en-US" sz="3600" dirty="0">
                <a:effectLst>
                  <a:outerShdw blurRad="38100" dist="38100" dir="2700000" algn="tl">
                    <a:srgbClr val="000000">
                      <a:alpha val="43137"/>
                    </a:srgbClr>
                  </a:outerShdw>
                </a:effectLst>
              </a:rPr>
              <a:t>Dan Kimball</a:t>
            </a:r>
            <a:br>
              <a:rPr lang="en-US" altLang="en-US" sz="3600" dirty="0">
                <a:effectLst>
                  <a:outerShdw blurRad="38100" dist="38100" dir="2700000" algn="tl">
                    <a:srgbClr val="000000">
                      <a:alpha val="43137"/>
                    </a:srgbClr>
                  </a:outerShdw>
                </a:effectLst>
              </a:rPr>
            </a:br>
            <a:r>
              <a:rPr lang="en-US" altLang="en-US" sz="2800" i="1" dirty="0">
                <a:solidFill>
                  <a:schemeClr val="tx1"/>
                </a:solidFill>
                <a:effectLst>
                  <a:outerShdw blurRad="38100" dist="38100" dir="2700000" algn="tl">
                    <a:srgbClr val="000000">
                      <a:alpha val="43137"/>
                    </a:srgbClr>
                  </a:outerShdw>
                </a:effectLst>
              </a:rPr>
              <a:t>The Emerging Church</a:t>
            </a:r>
            <a:r>
              <a:rPr lang="en-US" altLang="en-US" sz="2800" dirty="0">
                <a:solidFill>
                  <a:schemeClr val="tx1"/>
                </a:solidFill>
                <a:effectLst>
                  <a:outerShdw blurRad="38100" dist="38100" dir="2700000" algn="tl">
                    <a:srgbClr val="000000">
                      <a:alpha val="43137"/>
                    </a:srgbClr>
                  </a:outerShdw>
                </a:effectLst>
              </a:rPr>
              <a:t>, 121</a:t>
            </a:r>
          </a:p>
        </p:txBody>
      </p:sp>
      <p:sp>
        <p:nvSpPr>
          <p:cNvPr id="7171" name="Rectangle 3">
            <a:extLst>
              <a:ext uri="{FF2B5EF4-FFF2-40B4-BE49-F238E27FC236}">
                <a16:creationId xmlns:a16="http://schemas.microsoft.com/office/drawing/2014/main" id="{16692BCA-63E8-4048-80E1-C6B1C828C6F8}"/>
              </a:ext>
            </a:extLst>
          </p:cNvPr>
          <p:cNvSpPr>
            <a:spLocks noGrp="1" noChangeArrowheads="1"/>
          </p:cNvSpPr>
          <p:nvPr>
            <p:ph type="body" idx="1"/>
          </p:nvPr>
        </p:nvSpPr>
        <p:spPr>
          <a:xfrm>
            <a:off x="114300" y="1600200"/>
            <a:ext cx="8953500" cy="4419600"/>
          </a:xfrm>
        </p:spPr>
        <p:txBody>
          <a:bodyPr/>
          <a:lstStyle/>
          <a:p>
            <a:pPr marL="0" indent="0" algn="just" eaLnBrk="1" hangingPunct="1">
              <a:buFont typeface="Wingdings" panose="05000000000000000000" pitchFamily="2" charset="2"/>
              <a:buNone/>
              <a:defRPr/>
            </a:pPr>
            <a:r>
              <a:rPr lang="en-US" sz="3000" dirty="0">
                <a:effectLst>
                  <a:outerShdw blurRad="38100" dist="38100" dir="2700000" algn="tl">
                    <a:srgbClr val="000000">
                      <a:alpha val="43137"/>
                    </a:srgbClr>
                  </a:outerShdw>
                </a:effectLst>
              </a:rPr>
              <a:t>“Modern thinkers want things very orderly and systematic because they learn in a logical and progressive manner. They prefer, generally, to sit and listen. Emerging post-Christian generations, on the other hand, long to </a:t>
            </a:r>
            <a:r>
              <a:rPr lang="en-US" sz="3000" b="1" i="1" u="sng" dirty="0">
                <a:solidFill>
                  <a:srgbClr val="FFFFCC"/>
                </a:solidFill>
                <a:effectLst>
                  <a:outerShdw blurRad="38100" dist="38100" dir="2700000" algn="tl">
                    <a:srgbClr val="000000">
                      <a:alpha val="43137"/>
                    </a:srgbClr>
                  </a:outerShdw>
                </a:effectLst>
              </a:rPr>
              <a:t>experience</a:t>
            </a:r>
            <a:r>
              <a:rPr lang="en-US" sz="3000" dirty="0">
                <a:effectLst>
                  <a:outerShdw blurRad="38100" dist="38100" dir="2700000" algn="tl">
                    <a:srgbClr val="000000">
                      <a:alpha val="43137"/>
                    </a:srgbClr>
                  </a:outerShdw>
                </a:effectLst>
              </a:rPr>
              <a:t> a transcendent God during a worship gathering </a:t>
            </a:r>
            <a:r>
              <a:rPr lang="en-US" sz="3000" b="1" i="1" u="sng" dirty="0">
                <a:solidFill>
                  <a:srgbClr val="FFFFCC"/>
                </a:solidFill>
                <a:effectLst>
                  <a:outerShdw blurRad="38100" dist="38100" dir="2700000" algn="tl">
                    <a:srgbClr val="000000">
                      <a:alpha val="43137"/>
                    </a:srgbClr>
                  </a:outerShdw>
                </a:effectLst>
              </a:rPr>
              <a:t>rather than simply learn about him</a:t>
            </a:r>
            <a:r>
              <a:rPr lang="en-US" sz="3000" dirty="0">
                <a:effectLst>
                  <a:outerShdw blurRad="38100" dist="38100" dir="2700000" algn="tl">
                    <a:srgbClr val="000000">
                      <a:alpha val="43137"/>
                    </a:srgbClr>
                  </a:outerShdw>
                </a:effectLst>
              </a:rPr>
              <a:t>.” (Italics added)</a:t>
            </a:r>
          </a:p>
        </p:txBody>
      </p:sp>
      <p:pic>
        <p:nvPicPr>
          <p:cNvPr id="24580" name="Picture 2">
            <a:extLst>
              <a:ext uri="{FF2B5EF4-FFF2-40B4-BE49-F238E27FC236}">
                <a16:creationId xmlns:a16="http://schemas.microsoft.com/office/drawing/2014/main" id="{9291D73D-0B1F-4A96-9D83-078D2AD9C4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200"/>
            <a:ext cx="82296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1027">
            <a:extLst>
              <a:ext uri="{FF2B5EF4-FFF2-40B4-BE49-F238E27FC236}">
                <a16:creationId xmlns:a16="http://schemas.microsoft.com/office/drawing/2014/main" id="{0FCE0A61-2FA7-40E8-8260-9368DFF39174}"/>
              </a:ext>
            </a:extLst>
          </p:cNvPr>
          <p:cNvSpPr>
            <a:spLocks noGrp="1" noChangeArrowheads="1"/>
          </p:cNvSpPr>
          <p:nvPr>
            <p:ph type="body" idx="1"/>
          </p:nvPr>
        </p:nvSpPr>
        <p:spPr>
          <a:xfrm>
            <a:off x="114300" y="1600200"/>
            <a:ext cx="5905500" cy="4343400"/>
          </a:xfrm>
        </p:spPr>
        <p:txBody>
          <a:bodyPr/>
          <a:lstStyle/>
          <a:p>
            <a:pPr marL="0" indent="0" algn="just" eaLnBrk="1" hangingPunct="1">
              <a:buFont typeface="Wingdings" panose="05000000000000000000" pitchFamily="2" charset="2"/>
              <a:buNone/>
              <a:defRPr/>
            </a:pPr>
            <a:r>
              <a:rPr lang="en-US" sz="3000" dirty="0">
                <a:effectLst>
                  <a:outerShdw blurRad="38100" dist="38100" dir="2700000" algn="tl">
                    <a:srgbClr val="000000">
                      <a:alpha val="43137"/>
                    </a:srgbClr>
                  </a:outerShdw>
                </a:effectLst>
              </a:rPr>
              <a:t>“They want fluidity and freedom  rather than a neatly flowing set program. They want to see the arts and a sense of mystery brought into the worship service, rather than focusing on professionalism and excellence. </a:t>
            </a:r>
            <a:r>
              <a:rPr lang="en-US" sz="3000" b="1" i="1" u="sng" dirty="0">
                <a:solidFill>
                  <a:srgbClr val="FFFFCC"/>
                </a:solidFill>
                <a:effectLst>
                  <a:outerShdw blurRad="38100" dist="38100" dir="2700000" algn="tl">
                    <a:srgbClr val="000000">
                      <a:alpha val="43137"/>
                    </a:srgbClr>
                  </a:outerShdw>
                </a:effectLst>
              </a:rPr>
              <a:t>This will shape how a worship gathering is designed</a:t>
            </a:r>
            <a:r>
              <a:rPr lang="en-US" sz="3000" dirty="0">
                <a:effectLst>
                  <a:outerShdw blurRad="38100" dist="38100" dir="2700000" algn="tl">
                    <a:srgbClr val="000000">
                      <a:alpha val="43137"/>
                    </a:srgbClr>
                  </a:outerShdw>
                </a:effectLst>
              </a:rPr>
              <a:t>” (Italics added).</a:t>
            </a:r>
          </a:p>
        </p:txBody>
      </p:sp>
      <p:pic>
        <p:nvPicPr>
          <p:cNvPr id="25604" name="Picture 2">
            <a:extLst>
              <a:ext uri="{FF2B5EF4-FFF2-40B4-BE49-F238E27FC236}">
                <a16:creationId xmlns:a16="http://schemas.microsoft.com/office/drawing/2014/main" id="{163491C2-0BCB-4D92-81A8-98E33C1E9B5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26860" y="1828800"/>
            <a:ext cx="278854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4704837-04FF-4A89-A95A-4B9FC1FD2A59}"/>
              </a:ext>
            </a:extLst>
          </p:cNvPr>
          <p:cNvSpPr>
            <a:spLocks noGrp="1" noChangeArrowheads="1"/>
          </p:cNvSpPr>
          <p:nvPr>
            <p:ph type="title"/>
          </p:nvPr>
        </p:nvSpPr>
        <p:spPr>
          <a:xfrm>
            <a:off x="1219200" y="228600"/>
            <a:ext cx="6705600" cy="1143000"/>
          </a:xfrm>
        </p:spPr>
        <p:txBody>
          <a:bodyPr/>
          <a:lstStyle/>
          <a:p>
            <a:pPr algn="ctr" eaLnBrk="1" hangingPunct="1"/>
            <a:r>
              <a:rPr lang="en-US" altLang="en-US" sz="3600" dirty="0">
                <a:effectLst>
                  <a:outerShdw blurRad="38100" dist="38100" dir="2700000" algn="tl">
                    <a:srgbClr val="000000">
                      <a:alpha val="43137"/>
                    </a:srgbClr>
                  </a:outerShdw>
                </a:effectLst>
              </a:rPr>
              <a:t>Dan Kimball</a:t>
            </a:r>
            <a:br>
              <a:rPr lang="en-US" altLang="en-US" sz="3600" dirty="0">
                <a:effectLst>
                  <a:outerShdw blurRad="38100" dist="38100" dir="2700000" algn="tl">
                    <a:srgbClr val="000000">
                      <a:alpha val="43137"/>
                    </a:srgbClr>
                  </a:outerShdw>
                </a:effectLst>
              </a:rPr>
            </a:br>
            <a:r>
              <a:rPr lang="en-US" altLang="en-US" sz="2800" i="1" dirty="0">
                <a:solidFill>
                  <a:schemeClr val="tx1"/>
                </a:solidFill>
                <a:effectLst>
                  <a:outerShdw blurRad="38100" dist="38100" dir="2700000" algn="tl">
                    <a:srgbClr val="000000">
                      <a:alpha val="43137"/>
                    </a:srgbClr>
                  </a:outerShdw>
                </a:effectLst>
              </a:rPr>
              <a:t>The Emerging Church</a:t>
            </a:r>
            <a:r>
              <a:rPr lang="en-US" altLang="en-US" sz="2800" dirty="0">
                <a:solidFill>
                  <a:schemeClr val="tx1"/>
                </a:solidFill>
                <a:effectLst>
                  <a:outerShdw blurRad="38100" dist="38100" dir="2700000" algn="tl">
                    <a:srgbClr val="000000">
                      <a:alpha val="43137"/>
                    </a:srgbClr>
                  </a:outerShdw>
                </a:effectLst>
              </a:rPr>
              <a:t>, 121</a:t>
            </a:r>
          </a:p>
        </p:txBody>
      </p:sp>
      <p:pic>
        <p:nvPicPr>
          <p:cNvPr id="9" name="Picture 2">
            <a:extLst>
              <a:ext uri="{FF2B5EF4-FFF2-40B4-BE49-F238E27FC236}">
                <a16:creationId xmlns:a16="http://schemas.microsoft.com/office/drawing/2014/main" id="{F8E6EC0E-3CAF-4942-8105-81E97C3F85A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 y="76200"/>
            <a:ext cx="82296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914400"/>
          </a:xfrm>
        </p:spPr>
        <p:txBody>
          <a:bodyPr/>
          <a:lstStyle/>
          <a:p>
            <a:pPr algn="ctr" eaLnBrk="1" hangingPunct="1"/>
            <a:r>
              <a:rPr lang="en-US" altLang="en-US" sz="3600" dirty="0">
                <a:effectLst>
                  <a:outerShdw blurRad="38100" dist="38100" dir="2700000" algn="tl">
                    <a:srgbClr val="000000">
                      <a:alpha val="43137"/>
                    </a:srgbClr>
                  </a:outerShdw>
                </a:effectLst>
              </a:rPr>
              <a:t>Consubstantiation</a:t>
            </a:r>
          </a:p>
        </p:txBody>
      </p:sp>
      <p:sp>
        <p:nvSpPr>
          <p:cNvPr id="22531" name="Rectangle 3"/>
          <p:cNvSpPr>
            <a:spLocks noGrp="1" noChangeArrowheads="1"/>
          </p:cNvSpPr>
          <p:nvPr>
            <p:ph type="body" idx="1"/>
          </p:nvPr>
        </p:nvSpPr>
        <p:spPr>
          <a:xfrm>
            <a:off x="95251" y="1143001"/>
            <a:ext cx="9048749" cy="3200400"/>
          </a:xfrm>
        </p:spPr>
        <p:txBody>
          <a:bodyPr/>
          <a:lstStyle/>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Real Presence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Lutheran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Emergent Church mysticism</a:t>
            </a:r>
          </a:p>
          <a:p>
            <a:pPr marL="463550" indent="-46355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Lack of Scriptural support – Rom. 8:9; Matt. 18:20</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7648" y="4343400"/>
            <a:ext cx="304870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503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741F0-A675-4101-B15E-155120BBD1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92415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“However, you are not in the flesh but in the Spirit, if indeed the Spirit of God dwells in you. But if anyone does not have the Spirit of Christ, he does not belong to Him.”</a:t>
            </a:r>
          </a:p>
          <a:p>
            <a:pPr algn="just">
              <a:spcBef>
                <a:spcPts val="600"/>
              </a:spcBef>
              <a:spcAft>
                <a:spcPts val="600"/>
              </a:spcAft>
            </a:pP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726391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741F0-A675-4101-B15E-155120BBD1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1681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18:20</a:t>
            </a:r>
          </a:p>
          <a:p>
            <a:pPr algn="just"/>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your brother sins, go and show him his fault in private; if he listens to you, you have won your brother.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he does not listen to you, take one or two more with you, so that by the mouth of two or three witnesses every fact may be confirmed.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he refuses to listen to them, tell it to the church; and if he refuses to listen even to the church, let him be to you as a Gentile and a tax collector.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Truly I say to you, whatever you bind on earth shall have been bound in heaven; and whatever you loose on earth shall have been loosed in heaven.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Again I say to you, that if two of you agree on earth about anything that they may ask, it shall be done for them by My Father who is in heaven.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where two or three have gathered together in My name, I am there in their midst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9772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1143000"/>
          </a:xfrm>
        </p:spPr>
        <p:txBody>
          <a:bodyPr/>
          <a:lstStyle/>
          <a:p>
            <a:pPr algn="ctr" eaLnBrk="1" hangingPunct="1"/>
            <a:r>
              <a:rPr lang="en-US" altLang="en-US" sz="3600" dirty="0">
                <a:effectLst>
                  <a:outerShdw blurRad="38100" dist="38100" dir="2700000" algn="tl">
                    <a:srgbClr val="000000">
                      <a:alpha val="43137"/>
                    </a:srgbClr>
                  </a:outerShdw>
                </a:effectLst>
              </a:rPr>
              <a:t>Communion Views</a:t>
            </a:r>
          </a:p>
        </p:txBody>
      </p:sp>
      <p:sp>
        <p:nvSpPr>
          <p:cNvPr id="22531" name="Rectangle 3"/>
          <p:cNvSpPr>
            <a:spLocks noGrp="1" noChangeArrowheads="1"/>
          </p:cNvSpPr>
          <p:nvPr>
            <p:ph type="body" idx="1"/>
          </p:nvPr>
        </p:nvSpPr>
        <p:spPr>
          <a:xfrm>
            <a:off x="533400" y="1600200"/>
            <a:ext cx="6044406" cy="4460875"/>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Transubstantiation</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Consubstantiation</a:t>
            </a:r>
          </a:p>
          <a:p>
            <a:pPr marL="463550" indent="-46355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Memorial</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5954" y="1752600"/>
            <a:ext cx="365844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845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1143000"/>
          </a:xfrm>
        </p:spPr>
        <p:txBody>
          <a:bodyPr/>
          <a:lstStyle/>
          <a:p>
            <a:pPr algn="ctr" eaLnBrk="1" hangingPunct="1"/>
            <a:r>
              <a:rPr lang="en-US" altLang="en-US" sz="3600" dirty="0">
                <a:effectLst>
                  <a:outerShdw blurRad="38100" dist="38100" dir="2700000" algn="tl">
                    <a:srgbClr val="000000">
                      <a:alpha val="43137"/>
                    </a:srgbClr>
                  </a:outerShdw>
                </a:effectLst>
              </a:rPr>
              <a:t>Memorial</a:t>
            </a:r>
          </a:p>
        </p:txBody>
      </p:sp>
      <p:sp>
        <p:nvSpPr>
          <p:cNvPr id="22531" name="Rectangle 3"/>
          <p:cNvSpPr>
            <a:spLocks noGrp="1" noChangeArrowheads="1"/>
          </p:cNvSpPr>
          <p:nvPr>
            <p:ph type="body" idx="1"/>
          </p:nvPr>
        </p:nvSpPr>
        <p:spPr>
          <a:xfrm>
            <a:off x="150181" y="1600200"/>
            <a:ext cx="8843639" cy="4460875"/>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Genesis 9:8-17</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Zwingli View</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Reformed, Presbyterian, Baptist</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Scriptural support – Luke 22:19; 1 Cor. 11:24, 26</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What are we remembering?</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54894" y="1066800"/>
            <a:ext cx="233734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299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1143000"/>
          </a:xfrm>
        </p:spPr>
        <p:txBody>
          <a:bodyPr/>
          <a:lstStyle/>
          <a:p>
            <a:pPr algn="ctr" eaLnBrk="1" hangingPunct="1"/>
            <a:r>
              <a:rPr lang="en-US" altLang="en-US" sz="3600" dirty="0">
                <a:effectLst>
                  <a:outerShdw blurRad="38100" dist="38100" dir="2700000" algn="tl">
                    <a:srgbClr val="000000">
                      <a:alpha val="43137"/>
                    </a:srgbClr>
                  </a:outerShdw>
                </a:effectLst>
              </a:rPr>
              <a:t>Memorial</a:t>
            </a:r>
          </a:p>
        </p:txBody>
      </p:sp>
      <p:sp>
        <p:nvSpPr>
          <p:cNvPr id="22531" name="Rectangle 3"/>
          <p:cNvSpPr>
            <a:spLocks noGrp="1" noChangeArrowheads="1"/>
          </p:cNvSpPr>
          <p:nvPr>
            <p:ph type="body" idx="1"/>
          </p:nvPr>
        </p:nvSpPr>
        <p:spPr>
          <a:xfrm>
            <a:off x="150181" y="1600200"/>
            <a:ext cx="8843639" cy="4460875"/>
          </a:xfrm>
        </p:spPr>
        <p:txBody>
          <a:bodyPr/>
          <a:lstStyle/>
          <a:p>
            <a:pPr marL="463550" indent="-46355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Genesis 9:8-17</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Zwingli View</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Reformed, Presbyterian, Baptist</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Scriptural support – Luke 22:19; 1 Cor. 11:24, 26</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What are we remembering?</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54894" y="1066800"/>
            <a:ext cx="233734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47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12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1143000"/>
          </a:xfrm>
        </p:spPr>
        <p:txBody>
          <a:bodyPr/>
          <a:lstStyle/>
          <a:p>
            <a:pPr algn="ctr" eaLnBrk="1" hangingPunct="1"/>
            <a:r>
              <a:rPr lang="en-US" altLang="en-US" sz="3600" dirty="0">
                <a:effectLst>
                  <a:outerShdw blurRad="38100" dist="38100" dir="2700000" algn="tl">
                    <a:srgbClr val="000000">
                      <a:alpha val="43137"/>
                    </a:srgbClr>
                  </a:outerShdw>
                </a:effectLst>
              </a:rPr>
              <a:t>Memorial</a:t>
            </a:r>
          </a:p>
        </p:txBody>
      </p:sp>
      <p:sp>
        <p:nvSpPr>
          <p:cNvPr id="22531" name="Rectangle 3"/>
          <p:cNvSpPr>
            <a:spLocks noGrp="1" noChangeArrowheads="1"/>
          </p:cNvSpPr>
          <p:nvPr>
            <p:ph type="body" idx="1"/>
          </p:nvPr>
        </p:nvSpPr>
        <p:spPr>
          <a:xfrm>
            <a:off x="150181" y="1600200"/>
            <a:ext cx="8843639" cy="4460875"/>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Genesis 9:8-17</a:t>
            </a:r>
          </a:p>
          <a:p>
            <a:pPr marL="463550" indent="-46355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Zwingli View</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Reformed, Presbyterian, Baptist</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Scriptural support – Luke 22:19; 1 Cor. 11:24, 26</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What are we remembering?</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54894" y="1066800"/>
            <a:ext cx="233734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35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1143000"/>
          </a:xfrm>
        </p:spPr>
        <p:txBody>
          <a:bodyPr/>
          <a:lstStyle/>
          <a:p>
            <a:pPr algn="ctr" eaLnBrk="1" hangingPunct="1"/>
            <a:r>
              <a:rPr lang="en-US" altLang="en-US" sz="3600" dirty="0">
                <a:effectLst>
                  <a:outerShdw blurRad="38100" dist="38100" dir="2700000" algn="tl">
                    <a:srgbClr val="000000">
                      <a:alpha val="43137"/>
                    </a:srgbClr>
                  </a:outerShdw>
                </a:effectLst>
              </a:rPr>
              <a:t>Memorial</a:t>
            </a:r>
          </a:p>
        </p:txBody>
      </p:sp>
      <p:sp>
        <p:nvSpPr>
          <p:cNvPr id="22531" name="Rectangle 3"/>
          <p:cNvSpPr>
            <a:spLocks noGrp="1" noChangeArrowheads="1"/>
          </p:cNvSpPr>
          <p:nvPr>
            <p:ph type="body" idx="1"/>
          </p:nvPr>
        </p:nvSpPr>
        <p:spPr>
          <a:xfrm>
            <a:off x="150181" y="1600200"/>
            <a:ext cx="8843639" cy="4460875"/>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Genesis 9:8-17</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Zwingli View</a:t>
            </a:r>
          </a:p>
          <a:p>
            <a:pPr marL="463550" indent="-46355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Reformed, Presbyterian, Baptist</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Scriptural support – Luke 22:19; 1 Cor. 11:24, 26</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What are we remembering?</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54894" y="1066800"/>
            <a:ext cx="233734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279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1143000"/>
          </a:xfrm>
        </p:spPr>
        <p:txBody>
          <a:bodyPr/>
          <a:lstStyle/>
          <a:p>
            <a:pPr algn="ctr" eaLnBrk="1" hangingPunct="1"/>
            <a:r>
              <a:rPr lang="en-US" altLang="en-US" sz="3600" dirty="0">
                <a:effectLst>
                  <a:outerShdw blurRad="38100" dist="38100" dir="2700000" algn="tl">
                    <a:srgbClr val="000000">
                      <a:alpha val="43137"/>
                    </a:srgbClr>
                  </a:outerShdw>
                </a:effectLst>
              </a:rPr>
              <a:t>Memorial</a:t>
            </a:r>
          </a:p>
        </p:txBody>
      </p:sp>
      <p:sp>
        <p:nvSpPr>
          <p:cNvPr id="22531" name="Rectangle 3"/>
          <p:cNvSpPr>
            <a:spLocks noGrp="1" noChangeArrowheads="1"/>
          </p:cNvSpPr>
          <p:nvPr>
            <p:ph type="body" idx="1"/>
          </p:nvPr>
        </p:nvSpPr>
        <p:spPr>
          <a:xfrm>
            <a:off x="150181" y="1600200"/>
            <a:ext cx="8843639" cy="4460875"/>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Genesis 9:8-17</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Zwingli View</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Reformed, Presbyterian, Baptist</a:t>
            </a:r>
          </a:p>
          <a:p>
            <a:pPr marL="463550" indent="-46355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Scriptural support – Luke 22:19; 1 Cor. 11:24, 26</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What are we remembering?</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54894" y="1066800"/>
            <a:ext cx="233734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18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741F0-A675-4101-B15E-155120BBD1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22:19-20</a:t>
            </a:r>
          </a:p>
          <a:p>
            <a:pPr algn="just">
              <a:spcBef>
                <a:spcPts val="600"/>
              </a:spcBef>
              <a:spcAft>
                <a:spcPts val="6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when He had taken some bread and given thanks, He broke it and gave it to them, saying, ‘This is My body which is given for you; do this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remembrance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the same way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took</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cup after they had eaten, saying, ‘This cup which is poured out for you is the new covenant in My blood.’”</a:t>
            </a:r>
          </a:p>
          <a:p>
            <a:pPr algn="just">
              <a:spcBef>
                <a:spcPts val="600"/>
              </a:spcBef>
              <a:spcAft>
                <a:spcPts val="600"/>
              </a:spcAft>
            </a:pP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530886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1143000"/>
          </a:xfrm>
        </p:spPr>
        <p:txBody>
          <a:bodyPr/>
          <a:lstStyle/>
          <a:p>
            <a:pPr algn="ctr" eaLnBrk="1" hangingPunct="1"/>
            <a:r>
              <a:rPr lang="en-US" altLang="en-US" sz="3600" dirty="0">
                <a:effectLst>
                  <a:outerShdw blurRad="38100" dist="38100" dir="2700000" algn="tl">
                    <a:srgbClr val="000000">
                      <a:alpha val="43137"/>
                    </a:srgbClr>
                  </a:outerShdw>
                </a:effectLst>
              </a:rPr>
              <a:t>Memorial</a:t>
            </a:r>
          </a:p>
        </p:txBody>
      </p:sp>
      <p:sp>
        <p:nvSpPr>
          <p:cNvPr id="22531" name="Rectangle 3"/>
          <p:cNvSpPr>
            <a:spLocks noGrp="1" noChangeArrowheads="1"/>
          </p:cNvSpPr>
          <p:nvPr>
            <p:ph type="body" idx="1"/>
          </p:nvPr>
        </p:nvSpPr>
        <p:spPr>
          <a:xfrm>
            <a:off x="150181" y="1600200"/>
            <a:ext cx="8843639" cy="4460875"/>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Genesis 9:8-17</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Zwingli View</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Reformed, Presbyterian, Baptist</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Scriptural support – Luke 22:19; 1 Cor. 11:24, 26</a:t>
            </a:r>
          </a:p>
          <a:p>
            <a:pPr marL="463550" indent="-46355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What are we remembering?</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54894" y="1066800"/>
            <a:ext cx="233734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8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752600" y="228600"/>
            <a:ext cx="5638800" cy="914400"/>
          </a:xfrm>
        </p:spPr>
        <p:txBody>
          <a:bodyPr/>
          <a:lstStyle/>
          <a:p>
            <a:pPr algn="ctr" eaLnBrk="1" hangingPunct="1"/>
            <a:r>
              <a:rPr lang="en-US" sz="3600" dirty="0">
                <a:effectLst>
                  <a:outerShdw blurRad="38100" dist="38100" dir="2700000" algn="tl">
                    <a:srgbClr val="000000">
                      <a:alpha val="43137"/>
                    </a:srgbClr>
                  </a:outerShdw>
                </a:effectLst>
              </a:rPr>
              <a:t>What are We Remembering?</a:t>
            </a:r>
            <a:endParaRPr lang="en-US" altLang="en-US" sz="3600" dirty="0">
              <a:effectLst>
                <a:outerShdw blurRad="38100" dist="38100" dir="2700000" algn="tl">
                  <a:srgbClr val="000000">
                    <a:alpha val="43137"/>
                  </a:srgbClr>
                </a:outerShdw>
              </a:effectLst>
            </a:endParaRPr>
          </a:p>
        </p:txBody>
      </p:sp>
      <p:sp>
        <p:nvSpPr>
          <p:cNvPr id="22531" name="Rectangle 3"/>
          <p:cNvSpPr>
            <a:spLocks noGrp="1" noChangeArrowheads="1"/>
          </p:cNvSpPr>
          <p:nvPr>
            <p:ph type="body" idx="1"/>
          </p:nvPr>
        </p:nvSpPr>
        <p:spPr>
          <a:xfrm>
            <a:off x="150181" y="1143001"/>
            <a:ext cx="8843639" cy="3886200"/>
          </a:xfrm>
        </p:spPr>
        <p:txBody>
          <a:bodyPr/>
          <a:lstStyle/>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Christ’s past sacrifice (John 19:30)</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Present union with Christ (Rom. 6:3)</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Present union with all believers (1 Cor. 12:13)</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Christ’s promise to return (1 Cor. 11:26)</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The basic facts of the Gospel (1 Cor. 11:24-25)</a:t>
            </a:r>
          </a:p>
        </p:txBody>
      </p:sp>
      <p:pic>
        <p:nvPicPr>
          <p:cNvPr id="4" name="Picture 2" descr="Image result for communion">
            <a:extLst>
              <a:ext uri="{FF2B5EF4-FFF2-40B4-BE49-F238E27FC236}">
                <a16:creationId xmlns:a16="http://schemas.microsoft.com/office/drawing/2014/main" id="{3BDF20D7-1540-4243-8A43-7793C58D7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03330" y="4953000"/>
            <a:ext cx="233734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347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952750" y="228600"/>
            <a:ext cx="3238500" cy="1143000"/>
          </a:xfrm>
        </p:spPr>
        <p:txBody>
          <a:bodyPr/>
          <a:lstStyle/>
          <a:p>
            <a:pPr algn="ctr" eaLnBrk="1" hangingPunct="1"/>
            <a:r>
              <a:rPr lang="en-US" altLang="en-US" sz="4000" dirty="0">
                <a:effectLst>
                  <a:outerShdw blurRad="38100" dist="38100" dir="2700000" algn="tl">
                    <a:srgbClr val="000000">
                      <a:alpha val="43137"/>
                    </a:srgbClr>
                  </a:outerShdw>
                </a:effectLst>
              </a:rPr>
              <a:t>XI. Ordinances</a:t>
            </a:r>
          </a:p>
        </p:txBody>
      </p:sp>
      <p:sp>
        <p:nvSpPr>
          <p:cNvPr id="21507" name="Rectangle 3"/>
          <p:cNvSpPr>
            <a:spLocks noGrp="1" noChangeArrowheads="1"/>
          </p:cNvSpPr>
          <p:nvPr>
            <p:ph type="body" idx="1"/>
          </p:nvPr>
        </p:nvSpPr>
        <p:spPr>
          <a:xfrm>
            <a:off x="457200" y="1981200"/>
            <a:ext cx="5968206" cy="3200400"/>
          </a:xfrm>
        </p:spPr>
        <p:txBody>
          <a:bodyPr/>
          <a:lstStyle/>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Foot washing?</a:t>
            </a:r>
          </a:p>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Communion</a:t>
            </a:r>
          </a:p>
          <a:p>
            <a:pPr marL="457200" indent="-457200" eaLnBrk="1" hangingPunct="1">
              <a:spcBef>
                <a:spcPts val="0"/>
              </a:spcBef>
              <a:spcAft>
                <a:spcPts val="36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Baptism</a:t>
            </a:r>
          </a:p>
        </p:txBody>
      </p:sp>
      <p:pic>
        <p:nvPicPr>
          <p:cNvPr id="1026" name="Picture 2" descr="Image result for church ordinances">
            <a:extLst>
              <a:ext uri="{FF2B5EF4-FFF2-40B4-BE49-F238E27FC236}">
                <a16:creationId xmlns:a16="http://schemas.microsoft.com/office/drawing/2014/main" id="{7925138D-E399-4F34-8DB1-1C16BF857A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35617" y="1981200"/>
            <a:ext cx="3860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071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00400" y="228600"/>
            <a:ext cx="2743200" cy="762000"/>
          </a:xfrm>
        </p:spPr>
        <p:txBody>
          <a:bodyPr/>
          <a:lstStyle/>
          <a:p>
            <a:pPr algn="ctr" eaLnBrk="1" hangingPunct="1"/>
            <a:r>
              <a:rPr lang="en-US" altLang="en-US" sz="3600" dirty="0">
                <a:effectLst>
                  <a:outerShdw blurRad="38100" dist="38100" dir="2700000" algn="tl">
                    <a:srgbClr val="000000">
                      <a:alpha val="43137"/>
                    </a:srgbClr>
                  </a:outerShdw>
                </a:effectLst>
              </a:rPr>
              <a:t>C. Baptism</a:t>
            </a:r>
          </a:p>
        </p:txBody>
      </p:sp>
      <p:sp>
        <p:nvSpPr>
          <p:cNvPr id="23555" name="Rectangle 3"/>
          <p:cNvSpPr>
            <a:spLocks noGrp="1" noChangeArrowheads="1"/>
          </p:cNvSpPr>
          <p:nvPr>
            <p:ph type="body" idx="1"/>
          </p:nvPr>
        </p:nvSpPr>
        <p:spPr>
          <a:xfrm>
            <a:off x="457200" y="1066800"/>
            <a:ext cx="8115300" cy="5410200"/>
          </a:xfrm>
        </p:spPr>
        <p:txBody>
          <a:bodyPr/>
          <a:lstStyle/>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False views</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Baptismal regeneration?</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Infant baptism?</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Correct view: outward symbol of an inward reality</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Mode of baptism</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Sprinkling?</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Immersion?	</a:t>
            </a:r>
          </a:p>
        </p:txBody>
      </p:sp>
      <p:pic>
        <p:nvPicPr>
          <p:cNvPr id="6146" name="Picture 2" descr="Image result for baptism">
            <a:extLst>
              <a:ext uri="{FF2B5EF4-FFF2-40B4-BE49-F238E27FC236}">
                <a16:creationId xmlns:a16="http://schemas.microsoft.com/office/drawing/2014/main" id="{9E03396A-B956-4119-9177-05314C2598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4467" y="1691640"/>
            <a:ext cx="2272333" cy="12801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aptism">
            <a:extLst>
              <a:ext uri="{FF2B5EF4-FFF2-40B4-BE49-F238E27FC236}">
                <a16:creationId xmlns:a16="http://schemas.microsoft.com/office/drawing/2014/main" id="{D7DAE3FC-6922-4187-9AAA-8AF6DE3A08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467" y="4724400"/>
            <a:ext cx="2272333" cy="148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00400" y="228600"/>
            <a:ext cx="2743200" cy="762000"/>
          </a:xfrm>
        </p:spPr>
        <p:txBody>
          <a:bodyPr/>
          <a:lstStyle/>
          <a:p>
            <a:pPr algn="ctr" eaLnBrk="1" hangingPunct="1"/>
            <a:r>
              <a:rPr lang="en-US" altLang="en-US" sz="3600" dirty="0">
                <a:effectLst>
                  <a:outerShdw blurRad="38100" dist="38100" dir="2700000" algn="tl">
                    <a:srgbClr val="000000">
                      <a:alpha val="43137"/>
                    </a:srgbClr>
                  </a:outerShdw>
                </a:effectLst>
              </a:rPr>
              <a:t>C. Baptism</a:t>
            </a:r>
          </a:p>
        </p:txBody>
      </p:sp>
      <p:sp>
        <p:nvSpPr>
          <p:cNvPr id="23555" name="Rectangle 3"/>
          <p:cNvSpPr>
            <a:spLocks noGrp="1" noChangeArrowheads="1"/>
          </p:cNvSpPr>
          <p:nvPr>
            <p:ph type="body" idx="1"/>
          </p:nvPr>
        </p:nvSpPr>
        <p:spPr>
          <a:xfrm>
            <a:off x="457200" y="1066800"/>
            <a:ext cx="8115300" cy="5410200"/>
          </a:xfrm>
        </p:spPr>
        <p:txBody>
          <a:bodyPr/>
          <a:lstStyle/>
          <a:p>
            <a:pPr marL="457200" indent="-45720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False views</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Baptismal regeneration?</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Infant baptism?</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Correct view: outward symbol of an inward reality</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Mode of baptism</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Sprinkling?</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Immersion?	</a:t>
            </a:r>
          </a:p>
        </p:txBody>
      </p:sp>
      <p:pic>
        <p:nvPicPr>
          <p:cNvPr id="6146" name="Picture 2" descr="Image result for baptism">
            <a:extLst>
              <a:ext uri="{FF2B5EF4-FFF2-40B4-BE49-F238E27FC236}">
                <a16:creationId xmlns:a16="http://schemas.microsoft.com/office/drawing/2014/main" id="{9E03396A-B956-4119-9177-05314C2598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4467" y="1691640"/>
            <a:ext cx="2272333" cy="12801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aptism">
            <a:extLst>
              <a:ext uri="{FF2B5EF4-FFF2-40B4-BE49-F238E27FC236}">
                <a16:creationId xmlns:a16="http://schemas.microsoft.com/office/drawing/2014/main" id="{D7DAE3FC-6922-4187-9AAA-8AF6DE3A08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467" y="4724400"/>
            <a:ext cx="2272333"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585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00400" y="228600"/>
            <a:ext cx="2743200" cy="762000"/>
          </a:xfrm>
        </p:spPr>
        <p:txBody>
          <a:bodyPr/>
          <a:lstStyle/>
          <a:p>
            <a:pPr algn="ctr" eaLnBrk="1" hangingPunct="1"/>
            <a:r>
              <a:rPr lang="en-US" altLang="en-US" sz="3600" dirty="0">
                <a:effectLst>
                  <a:outerShdw blurRad="38100" dist="38100" dir="2700000" algn="tl">
                    <a:srgbClr val="000000">
                      <a:alpha val="43137"/>
                    </a:srgbClr>
                  </a:outerShdw>
                </a:effectLst>
              </a:rPr>
              <a:t>C. Baptism</a:t>
            </a:r>
          </a:p>
        </p:txBody>
      </p:sp>
      <p:sp>
        <p:nvSpPr>
          <p:cNvPr id="23555" name="Rectangle 3"/>
          <p:cNvSpPr>
            <a:spLocks noGrp="1" noChangeArrowheads="1"/>
          </p:cNvSpPr>
          <p:nvPr>
            <p:ph type="body" idx="1"/>
          </p:nvPr>
        </p:nvSpPr>
        <p:spPr>
          <a:xfrm>
            <a:off x="457200" y="1066800"/>
            <a:ext cx="8115300" cy="5410200"/>
          </a:xfrm>
        </p:spPr>
        <p:txBody>
          <a:bodyPr/>
          <a:lstStyle/>
          <a:p>
            <a:pPr marL="457200" indent="-457200" eaLnBrk="1" hangingPunct="1">
              <a:spcBef>
                <a:spcPts val="0"/>
              </a:spcBef>
              <a:spcAft>
                <a:spcPts val="18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False views</a:t>
            </a:r>
          </a:p>
          <a:p>
            <a:pPr marL="914400" lvl="1" indent="-457200" eaLnBrk="1" hangingPunct="1">
              <a:spcBef>
                <a:spcPts val="0"/>
              </a:spcBef>
              <a:spcAft>
                <a:spcPts val="18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Baptismal regeneration?</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Infant baptism?</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Correct view: outward symbol of an inward reality</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Mode of baptism</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Sprinkling?</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Immersion?	</a:t>
            </a:r>
          </a:p>
        </p:txBody>
      </p:sp>
      <p:pic>
        <p:nvPicPr>
          <p:cNvPr id="6146" name="Picture 2" descr="Image result for baptism">
            <a:extLst>
              <a:ext uri="{FF2B5EF4-FFF2-40B4-BE49-F238E27FC236}">
                <a16:creationId xmlns:a16="http://schemas.microsoft.com/office/drawing/2014/main" id="{9E03396A-B956-4119-9177-05314C2598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4467" y="1691640"/>
            <a:ext cx="2272333" cy="12801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aptism">
            <a:extLst>
              <a:ext uri="{FF2B5EF4-FFF2-40B4-BE49-F238E27FC236}">
                <a16:creationId xmlns:a16="http://schemas.microsoft.com/office/drawing/2014/main" id="{D7DAE3FC-6922-4187-9AAA-8AF6DE3A08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467" y="4724400"/>
            <a:ext cx="2272333"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6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952750" y="228600"/>
            <a:ext cx="3238500" cy="1143000"/>
          </a:xfrm>
        </p:spPr>
        <p:txBody>
          <a:bodyPr/>
          <a:lstStyle/>
          <a:p>
            <a:pPr algn="ctr" eaLnBrk="1" hangingPunct="1"/>
            <a:r>
              <a:rPr lang="en-US" altLang="en-US" sz="4000" dirty="0">
                <a:effectLst>
                  <a:outerShdw blurRad="38100" dist="38100" dir="2700000" algn="tl">
                    <a:srgbClr val="000000">
                      <a:alpha val="43137"/>
                    </a:srgbClr>
                  </a:outerShdw>
                </a:effectLst>
              </a:rPr>
              <a:t>XI. Ordinances</a:t>
            </a:r>
          </a:p>
        </p:txBody>
      </p:sp>
      <p:sp>
        <p:nvSpPr>
          <p:cNvPr id="21507" name="Rectangle 3"/>
          <p:cNvSpPr>
            <a:spLocks noGrp="1" noChangeArrowheads="1"/>
          </p:cNvSpPr>
          <p:nvPr>
            <p:ph type="body" idx="1"/>
          </p:nvPr>
        </p:nvSpPr>
        <p:spPr>
          <a:xfrm>
            <a:off x="457200" y="1981200"/>
            <a:ext cx="5968206" cy="3200400"/>
          </a:xfrm>
        </p:spPr>
        <p:txBody>
          <a:bodyPr/>
          <a:lstStyle/>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Foot washing?</a:t>
            </a:r>
          </a:p>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Communion</a:t>
            </a:r>
          </a:p>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Baptism</a:t>
            </a:r>
          </a:p>
        </p:txBody>
      </p:sp>
      <p:pic>
        <p:nvPicPr>
          <p:cNvPr id="1026" name="Picture 2" descr="Image result for church ordinances">
            <a:extLst>
              <a:ext uri="{FF2B5EF4-FFF2-40B4-BE49-F238E27FC236}">
                <a16:creationId xmlns:a16="http://schemas.microsoft.com/office/drawing/2014/main" id="{7925138D-E399-4F34-8DB1-1C16BF857A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35617" y="1981200"/>
            <a:ext cx="38608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133600" y="228600"/>
            <a:ext cx="4876800" cy="914400"/>
          </a:xfrm>
        </p:spPr>
        <p:txBody>
          <a:bodyPr/>
          <a:lstStyle/>
          <a:p>
            <a:pPr algn="ctr" eaLnBrk="1" hangingPunct="1"/>
            <a:r>
              <a:rPr lang="en-US" sz="3600" dirty="0">
                <a:effectLst>
                  <a:outerShdw blurRad="38100" dist="38100" dir="2700000" algn="tl">
                    <a:srgbClr val="000000">
                      <a:alpha val="43137"/>
                    </a:srgbClr>
                  </a:outerShdw>
                </a:effectLst>
              </a:rPr>
              <a:t>Baptismal Regeneration?</a:t>
            </a:r>
            <a:endParaRPr lang="en-US" altLang="en-US" sz="3600" dirty="0">
              <a:effectLst>
                <a:outerShdw blurRad="38100" dist="38100" dir="2700000" algn="tl">
                  <a:srgbClr val="000000">
                    <a:alpha val="43137"/>
                  </a:srgbClr>
                </a:outerShdw>
              </a:effectLst>
            </a:endParaRPr>
          </a:p>
        </p:txBody>
      </p:sp>
      <p:sp>
        <p:nvSpPr>
          <p:cNvPr id="22531" name="Rectangle 3"/>
          <p:cNvSpPr>
            <a:spLocks noGrp="1" noChangeArrowheads="1"/>
          </p:cNvSpPr>
          <p:nvPr>
            <p:ph type="body" idx="1"/>
          </p:nvPr>
        </p:nvSpPr>
        <p:spPr>
          <a:xfrm>
            <a:off x="1104901" y="1143000"/>
            <a:ext cx="6934199" cy="2667000"/>
          </a:xfrm>
        </p:spPr>
        <p:txBody>
          <a:bodyPr/>
          <a:lstStyle/>
          <a:p>
            <a:pPr marL="463550" indent="-463550" eaLnBrk="1" hangingPunct="1">
              <a:spcBef>
                <a:spcPts val="0"/>
              </a:spcBef>
              <a:spcAft>
                <a:spcPts val="2400"/>
              </a:spcAft>
              <a:defRPr/>
            </a:pPr>
            <a:r>
              <a:rPr lang="en-US" sz="3000" dirty="0">
                <a:effectLst>
                  <a:outerShdw blurRad="38100" dist="38100" dir="2700000" algn="tl">
                    <a:srgbClr val="000000">
                      <a:alpha val="43137"/>
                    </a:srgbClr>
                  </a:outerShdw>
                </a:effectLst>
              </a:rPr>
              <a:t>Salvation is not by works (Eph. 2:8-9)</a:t>
            </a:r>
          </a:p>
          <a:p>
            <a:pPr marL="463550" indent="-463550" eaLnBrk="1" hangingPunct="1">
              <a:spcBef>
                <a:spcPts val="0"/>
              </a:spcBef>
              <a:spcAft>
                <a:spcPts val="2400"/>
              </a:spcAft>
              <a:defRPr/>
            </a:pPr>
            <a:r>
              <a:rPr lang="en-US" sz="3000" dirty="0">
                <a:effectLst>
                  <a:outerShdw blurRad="38100" dist="38100" dir="2700000" algn="tl">
                    <a:srgbClr val="000000">
                      <a:alpha val="43137"/>
                    </a:srgbClr>
                  </a:outerShdw>
                </a:effectLst>
              </a:rPr>
              <a:t>Thief on the cross (Luke 23:39-43)</a:t>
            </a:r>
          </a:p>
          <a:p>
            <a:pPr marL="463550" indent="-463550" eaLnBrk="1" hangingPunct="1">
              <a:spcBef>
                <a:spcPts val="0"/>
              </a:spcBef>
              <a:spcAft>
                <a:spcPts val="2400"/>
              </a:spcAft>
              <a:defRPr/>
            </a:pPr>
            <a:r>
              <a:rPr lang="en-US" sz="3000" dirty="0">
                <a:effectLst>
                  <a:outerShdw blurRad="38100" dist="38100" dir="2700000" algn="tl">
                    <a:srgbClr val="000000">
                      <a:alpha val="43137"/>
                    </a:srgbClr>
                  </a:outerShdw>
                </a:effectLst>
              </a:rPr>
              <a:t>Paul’s personal de-emphasis on baptism (1 Cor. 1:13-17)</a:t>
            </a:r>
          </a:p>
        </p:txBody>
      </p:sp>
      <p:pic>
        <p:nvPicPr>
          <p:cNvPr id="3" name="Picture 2">
            <a:extLst>
              <a:ext uri="{FF2B5EF4-FFF2-40B4-BE49-F238E27FC236}">
                <a16:creationId xmlns:a16="http://schemas.microsoft.com/office/drawing/2014/main" id="{E1EBC41E-326E-4339-AB72-37D4C8EFD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6373" y="4495800"/>
            <a:ext cx="5711254" cy="1828800"/>
          </a:xfrm>
          <a:prstGeom prst="rect">
            <a:avLst/>
          </a:prstGeom>
        </p:spPr>
      </p:pic>
    </p:spTree>
    <p:extLst>
      <p:ext uri="{BB962C8B-B14F-4D97-AF65-F5344CB8AC3E}">
        <p14:creationId xmlns:p14="http://schemas.microsoft.com/office/powerpoint/2010/main" val="1412012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00400" y="228600"/>
            <a:ext cx="2743200" cy="762000"/>
          </a:xfrm>
        </p:spPr>
        <p:txBody>
          <a:bodyPr/>
          <a:lstStyle/>
          <a:p>
            <a:pPr algn="ctr" eaLnBrk="1" hangingPunct="1"/>
            <a:r>
              <a:rPr lang="en-US" altLang="en-US" sz="3600" dirty="0">
                <a:effectLst>
                  <a:outerShdw blurRad="38100" dist="38100" dir="2700000" algn="tl">
                    <a:srgbClr val="000000">
                      <a:alpha val="43137"/>
                    </a:srgbClr>
                  </a:outerShdw>
                </a:effectLst>
              </a:rPr>
              <a:t>C. Baptism</a:t>
            </a:r>
          </a:p>
        </p:txBody>
      </p:sp>
      <p:sp>
        <p:nvSpPr>
          <p:cNvPr id="23555" name="Rectangle 3"/>
          <p:cNvSpPr>
            <a:spLocks noGrp="1" noChangeArrowheads="1"/>
          </p:cNvSpPr>
          <p:nvPr>
            <p:ph type="body" idx="1"/>
          </p:nvPr>
        </p:nvSpPr>
        <p:spPr>
          <a:xfrm>
            <a:off x="457200" y="1066800"/>
            <a:ext cx="8115300" cy="5410200"/>
          </a:xfrm>
        </p:spPr>
        <p:txBody>
          <a:bodyPr/>
          <a:lstStyle/>
          <a:p>
            <a:pPr marL="457200" indent="-457200" eaLnBrk="1" hangingPunct="1">
              <a:spcBef>
                <a:spcPts val="0"/>
              </a:spcBef>
              <a:spcAft>
                <a:spcPts val="18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False views</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Baptismal regeneration?</a:t>
            </a:r>
          </a:p>
          <a:p>
            <a:pPr marL="914400" lvl="1" indent="-457200" eaLnBrk="1" hangingPunct="1">
              <a:spcBef>
                <a:spcPts val="0"/>
              </a:spcBef>
              <a:spcAft>
                <a:spcPts val="18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Infant baptism?</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Correct view: outward symbol of an inward reality</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Mode of baptism</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Sprinkling?</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Immersion?	</a:t>
            </a:r>
          </a:p>
        </p:txBody>
      </p:sp>
      <p:pic>
        <p:nvPicPr>
          <p:cNvPr id="6146" name="Picture 2" descr="Image result for baptism">
            <a:extLst>
              <a:ext uri="{FF2B5EF4-FFF2-40B4-BE49-F238E27FC236}">
                <a16:creationId xmlns:a16="http://schemas.microsoft.com/office/drawing/2014/main" id="{9E03396A-B956-4119-9177-05314C2598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4467" y="1691640"/>
            <a:ext cx="2272333" cy="12801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aptism">
            <a:extLst>
              <a:ext uri="{FF2B5EF4-FFF2-40B4-BE49-F238E27FC236}">
                <a16:creationId xmlns:a16="http://schemas.microsoft.com/office/drawing/2014/main" id="{D7DAE3FC-6922-4187-9AAA-8AF6DE3A08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467" y="4724400"/>
            <a:ext cx="2272333"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826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901977"/>
          </a:xfrm>
        </p:spPr>
        <p:txBody>
          <a:bodyPr/>
          <a:lstStyle/>
          <a:p>
            <a:pPr algn="ctr" eaLnBrk="1" hangingPunct="1"/>
            <a:r>
              <a:rPr lang="en-US" altLang="en-US" sz="3600" dirty="0">
                <a:effectLst>
                  <a:outerShdw blurRad="38100" dist="38100" dir="2700000" algn="tl">
                    <a:srgbClr val="000000">
                      <a:alpha val="43137"/>
                    </a:srgbClr>
                  </a:outerShdw>
                </a:effectLst>
              </a:rPr>
              <a:t>Infant Baptism?</a:t>
            </a:r>
          </a:p>
        </p:txBody>
      </p:sp>
      <p:sp>
        <p:nvSpPr>
          <p:cNvPr id="22531" name="Rectangle 3"/>
          <p:cNvSpPr>
            <a:spLocks noGrp="1" noChangeArrowheads="1"/>
          </p:cNvSpPr>
          <p:nvPr>
            <p:ph type="body" idx="1"/>
          </p:nvPr>
        </p:nvSpPr>
        <p:spPr>
          <a:xfrm>
            <a:off x="159234" y="1130577"/>
            <a:ext cx="8825533" cy="5041623"/>
          </a:xfrm>
        </p:spPr>
        <p:txBody>
          <a:bodyPr/>
          <a:lstStyle/>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Lutheran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Like circumcision (Gen. 17)</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Problems</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Dispensationalism</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Pattern of Acts – Matt. 28:19; Acts 8:12, 35-39; 10:43-48; 16:14-15, 30-34; 18:1</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No biblical examples of infant baptism</a:t>
            </a:r>
          </a:p>
        </p:txBody>
      </p:sp>
      <p:pic>
        <p:nvPicPr>
          <p:cNvPr id="5" name="Picture 4" descr="Image result for baptism">
            <a:extLst>
              <a:ext uri="{FF2B5EF4-FFF2-40B4-BE49-F238E27FC236}">
                <a16:creationId xmlns:a16="http://schemas.microsoft.com/office/drawing/2014/main" id="{A6401E91-1851-42E6-A5A5-8CF17D52E7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71956" y="1295400"/>
            <a:ext cx="302977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43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901977"/>
          </a:xfrm>
        </p:spPr>
        <p:txBody>
          <a:bodyPr/>
          <a:lstStyle/>
          <a:p>
            <a:pPr algn="ctr" eaLnBrk="1" hangingPunct="1"/>
            <a:r>
              <a:rPr lang="en-US" altLang="en-US" sz="3600" dirty="0">
                <a:effectLst>
                  <a:outerShdw blurRad="38100" dist="38100" dir="2700000" algn="tl">
                    <a:srgbClr val="000000">
                      <a:alpha val="43137"/>
                    </a:srgbClr>
                  </a:outerShdw>
                </a:effectLst>
              </a:rPr>
              <a:t>Infant Baptism?</a:t>
            </a:r>
          </a:p>
        </p:txBody>
      </p:sp>
      <p:sp>
        <p:nvSpPr>
          <p:cNvPr id="22531" name="Rectangle 3"/>
          <p:cNvSpPr>
            <a:spLocks noGrp="1" noChangeArrowheads="1"/>
          </p:cNvSpPr>
          <p:nvPr>
            <p:ph type="body" idx="1"/>
          </p:nvPr>
        </p:nvSpPr>
        <p:spPr>
          <a:xfrm>
            <a:off x="159234" y="1130577"/>
            <a:ext cx="8825533" cy="5041623"/>
          </a:xfrm>
        </p:spPr>
        <p:txBody>
          <a:bodyPr/>
          <a:lstStyle/>
          <a:p>
            <a:pPr marL="463550" indent="-46355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Lutheran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Like circumcision (Gen. 17)</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Problems</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Dispensationalism</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Pattern of Acts – Matt. 28:19; Acts 8:12, 35-39; 10:43-48; 16:14-15, 30-34; 18:1</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No biblical examples of infant baptism</a:t>
            </a:r>
          </a:p>
        </p:txBody>
      </p:sp>
      <p:pic>
        <p:nvPicPr>
          <p:cNvPr id="5" name="Picture 4" descr="Image result for baptism">
            <a:extLst>
              <a:ext uri="{FF2B5EF4-FFF2-40B4-BE49-F238E27FC236}">
                <a16:creationId xmlns:a16="http://schemas.microsoft.com/office/drawing/2014/main" id="{A6401E91-1851-42E6-A5A5-8CF17D52E7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71956" y="1295400"/>
            <a:ext cx="302977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061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6F900176-1953-487F-A1DC-B1FAA06DBEC7}"/>
              </a:ext>
            </a:extLst>
          </p:cNvPr>
          <p:cNvSpPr txBox="1">
            <a:spLocks noChangeArrowheads="1"/>
          </p:cNvSpPr>
          <p:nvPr/>
        </p:nvSpPr>
        <p:spPr bwMode="auto">
          <a:xfrm>
            <a:off x="2209800" y="1720913"/>
            <a:ext cx="6705600" cy="30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3400" b="0" kern="1200" dirty="0">
                <a:solidFill>
                  <a:schemeClr val="tx1"/>
                </a:solidFill>
                <a:effectLst>
                  <a:outerShdw blurRad="38100" dist="38100" dir="2700000" algn="tl">
                    <a:srgbClr val="000000">
                      <a:alpha val="43137"/>
                    </a:srgbClr>
                  </a:outerShdw>
                </a:effectLst>
                <a:ea typeface="+mn-ea"/>
                <a:cs typeface="+mn-cs"/>
              </a:rPr>
              <a:t>He believed that “such sacraments could generate faith; and hence baptism could generate faith of an infant.”</a:t>
            </a:r>
            <a:endParaRPr lang="en-US" altLang="en-US" sz="3400" b="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3" name="Rectangle 3">
            <a:extLst>
              <a:ext uri="{FF2B5EF4-FFF2-40B4-BE49-F238E27FC236}">
                <a16:creationId xmlns:a16="http://schemas.microsoft.com/office/drawing/2014/main" id="{555C133D-F468-4273-80D1-E1E510352819}"/>
              </a:ext>
            </a:extLst>
          </p:cNvPr>
          <p:cNvSpPr txBox="1">
            <a:spLocks noChangeArrowheads="1"/>
          </p:cNvSpPr>
          <p:nvPr/>
        </p:nvSpPr>
        <p:spPr bwMode="auto">
          <a:xfrm>
            <a:off x="2057400" y="228600"/>
            <a:ext cx="502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effectLst>
                  <a:outerShdw blurRad="38100" dist="38100" dir="2700000" algn="tl">
                    <a:srgbClr val="000000">
                      <a:alpha val="43137"/>
                    </a:srgbClr>
                  </a:outerShdw>
                </a:effectLst>
              </a:rPr>
              <a:t>Alister E. McGrath, </a:t>
            </a:r>
            <a:r>
              <a:rPr lang="en-US" sz="1600" i="1" kern="0" dirty="0">
                <a:effectLst>
                  <a:outerShdw blurRad="38100" dist="38100" dir="2700000" algn="tl">
                    <a:srgbClr val="000000">
                      <a:alpha val="43137"/>
                    </a:srgbClr>
                  </a:outerShdw>
                </a:effectLst>
              </a:rPr>
              <a:t>Reformation Thought: An Introduction </a:t>
            </a:r>
            <a:r>
              <a:rPr lang="en-US" sz="1600" kern="0" dirty="0">
                <a:effectLst>
                  <a:outerShdw blurRad="38100" dist="38100" dir="2700000" algn="tl">
                    <a:srgbClr val="000000">
                      <a:alpha val="43137"/>
                    </a:srgbClr>
                  </a:outerShdw>
                </a:effectLst>
              </a:rPr>
              <a:t>(Grand Rapids: Baker, 1995), 179.</a:t>
            </a:r>
          </a:p>
        </p:txBody>
      </p:sp>
      <p:pic>
        <p:nvPicPr>
          <p:cNvPr id="5" name="Picture 4">
            <a:extLst>
              <a:ext uri="{FF2B5EF4-FFF2-40B4-BE49-F238E27FC236}">
                <a16:creationId xmlns:a16="http://schemas.microsoft.com/office/drawing/2014/main" id="{9BE687F3-D313-498B-8CAB-5BECE1A091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903276"/>
            <a:ext cx="182880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8A8C90A0-3896-4847-94B4-5F784D4425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1116" y="3962400"/>
            <a:ext cx="2061768" cy="2743200"/>
          </a:xfrm>
          <a:prstGeom prst="ellipse">
            <a:avLst/>
          </a:prstGeom>
        </p:spPr>
      </p:pic>
    </p:spTree>
    <p:extLst>
      <p:ext uri="{BB962C8B-B14F-4D97-AF65-F5344CB8AC3E}">
        <p14:creationId xmlns:p14="http://schemas.microsoft.com/office/powerpoint/2010/main" val="2644029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1A65E3-0B48-4F4B-A75A-FE46F6EF0796}"/>
              </a:ext>
            </a:extLst>
          </p:cNvPr>
          <p:cNvSpPr>
            <a:spLocks noGrp="1"/>
          </p:cNvSpPr>
          <p:nvPr>
            <p:ph type="sldNum" sz="quarter" idx="12"/>
          </p:nvPr>
        </p:nvSpPr>
        <p:spPr/>
        <p:txBody>
          <a:bodyPr/>
          <a:lstStyle/>
          <a:p>
            <a:pPr>
              <a:defRPr/>
            </a:pPr>
            <a:fld id="{C02DFD5B-8FD4-43B8-BC86-4E352B490EB1}" type="slidenum">
              <a:rPr lang="en-US" altLang="en-US" smtClean="0"/>
              <a:pPr>
                <a:defRPr/>
              </a:pPr>
              <a:t>45</a:t>
            </a:fld>
            <a:endParaRPr lang="en-US" altLang="en-US"/>
          </a:p>
        </p:txBody>
      </p:sp>
      <p:pic>
        <p:nvPicPr>
          <p:cNvPr id="6" name="Picture 5">
            <a:extLst>
              <a:ext uri="{FF2B5EF4-FFF2-40B4-BE49-F238E27FC236}">
                <a16:creationId xmlns:a16="http://schemas.microsoft.com/office/drawing/2014/main" id="{840A685D-F40B-4D7F-BBF3-EB4A44A5A5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5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901977"/>
          </a:xfrm>
        </p:spPr>
        <p:txBody>
          <a:bodyPr/>
          <a:lstStyle/>
          <a:p>
            <a:pPr algn="ctr" eaLnBrk="1" hangingPunct="1"/>
            <a:r>
              <a:rPr lang="en-US" altLang="en-US" sz="3600" dirty="0">
                <a:effectLst>
                  <a:outerShdw blurRad="38100" dist="38100" dir="2700000" algn="tl">
                    <a:srgbClr val="000000">
                      <a:alpha val="43137"/>
                    </a:srgbClr>
                  </a:outerShdw>
                </a:effectLst>
              </a:rPr>
              <a:t>Infant Baptism?</a:t>
            </a:r>
          </a:p>
        </p:txBody>
      </p:sp>
      <p:sp>
        <p:nvSpPr>
          <p:cNvPr id="22531" name="Rectangle 3"/>
          <p:cNvSpPr>
            <a:spLocks noGrp="1" noChangeArrowheads="1"/>
          </p:cNvSpPr>
          <p:nvPr>
            <p:ph type="body" idx="1"/>
          </p:nvPr>
        </p:nvSpPr>
        <p:spPr>
          <a:xfrm>
            <a:off x="159234" y="1130577"/>
            <a:ext cx="8825533" cy="5041623"/>
          </a:xfrm>
        </p:spPr>
        <p:txBody>
          <a:bodyPr/>
          <a:lstStyle/>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Lutheran View</a:t>
            </a:r>
          </a:p>
          <a:p>
            <a:pPr marL="463550" indent="-46355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Like circumcision (Gen. 17)</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Problems</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Dispensationalism</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Pattern of Acts – Matt. 28:19; Acts 8:12, 35-39; 10:43-48; 16:14-15, 30-34; 18:1</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No biblical examples of infant baptism</a:t>
            </a:r>
          </a:p>
        </p:txBody>
      </p:sp>
      <p:pic>
        <p:nvPicPr>
          <p:cNvPr id="5" name="Picture 4" descr="Image result for baptism">
            <a:extLst>
              <a:ext uri="{FF2B5EF4-FFF2-40B4-BE49-F238E27FC236}">
                <a16:creationId xmlns:a16="http://schemas.microsoft.com/office/drawing/2014/main" id="{A6401E91-1851-42E6-A5A5-8CF17D52E7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71956" y="1295400"/>
            <a:ext cx="302977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049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901977"/>
          </a:xfrm>
        </p:spPr>
        <p:txBody>
          <a:bodyPr/>
          <a:lstStyle/>
          <a:p>
            <a:pPr algn="ctr" eaLnBrk="1" hangingPunct="1"/>
            <a:r>
              <a:rPr lang="en-US" altLang="en-US" sz="3600" dirty="0">
                <a:effectLst>
                  <a:outerShdw blurRad="38100" dist="38100" dir="2700000" algn="tl">
                    <a:srgbClr val="000000">
                      <a:alpha val="43137"/>
                    </a:srgbClr>
                  </a:outerShdw>
                </a:effectLst>
              </a:rPr>
              <a:t>Infant Baptism?</a:t>
            </a:r>
          </a:p>
        </p:txBody>
      </p:sp>
      <p:sp>
        <p:nvSpPr>
          <p:cNvPr id="22531" name="Rectangle 3"/>
          <p:cNvSpPr>
            <a:spLocks noGrp="1" noChangeArrowheads="1"/>
          </p:cNvSpPr>
          <p:nvPr>
            <p:ph type="body" idx="1"/>
          </p:nvPr>
        </p:nvSpPr>
        <p:spPr>
          <a:xfrm>
            <a:off x="159234" y="1130577"/>
            <a:ext cx="8825533" cy="5041623"/>
          </a:xfrm>
        </p:spPr>
        <p:txBody>
          <a:bodyPr/>
          <a:lstStyle/>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Lutheran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Like circumcision (Gen. 17)</a:t>
            </a:r>
          </a:p>
          <a:p>
            <a:pPr marL="463550" indent="-46355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Problems</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Dispensationalism</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Pattern of Acts – Matt. 28:19; Acts 8:12, 35-39; 10:43-48; 16:14-15, 30-34; 18:1</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No biblical examples of infant baptism</a:t>
            </a:r>
          </a:p>
        </p:txBody>
      </p:sp>
      <p:pic>
        <p:nvPicPr>
          <p:cNvPr id="5" name="Picture 4" descr="Image result for baptism">
            <a:extLst>
              <a:ext uri="{FF2B5EF4-FFF2-40B4-BE49-F238E27FC236}">
                <a16:creationId xmlns:a16="http://schemas.microsoft.com/office/drawing/2014/main" id="{A6401E91-1851-42E6-A5A5-8CF17D52E7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71956" y="1295400"/>
            <a:ext cx="302977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6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901977"/>
          </a:xfrm>
        </p:spPr>
        <p:txBody>
          <a:bodyPr/>
          <a:lstStyle/>
          <a:p>
            <a:pPr algn="ctr" eaLnBrk="1" hangingPunct="1"/>
            <a:r>
              <a:rPr lang="en-US" altLang="en-US" sz="3600" dirty="0">
                <a:effectLst>
                  <a:outerShdw blurRad="38100" dist="38100" dir="2700000" algn="tl">
                    <a:srgbClr val="000000">
                      <a:alpha val="43137"/>
                    </a:srgbClr>
                  </a:outerShdw>
                </a:effectLst>
              </a:rPr>
              <a:t>Infant Baptism?</a:t>
            </a:r>
          </a:p>
        </p:txBody>
      </p:sp>
      <p:sp>
        <p:nvSpPr>
          <p:cNvPr id="22531" name="Rectangle 3"/>
          <p:cNvSpPr>
            <a:spLocks noGrp="1" noChangeArrowheads="1"/>
          </p:cNvSpPr>
          <p:nvPr>
            <p:ph type="body" idx="1"/>
          </p:nvPr>
        </p:nvSpPr>
        <p:spPr>
          <a:xfrm>
            <a:off x="159234" y="1130577"/>
            <a:ext cx="8825533" cy="5041623"/>
          </a:xfrm>
        </p:spPr>
        <p:txBody>
          <a:bodyPr/>
          <a:lstStyle/>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Lutheran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Like circumcision (Gen. 17)</a:t>
            </a:r>
          </a:p>
          <a:p>
            <a:pPr marL="463550" indent="-463550" eaLnBrk="1" hangingPunct="1">
              <a:spcBef>
                <a:spcPts val="0"/>
              </a:spcBef>
              <a:spcAft>
                <a:spcPts val="2400"/>
              </a:spcAft>
              <a:defRPr/>
            </a:pPr>
            <a:r>
              <a:rPr lang="en-US" b="1" dirty="0">
                <a:solidFill>
                  <a:srgbClr val="FFFFCC"/>
                </a:solidFill>
                <a:effectLst>
                  <a:outerShdw blurRad="38100" dist="38100" dir="2700000" algn="tl">
                    <a:srgbClr val="000000">
                      <a:alpha val="43137"/>
                    </a:srgbClr>
                  </a:outerShdw>
                </a:effectLst>
              </a:rPr>
              <a:t>Problems</a:t>
            </a:r>
          </a:p>
          <a:p>
            <a:pPr marL="863600" lvl="1" indent="-46355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ea typeface="+mn-ea"/>
                <a:cs typeface="+mn-cs"/>
              </a:rPr>
              <a:t>Dispensationalism</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Pattern of Acts – Matt. 28:19; Acts 8:12, 35-39; 10:43-48; 16:14-15, 30-34; 18:1</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No biblical examples of infant baptism</a:t>
            </a:r>
          </a:p>
        </p:txBody>
      </p:sp>
      <p:pic>
        <p:nvPicPr>
          <p:cNvPr id="5" name="Picture 4" descr="Image result for baptism">
            <a:extLst>
              <a:ext uri="{FF2B5EF4-FFF2-40B4-BE49-F238E27FC236}">
                <a16:creationId xmlns:a16="http://schemas.microsoft.com/office/drawing/2014/main" id="{A6401E91-1851-42E6-A5A5-8CF17D52E7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71956" y="1295400"/>
            <a:ext cx="302977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714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901977"/>
          </a:xfrm>
        </p:spPr>
        <p:txBody>
          <a:bodyPr/>
          <a:lstStyle/>
          <a:p>
            <a:pPr algn="ctr" eaLnBrk="1" hangingPunct="1"/>
            <a:r>
              <a:rPr lang="en-US" altLang="en-US" sz="3600" dirty="0">
                <a:effectLst>
                  <a:outerShdw blurRad="38100" dist="38100" dir="2700000" algn="tl">
                    <a:srgbClr val="000000">
                      <a:alpha val="43137"/>
                    </a:srgbClr>
                  </a:outerShdw>
                </a:effectLst>
              </a:rPr>
              <a:t>Infant Baptism?</a:t>
            </a:r>
          </a:p>
        </p:txBody>
      </p:sp>
      <p:sp>
        <p:nvSpPr>
          <p:cNvPr id="22531" name="Rectangle 3"/>
          <p:cNvSpPr>
            <a:spLocks noGrp="1" noChangeArrowheads="1"/>
          </p:cNvSpPr>
          <p:nvPr>
            <p:ph type="body" idx="1"/>
          </p:nvPr>
        </p:nvSpPr>
        <p:spPr>
          <a:xfrm>
            <a:off x="159234" y="1130577"/>
            <a:ext cx="8984766" cy="5041623"/>
          </a:xfrm>
        </p:spPr>
        <p:txBody>
          <a:bodyPr/>
          <a:lstStyle/>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Lutheran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Like circumcision (Gen. 17)</a:t>
            </a:r>
          </a:p>
          <a:p>
            <a:pPr marL="463550" indent="-463550" eaLnBrk="1" hangingPunct="1">
              <a:spcBef>
                <a:spcPts val="0"/>
              </a:spcBef>
              <a:spcAft>
                <a:spcPts val="2400"/>
              </a:spcAft>
              <a:defRPr/>
            </a:pPr>
            <a:r>
              <a:rPr lang="en-US" b="1" dirty="0">
                <a:solidFill>
                  <a:srgbClr val="FFFFCC"/>
                </a:solidFill>
                <a:effectLst>
                  <a:outerShdw blurRad="38100" dist="38100" dir="2700000" algn="tl">
                    <a:srgbClr val="000000">
                      <a:alpha val="43137"/>
                    </a:srgbClr>
                  </a:outerShdw>
                </a:effectLst>
              </a:rPr>
              <a:t>Problems</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ea typeface="+mn-ea"/>
                <a:cs typeface="+mn-cs"/>
              </a:rPr>
              <a:t>Dispensationalism</a:t>
            </a:r>
          </a:p>
          <a:p>
            <a:pPr marL="863600" lvl="1" indent="-46355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ea typeface="+mn-ea"/>
                <a:cs typeface="+mn-cs"/>
              </a:rPr>
              <a:t>Pattern of Acts</a:t>
            </a:r>
            <a:r>
              <a:rPr lang="en-US" b="1" dirty="0">
                <a:solidFill>
                  <a:srgbClr val="FFFFCC"/>
                </a:solidFill>
                <a:effectLst>
                  <a:outerShdw blurRad="38100" dist="38100" dir="2700000" algn="tl">
                    <a:srgbClr val="000000">
                      <a:alpha val="43137"/>
                    </a:srgbClr>
                  </a:outerShdw>
                </a:effectLst>
                <a:ea typeface="+mn-ea"/>
                <a:cs typeface="+mn-cs"/>
              </a:rPr>
              <a:t> </a:t>
            </a:r>
            <a:r>
              <a:rPr lang="en-US" dirty="0">
                <a:effectLst>
                  <a:outerShdw blurRad="38100" dist="38100" dir="2700000" algn="tl">
                    <a:srgbClr val="000000">
                      <a:alpha val="43137"/>
                    </a:srgbClr>
                  </a:outerShdw>
                </a:effectLst>
                <a:ea typeface="+mn-ea"/>
                <a:cs typeface="+mn-cs"/>
              </a:rPr>
              <a:t>– Matt. 28:19; Acts 8:12, 35-39; 10:43-48; 16:14-15, 30-34; 18:1</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rPr>
              <a:t>No biblical examples of infant baptism</a:t>
            </a:r>
          </a:p>
        </p:txBody>
      </p:sp>
      <p:pic>
        <p:nvPicPr>
          <p:cNvPr id="5" name="Picture 4" descr="Image result for baptism">
            <a:extLst>
              <a:ext uri="{FF2B5EF4-FFF2-40B4-BE49-F238E27FC236}">
                <a16:creationId xmlns:a16="http://schemas.microsoft.com/office/drawing/2014/main" id="{A6401E91-1851-42E6-A5A5-8CF17D52E7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71956" y="1295400"/>
            <a:ext cx="302977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39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952750" y="228600"/>
            <a:ext cx="3238500" cy="1143000"/>
          </a:xfrm>
        </p:spPr>
        <p:txBody>
          <a:bodyPr/>
          <a:lstStyle/>
          <a:p>
            <a:pPr algn="ctr" eaLnBrk="1" hangingPunct="1"/>
            <a:r>
              <a:rPr lang="en-US" altLang="en-US" sz="4000" dirty="0">
                <a:effectLst>
                  <a:outerShdw blurRad="38100" dist="38100" dir="2700000" algn="tl">
                    <a:srgbClr val="000000">
                      <a:alpha val="43137"/>
                    </a:srgbClr>
                  </a:outerShdw>
                </a:effectLst>
              </a:rPr>
              <a:t>XI. Ordinances</a:t>
            </a:r>
          </a:p>
        </p:txBody>
      </p:sp>
      <p:sp>
        <p:nvSpPr>
          <p:cNvPr id="21507" name="Rectangle 3"/>
          <p:cNvSpPr>
            <a:spLocks noGrp="1" noChangeArrowheads="1"/>
          </p:cNvSpPr>
          <p:nvPr>
            <p:ph type="body" idx="1"/>
          </p:nvPr>
        </p:nvSpPr>
        <p:spPr>
          <a:xfrm>
            <a:off x="457200" y="1981200"/>
            <a:ext cx="5968206" cy="3200400"/>
          </a:xfrm>
        </p:spPr>
        <p:txBody>
          <a:bodyPr/>
          <a:lstStyle/>
          <a:p>
            <a:pPr marL="457200" indent="-457200" eaLnBrk="1" hangingPunct="1">
              <a:spcBef>
                <a:spcPts val="0"/>
              </a:spcBef>
              <a:spcAft>
                <a:spcPts val="36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Foot washing?</a:t>
            </a:r>
          </a:p>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Communion</a:t>
            </a:r>
          </a:p>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Baptism</a:t>
            </a:r>
          </a:p>
        </p:txBody>
      </p:sp>
      <p:pic>
        <p:nvPicPr>
          <p:cNvPr id="1026" name="Picture 2" descr="Image result for church ordinances">
            <a:extLst>
              <a:ext uri="{FF2B5EF4-FFF2-40B4-BE49-F238E27FC236}">
                <a16:creationId xmlns:a16="http://schemas.microsoft.com/office/drawing/2014/main" id="{7925138D-E399-4F34-8DB1-1C16BF857A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35617" y="1981200"/>
            <a:ext cx="3860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187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38400" y="228600"/>
            <a:ext cx="4267200" cy="901977"/>
          </a:xfrm>
        </p:spPr>
        <p:txBody>
          <a:bodyPr/>
          <a:lstStyle/>
          <a:p>
            <a:pPr algn="ctr" eaLnBrk="1" hangingPunct="1"/>
            <a:r>
              <a:rPr lang="en-US" altLang="en-US" sz="3600" dirty="0">
                <a:effectLst>
                  <a:outerShdw blurRad="38100" dist="38100" dir="2700000" algn="tl">
                    <a:srgbClr val="000000">
                      <a:alpha val="43137"/>
                    </a:srgbClr>
                  </a:outerShdw>
                </a:effectLst>
              </a:rPr>
              <a:t>Infant Baptism?</a:t>
            </a:r>
          </a:p>
        </p:txBody>
      </p:sp>
      <p:sp>
        <p:nvSpPr>
          <p:cNvPr id="22531" name="Rectangle 3"/>
          <p:cNvSpPr>
            <a:spLocks noGrp="1" noChangeArrowheads="1"/>
          </p:cNvSpPr>
          <p:nvPr>
            <p:ph type="body" idx="1"/>
          </p:nvPr>
        </p:nvSpPr>
        <p:spPr>
          <a:xfrm>
            <a:off x="159234" y="1130577"/>
            <a:ext cx="8984766" cy="5041623"/>
          </a:xfrm>
        </p:spPr>
        <p:txBody>
          <a:bodyPr/>
          <a:lstStyle/>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Lutheran View</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Like circumcision (Gen. 17)</a:t>
            </a:r>
          </a:p>
          <a:p>
            <a:pPr marL="463550" indent="-463550" eaLnBrk="1" hangingPunct="1">
              <a:spcBef>
                <a:spcPts val="0"/>
              </a:spcBef>
              <a:spcAft>
                <a:spcPts val="2400"/>
              </a:spcAft>
              <a:defRPr/>
            </a:pPr>
            <a:r>
              <a:rPr lang="en-US" b="1" dirty="0">
                <a:solidFill>
                  <a:srgbClr val="FFFFCC"/>
                </a:solidFill>
                <a:effectLst>
                  <a:outerShdw blurRad="38100" dist="38100" dir="2700000" algn="tl">
                    <a:srgbClr val="000000">
                      <a:alpha val="43137"/>
                    </a:srgbClr>
                  </a:outerShdw>
                </a:effectLst>
              </a:rPr>
              <a:t>Problems</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ea typeface="+mn-ea"/>
                <a:cs typeface="+mn-cs"/>
              </a:rPr>
              <a:t>Dispensationalism</a:t>
            </a:r>
          </a:p>
          <a:p>
            <a:pPr marL="863600" lvl="1" indent="-463550" eaLnBrk="1" hangingPunct="1">
              <a:spcBef>
                <a:spcPts val="0"/>
              </a:spcBef>
              <a:spcAft>
                <a:spcPts val="2400"/>
              </a:spcAft>
              <a:defRPr/>
            </a:pPr>
            <a:r>
              <a:rPr lang="en-US" dirty="0">
                <a:effectLst>
                  <a:outerShdw blurRad="38100" dist="38100" dir="2700000" algn="tl">
                    <a:srgbClr val="000000">
                      <a:alpha val="43137"/>
                    </a:srgbClr>
                  </a:outerShdw>
                </a:effectLst>
                <a:ea typeface="+mn-ea"/>
                <a:cs typeface="+mn-cs"/>
              </a:rPr>
              <a:t>Pattern of Acts – Matt. 28:19; Acts 8:12, 35-39; 10:43-48; 16:14-15, 30-34; 18:1</a:t>
            </a:r>
          </a:p>
          <a:p>
            <a:pPr marL="863600" lvl="1" indent="-46355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ea typeface="+mn-ea"/>
                <a:cs typeface="+mn-cs"/>
              </a:rPr>
              <a:t>No biblical examples of infant baptism</a:t>
            </a:r>
          </a:p>
        </p:txBody>
      </p:sp>
      <p:pic>
        <p:nvPicPr>
          <p:cNvPr id="5" name="Picture 4" descr="Image result for baptism">
            <a:extLst>
              <a:ext uri="{FF2B5EF4-FFF2-40B4-BE49-F238E27FC236}">
                <a16:creationId xmlns:a16="http://schemas.microsoft.com/office/drawing/2014/main" id="{A6401E91-1851-42E6-A5A5-8CF17D52E7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71956" y="1295400"/>
            <a:ext cx="302977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654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00400" y="228600"/>
            <a:ext cx="2743200" cy="762000"/>
          </a:xfrm>
        </p:spPr>
        <p:txBody>
          <a:bodyPr/>
          <a:lstStyle/>
          <a:p>
            <a:pPr algn="ctr" eaLnBrk="1" hangingPunct="1"/>
            <a:r>
              <a:rPr lang="en-US" altLang="en-US" sz="3600" dirty="0">
                <a:effectLst>
                  <a:outerShdw blurRad="38100" dist="38100" dir="2700000" algn="tl">
                    <a:srgbClr val="000000">
                      <a:alpha val="43137"/>
                    </a:srgbClr>
                  </a:outerShdw>
                </a:effectLst>
              </a:rPr>
              <a:t>C. Baptism</a:t>
            </a:r>
          </a:p>
        </p:txBody>
      </p:sp>
      <p:sp>
        <p:nvSpPr>
          <p:cNvPr id="23555" name="Rectangle 3"/>
          <p:cNvSpPr>
            <a:spLocks noGrp="1" noChangeArrowheads="1"/>
          </p:cNvSpPr>
          <p:nvPr>
            <p:ph type="body" idx="1"/>
          </p:nvPr>
        </p:nvSpPr>
        <p:spPr>
          <a:xfrm>
            <a:off x="457200" y="1066800"/>
            <a:ext cx="8115300" cy="5410200"/>
          </a:xfrm>
        </p:spPr>
        <p:txBody>
          <a:bodyPr/>
          <a:lstStyle/>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False views</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Baptismal regeneration?</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Infant baptism?</a:t>
            </a:r>
          </a:p>
          <a:p>
            <a:pPr marL="457200" indent="-45720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Correct view</a:t>
            </a:r>
            <a:r>
              <a:rPr lang="en-US" dirty="0">
                <a:effectLst>
                  <a:outerShdw blurRad="38100" dist="38100" dir="2700000" algn="tl">
                    <a:srgbClr val="000000">
                      <a:alpha val="43137"/>
                    </a:srgbClr>
                  </a:outerShdw>
                </a:effectLst>
              </a:rPr>
              <a:t>: outward symbol of an inward reality</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Mode of baptism</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Sprinkling?</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Immersion?	</a:t>
            </a:r>
          </a:p>
        </p:txBody>
      </p:sp>
      <p:pic>
        <p:nvPicPr>
          <p:cNvPr id="6146" name="Picture 2" descr="Image result for baptism">
            <a:extLst>
              <a:ext uri="{FF2B5EF4-FFF2-40B4-BE49-F238E27FC236}">
                <a16:creationId xmlns:a16="http://schemas.microsoft.com/office/drawing/2014/main" id="{9E03396A-B956-4119-9177-05314C2598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4467" y="1691640"/>
            <a:ext cx="2272333" cy="12801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aptism">
            <a:extLst>
              <a:ext uri="{FF2B5EF4-FFF2-40B4-BE49-F238E27FC236}">
                <a16:creationId xmlns:a16="http://schemas.microsoft.com/office/drawing/2014/main" id="{D7DAE3FC-6922-4187-9AAA-8AF6DE3A08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467" y="4724400"/>
            <a:ext cx="2272333"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69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019300" y="228600"/>
            <a:ext cx="5105400" cy="914400"/>
          </a:xfrm>
        </p:spPr>
        <p:txBody>
          <a:bodyPr/>
          <a:lstStyle/>
          <a:p>
            <a:pPr algn="ctr" eaLnBrk="1" hangingPunct="1"/>
            <a:r>
              <a:rPr lang="en-US" altLang="en-US" sz="3600" dirty="0">
                <a:effectLst>
                  <a:outerShdw blurRad="38100" dist="38100" dir="2700000" algn="tl">
                    <a:srgbClr val="000000">
                      <a:alpha val="43137"/>
                    </a:srgbClr>
                  </a:outerShdw>
                </a:effectLst>
              </a:rPr>
              <a:t>What Baptism Symbolizes</a:t>
            </a:r>
          </a:p>
        </p:txBody>
      </p:sp>
      <p:sp>
        <p:nvSpPr>
          <p:cNvPr id="22531" name="Rectangle 3"/>
          <p:cNvSpPr>
            <a:spLocks noGrp="1" noChangeArrowheads="1"/>
          </p:cNvSpPr>
          <p:nvPr>
            <p:ph type="body" idx="1"/>
          </p:nvPr>
        </p:nvSpPr>
        <p:spPr>
          <a:xfrm>
            <a:off x="340680" y="1143000"/>
            <a:ext cx="8462639" cy="4918075"/>
          </a:xfrm>
        </p:spPr>
        <p:txBody>
          <a:bodyPr/>
          <a:lstStyle/>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Obedience to Christ’s command (Matt. 28:19)</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Sharing in Christ’s death, burial, resurrection, and ascension (Rom. 6:3)</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Holy Spirit’s baptism (1 Cor. 12:13)</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Public identification with Christ’s church and message</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Personal forgiveness of sins</a:t>
            </a:r>
          </a:p>
        </p:txBody>
      </p:sp>
      <p:pic>
        <p:nvPicPr>
          <p:cNvPr id="5" name="Picture 4" descr="Image result for baptism">
            <a:extLst>
              <a:ext uri="{FF2B5EF4-FFF2-40B4-BE49-F238E27FC236}">
                <a16:creationId xmlns:a16="http://schemas.microsoft.com/office/drawing/2014/main" id="{A6401E91-1851-42E6-A5A5-8CF17D52E7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5257800"/>
            <a:ext cx="20975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68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66800" y="228600"/>
            <a:ext cx="7010400" cy="914400"/>
          </a:xfrm>
        </p:spPr>
        <p:txBody>
          <a:bodyPr/>
          <a:lstStyle/>
          <a:p>
            <a:pPr algn="ctr" eaLnBrk="1" hangingPunct="1"/>
            <a:r>
              <a:rPr lang="en-US" altLang="en-US" sz="3600" dirty="0">
                <a:effectLst>
                  <a:outerShdw blurRad="38100" dist="38100" dir="2700000" algn="tl">
                    <a:srgbClr val="000000">
                      <a:alpha val="43137"/>
                    </a:srgbClr>
                  </a:outerShdw>
                </a:effectLst>
              </a:rPr>
              <a:t>Miscellaneous Truths About Baptism</a:t>
            </a:r>
          </a:p>
        </p:txBody>
      </p:sp>
      <p:sp>
        <p:nvSpPr>
          <p:cNvPr id="22531" name="Rectangle 3"/>
          <p:cNvSpPr>
            <a:spLocks noGrp="1" noChangeArrowheads="1"/>
          </p:cNvSpPr>
          <p:nvPr>
            <p:ph type="body" idx="1"/>
          </p:nvPr>
        </p:nvSpPr>
        <p:spPr>
          <a:xfrm>
            <a:off x="340680" y="1143001"/>
            <a:ext cx="8462639" cy="3124200"/>
          </a:xfrm>
        </p:spPr>
        <p:txBody>
          <a:bodyPr/>
          <a:lstStyle/>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For believers only</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Contributes nothing to justification</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Performed in public</a:t>
            </a:r>
          </a:p>
          <a:p>
            <a:pPr marL="463550" indent="-463550" eaLnBrk="1" hangingPunct="1">
              <a:spcBef>
                <a:spcPts val="0"/>
              </a:spcBef>
              <a:spcAft>
                <a:spcPts val="2400"/>
              </a:spcAft>
              <a:defRPr/>
            </a:pPr>
            <a:r>
              <a:rPr lang="en-US" dirty="0">
                <a:effectLst>
                  <a:outerShdw blurRad="38100" dist="38100" dir="2700000" algn="tl">
                    <a:srgbClr val="000000">
                      <a:alpha val="43137"/>
                    </a:srgbClr>
                  </a:outerShdw>
                </a:effectLst>
              </a:rPr>
              <a:t>Contributes to sanctification (1 Pet. 3:20-21)</a:t>
            </a:r>
          </a:p>
        </p:txBody>
      </p:sp>
      <p:pic>
        <p:nvPicPr>
          <p:cNvPr id="7" name="Picture 6">
            <a:extLst>
              <a:ext uri="{FF2B5EF4-FFF2-40B4-BE49-F238E27FC236}">
                <a16:creationId xmlns:a16="http://schemas.microsoft.com/office/drawing/2014/main" id="{21AFFD5B-6C1B-4B1D-8819-8B3BBA61FA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6373" y="4495800"/>
            <a:ext cx="5711254" cy="1828800"/>
          </a:xfrm>
          <a:prstGeom prst="rect">
            <a:avLst/>
          </a:prstGeom>
        </p:spPr>
      </p:pic>
    </p:spTree>
    <p:extLst>
      <p:ext uri="{BB962C8B-B14F-4D97-AF65-F5344CB8AC3E}">
        <p14:creationId xmlns:p14="http://schemas.microsoft.com/office/powerpoint/2010/main" val="2951955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BC04C8-6402-4DEF-B6CD-906844A802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1 Peter 3:20-21</a:t>
            </a:r>
          </a:p>
          <a:p>
            <a:pPr algn="just">
              <a:spcBef>
                <a:spcPts val="600"/>
              </a:spcBef>
              <a:spcAft>
                <a:spcPts val="600"/>
              </a:spcAft>
            </a:pPr>
            <a:r>
              <a:rPr lang="en-US" alt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once were disobedient, when the patience of God kept waiting in the days of Noah, during the construction of the ark, in which a few, that is, eight persons, were brought safely through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water. </a:t>
            </a:r>
            <a:r>
              <a:rPr 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Corresponding to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baptism now saves you</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the removal of dirt from the flesh, but an appeal to God for a good conscience—through the resurrection of Jesus Christ.”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21734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BC04C8-6402-4DEF-B6CD-906844A802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1 Peter 3:20-21</a:t>
            </a:r>
          </a:p>
          <a:p>
            <a:pPr algn="just">
              <a:spcBef>
                <a:spcPts val="600"/>
              </a:spcBef>
              <a:spcAft>
                <a:spcPts val="600"/>
              </a:spcAft>
            </a:pPr>
            <a:r>
              <a:rPr lang="en-US" alt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once were disobedient, when the patience of God kept waiting in the days of Noah, during the construction of the ark, in which a few, that is, eight persons, were brought safely through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water. </a:t>
            </a:r>
            <a:r>
              <a:rPr 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Corresponding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baptism 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you—not the removal of dirt from the flesh, but an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appeal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God for a good conscience—through the resurrection of Jesus Christ.”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691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760254888"/>
              </p:ext>
            </p:extLst>
          </p:nvPr>
        </p:nvGraphicFramePr>
        <p:xfrm>
          <a:off x="228600" y="1684188"/>
          <a:ext cx="8686800" cy="3565800"/>
        </p:xfrm>
        <a:graphic>
          <a:graphicData uri="http://schemas.openxmlformats.org/drawingml/2006/table">
            <a:tbl>
              <a:tblPr>
                <a:tableStyleId>{16D9F66E-5EB9-4882-86FB-DCBF35E3C3E4}</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457188">
                <a:tc gridSpan="4">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Three Tenses of Salvation</a:t>
                      </a:r>
                      <a:endParaRPr lang="en-US" sz="1800" b="1"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tc hMerge="1">
                  <a:txBody>
                    <a:bodyPr/>
                    <a:lstStyle/>
                    <a:p>
                      <a:pPr algn="ctr"/>
                      <a:endParaRPr lang="en-US" sz="2400" b="1" u="none" dirty="0">
                        <a:solidFill>
                          <a:srgbClr val="FFFF00"/>
                        </a:solidFill>
                        <a:latin typeface="Calibri" pitchFamily="34" charset="0"/>
                        <a:cs typeface="Calibri" pitchFamily="34" charset="0"/>
                      </a:endParaRPr>
                    </a:p>
                  </a:txBody>
                  <a:tcPr marT="45712" marB="45712" anchor="ct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274034384"/>
                  </a:ext>
                </a:extLst>
              </a:tr>
              <a:tr h="457188">
                <a:tc>
                  <a:txBody>
                    <a:bodyPr/>
                    <a:lstStyle/>
                    <a:p>
                      <a:pPr algn="ctr"/>
                      <a:r>
                        <a:rPr lang="en-US" sz="2400" b="1" dirty="0">
                          <a:latin typeface="Calibri" pitchFamily="34" charset="0"/>
                          <a:cs typeface="Calibri" pitchFamily="34" charset="0"/>
                        </a:rPr>
                        <a:t>Phase</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Justification</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u="none" dirty="0">
                          <a:latin typeface="Calibri" pitchFamily="34" charset="0"/>
                          <a:cs typeface="Calibri" pitchFamily="34" charset="0"/>
                        </a:rPr>
                        <a:t>Sanctification</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Glorification</a:t>
                      </a: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400" b="1" dirty="0">
                          <a:latin typeface="Calibri" pitchFamily="34" charset="0"/>
                          <a:cs typeface="Calibri" pitchFamily="34" charset="0"/>
                        </a:rPr>
                        <a:t>Tense</a:t>
                      </a:r>
                    </a:p>
                  </a:txBody>
                  <a:tcPr marT="45712" marB="45712" anchor="ctr"/>
                </a:tc>
                <a:tc>
                  <a:txBody>
                    <a:bodyPr/>
                    <a:lstStyle/>
                    <a:p>
                      <a:pPr algn="ctr"/>
                      <a:r>
                        <a:rPr lang="en-US" sz="2400" b="1" dirty="0">
                          <a:solidFill>
                            <a:srgbClr val="C00000"/>
                          </a:solidFill>
                          <a:latin typeface="Calibri" pitchFamily="34" charset="0"/>
                          <a:cs typeface="Calibri" pitchFamily="34" charset="0"/>
                        </a:rPr>
                        <a:t>Past</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4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400" b="1" dirty="0">
                          <a:latin typeface="Calibri" pitchFamily="34" charset="0"/>
                          <a:cs typeface="Calibri" pitchFamily="34" charset="0"/>
                        </a:rPr>
                        <a:t>Saved from sin’s:</a:t>
                      </a:r>
                    </a:p>
                  </a:txBody>
                  <a:tcPr marT="45712" marB="45712" anchor="ctr"/>
                </a:tc>
                <a:tc>
                  <a:txBody>
                    <a:bodyPr/>
                    <a:lstStyle/>
                    <a:p>
                      <a:pPr algn="ctr"/>
                      <a:r>
                        <a:rPr lang="en-US" sz="24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4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400" b="1" dirty="0">
                          <a:latin typeface="Calibri" pitchFamily="34" charset="0"/>
                          <a:cs typeface="Calibri" pitchFamily="34" charset="0"/>
                        </a:rPr>
                        <a:t>Scripture</a:t>
                      </a:r>
                    </a:p>
                  </a:txBody>
                  <a:tcPr marT="45712" marB="45712" anchor="ctr"/>
                </a:tc>
                <a:tc>
                  <a:txBody>
                    <a:bodyPr/>
                    <a:lstStyle/>
                    <a:p>
                      <a:pPr algn="ctr"/>
                      <a:r>
                        <a:rPr lang="en-US" sz="24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4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529398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884490730"/>
              </p:ext>
            </p:extLst>
          </p:nvPr>
        </p:nvGraphicFramePr>
        <p:xfrm>
          <a:off x="237744" y="1684188"/>
          <a:ext cx="8677656" cy="3565800"/>
        </p:xfrm>
        <a:graphic>
          <a:graphicData uri="http://schemas.openxmlformats.org/drawingml/2006/table">
            <a:tbl>
              <a:tblPr>
                <a:tableStyleId>{16D9F66E-5EB9-4882-86FB-DCBF35E3C3E4}</a:tableStyleId>
              </a:tblPr>
              <a:tblGrid>
                <a:gridCol w="2169414">
                  <a:extLst>
                    <a:ext uri="{9D8B030D-6E8A-4147-A177-3AD203B41FA5}">
                      <a16:colId xmlns:a16="http://schemas.microsoft.com/office/drawing/2014/main" val="20000"/>
                    </a:ext>
                  </a:extLst>
                </a:gridCol>
                <a:gridCol w="2169414">
                  <a:extLst>
                    <a:ext uri="{9D8B030D-6E8A-4147-A177-3AD203B41FA5}">
                      <a16:colId xmlns:a16="http://schemas.microsoft.com/office/drawing/2014/main" val="20001"/>
                    </a:ext>
                  </a:extLst>
                </a:gridCol>
                <a:gridCol w="2169414">
                  <a:extLst>
                    <a:ext uri="{9D8B030D-6E8A-4147-A177-3AD203B41FA5}">
                      <a16:colId xmlns:a16="http://schemas.microsoft.com/office/drawing/2014/main" val="20002"/>
                    </a:ext>
                  </a:extLst>
                </a:gridCol>
                <a:gridCol w="2169414">
                  <a:extLst>
                    <a:ext uri="{9D8B030D-6E8A-4147-A177-3AD203B41FA5}">
                      <a16:colId xmlns:a16="http://schemas.microsoft.com/office/drawing/2014/main" val="20003"/>
                    </a:ext>
                  </a:extLst>
                </a:gridCol>
              </a:tblGrid>
              <a:tr h="457188">
                <a:tc gridSpan="4">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Three Tenses of Salvation</a:t>
                      </a:r>
                      <a:endParaRPr lang="en-US" sz="1800" b="1"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tc hMerge="1">
                  <a:txBody>
                    <a:bodyPr/>
                    <a:lstStyle/>
                    <a:p>
                      <a:pPr algn="ctr"/>
                      <a:endParaRPr lang="en-US" sz="2400" b="1" u="none" dirty="0">
                        <a:solidFill>
                          <a:srgbClr val="FFFF00"/>
                        </a:solidFill>
                        <a:latin typeface="Calibri" pitchFamily="34" charset="0"/>
                        <a:cs typeface="Calibri" pitchFamily="34" charset="0"/>
                      </a:endParaRPr>
                    </a:p>
                  </a:txBody>
                  <a:tcPr marT="45712" marB="45712" anchor="ct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274034384"/>
                  </a:ext>
                </a:extLst>
              </a:tr>
              <a:tr h="457188">
                <a:tc>
                  <a:txBody>
                    <a:bodyPr/>
                    <a:lstStyle/>
                    <a:p>
                      <a:pPr algn="ctr"/>
                      <a:r>
                        <a:rPr lang="en-US" sz="2400" b="1" dirty="0">
                          <a:latin typeface="Calibri" pitchFamily="34" charset="0"/>
                          <a:cs typeface="Calibri" pitchFamily="34" charset="0"/>
                        </a:rPr>
                        <a:t>Phase</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JUSTIFICATION</a:t>
                      </a:r>
                      <a:endParaRPr lang="en-US" sz="2400" b="1" dirty="0">
                        <a:solidFill>
                          <a:srgbClr val="FFFF00"/>
                        </a:solidFill>
                        <a:latin typeface="Calibri" pitchFamily="34" charset="0"/>
                        <a:cs typeface="Calibri" pitchFamily="34" charset="0"/>
                      </a:endParaRPr>
                    </a:p>
                  </a:txBody>
                  <a:tcPr marT="45712" marB="45712" anchor="ctr">
                    <a:solidFill>
                      <a:srgbClr val="FFFFCC"/>
                    </a:solidFill>
                  </a:tcPr>
                </a:tc>
                <a:tc>
                  <a:txBody>
                    <a:bodyPr/>
                    <a:lstStyle/>
                    <a:p>
                      <a:pPr algn="ctr"/>
                      <a:r>
                        <a:rPr lang="en-US" sz="2400" b="1" u="none" dirty="0">
                          <a:latin typeface="Calibri" pitchFamily="34" charset="0"/>
                          <a:cs typeface="Calibri" pitchFamily="34" charset="0"/>
                        </a:rPr>
                        <a:t>Sanctification</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Glorification</a:t>
                      </a: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400" b="1" dirty="0">
                          <a:latin typeface="Calibri" pitchFamily="34" charset="0"/>
                          <a:cs typeface="Calibri" pitchFamily="34" charset="0"/>
                        </a:rPr>
                        <a:t>Tense</a:t>
                      </a:r>
                    </a:p>
                  </a:txBody>
                  <a:tcPr marT="45712" marB="45712" anchor="ctr"/>
                </a:tc>
                <a:tc>
                  <a:txBody>
                    <a:bodyPr/>
                    <a:lstStyle/>
                    <a:p>
                      <a:pPr algn="ctr"/>
                      <a:r>
                        <a:rPr lang="en-US" sz="2400" b="1" dirty="0">
                          <a:solidFill>
                            <a:srgbClr val="C00000"/>
                          </a:solidFill>
                          <a:latin typeface="Calibri" pitchFamily="34" charset="0"/>
                          <a:cs typeface="Calibri" pitchFamily="34" charset="0"/>
                        </a:rPr>
                        <a:t>Past</a:t>
                      </a:r>
                    </a:p>
                  </a:txBody>
                  <a:tcPr marT="45712" marB="45712" anchor="ctr">
                    <a:solidFill>
                      <a:srgbClr val="FFFFCC"/>
                    </a:solidFill>
                  </a:tcPr>
                </a:tc>
                <a:tc>
                  <a:txBody>
                    <a:bodyPr/>
                    <a:lstStyle/>
                    <a:p>
                      <a:pPr algn="ctr"/>
                      <a:r>
                        <a:rPr lang="en-US" sz="24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4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400" b="1" dirty="0">
                          <a:latin typeface="Calibri" pitchFamily="34" charset="0"/>
                          <a:cs typeface="Calibri" pitchFamily="34" charset="0"/>
                        </a:rPr>
                        <a:t>Saved from sin’s:</a:t>
                      </a:r>
                    </a:p>
                  </a:txBody>
                  <a:tcPr marT="45712" marB="45712" anchor="ctr"/>
                </a:tc>
                <a:tc>
                  <a:txBody>
                    <a:bodyPr/>
                    <a:lstStyle/>
                    <a:p>
                      <a:pPr algn="ctr"/>
                      <a:r>
                        <a:rPr lang="en-US" sz="2400" b="1" dirty="0">
                          <a:solidFill>
                            <a:srgbClr val="C00000"/>
                          </a:solidFill>
                          <a:latin typeface="Calibri" pitchFamily="34" charset="0"/>
                          <a:cs typeface="Calibri" pitchFamily="34" charset="0"/>
                        </a:rPr>
                        <a:t>Penalty</a:t>
                      </a:r>
                    </a:p>
                  </a:txBody>
                  <a:tcPr marT="45712" marB="45712" anchor="ctr">
                    <a:solidFill>
                      <a:srgbClr val="FFFFCC"/>
                    </a:solidFill>
                  </a:tcPr>
                </a:tc>
                <a:tc>
                  <a:txBody>
                    <a:bodyPr/>
                    <a:lstStyle/>
                    <a:p>
                      <a:pPr algn="ctr"/>
                      <a:r>
                        <a:rPr lang="en-US" sz="24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4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400" b="1" dirty="0">
                          <a:latin typeface="Calibri" pitchFamily="34" charset="0"/>
                          <a:cs typeface="Calibri" pitchFamily="34" charset="0"/>
                        </a:rPr>
                        <a:t>Scripture</a:t>
                      </a:r>
                    </a:p>
                  </a:txBody>
                  <a:tcPr marT="45712" marB="45712" anchor="ctr"/>
                </a:tc>
                <a:tc>
                  <a:txBody>
                    <a:bodyPr/>
                    <a:lstStyle/>
                    <a:p>
                      <a:pPr algn="ctr"/>
                      <a:r>
                        <a:rPr lang="en-US" sz="2400" b="1" dirty="0">
                          <a:solidFill>
                            <a:srgbClr val="C00000"/>
                          </a:solidFill>
                          <a:latin typeface="Calibri" pitchFamily="34" charset="0"/>
                          <a:cs typeface="Calibri" pitchFamily="34" charset="0"/>
                        </a:rPr>
                        <a:t>Eph 2:8-9; Titus 3:5</a:t>
                      </a:r>
                    </a:p>
                  </a:txBody>
                  <a:tcPr marT="45712" marB="45712" anchor="ctr">
                    <a:solidFill>
                      <a:srgbClr val="FFFFCC"/>
                    </a:solidFill>
                  </a:tcPr>
                </a:tc>
                <a:tc>
                  <a:txBody>
                    <a:bodyPr/>
                    <a:lstStyle/>
                    <a:p>
                      <a:pPr algn="ctr"/>
                      <a:r>
                        <a:rPr lang="en-US" sz="24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4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2556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685810050"/>
              </p:ext>
            </p:extLst>
          </p:nvPr>
        </p:nvGraphicFramePr>
        <p:xfrm>
          <a:off x="228600" y="1684188"/>
          <a:ext cx="8686800" cy="3565800"/>
        </p:xfrm>
        <a:graphic>
          <a:graphicData uri="http://schemas.openxmlformats.org/drawingml/2006/table">
            <a:tbl>
              <a:tblPr>
                <a:tableStyleId>{16D9F66E-5EB9-4882-86FB-DCBF35E3C3E4}</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7188">
                <a:tc gridSpan="4">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Three Tenses of Salvation</a:t>
                      </a:r>
                      <a:endParaRPr lang="en-US" sz="1800" b="1"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tc hMerge="1">
                  <a:txBody>
                    <a:bodyPr/>
                    <a:lstStyle/>
                    <a:p>
                      <a:pPr algn="ctr"/>
                      <a:endParaRPr lang="en-US" sz="2400" b="1" u="none" dirty="0">
                        <a:solidFill>
                          <a:srgbClr val="FFFF00"/>
                        </a:solidFill>
                        <a:latin typeface="Calibri" pitchFamily="34" charset="0"/>
                        <a:cs typeface="Calibri" pitchFamily="34" charset="0"/>
                      </a:endParaRPr>
                    </a:p>
                  </a:txBody>
                  <a:tcPr marT="45712" marB="45712" anchor="ct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274034384"/>
                  </a:ext>
                </a:extLst>
              </a:tr>
              <a:tr h="457188">
                <a:tc>
                  <a:txBody>
                    <a:bodyPr/>
                    <a:lstStyle/>
                    <a:p>
                      <a:pPr algn="ctr"/>
                      <a:r>
                        <a:rPr lang="en-US" sz="2400" b="1" dirty="0">
                          <a:latin typeface="Calibri" pitchFamily="34" charset="0"/>
                          <a:cs typeface="Calibri" pitchFamily="34" charset="0"/>
                        </a:rPr>
                        <a:t>Phase</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Justification</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u="none" dirty="0">
                          <a:latin typeface="Calibri" pitchFamily="34" charset="0"/>
                          <a:cs typeface="Calibri" pitchFamily="34" charset="0"/>
                        </a:rPr>
                        <a:t>SANCTIFICATION</a:t>
                      </a:r>
                      <a:endParaRPr lang="en-US" sz="2400" b="1" u="none" dirty="0">
                        <a:solidFill>
                          <a:srgbClr val="FFFF00"/>
                        </a:solidFill>
                        <a:latin typeface="Calibri" pitchFamily="34" charset="0"/>
                        <a:cs typeface="Calibri" pitchFamily="34" charset="0"/>
                      </a:endParaRPr>
                    </a:p>
                  </a:txBody>
                  <a:tcPr marT="45712" marB="45712" anchor="ctr">
                    <a:solidFill>
                      <a:srgbClr val="FFFFCC"/>
                    </a:solidFill>
                  </a:tcPr>
                </a:tc>
                <a:tc>
                  <a:txBody>
                    <a:bodyPr/>
                    <a:lstStyle/>
                    <a:p>
                      <a:pPr algn="ctr"/>
                      <a:r>
                        <a:rPr lang="en-US" sz="2400" b="1" dirty="0">
                          <a:latin typeface="Calibri" pitchFamily="34" charset="0"/>
                          <a:cs typeface="Calibri" pitchFamily="34" charset="0"/>
                        </a:rPr>
                        <a:t>Glorification</a:t>
                      </a: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400" b="1" dirty="0">
                          <a:latin typeface="Calibri" pitchFamily="34" charset="0"/>
                          <a:cs typeface="Calibri" pitchFamily="34" charset="0"/>
                        </a:rPr>
                        <a:t>Tense</a:t>
                      </a:r>
                    </a:p>
                  </a:txBody>
                  <a:tcPr marT="45712" marB="45712" anchor="ctr"/>
                </a:tc>
                <a:tc>
                  <a:txBody>
                    <a:bodyPr/>
                    <a:lstStyle/>
                    <a:p>
                      <a:pPr algn="ctr"/>
                      <a:r>
                        <a:rPr lang="en-US" sz="2400" b="1" dirty="0">
                          <a:solidFill>
                            <a:srgbClr val="C00000"/>
                          </a:solidFill>
                          <a:latin typeface="Calibri" pitchFamily="34" charset="0"/>
                          <a:cs typeface="Calibri" pitchFamily="34" charset="0"/>
                        </a:rPr>
                        <a:t>Past</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Present</a:t>
                      </a:r>
                    </a:p>
                  </a:txBody>
                  <a:tcPr marT="45712" marB="45712" anchor="ctr">
                    <a:solidFill>
                      <a:srgbClr val="FFFFCC"/>
                    </a:solidFill>
                  </a:tcPr>
                </a:tc>
                <a:tc>
                  <a:txBody>
                    <a:bodyPr/>
                    <a:lstStyle/>
                    <a:p>
                      <a:pPr algn="ctr"/>
                      <a:r>
                        <a:rPr lang="en-US" sz="24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400" b="1" dirty="0">
                          <a:latin typeface="Calibri" pitchFamily="34" charset="0"/>
                          <a:cs typeface="Calibri" pitchFamily="34" charset="0"/>
                        </a:rPr>
                        <a:t>Saved from sin’s:</a:t>
                      </a:r>
                    </a:p>
                  </a:txBody>
                  <a:tcPr marT="45712" marB="45712" anchor="ctr"/>
                </a:tc>
                <a:tc>
                  <a:txBody>
                    <a:bodyPr/>
                    <a:lstStyle/>
                    <a:p>
                      <a:pPr algn="ctr"/>
                      <a:r>
                        <a:rPr lang="en-US" sz="24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Power</a:t>
                      </a:r>
                    </a:p>
                  </a:txBody>
                  <a:tcPr marT="45712" marB="45712" anchor="ctr">
                    <a:solidFill>
                      <a:srgbClr val="FFFFCC"/>
                    </a:solidFill>
                  </a:tcPr>
                </a:tc>
                <a:tc>
                  <a:txBody>
                    <a:bodyPr/>
                    <a:lstStyle/>
                    <a:p>
                      <a:pPr algn="ctr"/>
                      <a:r>
                        <a:rPr lang="en-US" sz="24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400" b="1" dirty="0">
                          <a:latin typeface="Calibri" pitchFamily="34" charset="0"/>
                          <a:cs typeface="Calibri" pitchFamily="34" charset="0"/>
                        </a:rPr>
                        <a:t>Scripture</a:t>
                      </a:r>
                    </a:p>
                  </a:txBody>
                  <a:tcPr marT="45712" marB="45712" anchor="ctr"/>
                </a:tc>
                <a:tc>
                  <a:txBody>
                    <a:bodyPr/>
                    <a:lstStyle/>
                    <a:p>
                      <a:pPr algn="ctr"/>
                      <a:r>
                        <a:rPr lang="en-US" sz="24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Philip 2:12</a:t>
                      </a:r>
                    </a:p>
                  </a:txBody>
                  <a:tcPr marT="45712" marB="45712" anchor="ctr">
                    <a:solidFill>
                      <a:srgbClr val="FFFFCC"/>
                    </a:solidFill>
                  </a:tcPr>
                </a:tc>
                <a:tc>
                  <a:txBody>
                    <a:bodyPr/>
                    <a:lstStyle/>
                    <a:p>
                      <a:pPr algn="ctr"/>
                      <a:r>
                        <a:rPr lang="en-US" sz="24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045730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677635085"/>
              </p:ext>
            </p:extLst>
          </p:nvPr>
        </p:nvGraphicFramePr>
        <p:xfrm>
          <a:off x="228600" y="1684188"/>
          <a:ext cx="8686800" cy="3565800"/>
        </p:xfrm>
        <a:graphic>
          <a:graphicData uri="http://schemas.openxmlformats.org/drawingml/2006/table">
            <a:tbl>
              <a:tblPr>
                <a:tableStyleId>{16D9F66E-5EB9-4882-86FB-DCBF35E3C3E4}</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457188">
                <a:tc gridSpan="4">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Three Tenses of Salvation</a:t>
                      </a:r>
                      <a:endParaRPr lang="en-US" sz="1800" b="1"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tc hMerge="1">
                  <a:txBody>
                    <a:bodyPr/>
                    <a:lstStyle/>
                    <a:p>
                      <a:pPr algn="ctr"/>
                      <a:endParaRPr lang="en-US" sz="2400" b="1" u="none" dirty="0">
                        <a:solidFill>
                          <a:srgbClr val="FFFF00"/>
                        </a:solidFill>
                        <a:latin typeface="Calibri" pitchFamily="34" charset="0"/>
                        <a:cs typeface="Calibri" pitchFamily="34" charset="0"/>
                      </a:endParaRPr>
                    </a:p>
                  </a:txBody>
                  <a:tcPr marT="45712" marB="45712" anchor="ct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274034384"/>
                  </a:ext>
                </a:extLst>
              </a:tr>
              <a:tr h="457188">
                <a:tc>
                  <a:txBody>
                    <a:bodyPr/>
                    <a:lstStyle/>
                    <a:p>
                      <a:pPr algn="ctr"/>
                      <a:r>
                        <a:rPr lang="en-US" sz="2400" b="1" dirty="0">
                          <a:latin typeface="Calibri" pitchFamily="34" charset="0"/>
                          <a:cs typeface="Calibri" pitchFamily="34" charset="0"/>
                        </a:rPr>
                        <a:t>Phase</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Justification</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u="none" dirty="0">
                          <a:latin typeface="Calibri" pitchFamily="34" charset="0"/>
                          <a:cs typeface="Calibri" pitchFamily="34" charset="0"/>
                        </a:rPr>
                        <a:t>Sanctification</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GLORIFICATION</a:t>
                      </a:r>
                      <a:endParaRPr lang="en-US" sz="2400" b="1" dirty="0">
                        <a:solidFill>
                          <a:srgbClr val="FFFF00"/>
                        </a:solidFill>
                        <a:latin typeface="Calibri" pitchFamily="34" charset="0"/>
                        <a:cs typeface="Calibri" pitchFamily="34" charset="0"/>
                      </a:endParaRPr>
                    </a:p>
                  </a:txBody>
                  <a:tcPr marT="45712" marB="45712" anchor="ctr">
                    <a:solidFill>
                      <a:srgbClr val="FFFFCC"/>
                    </a:solidFill>
                  </a:tcPr>
                </a:tc>
                <a:extLst>
                  <a:ext uri="{0D108BD9-81ED-4DB2-BD59-A6C34878D82A}">
                    <a16:rowId xmlns:a16="http://schemas.microsoft.com/office/drawing/2014/main" val="10000"/>
                  </a:ext>
                </a:extLst>
              </a:tr>
              <a:tr h="579009">
                <a:tc>
                  <a:txBody>
                    <a:bodyPr/>
                    <a:lstStyle/>
                    <a:p>
                      <a:pPr algn="ctr"/>
                      <a:r>
                        <a:rPr lang="en-US" sz="2400" b="1" dirty="0">
                          <a:latin typeface="Calibri" pitchFamily="34" charset="0"/>
                          <a:cs typeface="Calibri" pitchFamily="34" charset="0"/>
                        </a:rPr>
                        <a:t>Tense</a:t>
                      </a:r>
                    </a:p>
                  </a:txBody>
                  <a:tcPr marT="45712" marB="45712" anchor="ctr"/>
                </a:tc>
                <a:tc>
                  <a:txBody>
                    <a:bodyPr/>
                    <a:lstStyle/>
                    <a:p>
                      <a:pPr algn="ctr"/>
                      <a:r>
                        <a:rPr lang="en-US" sz="2400" b="1" dirty="0">
                          <a:solidFill>
                            <a:srgbClr val="C00000"/>
                          </a:solidFill>
                          <a:latin typeface="Calibri" pitchFamily="34" charset="0"/>
                          <a:cs typeface="Calibri" pitchFamily="34" charset="0"/>
                        </a:rPr>
                        <a:t>Past</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400" b="1" dirty="0">
                          <a:solidFill>
                            <a:srgbClr val="C00000"/>
                          </a:solidFill>
                          <a:latin typeface="Calibri" pitchFamily="34" charset="0"/>
                          <a:cs typeface="Calibri" pitchFamily="34" charset="0"/>
                        </a:rPr>
                        <a:t>Future</a:t>
                      </a:r>
                    </a:p>
                  </a:txBody>
                  <a:tcPr marT="45712" marB="45712" anchor="ctr">
                    <a:solidFill>
                      <a:srgbClr val="FFFFCC"/>
                    </a:solidFill>
                  </a:tcPr>
                </a:tc>
                <a:extLst>
                  <a:ext uri="{0D108BD9-81ED-4DB2-BD59-A6C34878D82A}">
                    <a16:rowId xmlns:a16="http://schemas.microsoft.com/office/drawing/2014/main" val="10001"/>
                  </a:ext>
                </a:extLst>
              </a:tr>
              <a:tr h="746769">
                <a:tc>
                  <a:txBody>
                    <a:bodyPr/>
                    <a:lstStyle/>
                    <a:p>
                      <a:pPr algn="ctr"/>
                      <a:r>
                        <a:rPr lang="en-US" sz="2400" b="1" dirty="0">
                          <a:latin typeface="Calibri" pitchFamily="34" charset="0"/>
                          <a:cs typeface="Calibri" pitchFamily="34" charset="0"/>
                        </a:rPr>
                        <a:t>Saved from sin’s:</a:t>
                      </a:r>
                    </a:p>
                  </a:txBody>
                  <a:tcPr marT="45712" marB="45712" anchor="ctr"/>
                </a:tc>
                <a:tc>
                  <a:txBody>
                    <a:bodyPr/>
                    <a:lstStyle/>
                    <a:p>
                      <a:pPr algn="ctr"/>
                      <a:r>
                        <a:rPr lang="en-US" sz="24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400" b="1" dirty="0">
                          <a:solidFill>
                            <a:srgbClr val="C00000"/>
                          </a:solidFill>
                          <a:latin typeface="Calibri" pitchFamily="34" charset="0"/>
                          <a:cs typeface="Calibri" pitchFamily="34" charset="0"/>
                        </a:rPr>
                        <a:t>Presence</a:t>
                      </a:r>
                    </a:p>
                  </a:txBody>
                  <a:tcPr marT="45712" marB="45712" anchor="ctr">
                    <a:solidFill>
                      <a:srgbClr val="FFFFCC"/>
                    </a:solidFill>
                  </a:tcPr>
                </a:tc>
                <a:extLst>
                  <a:ext uri="{0D108BD9-81ED-4DB2-BD59-A6C34878D82A}">
                    <a16:rowId xmlns:a16="http://schemas.microsoft.com/office/drawing/2014/main" val="10002"/>
                  </a:ext>
                </a:extLst>
              </a:tr>
              <a:tr h="1066595">
                <a:tc>
                  <a:txBody>
                    <a:bodyPr/>
                    <a:lstStyle/>
                    <a:p>
                      <a:pPr algn="ctr"/>
                      <a:r>
                        <a:rPr lang="en-US" sz="2400" b="1" dirty="0">
                          <a:latin typeface="Calibri" pitchFamily="34" charset="0"/>
                          <a:cs typeface="Calibri" pitchFamily="34" charset="0"/>
                        </a:rPr>
                        <a:t>Scripture</a:t>
                      </a:r>
                    </a:p>
                  </a:txBody>
                  <a:tcPr marT="45712" marB="45712" anchor="ctr"/>
                </a:tc>
                <a:tc>
                  <a:txBody>
                    <a:bodyPr/>
                    <a:lstStyle/>
                    <a:p>
                      <a:pPr algn="ctr"/>
                      <a:r>
                        <a:rPr lang="en-US" sz="24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400" b="1" dirty="0">
                          <a:solidFill>
                            <a:srgbClr val="C00000"/>
                          </a:solidFill>
                          <a:latin typeface="Calibri" pitchFamily="34" charset="0"/>
                          <a:cs typeface="Calibri" pitchFamily="34" charset="0"/>
                        </a:rPr>
                        <a:t>Rom 5:10</a:t>
                      </a:r>
                    </a:p>
                  </a:txBody>
                  <a:tcPr marT="45712" marB="45712" anchor="ctr">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119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495550" y="228600"/>
            <a:ext cx="4152900" cy="1143000"/>
          </a:xfrm>
        </p:spPr>
        <p:txBody>
          <a:bodyPr/>
          <a:lstStyle/>
          <a:p>
            <a:pPr algn="ctr" eaLnBrk="1" hangingPunct="1"/>
            <a:r>
              <a:rPr lang="en-US" altLang="en-US" sz="3600" dirty="0">
                <a:effectLst>
                  <a:outerShdw blurRad="38100" dist="38100" dir="2700000" algn="tl">
                    <a:srgbClr val="000000">
                      <a:alpha val="43137"/>
                    </a:srgbClr>
                  </a:outerShdw>
                </a:effectLst>
              </a:rPr>
              <a:t>A. </a:t>
            </a:r>
            <a:r>
              <a:rPr lang="en-US" sz="3600" dirty="0">
                <a:effectLst>
                  <a:outerShdw blurRad="38100" dist="38100" dir="2700000" algn="tl">
                    <a:srgbClr val="000000">
                      <a:alpha val="43137"/>
                    </a:srgbClr>
                  </a:outerShdw>
                </a:effectLst>
              </a:rPr>
              <a:t>Foot Washing?</a:t>
            </a:r>
            <a:endParaRPr lang="en-US" altLang="en-US" sz="3600" dirty="0">
              <a:effectLst>
                <a:outerShdw blurRad="38100" dist="38100" dir="2700000" algn="tl">
                  <a:srgbClr val="000000">
                    <a:alpha val="43137"/>
                  </a:srgbClr>
                </a:outerShdw>
              </a:effectLst>
            </a:endParaRPr>
          </a:p>
        </p:txBody>
      </p:sp>
      <p:sp>
        <p:nvSpPr>
          <p:cNvPr id="21507" name="Rectangle 3"/>
          <p:cNvSpPr>
            <a:spLocks noGrp="1" noChangeArrowheads="1"/>
          </p:cNvSpPr>
          <p:nvPr>
            <p:ph type="body" idx="1"/>
          </p:nvPr>
        </p:nvSpPr>
        <p:spPr>
          <a:xfrm>
            <a:off x="457200" y="1524000"/>
            <a:ext cx="7315200" cy="3886200"/>
          </a:xfrm>
        </p:spPr>
        <p:txBody>
          <a:bodyPr/>
          <a:lstStyle/>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Scriptural support: John 13:5-7, 12-15</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Not mandatory:</a:t>
            </a:r>
          </a:p>
          <a:p>
            <a:pPr marL="914400" lvl="1" indent="-457200" eaLnBrk="1" hangingPunct="1">
              <a:spcBef>
                <a:spcPts val="0"/>
              </a:spcBef>
              <a:spcAft>
                <a:spcPts val="2400"/>
              </a:spcAft>
              <a:buSzPct val="100000"/>
              <a:buAutoNum type="alphaLcPeriod"/>
              <a:defRPr/>
            </a:pPr>
            <a:r>
              <a:rPr lang="en-US" dirty="0">
                <a:effectLst>
                  <a:outerShdw blurRad="38100" dist="38100" dir="2700000" algn="tl">
                    <a:srgbClr val="000000">
                      <a:alpha val="43137"/>
                    </a:srgbClr>
                  </a:outerShdw>
                </a:effectLst>
              </a:rPr>
              <a:t>Epistles?</a:t>
            </a:r>
          </a:p>
          <a:p>
            <a:pPr marL="914400" lvl="1" indent="-457200" eaLnBrk="1" hangingPunct="1">
              <a:spcBef>
                <a:spcPts val="0"/>
              </a:spcBef>
              <a:spcAft>
                <a:spcPts val="2400"/>
              </a:spcAft>
              <a:buSzPct val="100000"/>
              <a:buAutoNum type="alphaLcPeriod"/>
              <a:defRPr/>
            </a:pPr>
            <a:r>
              <a:rPr lang="en-US" dirty="0">
                <a:effectLst>
                  <a:outerShdw blurRad="38100" dist="38100" dir="2700000" algn="tl">
                    <a:srgbClr val="000000">
                      <a:alpha val="43137"/>
                    </a:srgbClr>
                  </a:outerShdw>
                </a:effectLst>
              </a:rPr>
              <a:t>Example: John 13:15</a:t>
            </a:r>
          </a:p>
          <a:p>
            <a:pPr marL="914400" lvl="1" indent="-457200" eaLnBrk="1" hangingPunct="1">
              <a:spcBef>
                <a:spcPts val="0"/>
              </a:spcBef>
              <a:spcAft>
                <a:spcPts val="2400"/>
              </a:spcAft>
              <a:buSzPct val="100000"/>
              <a:buAutoNum type="alphaLcPeriod"/>
              <a:defRPr/>
            </a:pPr>
            <a:r>
              <a:rPr lang="en-US" dirty="0">
                <a:effectLst>
                  <a:outerShdw blurRad="38100" dist="38100" dir="2700000" algn="tl">
                    <a:srgbClr val="000000">
                      <a:alpha val="43137"/>
                    </a:srgbClr>
                  </a:outerShdw>
                </a:effectLst>
              </a:rPr>
              <a:t>Take some time to grasp: John 13:6-7</a:t>
            </a:r>
          </a:p>
        </p:txBody>
      </p:sp>
      <p:pic>
        <p:nvPicPr>
          <p:cNvPr id="2050" name="Picture 2" descr="Image result for foot washing">
            <a:extLst>
              <a:ext uri="{FF2B5EF4-FFF2-40B4-BE49-F238E27FC236}">
                <a16:creationId xmlns:a16="http://schemas.microsoft.com/office/drawing/2014/main" id="{543AF24A-84F3-4604-8274-78F92680E3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2362200"/>
            <a:ext cx="304554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8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00400" y="228600"/>
            <a:ext cx="2743200" cy="762000"/>
          </a:xfrm>
        </p:spPr>
        <p:txBody>
          <a:bodyPr/>
          <a:lstStyle/>
          <a:p>
            <a:pPr algn="ctr" eaLnBrk="1" hangingPunct="1"/>
            <a:r>
              <a:rPr lang="en-US" altLang="en-US" sz="3600" dirty="0">
                <a:effectLst>
                  <a:outerShdw blurRad="38100" dist="38100" dir="2700000" algn="tl">
                    <a:srgbClr val="000000">
                      <a:alpha val="43137"/>
                    </a:srgbClr>
                  </a:outerShdw>
                </a:effectLst>
              </a:rPr>
              <a:t>C. Baptism</a:t>
            </a:r>
          </a:p>
        </p:txBody>
      </p:sp>
      <p:sp>
        <p:nvSpPr>
          <p:cNvPr id="23555" name="Rectangle 3"/>
          <p:cNvSpPr>
            <a:spLocks noGrp="1" noChangeArrowheads="1"/>
          </p:cNvSpPr>
          <p:nvPr>
            <p:ph type="body" idx="1"/>
          </p:nvPr>
        </p:nvSpPr>
        <p:spPr>
          <a:xfrm>
            <a:off x="457200" y="1066800"/>
            <a:ext cx="8115300" cy="5410200"/>
          </a:xfrm>
        </p:spPr>
        <p:txBody>
          <a:bodyPr/>
          <a:lstStyle/>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False views</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Baptismal regeneration?</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Infant baptism?</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Correct view: outward symbol of an inward reality</a:t>
            </a:r>
          </a:p>
          <a:p>
            <a:pPr marL="457200" indent="-45720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Mode of baptism</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Sprinkling?</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Immersion?	</a:t>
            </a:r>
          </a:p>
        </p:txBody>
      </p:sp>
      <p:pic>
        <p:nvPicPr>
          <p:cNvPr id="6146" name="Picture 2" descr="Image result for baptism">
            <a:extLst>
              <a:ext uri="{FF2B5EF4-FFF2-40B4-BE49-F238E27FC236}">
                <a16:creationId xmlns:a16="http://schemas.microsoft.com/office/drawing/2014/main" id="{9E03396A-B956-4119-9177-05314C2598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4467" y="1691640"/>
            <a:ext cx="2272333" cy="12801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aptism">
            <a:extLst>
              <a:ext uri="{FF2B5EF4-FFF2-40B4-BE49-F238E27FC236}">
                <a16:creationId xmlns:a16="http://schemas.microsoft.com/office/drawing/2014/main" id="{D7DAE3FC-6922-4187-9AAA-8AF6DE3A08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467" y="4724400"/>
            <a:ext cx="2272333"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124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00400" y="228600"/>
            <a:ext cx="2743200" cy="762000"/>
          </a:xfrm>
        </p:spPr>
        <p:txBody>
          <a:bodyPr/>
          <a:lstStyle/>
          <a:p>
            <a:pPr algn="ctr" eaLnBrk="1" hangingPunct="1"/>
            <a:r>
              <a:rPr lang="en-US" altLang="en-US" sz="3600" dirty="0">
                <a:effectLst>
                  <a:outerShdw blurRad="38100" dist="38100" dir="2700000" algn="tl">
                    <a:srgbClr val="000000">
                      <a:alpha val="43137"/>
                    </a:srgbClr>
                  </a:outerShdw>
                </a:effectLst>
              </a:rPr>
              <a:t>C. Baptism</a:t>
            </a:r>
          </a:p>
        </p:txBody>
      </p:sp>
      <p:sp>
        <p:nvSpPr>
          <p:cNvPr id="23555" name="Rectangle 3"/>
          <p:cNvSpPr>
            <a:spLocks noGrp="1" noChangeArrowheads="1"/>
          </p:cNvSpPr>
          <p:nvPr>
            <p:ph type="body" idx="1"/>
          </p:nvPr>
        </p:nvSpPr>
        <p:spPr>
          <a:xfrm>
            <a:off x="457200" y="1066800"/>
            <a:ext cx="8115300" cy="5410200"/>
          </a:xfrm>
        </p:spPr>
        <p:txBody>
          <a:bodyPr/>
          <a:lstStyle/>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False views</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Baptismal regeneration?</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Infant baptism?</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Correct view: outward symbol of an inward reality</a:t>
            </a:r>
          </a:p>
          <a:p>
            <a:pPr marL="457200" indent="-457200" eaLnBrk="1" hangingPunct="1">
              <a:spcBef>
                <a:spcPts val="0"/>
              </a:spcBef>
              <a:spcAft>
                <a:spcPts val="18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Mode of baptism</a:t>
            </a:r>
          </a:p>
          <a:p>
            <a:pPr marL="914400" lvl="1" indent="-457200" eaLnBrk="1" hangingPunct="1">
              <a:spcBef>
                <a:spcPts val="0"/>
              </a:spcBef>
              <a:spcAft>
                <a:spcPts val="18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Sprinkling</a:t>
            </a:r>
            <a:r>
              <a:rPr lang="en-US" b="1" dirty="0">
                <a:solidFill>
                  <a:srgbClr val="FFFFCC"/>
                </a:solidFill>
                <a:effectLst>
                  <a:outerShdw blurRad="38100" dist="38100" dir="2700000" algn="tl">
                    <a:srgbClr val="000000">
                      <a:alpha val="43137"/>
                    </a:srgbClr>
                  </a:outerShdw>
                </a:effectLst>
                <a:ea typeface="+mn-ea"/>
                <a:cs typeface="+mn-cs"/>
              </a:rPr>
              <a:t>?</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Immersion?	</a:t>
            </a:r>
          </a:p>
        </p:txBody>
      </p:sp>
      <p:pic>
        <p:nvPicPr>
          <p:cNvPr id="6146" name="Picture 2" descr="Image result for baptism">
            <a:extLst>
              <a:ext uri="{FF2B5EF4-FFF2-40B4-BE49-F238E27FC236}">
                <a16:creationId xmlns:a16="http://schemas.microsoft.com/office/drawing/2014/main" id="{9E03396A-B956-4119-9177-05314C2598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4467" y="1691640"/>
            <a:ext cx="2272333" cy="12801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aptism">
            <a:extLst>
              <a:ext uri="{FF2B5EF4-FFF2-40B4-BE49-F238E27FC236}">
                <a16:creationId xmlns:a16="http://schemas.microsoft.com/office/drawing/2014/main" id="{D7DAE3FC-6922-4187-9AAA-8AF6DE3A08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467" y="4724400"/>
            <a:ext cx="2272333"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932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00400" y="228600"/>
            <a:ext cx="2743200" cy="762000"/>
          </a:xfrm>
        </p:spPr>
        <p:txBody>
          <a:bodyPr/>
          <a:lstStyle/>
          <a:p>
            <a:pPr algn="ctr" eaLnBrk="1" hangingPunct="1"/>
            <a:r>
              <a:rPr lang="en-US" altLang="en-US" sz="3600" dirty="0">
                <a:effectLst>
                  <a:outerShdw blurRad="38100" dist="38100" dir="2700000" algn="tl">
                    <a:srgbClr val="000000">
                      <a:alpha val="43137"/>
                    </a:srgbClr>
                  </a:outerShdw>
                </a:effectLst>
              </a:rPr>
              <a:t>C. Baptism</a:t>
            </a:r>
          </a:p>
        </p:txBody>
      </p:sp>
      <p:sp>
        <p:nvSpPr>
          <p:cNvPr id="23555" name="Rectangle 3"/>
          <p:cNvSpPr>
            <a:spLocks noGrp="1" noChangeArrowheads="1"/>
          </p:cNvSpPr>
          <p:nvPr>
            <p:ph type="body" idx="1"/>
          </p:nvPr>
        </p:nvSpPr>
        <p:spPr>
          <a:xfrm>
            <a:off x="457200" y="1066800"/>
            <a:ext cx="8115300" cy="5410200"/>
          </a:xfrm>
        </p:spPr>
        <p:txBody>
          <a:bodyPr/>
          <a:lstStyle/>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False views</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Baptismal regeneration?</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Infant baptism?</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Correct view: outward symbol of an inward reality</a:t>
            </a:r>
          </a:p>
          <a:p>
            <a:pPr marL="457200" indent="-457200" eaLnBrk="1" hangingPunct="1">
              <a:spcBef>
                <a:spcPts val="0"/>
              </a:spcBef>
              <a:spcAft>
                <a:spcPts val="18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Mode of baptism</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Sprinkling?</a:t>
            </a:r>
          </a:p>
          <a:p>
            <a:pPr marL="914400" lvl="1" indent="-457200" eaLnBrk="1" hangingPunct="1">
              <a:spcBef>
                <a:spcPts val="0"/>
              </a:spcBef>
              <a:spcAft>
                <a:spcPts val="18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Immersion</a:t>
            </a:r>
            <a:r>
              <a:rPr lang="en-US" b="1" dirty="0">
                <a:solidFill>
                  <a:srgbClr val="FFFFCC"/>
                </a:solidFill>
                <a:effectLst>
                  <a:outerShdw blurRad="38100" dist="38100" dir="2700000" algn="tl">
                    <a:srgbClr val="000000">
                      <a:alpha val="43137"/>
                    </a:srgbClr>
                  </a:outerShdw>
                </a:effectLst>
                <a:ea typeface="+mn-ea"/>
                <a:cs typeface="+mn-cs"/>
              </a:rPr>
              <a:t>?</a:t>
            </a:r>
            <a:r>
              <a:rPr lang="en-US" dirty="0">
                <a:effectLst>
                  <a:outerShdw blurRad="38100" dist="38100" dir="2700000" algn="tl">
                    <a:srgbClr val="000000">
                      <a:alpha val="43137"/>
                    </a:srgbClr>
                  </a:outerShdw>
                </a:effectLst>
              </a:rPr>
              <a:t>	</a:t>
            </a:r>
          </a:p>
        </p:txBody>
      </p:sp>
      <p:pic>
        <p:nvPicPr>
          <p:cNvPr id="6146" name="Picture 2" descr="Image result for baptism">
            <a:extLst>
              <a:ext uri="{FF2B5EF4-FFF2-40B4-BE49-F238E27FC236}">
                <a16:creationId xmlns:a16="http://schemas.microsoft.com/office/drawing/2014/main" id="{9E03396A-B956-4119-9177-05314C2598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4467" y="1691640"/>
            <a:ext cx="2272333" cy="12801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aptism">
            <a:extLst>
              <a:ext uri="{FF2B5EF4-FFF2-40B4-BE49-F238E27FC236}">
                <a16:creationId xmlns:a16="http://schemas.microsoft.com/office/drawing/2014/main" id="{D7DAE3FC-6922-4187-9AAA-8AF6DE3A08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467" y="4724400"/>
            <a:ext cx="2272333"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13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095500" y="228600"/>
            <a:ext cx="4953000" cy="914400"/>
          </a:xfrm>
        </p:spPr>
        <p:txBody>
          <a:bodyPr/>
          <a:lstStyle/>
          <a:p>
            <a:pPr algn="ctr" eaLnBrk="1" hangingPunct="1"/>
            <a:r>
              <a:rPr lang="en-US" altLang="en-US" sz="3600" dirty="0">
                <a:effectLst>
                  <a:outerShdw blurRad="38100" dist="38100" dir="2700000" algn="tl">
                    <a:srgbClr val="000000">
                      <a:alpha val="43137"/>
                    </a:srgbClr>
                  </a:outerShdw>
                </a:effectLst>
              </a:rPr>
              <a:t>Sprinkling or Immersion?</a:t>
            </a:r>
          </a:p>
        </p:txBody>
      </p:sp>
      <p:sp>
        <p:nvSpPr>
          <p:cNvPr id="22531" name="Rectangle 3"/>
          <p:cNvSpPr>
            <a:spLocks noGrp="1" noChangeArrowheads="1"/>
          </p:cNvSpPr>
          <p:nvPr>
            <p:ph type="body" idx="1"/>
          </p:nvPr>
        </p:nvSpPr>
        <p:spPr>
          <a:xfrm>
            <a:off x="190500" y="1143000"/>
            <a:ext cx="8763000" cy="4918075"/>
          </a:xfrm>
        </p:spPr>
        <p:txBody>
          <a:bodyPr/>
          <a:lstStyle/>
          <a:p>
            <a:pPr marL="463550" indent="-463550" eaLnBrk="1" hangingPunct="1">
              <a:spcBef>
                <a:spcPts val="0"/>
              </a:spcBef>
              <a:spcAft>
                <a:spcPts val="2400"/>
              </a:spcAft>
              <a:defRPr/>
            </a:pPr>
            <a:r>
              <a:rPr lang="en-US" sz="3000" dirty="0">
                <a:effectLst>
                  <a:outerShdw blurRad="38100" dist="38100" dir="2700000" algn="tl">
                    <a:srgbClr val="000000">
                      <a:alpha val="43137"/>
                    </a:srgbClr>
                  </a:outerShdw>
                </a:effectLst>
              </a:rPr>
              <a:t>Sprinkling? Other words (1 Pet. 1:12; 2 Tim. 4:6)</a:t>
            </a:r>
          </a:p>
          <a:p>
            <a:pPr marL="463550" indent="-463550" eaLnBrk="1" hangingPunct="1">
              <a:spcBef>
                <a:spcPts val="0"/>
              </a:spcBef>
              <a:spcAft>
                <a:spcPts val="2400"/>
              </a:spcAft>
              <a:defRPr/>
            </a:pPr>
            <a:r>
              <a:rPr lang="en-US" sz="3000" dirty="0">
                <a:effectLst>
                  <a:outerShdw blurRad="38100" dist="38100" dir="2700000" algn="tl">
                    <a:srgbClr val="000000">
                      <a:alpha val="43137"/>
                    </a:srgbClr>
                  </a:outerShdw>
                </a:effectLst>
              </a:rPr>
              <a:t>Immersion?</a:t>
            </a:r>
          </a:p>
          <a:p>
            <a:pPr marL="863600" lvl="1" indent="-463550" eaLnBrk="1" hangingPunct="1">
              <a:spcBef>
                <a:spcPts val="0"/>
              </a:spcBef>
              <a:spcAft>
                <a:spcPts val="2400"/>
              </a:spcAft>
              <a:defRPr/>
            </a:pPr>
            <a:r>
              <a:rPr lang="en-US" sz="3000" dirty="0">
                <a:effectLst>
                  <a:outerShdw blurRad="38100" dist="38100" dir="2700000" algn="tl">
                    <a:srgbClr val="000000">
                      <a:alpha val="43137"/>
                    </a:srgbClr>
                  </a:outerShdw>
                </a:effectLst>
              </a:rPr>
              <a:t>Christ’s baptism (Matt. 3:16; Mark 1:10)</a:t>
            </a:r>
          </a:p>
          <a:p>
            <a:pPr marL="863600" lvl="1" indent="-463550" eaLnBrk="1" hangingPunct="1">
              <a:spcBef>
                <a:spcPts val="0"/>
              </a:spcBef>
              <a:spcAft>
                <a:spcPts val="2400"/>
              </a:spcAft>
              <a:defRPr/>
            </a:pPr>
            <a:r>
              <a:rPr lang="en-US" sz="3000" dirty="0">
                <a:effectLst>
                  <a:outerShdw blurRad="38100" dist="38100" dir="2700000" algn="tl">
                    <a:srgbClr val="000000">
                      <a:alpha val="43137"/>
                    </a:srgbClr>
                  </a:outerShdw>
                </a:effectLst>
              </a:rPr>
              <a:t>Ethiopian eunuch's baptism (Acts 8:38-39)</a:t>
            </a:r>
          </a:p>
          <a:p>
            <a:pPr marL="863600" lvl="1" indent="-463550" eaLnBrk="1" hangingPunct="1">
              <a:spcBef>
                <a:spcPts val="0"/>
              </a:spcBef>
              <a:spcAft>
                <a:spcPts val="2400"/>
              </a:spcAft>
              <a:defRPr/>
            </a:pPr>
            <a:r>
              <a:rPr lang="en-US" sz="3000" dirty="0">
                <a:effectLst>
                  <a:outerShdw blurRad="38100" dist="38100" dir="2700000" algn="tl">
                    <a:srgbClr val="000000">
                      <a:alpha val="43137"/>
                    </a:srgbClr>
                  </a:outerShdw>
                </a:effectLst>
              </a:rPr>
              <a:t>Best symbolizes our union with Christ (Rom. 6:3)</a:t>
            </a:r>
          </a:p>
        </p:txBody>
      </p:sp>
      <p:pic>
        <p:nvPicPr>
          <p:cNvPr id="7" name="Picture 6">
            <a:extLst>
              <a:ext uri="{FF2B5EF4-FFF2-40B4-BE49-F238E27FC236}">
                <a16:creationId xmlns:a16="http://schemas.microsoft.com/office/drawing/2014/main" id="{74D40284-F0C5-40AB-8880-D7DD29E292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6373" y="4800600"/>
            <a:ext cx="5711254" cy="1828800"/>
          </a:xfrm>
          <a:prstGeom prst="rect">
            <a:avLst/>
          </a:prstGeom>
        </p:spPr>
      </p:pic>
    </p:spTree>
    <p:extLst>
      <p:ext uri="{BB962C8B-B14F-4D97-AF65-F5344CB8AC3E}">
        <p14:creationId xmlns:p14="http://schemas.microsoft.com/office/powerpoint/2010/main" val="1471942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952750" y="228600"/>
            <a:ext cx="3238500" cy="1143000"/>
          </a:xfrm>
        </p:spPr>
        <p:txBody>
          <a:bodyPr/>
          <a:lstStyle/>
          <a:p>
            <a:pPr algn="ctr" eaLnBrk="1" hangingPunct="1"/>
            <a:r>
              <a:rPr lang="en-US" altLang="en-US" sz="4000" dirty="0">
                <a:effectLst>
                  <a:outerShdw blurRad="38100" dist="38100" dir="2700000" algn="tl">
                    <a:srgbClr val="000000">
                      <a:alpha val="43137"/>
                    </a:srgbClr>
                  </a:outerShdw>
                </a:effectLst>
              </a:rPr>
              <a:t>XI. Ordinances</a:t>
            </a:r>
          </a:p>
        </p:txBody>
      </p:sp>
      <p:sp>
        <p:nvSpPr>
          <p:cNvPr id="21507" name="Rectangle 3"/>
          <p:cNvSpPr>
            <a:spLocks noGrp="1" noChangeArrowheads="1"/>
          </p:cNvSpPr>
          <p:nvPr>
            <p:ph type="body" idx="1"/>
          </p:nvPr>
        </p:nvSpPr>
        <p:spPr>
          <a:xfrm>
            <a:off x="457200" y="1981200"/>
            <a:ext cx="5968206" cy="3200400"/>
          </a:xfrm>
        </p:spPr>
        <p:txBody>
          <a:bodyPr/>
          <a:lstStyle/>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Foot washing?</a:t>
            </a:r>
          </a:p>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Communion</a:t>
            </a:r>
          </a:p>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Baptism</a:t>
            </a:r>
          </a:p>
        </p:txBody>
      </p:sp>
      <p:pic>
        <p:nvPicPr>
          <p:cNvPr id="1026" name="Picture 2" descr="Image result for church ordinances">
            <a:extLst>
              <a:ext uri="{FF2B5EF4-FFF2-40B4-BE49-F238E27FC236}">
                <a16:creationId xmlns:a16="http://schemas.microsoft.com/office/drawing/2014/main" id="{7925138D-E399-4F34-8DB1-1C16BF857A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35617" y="1981200"/>
            <a:ext cx="3860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294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25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952750" y="228600"/>
            <a:ext cx="3238500" cy="1143000"/>
          </a:xfrm>
        </p:spPr>
        <p:txBody>
          <a:bodyPr/>
          <a:lstStyle/>
          <a:p>
            <a:pPr algn="ctr" eaLnBrk="1" hangingPunct="1"/>
            <a:r>
              <a:rPr lang="en-US" altLang="en-US" sz="4000" dirty="0">
                <a:effectLst>
                  <a:outerShdw blurRad="38100" dist="38100" dir="2700000" algn="tl">
                    <a:srgbClr val="000000">
                      <a:alpha val="43137"/>
                    </a:srgbClr>
                  </a:outerShdw>
                </a:effectLst>
              </a:rPr>
              <a:t>XI. Ordinances</a:t>
            </a:r>
          </a:p>
        </p:txBody>
      </p:sp>
      <p:sp>
        <p:nvSpPr>
          <p:cNvPr id="21507" name="Rectangle 3"/>
          <p:cNvSpPr>
            <a:spLocks noGrp="1" noChangeArrowheads="1"/>
          </p:cNvSpPr>
          <p:nvPr>
            <p:ph type="body" idx="1"/>
          </p:nvPr>
        </p:nvSpPr>
        <p:spPr>
          <a:xfrm>
            <a:off x="457200" y="1981200"/>
            <a:ext cx="5968206" cy="3200400"/>
          </a:xfrm>
        </p:spPr>
        <p:txBody>
          <a:bodyPr/>
          <a:lstStyle/>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Foot washing?</a:t>
            </a:r>
          </a:p>
          <a:p>
            <a:pPr marL="457200" indent="-457200" eaLnBrk="1" hangingPunct="1">
              <a:spcBef>
                <a:spcPts val="0"/>
              </a:spcBef>
              <a:spcAft>
                <a:spcPts val="36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Communion</a:t>
            </a:r>
          </a:p>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Baptism</a:t>
            </a:r>
          </a:p>
        </p:txBody>
      </p:sp>
      <p:pic>
        <p:nvPicPr>
          <p:cNvPr id="1026" name="Picture 2" descr="Image result for church ordinances">
            <a:extLst>
              <a:ext uri="{FF2B5EF4-FFF2-40B4-BE49-F238E27FC236}">
                <a16:creationId xmlns:a16="http://schemas.microsoft.com/office/drawing/2014/main" id="{7925138D-E399-4F34-8DB1-1C16BF857A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35617" y="1981200"/>
            <a:ext cx="3860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71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495550" y="228600"/>
            <a:ext cx="4152900" cy="1143000"/>
          </a:xfrm>
        </p:spPr>
        <p:txBody>
          <a:bodyPr/>
          <a:lstStyle/>
          <a:p>
            <a:pPr algn="ctr" eaLnBrk="1" hangingPunct="1"/>
            <a:r>
              <a:rPr lang="en-US" altLang="en-US" sz="3600" dirty="0">
                <a:effectLst>
                  <a:outerShdw blurRad="38100" dist="38100" dir="2700000" algn="tl">
                    <a:srgbClr val="000000">
                      <a:alpha val="43137"/>
                    </a:srgbClr>
                  </a:outerShdw>
                </a:effectLst>
              </a:rPr>
              <a:t>B. Communion</a:t>
            </a:r>
          </a:p>
        </p:txBody>
      </p:sp>
      <p:sp>
        <p:nvSpPr>
          <p:cNvPr id="21507" name="Rectangle 3"/>
          <p:cNvSpPr>
            <a:spLocks noGrp="1" noChangeArrowheads="1"/>
          </p:cNvSpPr>
          <p:nvPr>
            <p:ph type="body" idx="1"/>
          </p:nvPr>
        </p:nvSpPr>
        <p:spPr>
          <a:xfrm>
            <a:off x="457200" y="1524000"/>
            <a:ext cx="7315200" cy="3200400"/>
          </a:xfrm>
        </p:spPr>
        <p:txBody>
          <a:bodyPr/>
          <a:lstStyle/>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Frequency? Acts 2:42, 46; 20:7</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Self-examination? 1 Cor.11:27-31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Meaning?</a:t>
            </a:r>
          </a:p>
        </p:txBody>
      </p:sp>
      <p:pic>
        <p:nvPicPr>
          <p:cNvPr id="4098" name="Picture 2" descr="Image result for communion">
            <a:extLst>
              <a:ext uri="{FF2B5EF4-FFF2-40B4-BE49-F238E27FC236}">
                <a16:creationId xmlns:a16="http://schemas.microsoft.com/office/drawing/2014/main" id="{4F8074DC-4825-42BC-B1C3-2A0436D6A3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3733800"/>
            <a:ext cx="3582035" cy="268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19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495550" y="228600"/>
            <a:ext cx="4152900" cy="1143000"/>
          </a:xfrm>
        </p:spPr>
        <p:txBody>
          <a:bodyPr/>
          <a:lstStyle/>
          <a:p>
            <a:pPr algn="ctr" eaLnBrk="1" hangingPunct="1"/>
            <a:r>
              <a:rPr lang="en-US" altLang="en-US" sz="3600" dirty="0">
                <a:effectLst>
                  <a:outerShdw blurRad="38100" dist="38100" dir="2700000" algn="tl">
                    <a:srgbClr val="000000">
                      <a:alpha val="43137"/>
                    </a:srgbClr>
                  </a:outerShdw>
                </a:effectLst>
              </a:rPr>
              <a:t>B. Communion</a:t>
            </a:r>
          </a:p>
        </p:txBody>
      </p:sp>
      <p:sp>
        <p:nvSpPr>
          <p:cNvPr id="21507" name="Rectangle 3"/>
          <p:cNvSpPr>
            <a:spLocks noGrp="1" noChangeArrowheads="1"/>
          </p:cNvSpPr>
          <p:nvPr>
            <p:ph type="body" idx="1"/>
          </p:nvPr>
        </p:nvSpPr>
        <p:spPr>
          <a:xfrm>
            <a:off x="457200" y="1524000"/>
            <a:ext cx="7315200" cy="3200400"/>
          </a:xfrm>
        </p:spPr>
        <p:txBody>
          <a:bodyPr/>
          <a:lstStyle/>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Frequency? Acts 2:42, 46; 20:7</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Self-examination? 1 Cor.11:27-31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Meaning?</a:t>
            </a:r>
          </a:p>
        </p:txBody>
      </p:sp>
      <p:pic>
        <p:nvPicPr>
          <p:cNvPr id="4098" name="Picture 2" descr="Image result for communion">
            <a:extLst>
              <a:ext uri="{FF2B5EF4-FFF2-40B4-BE49-F238E27FC236}">
                <a16:creationId xmlns:a16="http://schemas.microsoft.com/office/drawing/2014/main" id="{4F8074DC-4825-42BC-B1C3-2A0436D6A3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3733800"/>
            <a:ext cx="3582035" cy="268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67768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9056</TotalTime>
  <Words>1972</Words>
  <Application>Microsoft Office PowerPoint</Application>
  <PresentationFormat>On-screen Show (4:3)</PresentationFormat>
  <Paragraphs>404</Paragraphs>
  <Slides>66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Calibri</vt:lpstr>
      <vt:lpstr>Times New Roman</vt:lpstr>
      <vt:lpstr>Wingdings</vt:lpstr>
      <vt:lpstr>Azure</vt:lpstr>
      <vt:lpstr>PowerPoint Presentation</vt:lpstr>
      <vt:lpstr>Areas of Systematic Theology</vt:lpstr>
      <vt:lpstr>Ecclesiology Overview</vt:lpstr>
      <vt:lpstr>XI. Ordinances</vt:lpstr>
      <vt:lpstr>XI. Ordinances</vt:lpstr>
      <vt:lpstr>A. Foot Washing?</vt:lpstr>
      <vt:lpstr>XI. Ordinances</vt:lpstr>
      <vt:lpstr>B. Communion</vt:lpstr>
      <vt:lpstr>B. Communion</vt:lpstr>
      <vt:lpstr>B. Communion</vt:lpstr>
      <vt:lpstr>B. Communion</vt:lpstr>
      <vt:lpstr>Communion Views</vt:lpstr>
      <vt:lpstr>Communion Views</vt:lpstr>
      <vt:lpstr>Transubstantiation</vt:lpstr>
      <vt:lpstr>Communion Views</vt:lpstr>
      <vt:lpstr>Consubstantiation</vt:lpstr>
      <vt:lpstr>Consubstantiation</vt:lpstr>
      <vt:lpstr>Consubstantiation</vt:lpstr>
      <vt:lpstr>PowerPoint Presentation</vt:lpstr>
      <vt:lpstr>Consubstantiation</vt:lpstr>
      <vt:lpstr>Emergent Church Worship</vt:lpstr>
      <vt:lpstr>Dan Kimball The Emerging Church, 121</vt:lpstr>
      <vt:lpstr>Dan Kimball The Emerging Church, 121</vt:lpstr>
      <vt:lpstr>Consubstantiation</vt:lpstr>
      <vt:lpstr>PowerPoint Presentation</vt:lpstr>
      <vt:lpstr>PowerPoint Presentation</vt:lpstr>
      <vt:lpstr>Communion Views</vt:lpstr>
      <vt:lpstr>Memorial</vt:lpstr>
      <vt:lpstr>Memorial</vt:lpstr>
      <vt:lpstr>Memorial</vt:lpstr>
      <vt:lpstr>Memorial</vt:lpstr>
      <vt:lpstr>Memorial</vt:lpstr>
      <vt:lpstr>PowerPoint Presentation</vt:lpstr>
      <vt:lpstr>Memorial</vt:lpstr>
      <vt:lpstr>What are We Remembering?</vt:lpstr>
      <vt:lpstr>XI. Ordinances</vt:lpstr>
      <vt:lpstr>C. Baptism</vt:lpstr>
      <vt:lpstr>C. Baptism</vt:lpstr>
      <vt:lpstr>C. Baptism</vt:lpstr>
      <vt:lpstr>Baptismal Regeneration?</vt:lpstr>
      <vt:lpstr>C. Baptism</vt:lpstr>
      <vt:lpstr>Infant Baptism?</vt:lpstr>
      <vt:lpstr>Infant Baptism?</vt:lpstr>
      <vt:lpstr>PowerPoint Presentation</vt:lpstr>
      <vt:lpstr>PowerPoint Presentation</vt:lpstr>
      <vt:lpstr>Infant Baptism?</vt:lpstr>
      <vt:lpstr>Infant Baptism?</vt:lpstr>
      <vt:lpstr>Infant Baptism?</vt:lpstr>
      <vt:lpstr>Infant Baptism?</vt:lpstr>
      <vt:lpstr>Infant Baptism?</vt:lpstr>
      <vt:lpstr>C. Baptism</vt:lpstr>
      <vt:lpstr>What Baptism Symbolizes</vt:lpstr>
      <vt:lpstr>Miscellaneous Truths About Baptism</vt:lpstr>
      <vt:lpstr>PowerPoint Presentation</vt:lpstr>
      <vt:lpstr>PowerPoint Presentation</vt:lpstr>
      <vt:lpstr>PowerPoint Presentation</vt:lpstr>
      <vt:lpstr>PowerPoint Presentation</vt:lpstr>
      <vt:lpstr>PowerPoint Presentation</vt:lpstr>
      <vt:lpstr>PowerPoint Presentation</vt:lpstr>
      <vt:lpstr>C. Baptism</vt:lpstr>
      <vt:lpstr>C. Baptism</vt:lpstr>
      <vt:lpstr>C. Baptism</vt:lpstr>
      <vt:lpstr>Sprinkling or Immersion?</vt:lpstr>
      <vt:lpstr>Conclusion</vt:lpstr>
      <vt:lpstr>XI. Ordinances</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Andy Woods</cp:lastModifiedBy>
  <cp:revision>985</cp:revision>
  <cp:lastPrinted>2018-12-21T16:14:01Z</cp:lastPrinted>
  <dcterms:created xsi:type="dcterms:W3CDTF">2009-02-28T19:27:16Z</dcterms:created>
  <dcterms:modified xsi:type="dcterms:W3CDTF">2018-12-23T01:05:16Z</dcterms:modified>
</cp:coreProperties>
</file>