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2067" r:id="rId2"/>
    <p:sldId id="963" r:id="rId3"/>
    <p:sldId id="3944" r:id="rId4"/>
    <p:sldId id="3860" r:id="rId5"/>
    <p:sldId id="4696" r:id="rId6"/>
    <p:sldId id="3960" r:id="rId7"/>
    <p:sldId id="4185" r:id="rId8"/>
    <p:sldId id="4239" r:id="rId9"/>
    <p:sldId id="492" r:id="rId10"/>
    <p:sldId id="4161" r:id="rId11"/>
    <p:sldId id="4735" r:id="rId12"/>
    <p:sldId id="4742" r:id="rId13"/>
    <p:sldId id="3861" r:id="rId14"/>
    <p:sldId id="4171" r:id="rId15"/>
    <p:sldId id="4811" r:id="rId16"/>
    <p:sldId id="4773" r:id="rId17"/>
    <p:sldId id="1340" r:id="rId18"/>
    <p:sldId id="4853" r:id="rId19"/>
    <p:sldId id="322" r:id="rId20"/>
    <p:sldId id="1126" r:id="rId21"/>
    <p:sldId id="4846" r:id="rId22"/>
    <p:sldId id="4621" r:id="rId23"/>
    <p:sldId id="1166" r:id="rId24"/>
    <p:sldId id="1264" r:id="rId25"/>
    <p:sldId id="4854" r:id="rId26"/>
    <p:sldId id="4847" r:id="rId27"/>
    <p:sldId id="4855" r:id="rId28"/>
    <p:sldId id="2789" r:id="rId29"/>
    <p:sldId id="4848" r:id="rId30"/>
    <p:sldId id="1282" r:id="rId31"/>
    <p:sldId id="1283" r:id="rId32"/>
    <p:sldId id="1284" r:id="rId33"/>
    <p:sldId id="1285" r:id="rId34"/>
    <p:sldId id="1286" r:id="rId35"/>
    <p:sldId id="1287" r:id="rId36"/>
    <p:sldId id="1288" r:id="rId37"/>
    <p:sldId id="1289" r:id="rId38"/>
    <p:sldId id="1290" r:id="rId39"/>
    <p:sldId id="1291" r:id="rId40"/>
    <p:sldId id="4849" r:id="rId41"/>
    <p:sldId id="276" r:id="rId42"/>
    <p:sldId id="4862" r:id="rId43"/>
    <p:sldId id="4856" r:id="rId44"/>
    <p:sldId id="4850" r:id="rId45"/>
    <p:sldId id="4851" r:id="rId46"/>
    <p:sldId id="4859" r:id="rId47"/>
    <p:sldId id="4858" r:id="rId48"/>
    <p:sldId id="4704" r:id="rId49"/>
    <p:sldId id="4860" r:id="rId50"/>
    <p:sldId id="2248" r:id="rId51"/>
    <p:sldId id="4852" r:id="rId52"/>
    <p:sldId id="3488" r:id="rId5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6600"/>
    <a:srgbClr val="003300"/>
    <a:srgbClr val="008000"/>
    <a:srgbClr val="0000CC"/>
    <a:srgbClr val="FFFF99"/>
    <a:srgbClr val="A50021"/>
    <a:srgbClr val="000066"/>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5071" autoAdjust="0"/>
  </p:normalViewPr>
  <p:slideViewPr>
    <p:cSldViewPr>
      <p:cViewPr varScale="1">
        <p:scale>
          <a:sx n="106" d="100"/>
          <a:sy n="106" d="100"/>
        </p:scale>
        <p:origin x="15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12/15/2018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12/15/2018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12/15/2018</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12/15/2018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3549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6" r:id="rId14"/>
    <p:sldLayoutId id="214748391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3948880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46572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306558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looked, and behold, a door standing open in heaven, and the first voice which I had heard, like the sound of a trumpet speaking with me, said, ‘Come up here, and I will show you what must take place after these things</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4‒22)</a:t>
            </a:r>
            <a:endParaRPr lang="en-US" sz="40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153605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2403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78E08CBC-A220-4565-B490-FDD7AAC7DF69}"/>
              </a:ext>
            </a:extLst>
          </p:cNvPr>
          <p:cNvGraphicFramePr>
            <a:graphicFrameLocks noGrp="1"/>
          </p:cNvGraphicFramePr>
          <p:nvPr>
            <p:ph idx="1"/>
            <p:extLst/>
          </p:nvPr>
        </p:nvGraphicFramePr>
        <p:xfrm>
          <a:off x="228600" y="990600"/>
          <a:ext cx="8686800" cy="48768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50022173"/>
                    </a:ext>
                  </a:extLst>
                </a:gridCol>
                <a:gridCol w="2971800">
                  <a:extLst>
                    <a:ext uri="{9D8B030D-6E8A-4147-A177-3AD203B41FA5}">
                      <a16:colId xmlns:a16="http://schemas.microsoft.com/office/drawing/2014/main" val="1742434693"/>
                    </a:ext>
                  </a:extLst>
                </a:gridCol>
                <a:gridCol w="3581400">
                  <a:extLst>
                    <a:ext uri="{9D8B030D-6E8A-4147-A177-3AD203B41FA5}">
                      <a16:colId xmlns:a16="http://schemas.microsoft.com/office/drawing/2014/main" val="4047906092"/>
                    </a:ext>
                  </a:extLst>
                </a:gridCol>
              </a:tblGrid>
              <a:tr h="9144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Comparing Revelation 4 &amp; 5</a:t>
                      </a:r>
                    </a:p>
                  </a:txBody>
                  <a:tcPr marL="81815" marR="81815" anchor="ctr">
                    <a:solidFill>
                      <a:schemeClr val="bg2"/>
                    </a:solidFill>
                  </a:tcPr>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extLst>
                  <a:ext uri="{0D108BD9-81ED-4DB2-BD59-A6C34878D82A}">
                    <a16:rowId xmlns:a16="http://schemas.microsoft.com/office/drawing/2014/main" val="1547574899"/>
                  </a:ext>
                </a:extLst>
              </a:tr>
              <a:tr h="914400">
                <a:tc>
                  <a:txBody>
                    <a:bodyPr/>
                    <a:lstStyle/>
                    <a:p>
                      <a:pPr algn="ctr"/>
                      <a:r>
                        <a:rPr lang="en-US" sz="3200" b="1" dirty="0">
                          <a:latin typeface="Calibri" panose="020F0502020204030204" pitchFamily="34" charset="0"/>
                          <a:cs typeface="Calibri" panose="020F0502020204030204" pitchFamily="34" charset="0"/>
                        </a:rPr>
                        <a:t>Chapter</a:t>
                      </a:r>
                    </a:p>
                  </a:txBody>
                  <a:tcPr marL="81815" marR="81815" anchor="ctr"/>
                </a:tc>
                <a:tc>
                  <a:txBody>
                    <a:bodyPr/>
                    <a:lstStyle/>
                    <a:p>
                      <a:pPr marL="119063" indent="0" algn="l"/>
                      <a:r>
                        <a:rPr lang="en-US" sz="3200" b="0" dirty="0">
                          <a:latin typeface="Calibri" panose="020F0502020204030204" pitchFamily="34" charset="0"/>
                          <a:cs typeface="Calibri" panose="020F0502020204030204" pitchFamily="34" charset="0"/>
                        </a:rPr>
                        <a:t>Revelation 4</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Revelation 5</a:t>
                      </a:r>
                    </a:p>
                  </a:txBody>
                  <a:tcPr marL="81815" marR="81815" anchor="ctr"/>
                </a:tc>
                <a:extLst>
                  <a:ext uri="{0D108BD9-81ED-4DB2-BD59-A6C34878D82A}">
                    <a16:rowId xmlns:a16="http://schemas.microsoft.com/office/drawing/2014/main" val="3779306561"/>
                  </a:ext>
                </a:extLst>
              </a:tr>
              <a:tr h="914400">
                <a:tc>
                  <a:txBody>
                    <a:bodyPr/>
                    <a:lstStyle/>
                    <a:p>
                      <a:pPr algn="ctr"/>
                      <a:r>
                        <a:rPr lang="en-US" sz="3200" b="1" dirty="0">
                          <a:latin typeface="Calibri" panose="020F0502020204030204" pitchFamily="34" charset="0"/>
                          <a:cs typeface="Calibri" panose="020F0502020204030204" pitchFamily="34" charset="0"/>
                        </a:rPr>
                        <a:t>God-head Member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Father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Son</a:t>
                      </a:r>
                    </a:p>
                  </a:txBody>
                  <a:tcPr marL="81815" marR="81815" anchor="ctr"/>
                </a:tc>
                <a:extLst>
                  <a:ext uri="{0D108BD9-81ED-4DB2-BD59-A6C34878D82A}">
                    <a16:rowId xmlns:a16="http://schemas.microsoft.com/office/drawing/2014/main" val="1438223376"/>
                  </a:ext>
                </a:extLst>
              </a:tr>
              <a:tr h="914400">
                <a:tc>
                  <a:txBody>
                    <a:bodyPr/>
                    <a:lstStyle/>
                    <a:p>
                      <a:pPr algn="ctr"/>
                      <a:r>
                        <a:rPr lang="en-US" sz="3200" b="1" dirty="0">
                          <a:latin typeface="Calibri" panose="020F0502020204030204" pitchFamily="34" charset="0"/>
                          <a:cs typeface="Calibri" panose="020F0502020204030204" pitchFamily="34" charset="0"/>
                        </a:rPr>
                        <a:t>Role</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Creator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Redeemer</a:t>
                      </a:r>
                    </a:p>
                  </a:txBody>
                  <a:tcPr marL="81815" marR="81815" anchor="ctr"/>
                </a:tc>
                <a:extLst>
                  <a:ext uri="{0D108BD9-81ED-4DB2-BD59-A6C34878D82A}">
                    <a16:rowId xmlns:a16="http://schemas.microsoft.com/office/drawing/2014/main" val="1193739165"/>
                  </a:ext>
                </a:extLst>
              </a:tr>
              <a:tr h="914400">
                <a:tc>
                  <a:txBody>
                    <a:bodyPr/>
                    <a:lstStyle/>
                    <a:p>
                      <a:pPr algn="ctr"/>
                      <a:r>
                        <a:rPr lang="en-US" sz="3200" b="1" dirty="0">
                          <a:latin typeface="Calibri" panose="020F0502020204030204" pitchFamily="34" charset="0"/>
                          <a:cs typeface="Calibri" panose="020F0502020204030204" pitchFamily="34" charset="0"/>
                        </a:rPr>
                        <a:t>Reason for Worship</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Creation (4:11)</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Redemption (5:9, 12)</a:t>
                      </a:r>
                    </a:p>
                  </a:txBody>
                  <a:tcPr marL="81815" marR="81815" anchor="ctr"/>
                </a:tc>
                <a:extLst>
                  <a:ext uri="{0D108BD9-81ED-4DB2-BD59-A6C34878D82A}">
                    <a16:rowId xmlns:a16="http://schemas.microsoft.com/office/drawing/2014/main" val="3736021166"/>
                  </a:ext>
                </a:extLst>
              </a:tr>
            </a:tbl>
          </a:graphicData>
        </a:graphic>
      </p:graphicFrame>
    </p:spTree>
    <p:extLst>
      <p:ext uri="{BB962C8B-B14F-4D97-AF65-F5344CB8AC3E}">
        <p14:creationId xmlns:p14="http://schemas.microsoft.com/office/powerpoint/2010/main" val="2982421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observation</a:t>
            </a:r>
            <a:r>
              <a:rPr lang="en-US" dirty="0">
                <a:effectLst>
                  <a:outerShdw blurRad="38100" dist="38100" dir="2700000" algn="tl">
                    <a:srgbClr val="000000">
                      <a:alpha val="43137"/>
                    </a:srgbClr>
                  </a:outerShdw>
                </a:effectLst>
                <a:latin typeface="Calibri" panose="020F0502020204030204" pitchFamily="34" charset="0"/>
              </a:rPr>
              <a:t> (5:1)</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question (5:2)</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investigation (5:3)</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lamentation (5:4)</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consolation</a:t>
            </a:r>
            <a:r>
              <a:rPr lang="en-US" dirty="0">
                <a:effectLst>
                  <a:outerShdw blurRad="38100" dist="38100" dir="2700000" algn="tl">
                    <a:srgbClr val="000000">
                      <a:alpha val="43137"/>
                    </a:srgbClr>
                  </a:outerShdw>
                </a:effectLst>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manifestation (5:5b-6)</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A</a:t>
            </a:r>
            <a:r>
              <a:rPr lang="en-US" dirty="0">
                <a:effectLst>
                  <a:outerShdw blurRad="38100" dist="38100" dir="2700000" algn="tl">
                    <a:srgbClr val="000000">
                      <a:alpha val="43137"/>
                    </a:srgbClr>
                  </a:outerShdw>
                </a:effectLst>
              </a:rPr>
              <a:t> reception (5:7)</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A </a:t>
            </a:r>
            <a:r>
              <a:rPr lang="en-US" dirty="0">
                <a:effectLst>
                  <a:outerShdw blurRad="38100" dist="38100" dir="2700000" algn="tl">
                    <a:srgbClr val="000000">
                      <a:alpha val="43137"/>
                    </a:srgbClr>
                  </a:outerShdw>
                </a:effectLst>
              </a:rPr>
              <a:t>reaction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760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4‒22)</a:t>
            </a:r>
            <a:endParaRPr lang="en-US" sz="40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3530651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6875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3793961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3925146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9:6-7</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latin typeface="Calibri" panose="020F0502020204030204" pitchFamily="34" charset="0"/>
                <a:cs typeface="Calibri" panose="020F0502020204030204" pitchFamily="34" charset="0"/>
              </a:rPr>
              <a:t>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For a child will be born to us, a son will be given to us; And the government will rest on His shoulders; And His name will be called Wonderful Counselor, Mighty God, Eternal Father, Prince of Peace.</a:t>
            </a:r>
            <a:r>
              <a:rPr lang="en-US" sz="3000" baseline="30000" dirty="0">
                <a:latin typeface="Calibri" panose="020F0502020204030204" pitchFamily="34" charset="0"/>
                <a:cs typeface="Calibri" panose="020F0502020204030204" pitchFamily="34" charset="0"/>
              </a:rPr>
              <a:t>7 </a:t>
            </a:r>
            <a:r>
              <a:rPr lang="en-US" sz="3000" dirty="0">
                <a:latin typeface="Calibri" panose="020F0502020204030204" pitchFamily="34" charset="0"/>
                <a:cs typeface="Calibri" panose="020F0502020204030204" pitchFamily="34" charset="0"/>
              </a:rPr>
              <a:t>There will be no end to the increase of His government or of peace, On the throne of David and over his kingdom, To establish it and to uphold it with justice and righteousness From then on and forevermore. The zeal of the </a:t>
            </a:r>
            <a:r>
              <a:rPr lang="en-US" sz="3000" cap="small" dirty="0">
                <a:latin typeface="Calibri" panose="020F0502020204030204" pitchFamily="34" charset="0"/>
                <a:cs typeface="Calibri" panose="020F0502020204030204" pitchFamily="34" charset="0"/>
              </a:rPr>
              <a:t>Lord</a:t>
            </a:r>
            <a:r>
              <a:rPr lang="en-US" sz="3000" dirty="0">
                <a:latin typeface="Calibri" panose="020F0502020204030204" pitchFamily="34" charset="0"/>
                <a:cs typeface="Calibri" panose="020F0502020204030204" pitchFamily="34" charset="0"/>
              </a:rPr>
              <a:t> of hosts will accomplish this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82330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5845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9:6-7</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latin typeface="Calibri" panose="020F0502020204030204" pitchFamily="34" charset="0"/>
                <a:cs typeface="Calibri" panose="020F0502020204030204" pitchFamily="34" charset="0"/>
              </a:rPr>
              <a:t>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For a child will be born to us, a son will be given to us; And the government will rest on His shoulders; And His name will be called Wonderful Counselor, Mighty God, Eternal Father, Prince of Peace.</a:t>
            </a:r>
            <a:r>
              <a:rPr lang="en-US" sz="3000" baseline="30000" dirty="0">
                <a:latin typeface="Calibri" panose="020F0502020204030204" pitchFamily="34" charset="0"/>
                <a:cs typeface="Calibri" panose="020F0502020204030204" pitchFamily="34" charset="0"/>
              </a:rPr>
              <a:t>7</a:t>
            </a:r>
            <a:r>
              <a:rPr lang="en-US" sz="3000" b="1" baseline="30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There will be no end to the increase of His government or of peace, On the throne of David and over his kingdom, To establish it and to uphold it with justice and righteousness From then on and forevermore. The zeal of the </a:t>
            </a:r>
            <a:r>
              <a:rPr lang="en-US" sz="3000" cap="small" dirty="0">
                <a:latin typeface="Calibri" panose="020F0502020204030204" pitchFamily="34" charset="0"/>
                <a:cs typeface="Calibri" panose="020F0502020204030204" pitchFamily="34" charset="0"/>
              </a:rPr>
              <a:t>Lord</a:t>
            </a:r>
            <a:r>
              <a:rPr lang="en-US" sz="3000" dirty="0">
                <a:latin typeface="Calibri" panose="020F0502020204030204" pitchFamily="34" charset="0"/>
                <a:cs typeface="Calibri" panose="020F0502020204030204" pitchFamily="34" charset="0"/>
              </a:rPr>
              <a:t> of hosts will accomplish this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54285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25" y="152400"/>
            <a:ext cx="8820150"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2847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ak4.picdn.net/shutterstock/videos/6956428/preview/stock-footage-new-york-city-new-york-circa-july-the-national-debt-clock-increases-the-debt-and-shows.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4800" y="1219200"/>
            <a:ext cx="8518525" cy="4770438"/>
          </a:xfrm>
          <a:prstGeom prst="rect">
            <a:avLst/>
          </a:prstGeom>
          <a:noFill/>
          <a:ln w="57150">
            <a:solidFill>
              <a:srgbClr val="FF0000"/>
            </a:solidFill>
            <a:miter lim="800000"/>
            <a:headEnd/>
            <a:tailEnd/>
          </a:ln>
        </p:spPr>
      </p:pic>
      <p:sp>
        <p:nvSpPr>
          <p:cNvPr id="71683" name="Title 4"/>
          <p:cNvSpPr>
            <a:spLocks noGrp="1"/>
          </p:cNvSpPr>
          <p:nvPr>
            <p:ph type="title"/>
          </p:nvPr>
        </p:nvSpPr>
        <p:spPr>
          <a:xfrm>
            <a:off x="1524000" y="228600"/>
            <a:ext cx="6096000" cy="685800"/>
          </a:xfrm>
        </p:spPr>
        <p:txBody>
          <a:bodyPr/>
          <a:lstStyle/>
          <a:p>
            <a:pPr algn="ctr"/>
            <a:r>
              <a:rPr lang="en-US" sz="4000" kern="1200" dirty="0">
                <a:solidFill>
                  <a:srgbClr val="00FFFF"/>
                </a:solidFill>
                <a:effectLst>
                  <a:outerShdw blurRad="38100" dist="38100" dir="2700000" algn="tl">
                    <a:srgbClr val="000000">
                      <a:alpha val="43137"/>
                    </a:srgbClr>
                  </a:outerShdw>
                </a:effectLst>
                <a:latin typeface="Calibri" panose="020F0502020204030204" pitchFamily="34" charset="0"/>
              </a:rPr>
              <a:t>National Debt Clock</a:t>
            </a:r>
          </a:p>
        </p:txBody>
      </p:sp>
    </p:spTree>
    <p:extLst>
      <p:ext uri="{BB962C8B-B14F-4D97-AF65-F5344CB8AC3E}">
        <p14:creationId xmlns:p14="http://schemas.microsoft.com/office/powerpoint/2010/main" val="3414340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Box 5"/>
          <p:cNvSpPr txBox="1">
            <a:spLocks noChangeArrowheads="1"/>
          </p:cNvSpPr>
          <p:nvPr/>
        </p:nvSpPr>
        <p:spPr bwMode="auto">
          <a:xfrm>
            <a:off x="1752600" y="6019800"/>
            <a:ext cx="5867400" cy="461963"/>
          </a:xfrm>
          <a:prstGeom prst="rect">
            <a:avLst/>
          </a:prstGeom>
          <a:noFill/>
          <a:ln w="9525">
            <a:noFill/>
            <a:miter lim="800000"/>
            <a:headEnd/>
            <a:tailEnd/>
          </a:ln>
        </p:spPr>
        <p:txBody>
          <a:bodyPr>
            <a:spAutoFit/>
          </a:bodyPr>
          <a:lstStyle/>
          <a:p>
            <a:pPr algn="ctr"/>
            <a:r>
              <a:rPr lang="en-US" b="1" dirty="0">
                <a:effectLst>
                  <a:outerShdw blurRad="38100" dist="38100" dir="2700000" algn="tl">
                    <a:srgbClr val="000000">
                      <a:alpha val="43137"/>
                    </a:srgbClr>
                  </a:outerShdw>
                </a:effectLst>
                <a:latin typeface="Calibri" panose="020F0502020204030204" pitchFamily="34" charset="0"/>
              </a:rPr>
              <a:t>usdebt</a:t>
            </a:r>
            <a:r>
              <a:rPr lang="en-US" dirty="0">
                <a:effectLst>
                  <a:outerShdw blurRad="38100" dist="38100" dir="2700000" algn="tl">
                    <a:srgbClr val="000000">
                      <a:alpha val="43137"/>
                    </a:srgbClr>
                  </a:outerShdw>
                </a:effectLst>
                <a:latin typeface="Calibri" panose="020F0502020204030204" pitchFamily="34" charset="0"/>
              </a:rPr>
              <a:t>.kleptocracy.</a:t>
            </a:r>
            <a:r>
              <a:rPr lang="en-US" b="1" dirty="0">
                <a:effectLst>
                  <a:outerShdw blurRad="38100" dist="38100" dir="2700000" algn="tl">
                    <a:srgbClr val="000000">
                      <a:alpha val="43137"/>
                    </a:srgbClr>
                  </a:outerShdw>
                </a:effectLst>
                <a:latin typeface="Calibri" panose="020F0502020204030204" pitchFamily="34" charset="0"/>
              </a:rPr>
              <a:t>us</a:t>
            </a:r>
            <a:endParaRPr lang="en-US" dirty="0">
              <a:effectLst>
                <a:outerShdw blurRad="38100" dist="38100" dir="2700000" algn="tl">
                  <a:srgbClr val="000000">
                    <a:alpha val="43137"/>
                  </a:srgbClr>
                </a:outerShdw>
              </a:effectLst>
              <a:latin typeface="Calibri" panose="020F0502020204030204" pitchFamily="34" charset="0"/>
            </a:endParaRPr>
          </a:p>
        </p:txBody>
      </p:sp>
      <p:sp>
        <p:nvSpPr>
          <p:cNvPr id="72708" name="TextBox 6"/>
          <p:cNvSpPr txBox="1">
            <a:spLocks noChangeArrowheads="1"/>
          </p:cNvSpPr>
          <p:nvPr/>
        </p:nvSpPr>
        <p:spPr bwMode="auto">
          <a:xfrm>
            <a:off x="1866900" y="228600"/>
            <a:ext cx="5410200" cy="707886"/>
          </a:xfrm>
          <a:prstGeom prst="rect">
            <a:avLst/>
          </a:prstGeom>
          <a:noFill/>
          <a:ln w="9525">
            <a:noFill/>
            <a:miter lim="800000"/>
            <a:headEnd/>
            <a:tailEnd/>
          </a:ln>
        </p:spPr>
        <p:txBody>
          <a:bodyPr>
            <a:spAutoFit/>
          </a:bodyPr>
          <a:lstStyle/>
          <a:p>
            <a:pPr algn="ct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One Hundred Dollars</a:t>
            </a:r>
          </a:p>
        </p:txBody>
      </p:sp>
      <p:pic>
        <p:nvPicPr>
          <p:cNvPr id="5" name="Picture 2" descr="C:\Users\Andy\Documents\00Andys_stuff\Issues\Issues\Debt visualization\US debt problem visualized  Debt stacked in 100 dollar bills_files\kleptocracy_008.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16002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63446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2"/>
          <p:cNvSpPr txBox="1">
            <a:spLocks noChangeArrowheads="1"/>
          </p:cNvSpPr>
          <p:nvPr/>
        </p:nvSpPr>
        <p:spPr bwMode="auto">
          <a:xfrm>
            <a:off x="1981200" y="228600"/>
            <a:ext cx="5181600" cy="707886"/>
          </a:xfrm>
          <a:prstGeom prst="rect">
            <a:avLst/>
          </a:prstGeom>
          <a:noFill/>
          <a:ln w="9525">
            <a:noFill/>
            <a:miter lim="800000"/>
            <a:headEnd/>
            <a:tailEnd/>
          </a:ln>
        </p:spPr>
        <p:txBody>
          <a:bodyPr wrap="square">
            <a:spAutoFit/>
          </a:bodyPr>
          <a:lstStyle/>
          <a:p>
            <a:pPr algn="ct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Ten Thousand Dollars</a:t>
            </a:r>
          </a:p>
        </p:txBody>
      </p:sp>
      <p:pic>
        <p:nvPicPr>
          <p:cNvPr id="4" name="Picture 2" descr="C:\Users\Andy\Documents\00Andys_stuff\Issues\Issues\Debt visualization\US debt problem visualized  Debt stacked in 100 dollar bills_files\kleptocracy_00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1590675"/>
            <a:ext cx="82296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8416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2"/>
          <p:cNvSpPr txBox="1">
            <a:spLocks noChangeArrowheads="1"/>
          </p:cNvSpPr>
          <p:nvPr/>
        </p:nvSpPr>
        <p:spPr bwMode="auto">
          <a:xfrm>
            <a:off x="1143000" y="2286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One Million Dollars</a:t>
            </a:r>
          </a:p>
        </p:txBody>
      </p:sp>
      <p:pic>
        <p:nvPicPr>
          <p:cNvPr id="72707" name="Picture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95400" y="1057275"/>
            <a:ext cx="65532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9663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Andy\Documents\00Andys_stuff\Issues\Issues\Debt visualization\US debt problem visualized  Debt stacked in 100 dollar bills_files\kleptocracy_010.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77938" y="1066800"/>
            <a:ext cx="6588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2"/>
          <p:cNvSpPr txBox="1">
            <a:spLocks noChangeArrowheads="1"/>
          </p:cNvSpPr>
          <p:nvPr/>
        </p:nvSpPr>
        <p:spPr bwMode="auto">
          <a:xfrm>
            <a:off x="1219200" y="2286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One Hundred Million Dollars</a:t>
            </a:r>
          </a:p>
        </p:txBody>
      </p:sp>
    </p:spTree>
    <p:extLst>
      <p:ext uri="{BB962C8B-B14F-4D97-AF65-F5344CB8AC3E}">
        <p14:creationId xmlns:p14="http://schemas.microsoft.com/office/powerpoint/2010/main" val="112821544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C:\Users\Andy\Documents\00Andys_stuff\Issues\Issues\Debt visualization\US debt problem visualized  Debt stacked in 100 dollar bills_files\kleptocracy.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263" y="1066800"/>
            <a:ext cx="8245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3"/>
          <p:cNvSpPr txBox="1">
            <a:spLocks noChangeArrowheads="1"/>
          </p:cNvSpPr>
          <p:nvPr/>
        </p:nvSpPr>
        <p:spPr bwMode="auto">
          <a:xfrm>
            <a:off x="2362200" y="220663"/>
            <a:ext cx="441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One Billion Dollars</a:t>
            </a:r>
          </a:p>
        </p:txBody>
      </p:sp>
    </p:spTree>
    <p:extLst>
      <p:ext uri="{BB962C8B-B14F-4D97-AF65-F5344CB8AC3E}">
        <p14:creationId xmlns:p14="http://schemas.microsoft.com/office/powerpoint/2010/main" val="112738549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Andy\Documents\00Andys_stuff\Issues\Issues\Debt visualization\US debt problem visualized  Debt stacked in 100 dollar bills_files\kleptocracy_00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6550" y="1112838"/>
            <a:ext cx="8470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2"/>
          <p:cNvSpPr txBox="1">
            <a:spLocks noChangeArrowheads="1"/>
          </p:cNvSpPr>
          <p:nvPr/>
        </p:nvSpPr>
        <p:spPr bwMode="auto">
          <a:xfrm>
            <a:off x="1943100" y="220663"/>
            <a:ext cx="525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One Trillion Dollars</a:t>
            </a:r>
          </a:p>
        </p:txBody>
      </p:sp>
    </p:spTree>
    <p:extLst>
      <p:ext uri="{BB962C8B-B14F-4D97-AF65-F5344CB8AC3E}">
        <p14:creationId xmlns:p14="http://schemas.microsoft.com/office/powerpoint/2010/main" val="378971268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Andy\Documents\00Andys_stuff\Issues\Issues\Debt visualization\US debt problem visualized  Debt stacked in 100 dollar bills_files\kleptocracy_00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2725" y="1143000"/>
            <a:ext cx="8718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2"/>
          <p:cNvSpPr txBox="1">
            <a:spLocks noChangeArrowheads="1"/>
          </p:cNvSpPr>
          <p:nvPr/>
        </p:nvSpPr>
        <p:spPr bwMode="auto">
          <a:xfrm>
            <a:off x="1943100" y="220663"/>
            <a:ext cx="525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One Trillion Dollars</a:t>
            </a:r>
          </a:p>
        </p:txBody>
      </p:sp>
    </p:spTree>
    <p:extLst>
      <p:ext uri="{BB962C8B-B14F-4D97-AF65-F5344CB8AC3E}">
        <p14:creationId xmlns:p14="http://schemas.microsoft.com/office/powerpoint/2010/main" val="26027382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Andy\Documents\00Andys_stuff\Issues\Issues\Debt visualization\US debt problem visualized  Debt stacked in 100 dollar bills_files\kleptocracy_00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1066800"/>
            <a:ext cx="880745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2"/>
          <p:cNvSpPr txBox="1">
            <a:spLocks noChangeArrowheads="1"/>
          </p:cNvSpPr>
          <p:nvPr/>
        </p:nvSpPr>
        <p:spPr bwMode="auto">
          <a:xfrm>
            <a:off x="2498725" y="228600"/>
            <a:ext cx="411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15 Trillion Dollars</a:t>
            </a:r>
          </a:p>
        </p:txBody>
      </p:sp>
    </p:spTree>
    <p:extLst>
      <p:ext uri="{BB962C8B-B14F-4D97-AF65-F5344CB8AC3E}">
        <p14:creationId xmlns:p14="http://schemas.microsoft.com/office/powerpoint/2010/main" val="298317022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Andy\Documents\00Andys_stuff\Issues\Issues\Debt visualization\US debt problem visualized  Debt stacked in 100 dollar bills_files\kleptocracy_009.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19425" y="1066800"/>
            <a:ext cx="31051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2"/>
          <p:cNvSpPr txBox="1">
            <a:spLocks noChangeArrowheads="1"/>
          </p:cNvSpPr>
          <p:nvPr/>
        </p:nvSpPr>
        <p:spPr bwMode="auto">
          <a:xfrm>
            <a:off x="2133600" y="228600"/>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114.5 Trillion Dollars</a:t>
            </a:r>
          </a:p>
        </p:txBody>
      </p:sp>
    </p:spTree>
    <p:extLst>
      <p:ext uri="{BB962C8B-B14F-4D97-AF65-F5344CB8AC3E}">
        <p14:creationId xmlns:p14="http://schemas.microsoft.com/office/powerpoint/2010/main" val="2525265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28600"/>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899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81FBCBE-1F39-477F-A91D-8DD13D425E29}"/>
              </a:ext>
            </a:extLst>
          </p:cNvPr>
          <p:cNvSpPr>
            <a:spLocks noGrp="1" noChangeArrowheads="1"/>
          </p:cNvSpPr>
          <p:nvPr>
            <p:ph type="title"/>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Methods of Interpreting Revelation</a:t>
            </a:r>
          </a:p>
        </p:txBody>
      </p:sp>
      <p:sp>
        <p:nvSpPr>
          <p:cNvPr id="22531" name="Rectangle 3">
            <a:extLst>
              <a:ext uri="{FF2B5EF4-FFF2-40B4-BE49-F238E27FC236}">
                <a16:creationId xmlns:a16="http://schemas.microsoft.com/office/drawing/2014/main" id="{D9EBC7DA-F90B-4525-813F-E43ECA55D965}"/>
              </a:ext>
            </a:extLst>
          </p:cNvPr>
          <p:cNvSpPr>
            <a:spLocks noGrp="1" noChangeArrowheads="1"/>
          </p:cNvSpPr>
          <p:nvPr>
            <p:ph type="body" idx="1"/>
          </p:nvPr>
        </p:nvSpPr>
        <p:spPr>
          <a:xfrm>
            <a:off x="1066800" y="1371601"/>
            <a:ext cx="7010400" cy="3048000"/>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Preterism: past (AD 70)</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Historicism: past (church history)</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Idealism: recurring</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Futurism: totally future</a:t>
            </a:r>
          </a:p>
        </p:txBody>
      </p:sp>
      <p:pic>
        <p:nvPicPr>
          <p:cNvPr id="1026" name="Picture 2" descr="Image result for book of revelation">
            <a:extLst>
              <a:ext uri="{FF2B5EF4-FFF2-40B4-BE49-F238E27FC236}">
                <a16:creationId xmlns:a16="http://schemas.microsoft.com/office/drawing/2014/main" id="{AF650238-250A-4937-8505-6F27009AC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185" y="4572000"/>
            <a:ext cx="349963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81FBCBE-1F39-477F-A91D-8DD13D425E29}"/>
              </a:ext>
            </a:extLst>
          </p:cNvPr>
          <p:cNvSpPr>
            <a:spLocks noGrp="1" noChangeArrowheads="1"/>
          </p:cNvSpPr>
          <p:nvPr>
            <p:ph type="title"/>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Methods of Interpreting Revelation</a:t>
            </a:r>
          </a:p>
        </p:txBody>
      </p:sp>
      <p:sp>
        <p:nvSpPr>
          <p:cNvPr id="22531" name="Rectangle 3">
            <a:extLst>
              <a:ext uri="{FF2B5EF4-FFF2-40B4-BE49-F238E27FC236}">
                <a16:creationId xmlns:a16="http://schemas.microsoft.com/office/drawing/2014/main" id="{D9EBC7DA-F90B-4525-813F-E43ECA55D965}"/>
              </a:ext>
            </a:extLst>
          </p:cNvPr>
          <p:cNvSpPr>
            <a:spLocks noGrp="1" noChangeArrowheads="1"/>
          </p:cNvSpPr>
          <p:nvPr>
            <p:ph type="body" idx="1"/>
          </p:nvPr>
        </p:nvSpPr>
        <p:spPr>
          <a:xfrm>
            <a:off x="1066800" y="1371601"/>
            <a:ext cx="7010400" cy="3048000"/>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Preterism: past (AD 70)</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Historicism: past (church history)</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Idealism: recurring</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Futurism: totally future</a:t>
            </a:r>
          </a:p>
        </p:txBody>
      </p:sp>
      <p:pic>
        <p:nvPicPr>
          <p:cNvPr id="1026" name="Picture 2" descr="Image result for book of revelation">
            <a:extLst>
              <a:ext uri="{FF2B5EF4-FFF2-40B4-BE49-F238E27FC236}">
                <a16:creationId xmlns:a16="http://schemas.microsoft.com/office/drawing/2014/main" id="{AF650238-250A-4937-8505-6F27009AC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185" y="4572000"/>
            <a:ext cx="349963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1593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3905001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48811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16256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1334383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257961437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2200275" y="228600"/>
            <a:ext cx="4743450" cy="1074699"/>
          </a:xfrm>
        </p:spPr>
        <p:txBody>
          <a:bodyPr/>
          <a:lstStyle/>
          <a:p>
            <a:pPr algn="ctr" eaLnBrk="1" hangingPunct="1">
              <a:spcBef>
                <a:spcPts val="0"/>
              </a:spcBef>
              <a:spcAft>
                <a:spcPts val="450"/>
              </a:spcAft>
            </a:pPr>
            <a:r>
              <a:rPr lang="en-US" altLang="en-US" sz="3200" dirty="0">
                <a:effectLst>
                  <a:outerShdw blurRad="38100" dist="38100" dir="2700000" algn="tl">
                    <a:srgbClr val="000000">
                      <a:alpha val="43137"/>
                    </a:srgbClr>
                  </a:outerShdw>
                </a:effectLst>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350" dirty="0">
                <a:solidFill>
                  <a:schemeClr val="tx1"/>
                </a:solidFill>
                <a:effectLst>
                  <a:outerShdw blurRad="38100" dist="38100" dir="2700000" algn="tl">
                    <a:srgbClr val="000000">
                      <a:alpha val="43137"/>
                    </a:srgbClr>
                  </a:outerShdw>
                </a:effectLst>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4294967295"/>
          </p:nvPr>
        </p:nvSpPr>
        <p:spPr>
          <a:xfrm>
            <a:off x="0" y="1371600"/>
            <a:ext cx="9143999" cy="3829050"/>
          </a:xfrm>
        </p:spPr>
        <p:txBody>
          <a:bodyPr/>
          <a:lstStyle/>
          <a:p>
            <a:pPr marL="0" indent="0" algn="just">
              <a:buNone/>
              <a:defRPr/>
            </a:pPr>
            <a:r>
              <a:rPr lang="en-US" sz="2500" dirty="0">
                <a:effectLst>
                  <a:outerShdw blurRad="38100" dist="38100" dir="2700000" algn="tl">
                    <a:srgbClr val="000000">
                      <a:alpha val="43137"/>
                    </a:srgbClr>
                  </a:outerShdw>
                </a:effectLst>
                <a:cs typeface="Calibri" panose="020F0502020204030204" pitchFamily="34" charset="0"/>
              </a:rPr>
              <a:t>"Mankind in his rebellion correctly analyzes the cosmic and terrestrial disturbances as a part of the great end-time day of wrath from the one sitting on the throne and from the Lamb. The verb </a:t>
            </a:r>
            <a:r>
              <a:rPr lang="en-US" sz="2500" i="1" dirty="0" err="1">
                <a:effectLst>
                  <a:outerShdw blurRad="38100" dist="38100" dir="2700000" algn="tl">
                    <a:srgbClr val="000000">
                      <a:alpha val="43137"/>
                    </a:srgbClr>
                  </a:outerShdw>
                </a:effectLst>
                <a:cs typeface="Calibri" panose="020F0502020204030204" pitchFamily="34" charset="0"/>
              </a:rPr>
              <a:t>ēlethen</a:t>
            </a:r>
            <a:r>
              <a:rPr lang="en-US" sz="2500" dirty="0">
                <a:effectLst>
                  <a:outerShdw blurRad="38100" dist="38100" dir="2700000" algn="tl">
                    <a:srgbClr val="000000">
                      <a:alpha val="43137"/>
                    </a:srgbClr>
                  </a:outerShdw>
                </a:effectLst>
                <a:cs typeface="Calibri" panose="020F0502020204030204" pitchFamily="34" charset="0"/>
              </a:rPr>
              <a:t> (‘has come’) is aorist indicative, referring to a previous arrival of wrath, not something that is about to take place. Men see the arrival of this day at least as early as the cosmic upheavals that characterize the sixth seal (6:12-14), but upon reflection they probably recognize that it was already in effect with the death of one-fourth of the population (6:7-8), the worldwide famine (6:5-6), and the global warfare (6:3-4). The rapid sequence of all of these events could not escape notice, but the light of their true explanation does not dawn upon human consciousness until the severe phenomena of the sixth seal arrive."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133" y="152400"/>
            <a:ext cx="823667" cy="115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25484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3787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00408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35621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rist among the seven lampstands">
            <a:extLst>
              <a:ext uri="{FF2B5EF4-FFF2-40B4-BE49-F238E27FC236}">
                <a16:creationId xmlns:a16="http://schemas.microsoft.com/office/drawing/2014/main" id="{81543E2E-3294-4C3C-88A7-581DCB319C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52400"/>
            <a:ext cx="5181600" cy="642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456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18368</TotalTime>
  <Words>1069</Words>
  <Application>Microsoft Office PowerPoint</Application>
  <PresentationFormat>On-screen Show (4:3)</PresentationFormat>
  <Paragraphs>221</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Revelation 1:19</vt:lpstr>
      <vt:lpstr>PowerPoint Presentation</vt:lpstr>
      <vt:lpstr>PowerPoint Presentation</vt:lpstr>
      <vt:lpstr>Revelation 1:19</vt:lpstr>
      <vt:lpstr>PowerPoint Presentation</vt:lpstr>
      <vt:lpstr>PowerPoint Presentation</vt:lpstr>
      <vt:lpstr>“After These Things”  (Rev. 4‒22)</vt:lpstr>
      <vt:lpstr>“After These Things”  (Rev. 4‒22)</vt:lpstr>
      <vt:lpstr>PowerPoint Presentation</vt:lpstr>
      <vt:lpstr>Revelation 5:1-14</vt:lpstr>
      <vt:lpstr>“After These Things”  (Rev. 4‒22)</vt:lpstr>
      <vt:lpstr>PowerPoint Presentation</vt:lpstr>
      <vt:lpstr>1st Six Seals (Revelation 6)</vt:lpstr>
      <vt:lpstr>1st Six Seals (Revelation 6)</vt:lpstr>
      <vt:lpstr>When Will the Rapture Take Place Relative to the Tribulation Period?</vt:lpstr>
      <vt:lpstr>PowerPoint Presentation</vt:lpstr>
      <vt:lpstr>PowerPoint Presentation</vt:lpstr>
      <vt:lpstr>PowerPoint Presentation</vt:lpstr>
      <vt:lpstr>1st Six Seals (Revelation 6)</vt:lpstr>
      <vt:lpstr>PowerPoint Presentation</vt:lpstr>
      <vt:lpstr>PowerPoint Presentation</vt:lpstr>
      <vt:lpstr>1st Six Seals (Revelation 6)</vt:lpstr>
      <vt:lpstr>National Debt Clock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1st Six Seals (Revelation 6)</vt:lpstr>
      <vt:lpstr>Methods of Interpreting Revelation</vt:lpstr>
      <vt:lpstr>Methods of Interpreting Revelation</vt:lpstr>
      <vt:lpstr>PowerPoint Presentation</vt:lpstr>
      <vt:lpstr>1st Six Seals (Revelation 6)</vt:lpstr>
      <vt:lpstr>1st Six Seals (Revelation 6)</vt:lpstr>
      <vt:lpstr>PowerPoint Presentation</vt:lpstr>
      <vt:lpstr>When Will the Rapture Take Place Relative to the Tribulation Period?</vt:lpstr>
      <vt:lpstr>Rev. 6:16-17 Robert L. Thomas, Revelation 1–7: An Exegetical Commentary, ed. Kenneth Barker (Chicago: Moody, 1992), 457-58. </vt:lpstr>
      <vt:lpstr>1st Six Seals (Revelation 6)</vt:lpstr>
      <vt:lpstr>Conclusion</vt:lpstr>
      <vt:lpstr>1st Six Seals (Revelation 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16-Revelation-3v11-13</dc:title>
  <dc:subject>Revelation</dc:subject>
  <dc:creator>A. Woods</dc:creator>
  <dc:description>Modified by Jim McGowan</dc:description>
  <cp:lastModifiedBy>Jim McGowan</cp:lastModifiedBy>
  <cp:revision>1954</cp:revision>
  <cp:lastPrinted>2018-07-08T14:38:51Z</cp:lastPrinted>
  <dcterms:created xsi:type="dcterms:W3CDTF">2009-03-17T12:21:13Z</dcterms:created>
  <dcterms:modified xsi:type="dcterms:W3CDTF">2018-12-16T06:02:18Z</dcterms:modified>
</cp:coreProperties>
</file>