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372" r:id="rId3"/>
    <p:sldId id="4737" r:id="rId4"/>
    <p:sldId id="272" r:id="rId5"/>
    <p:sldId id="4738" r:id="rId6"/>
    <p:sldId id="4739" r:id="rId7"/>
    <p:sldId id="4740" r:id="rId8"/>
    <p:sldId id="4741" r:id="rId9"/>
    <p:sldId id="4742" r:id="rId10"/>
    <p:sldId id="4762" r:id="rId11"/>
    <p:sldId id="4763" r:id="rId12"/>
    <p:sldId id="273" r:id="rId13"/>
    <p:sldId id="4745" r:id="rId14"/>
    <p:sldId id="4748" r:id="rId15"/>
    <p:sldId id="943" r:id="rId16"/>
    <p:sldId id="922" r:id="rId17"/>
    <p:sldId id="4746" r:id="rId18"/>
    <p:sldId id="4749" r:id="rId19"/>
    <p:sldId id="1070" r:id="rId20"/>
    <p:sldId id="281" r:id="rId21"/>
    <p:sldId id="261" r:id="rId22"/>
    <p:sldId id="314" r:id="rId23"/>
    <p:sldId id="4747" r:id="rId24"/>
    <p:sldId id="4750" r:id="rId25"/>
    <p:sldId id="1064" r:id="rId26"/>
    <p:sldId id="4764" r:id="rId27"/>
    <p:sldId id="274" r:id="rId28"/>
    <p:sldId id="4765" r:id="rId29"/>
    <p:sldId id="4766" r:id="rId30"/>
    <p:sldId id="4767" r:id="rId31"/>
    <p:sldId id="1069" r:id="rId32"/>
    <p:sldId id="1041" r:id="rId33"/>
    <p:sldId id="4768" r:id="rId34"/>
    <p:sldId id="321" r:id="rId35"/>
    <p:sldId id="4769" r:id="rId36"/>
    <p:sldId id="4770" r:id="rId37"/>
    <p:sldId id="4771" r:id="rId38"/>
    <p:sldId id="4772" r:id="rId39"/>
    <p:sldId id="4773" r:id="rId40"/>
    <p:sldId id="4774" r:id="rId41"/>
    <p:sldId id="856" r:id="rId42"/>
    <p:sldId id="4775" r:id="rId43"/>
    <p:sldId id="356" r:id="rId4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000066"/>
    <a:srgbClr val="990000"/>
    <a:srgbClr val="006600"/>
    <a:srgbClr val="66FF99"/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824" autoAdjust="0"/>
  </p:normalViewPr>
  <p:slideViewPr>
    <p:cSldViewPr>
      <p:cViewPr varScale="1">
        <p:scale>
          <a:sx n="105" d="100"/>
          <a:sy n="105" d="100"/>
        </p:scale>
        <p:origin x="19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Dr. Andy Woods - Ecclessiology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12/16/2018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Sugar Land Bible Church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6510" eaLnBrk="1" hangingPunct="1">
              <a:defRPr sz="1200" smtClean="0"/>
            </a:lvl1pPr>
          </a:lstStyle>
          <a:p>
            <a:pPr>
              <a:defRPr/>
            </a:pPr>
            <a:fld id="{64D9FA50-B652-4374-A60C-942D4D86F55D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19T16:48:20.075"/>
    </inkml:context>
    <inkml:brush xml:id="br0">
      <inkml:brushProperty name="width" value="0.0265" units="cm"/>
      <inkml:brushProperty name="height" value="0.0265" units="cm"/>
    </inkml:brush>
  </inkml:definitions>
  <inkml:trace contextRef="#ctx0" brushRef="#br0">17 0 2688,'-17'0'1056,"17"0"-576,0 34-512,0-18 224</inkml:trace>
  <inkml:trace contextRef="#ctx0" brushRef="#br0" timeOffset="90.021">1 51 4000,'0'0'-576,"0"0"288,0 0 128,0 0 192,0 0 64,0 0-32,0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Dr. Andy Woods - Ecclessiology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12/16/2018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0" tIns="47420" rIns="94840" bIns="474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7"/>
            <a:ext cx="5850835" cy="4320213"/>
          </a:xfrm>
          <a:prstGeom prst="rect">
            <a:avLst/>
          </a:prstGeom>
        </p:spPr>
        <p:txBody>
          <a:bodyPr vert="horz" lIns="94840" tIns="47420" rIns="94840" bIns="474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 anchor="b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4840" tIns="47420" rIns="94840" bIns="474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E12E10-4977-4B34-9E69-F74DF60D6BD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19</a:t>
            </a:fld>
            <a:endParaRPr kumimoji="0"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Outline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236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31</a:t>
            </a:fld>
            <a:endParaRPr kumimoji="0"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Outline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328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846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6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D4CAFE-C319-4571-8217-AC672F769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5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76B10-3D84-4311-8447-02D560279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8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343EB-E510-474F-81AE-1CC688088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88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FD5E51-C704-4CB5-AD20-00065384E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7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3771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A5CC-2907-4BF9-824D-5877B2E0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2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2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0F24F6-3D46-4411-917A-59364F9CF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F88F1C-F52B-4866-9B19-20E62C6DC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58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34585D-10B2-47BE-B30E-3840132CB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8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7DA9A-C91F-4D7C-9543-1232334F4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28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044A3-C64B-439C-B7F2-9F7A50A2C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02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E853EB-C01D-41FA-99BA-0A731164B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22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64743-69A0-4AE9-A82A-E469AF628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8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3F167E-0034-4040-A80B-059AAEDBF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23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7411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7443" name="Rectangle 10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4" name="Rectangle 1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5" name="Rectangle 10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A62825-CB94-47F8-9653-B250F41B42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46" name="Rectangle 10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5" r:id="rId13"/>
    <p:sldLayoutId id="2147483926" r:id="rId14"/>
    <p:sldLayoutId id="2147483927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96" y="2477941"/>
            <a:ext cx="1390008" cy="19021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971800" y="685800"/>
            <a:ext cx="304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Ecclesiology</a:t>
            </a:r>
            <a:b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44</a:t>
            </a:r>
            <a:endParaRPr lang="en-US" alt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838200" y="45720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altLang="en-US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Andy Woods</a:t>
            </a:r>
            <a:endParaRPr lang="en-US" altLang="en-US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n-US" altLang="en-US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27B7D1-57B0-45DC-ABD1-2E4F00DC204F}"/>
                  </a:ext>
                </a:extLst>
              </p14:cNvPr>
              <p14:cNvContentPartPr/>
              <p14:nvPr/>
            </p14:nvContentPartPr>
            <p14:xfrm>
              <a:off x="10853129" y="4297026"/>
              <a:ext cx="6120" cy="181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27B7D1-57B0-45DC-ABD1-2E4F00DC20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48709" y="4292481"/>
                <a:ext cx="14620" cy="2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0" y="228600"/>
            <a:ext cx="41529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Communion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315200" cy="3200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Frequency? Acts 2:42, 46; 20:7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Self-examination? 1 Cor.11:27-31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Meaning?</a:t>
            </a:r>
          </a:p>
        </p:txBody>
      </p:sp>
      <p:pic>
        <p:nvPicPr>
          <p:cNvPr id="4098" name="Picture 2" descr="Image result for communion">
            <a:extLst>
              <a:ext uri="{FF2B5EF4-FFF2-40B4-BE49-F238E27FC236}">
                <a16:creationId xmlns:a16="http://schemas.microsoft.com/office/drawing/2014/main" id="{4F8074DC-4825-42BC-B1C3-2A0436D6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582035" cy="26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007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0" y="228600"/>
            <a:ext cx="41529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Communion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315200" cy="3200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Frequency? Acts 2:42, 46; 20:7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Self-examination? 1 Cor.11:27-31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Meaning?</a:t>
            </a:r>
          </a:p>
        </p:txBody>
      </p:sp>
      <p:pic>
        <p:nvPicPr>
          <p:cNvPr id="4098" name="Picture 2" descr="Image result for communion">
            <a:extLst>
              <a:ext uri="{FF2B5EF4-FFF2-40B4-BE49-F238E27FC236}">
                <a16:creationId xmlns:a16="http://schemas.microsoft.com/office/drawing/2014/main" id="{4F8074DC-4825-42BC-B1C3-2A0436D6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582035" cy="26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35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 Views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6044406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Transubstantiation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Consubstantiation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Memorial</a:t>
            </a:r>
          </a:p>
        </p:txBody>
      </p:sp>
      <p:pic>
        <p:nvPicPr>
          <p:cNvPr id="4" name="Picture 2" descr="Image result for communion">
            <a:extLst>
              <a:ext uri="{FF2B5EF4-FFF2-40B4-BE49-F238E27FC236}">
                <a16:creationId xmlns:a16="http://schemas.microsoft.com/office/drawing/2014/main" id="{3BDF20D7-1540-4243-8A43-7793C58D7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4039235" cy="30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 Views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6044406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Transubstantiation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Consubstantiation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Memorial</a:t>
            </a:r>
          </a:p>
        </p:txBody>
      </p:sp>
      <p:pic>
        <p:nvPicPr>
          <p:cNvPr id="4" name="Picture 2" descr="Image result for communion">
            <a:extLst>
              <a:ext uri="{FF2B5EF4-FFF2-40B4-BE49-F238E27FC236}">
                <a16:creationId xmlns:a16="http://schemas.microsoft.com/office/drawing/2014/main" id="{3BDF20D7-1540-4243-8A43-7793C58D7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4039235" cy="30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4598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Transubstantiation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 Catholic View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1x sacrifice-Heb. 10:10, 14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metaphorical language-Luke 22:19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scriptural support-John 6:53-58</a:t>
            </a:r>
          </a:p>
        </p:txBody>
      </p:sp>
      <p:pic>
        <p:nvPicPr>
          <p:cNvPr id="4" name="Picture 2" descr="Image result for communion">
            <a:extLst>
              <a:ext uri="{FF2B5EF4-FFF2-40B4-BE49-F238E27FC236}">
                <a16:creationId xmlns:a16="http://schemas.microsoft.com/office/drawing/2014/main" id="{3BDF20D7-1540-4243-8A43-7793C58D7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805" y="1381217"/>
            <a:ext cx="274383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092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>
            <a:extLst>
              <a:ext uri="{FF2B5EF4-FFF2-40B4-BE49-F238E27FC236}">
                <a16:creationId xmlns:a16="http://schemas.microsoft.com/office/drawing/2014/main" id="{3A6F4AF6-833F-4F2E-9934-9F16C641F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6096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“I AM” statements in John</a:t>
            </a:r>
          </a:p>
        </p:txBody>
      </p:sp>
      <p:graphicFrame>
        <p:nvGraphicFramePr>
          <p:cNvPr id="16416" name="Group 32">
            <a:extLst>
              <a:ext uri="{FF2B5EF4-FFF2-40B4-BE49-F238E27FC236}">
                <a16:creationId xmlns:a16="http://schemas.microsoft.com/office/drawing/2014/main" id="{48C8AE05-328E-48E0-871E-909E5A43C9CA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990600"/>
          <a:ext cx="7391400" cy="5476877"/>
        </p:xfrm>
        <a:graphic>
          <a:graphicData uri="http://schemas.openxmlformats.org/drawingml/2006/table">
            <a:tbl>
              <a:tblPr/>
              <a:tblGrid>
                <a:gridCol w="554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I am the Bread of Life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6:35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I am the Light of the world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8:12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I am the Gate for the sheep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10:7; cf. v.9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I am the Good Shepherd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10:11,14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I am the Resurrection and the Life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11:25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I am the Way and the Truth and the Life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14:6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1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I am the true Vine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15:1; cf. v.5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9182" name="Picture 2">
            <a:extLst>
              <a:ext uri="{FF2B5EF4-FFF2-40B4-BE49-F238E27FC236}">
                <a16:creationId xmlns:a16="http://schemas.microsoft.com/office/drawing/2014/main" id="{2CE72E1B-1820-49A7-9CAA-9D6F64596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144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97" name="Group 41">
            <a:extLst>
              <a:ext uri="{FF2B5EF4-FFF2-40B4-BE49-F238E27FC236}">
                <a16:creationId xmlns:a16="http://schemas.microsoft.com/office/drawing/2014/main" id="{B0BDB7D1-8F54-4086-9D4B-CAC871AB9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981278"/>
              </p:ext>
            </p:extLst>
          </p:nvPr>
        </p:nvGraphicFramePr>
        <p:xfrm>
          <a:off x="114300" y="457201"/>
          <a:ext cx="8915400" cy="5943598"/>
        </p:xfrm>
        <a:graphic>
          <a:graphicData uri="http://schemas.openxmlformats.org/drawingml/2006/table">
            <a:tbl>
              <a:tblPr/>
              <a:tblGrid>
                <a:gridCol w="15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1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067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OUTLINE OF JOHN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badi MT Condensed Ligh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142350"/>
                  </a:ext>
                </a:extLst>
              </a:tr>
              <a:tr h="1020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/>
                        </a:rPr>
                        <a:t>1:1-18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/>
                        </a:rPr>
                        <a:t>HEAVENLY GENEALOGY (Explains who Jesus is)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/>
                        </a:rPr>
                        <a:t>1:19-11:57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/>
                        </a:rPr>
                        <a:t>PUBLIC MINISTRY ( 7 signs &amp; discourses)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/>
                        </a:rPr>
                        <a:t>12:1-50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/>
                        </a:rPr>
                        <a:t>TRIUMPHAL ENTRY (public national rejection of Christ-12:37)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4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/>
                        </a:rPr>
                        <a:t>13-17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/>
                        </a:rPr>
                        <a:t>UPPER ROOM DISCOURSE (new dispensation)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4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/>
                        </a:rPr>
                        <a:t>18-21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/>
                        </a:rPr>
                        <a:t>PASSION NARRATIVES  (crucifixion to resurrection)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 Views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6044406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Transubstantiation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Consubstantiation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Memorial</a:t>
            </a:r>
          </a:p>
        </p:txBody>
      </p:sp>
      <p:pic>
        <p:nvPicPr>
          <p:cNvPr id="4" name="Picture 2" descr="Image result for communion">
            <a:extLst>
              <a:ext uri="{FF2B5EF4-FFF2-40B4-BE49-F238E27FC236}">
                <a16:creationId xmlns:a16="http://schemas.microsoft.com/office/drawing/2014/main" id="{3BDF20D7-1540-4243-8A43-7793C58D7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4039235" cy="30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593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Consubstantiation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361" y="1600200"/>
            <a:ext cx="8843639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Lutheran View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Presence View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Emergent Church mysticism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Scriptural support-Rom. 8:9; Matt. 18:20</a:t>
            </a:r>
          </a:p>
        </p:txBody>
      </p:sp>
      <p:pic>
        <p:nvPicPr>
          <p:cNvPr id="4" name="Picture 2" descr="Image result for communion">
            <a:extLst>
              <a:ext uri="{FF2B5EF4-FFF2-40B4-BE49-F238E27FC236}">
                <a16:creationId xmlns:a16="http://schemas.microsoft.com/office/drawing/2014/main" id="{3BDF20D7-1540-4243-8A43-7793C58D7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805" y="1381217"/>
            <a:ext cx="274383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713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4256C5F3-810E-4033-AF72-7E7C2F595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719189"/>
            <a:ext cx="6858000" cy="437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3200" b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Caner explains, “Luther denied the doctrine of Transubstantiation, rejecting any molecular change of the elements. </a:t>
            </a:r>
            <a:r>
              <a:rPr lang="en-US" sz="3200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Consubstantiation</a:t>
            </a:r>
            <a:r>
              <a:rPr lang="en-US" sz="3200" b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, a term never employed by Luther, is used to explain his view that 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body and blood are present ‘in, with, and under’ the bread and wine</a:t>
            </a:r>
            <a:r>
              <a:rPr lang="en-US" sz="3200" b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.” (the real presence view).</a:t>
            </a:r>
            <a:endParaRPr lang="en-US" altLang="en-US" sz="32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4BFA84-AEDE-4EF5-98B6-7EF3BC8896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903276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36ACF454-53DA-449E-A064-72705822C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228600"/>
            <a:ext cx="7086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7112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AutoNum type="romanUcPeriod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117600" indent="-660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AutoNum type="alphaUcPeriod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alphaLcParenR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 Luther</a:t>
            </a:r>
          </a:p>
          <a:p>
            <a:pPr marL="0" indent="0" algn="ctr" eaLnBrk="1" hangingPunct="1">
              <a:buNone/>
              <a:defRPr/>
            </a:pPr>
            <a:r>
              <a:rPr lang="en-US" sz="1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Emir Caner, "</a:t>
            </a:r>
            <a:r>
              <a:rPr lang="en-US" sz="1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Balthsar</a:t>
            </a:r>
            <a:r>
              <a:rPr lang="en-US" sz="1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Hubmaier</a:t>
            </a:r>
            <a:r>
              <a:rPr lang="en-US" sz="1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His Theological Participation in the Reformation: Ecclesiology and Soteriology," </a:t>
            </a:r>
            <a:r>
              <a:rPr lang="en-US" sz="16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and Mission </a:t>
            </a:r>
            <a:r>
              <a:rPr lang="en-US" sz="1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 no. 1 (2003): 42.</a:t>
            </a:r>
          </a:p>
        </p:txBody>
      </p:sp>
    </p:spTree>
    <p:extLst>
      <p:ext uri="{BB962C8B-B14F-4D97-AF65-F5344CB8AC3E}">
        <p14:creationId xmlns:p14="http://schemas.microsoft.com/office/powerpoint/2010/main" val="114452897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960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9C9B79C-36C8-4756-AB1C-B9659C2AA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Emergent Church Worship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CDA1711-7F35-4D23-9F3E-591F05C80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0368" y="1600200"/>
            <a:ext cx="8323263" cy="4114800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“Post-moderns prefer to encounter Christ by using all their senses. That’s part of the appeal of classical liturgical or contemplative worship: the incense and candles, making the sign of the cross, the taste and smell of the bread and wine, touching icons and being anointed with oil.” 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97CE2223-1E06-4C04-910F-8188616DA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62484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Julie B.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Sevig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Lutheran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9/2001.</a:t>
            </a:r>
          </a:p>
        </p:txBody>
      </p:sp>
      <p:pic>
        <p:nvPicPr>
          <p:cNvPr id="56325" name="Picture 2" descr="https://encrypted-tbn3.gstatic.com/images?q=tbn:ANd9GcQ7yeGfAG7xXZ980hceSJmFMV3b0RC8V6CnZ9aRpOpYnuEJpuD0">
            <a:extLst>
              <a:ext uri="{FF2B5EF4-FFF2-40B4-BE49-F238E27FC236}">
                <a16:creationId xmlns:a16="http://schemas.microsoft.com/office/drawing/2014/main" id="{36C07E3B-8407-4716-96AF-0795342E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016500"/>
            <a:ext cx="127476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D9F2254-D450-4220-863C-747C3844B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7056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Kimball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Emerging Church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121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6692BCA-63E8-4048-80E1-C6B1C828C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1600200"/>
            <a:ext cx="8001000" cy="44196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“Modern thinkers want things very orderly and systematic because they learn in a logical and progressive manner. They prefer, generally, to sit and listen. Emerging post-Christian generations, on the other hand, long to </a:t>
            </a:r>
            <a:r>
              <a:rPr lang="en-US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transcendent God during a worship gathering </a:t>
            </a:r>
            <a:r>
              <a:rPr lang="en-US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rather than simply learn about him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(Italics added)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9291D73D-0B1F-4A96-9D83-078D2AD9C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76200"/>
            <a:ext cx="82296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1027">
            <a:extLst>
              <a:ext uri="{FF2B5EF4-FFF2-40B4-BE49-F238E27FC236}">
                <a16:creationId xmlns:a16="http://schemas.microsoft.com/office/drawing/2014/main" id="{0FCE0A61-2FA7-40E8-8260-9368DFF39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410200" cy="3810000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“They want fluidity and freedom  rather than a neatly flowing set program. They want to see the arts and a sense of mystery brought into the worship service, rather than focusing on professionalism and excellence. </a:t>
            </a:r>
            <a:r>
              <a:rPr lang="en-US" sz="28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will shape how a worship gathering is designed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(Italics added).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163491C2-0BCB-4D92-81A8-98E33C1E9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1242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4704837-04FF-4A89-A95A-4B9FC1FD2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7056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Kimball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Emerging Church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121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8E6EC0E-3CAF-4942-8105-81E97C3F8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76200"/>
            <a:ext cx="82296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 Views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6044406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Transubstantiation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Consubstantiation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Memorial</a:t>
            </a:r>
          </a:p>
        </p:txBody>
      </p:sp>
      <p:pic>
        <p:nvPicPr>
          <p:cNvPr id="4" name="Picture 2" descr="Image result for communion">
            <a:extLst>
              <a:ext uri="{FF2B5EF4-FFF2-40B4-BE49-F238E27FC236}">
                <a16:creationId xmlns:a16="http://schemas.microsoft.com/office/drawing/2014/main" id="{3BDF20D7-1540-4243-8A43-7793C58D7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4039235" cy="30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4511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361" y="1600200"/>
            <a:ext cx="8843639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Zwingli View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Reformed, Presbyterian, Baptist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Scriptural support-Luke 22:19; 1 Cor. 11:24, 26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we remembering?</a:t>
            </a:r>
          </a:p>
        </p:txBody>
      </p:sp>
      <p:pic>
        <p:nvPicPr>
          <p:cNvPr id="4" name="Picture 2" descr="Image result for communion">
            <a:extLst>
              <a:ext uri="{FF2B5EF4-FFF2-40B4-BE49-F238E27FC236}">
                <a16:creationId xmlns:a16="http://schemas.microsoft.com/office/drawing/2014/main" id="{3BDF20D7-1540-4243-8A43-7793C58D7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4894" y="1066800"/>
            <a:ext cx="233734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9953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F741F0-A675-4101-B15E-155120BBD1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2937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Luke 22:19-20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when He had taken some bread and given thanks, He broke it and gave it to them, saying, ‘This is My body which is given for you; do this in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remembrance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Me.’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in the same way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took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cup after they had eaten, saying, ‘This cup which is poured out for you is the new covenant in My blood.’”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86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0" y="228600"/>
            <a:ext cx="32385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XI. Ordinances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968206" cy="3200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 washing?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</a:t>
            </a:r>
          </a:p>
        </p:txBody>
      </p:sp>
      <p:pic>
        <p:nvPicPr>
          <p:cNvPr id="1026" name="Picture 2" descr="Image result for church ordinances">
            <a:extLst>
              <a:ext uri="{FF2B5EF4-FFF2-40B4-BE49-F238E27FC236}">
                <a16:creationId xmlns:a16="http://schemas.microsoft.com/office/drawing/2014/main" id="{7925138D-E399-4F34-8DB1-1C16BF85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617" y="19812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7154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7432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Baptism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153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Baptismal regeneration?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 baptism?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view: outward symbol of an inward reality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baptism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Sprinkling?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Immersion?	</a:t>
            </a:r>
          </a:p>
        </p:txBody>
      </p:sp>
      <p:pic>
        <p:nvPicPr>
          <p:cNvPr id="6146" name="Picture 2" descr="Image result for baptism">
            <a:extLst>
              <a:ext uri="{FF2B5EF4-FFF2-40B4-BE49-F238E27FC236}">
                <a16:creationId xmlns:a16="http://schemas.microsoft.com/office/drawing/2014/main" id="{9E03396A-B956-4119-9177-05314C25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1691640"/>
            <a:ext cx="2272333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aptism">
            <a:extLst>
              <a:ext uri="{FF2B5EF4-FFF2-40B4-BE49-F238E27FC236}">
                <a16:creationId xmlns:a16="http://schemas.microsoft.com/office/drawing/2014/main" id="{D7DAE3FC-6922-4187-9AAA-8AF6DE3A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4724400"/>
            <a:ext cx="227233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7432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Baptism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153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Baptismal regeneration?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 baptism?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view: outward symbol of an inward reality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baptism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Sprinkling?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Immersion?	</a:t>
            </a:r>
          </a:p>
        </p:txBody>
      </p:sp>
      <p:pic>
        <p:nvPicPr>
          <p:cNvPr id="6146" name="Picture 2" descr="Image result for baptism">
            <a:extLst>
              <a:ext uri="{FF2B5EF4-FFF2-40B4-BE49-F238E27FC236}">
                <a16:creationId xmlns:a16="http://schemas.microsoft.com/office/drawing/2014/main" id="{9E03396A-B956-4119-9177-05314C25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1691640"/>
            <a:ext cx="2272333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aptism">
            <a:extLst>
              <a:ext uri="{FF2B5EF4-FFF2-40B4-BE49-F238E27FC236}">
                <a16:creationId xmlns:a16="http://schemas.microsoft.com/office/drawing/2014/main" id="{D7DAE3FC-6922-4187-9AAA-8AF6DE3A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4724400"/>
            <a:ext cx="227233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8512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7432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Baptism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153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Baptismal regeneration?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 baptism?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view: outward symbol of an inward reality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baptism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Sprinkling?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Immersion?	</a:t>
            </a:r>
          </a:p>
        </p:txBody>
      </p:sp>
      <p:pic>
        <p:nvPicPr>
          <p:cNvPr id="6146" name="Picture 2" descr="Image result for baptism">
            <a:extLst>
              <a:ext uri="{FF2B5EF4-FFF2-40B4-BE49-F238E27FC236}">
                <a16:creationId xmlns:a16="http://schemas.microsoft.com/office/drawing/2014/main" id="{9E03396A-B956-4119-9177-05314C25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1691640"/>
            <a:ext cx="2272333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aptism">
            <a:extLst>
              <a:ext uri="{FF2B5EF4-FFF2-40B4-BE49-F238E27FC236}">
                <a16:creationId xmlns:a16="http://schemas.microsoft.com/office/drawing/2014/main" id="{D7DAE3FC-6922-4187-9AAA-8AF6DE3A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4724400"/>
            <a:ext cx="227233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611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987552"/>
            <a:ext cx="4800600" cy="5718048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1296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7432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Baptism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153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Baptismal regeneration?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Infant baptism?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view: outward symbol of an inward reality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baptism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Sprinkling?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Immersion?	</a:t>
            </a:r>
          </a:p>
        </p:txBody>
      </p:sp>
      <p:pic>
        <p:nvPicPr>
          <p:cNvPr id="6146" name="Picture 2" descr="Image result for baptism">
            <a:extLst>
              <a:ext uri="{FF2B5EF4-FFF2-40B4-BE49-F238E27FC236}">
                <a16:creationId xmlns:a16="http://schemas.microsoft.com/office/drawing/2014/main" id="{9E03396A-B956-4119-9177-05314C25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1691640"/>
            <a:ext cx="2272333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aptism">
            <a:extLst>
              <a:ext uri="{FF2B5EF4-FFF2-40B4-BE49-F238E27FC236}">
                <a16:creationId xmlns:a16="http://schemas.microsoft.com/office/drawing/2014/main" id="{D7DAE3FC-6922-4187-9AAA-8AF6DE3A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4724400"/>
            <a:ext cx="227233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2628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6F900176-1953-487F-A1DC-B1FAA06DB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720913"/>
            <a:ext cx="6705600" cy="30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3400" b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He believed that “such sacraments could generate faith; and hence baptism could generate faith of an infant.”</a:t>
            </a:r>
            <a:endParaRPr lang="en-US" altLang="en-US" sz="3400" b="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55C133D-F468-4273-80D1-E1E510352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"/>
            <a:ext cx="5029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7112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AutoNum type="romanUcPeriod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117600" indent="-660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AutoNum type="alphaUcPeriod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AutoNum type="arabicPeriod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alphaLcParenR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 Luther</a:t>
            </a:r>
          </a:p>
          <a:p>
            <a:pPr marL="0" indent="0" algn="ctr" eaLnBrk="1" hangingPunct="1">
              <a:buNone/>
              <a:defRPr/>
            </a:pPr>
            <a:r>
              <a:rPr lang="en-US" sz="1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Alister E. McGrath, </a:t>
            </a:r>
            <a:r>
              <a:rPr lang="en-US" sz="16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Reformation Thought: An Introduction </a:t>
            </a:r>
            <a:r>
              <a:rPr lang="en-US" sz="1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(Grand Rapids: Baker, 1995), 179.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687F3-D313-498B-8CAB-5BECE1A091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903276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4029570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A65E3-0B48-4F4B-A75A-FE46F6EF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DFD5B-8FD4-43B8-BC86-4E352B490EB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0A685D-F40B-4D7F-BBF3-EB4A44A5A5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5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7432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Baptism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153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Baptismal regeneration?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Infant baptism?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view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outward symbol of an inward reality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baptism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Sprinkling?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Immersion?	</a:t>
            </a:r>
          </a:p>
        </p:txBody>
      </p:sp>
      <p:pic>
        <p:nvPicPr>
          <p:cNvPr id="6146" name="Picture 2" descr="Image result for baptism">
            <a:extLst>
              <a:ext uri="{FF2B5EF4-FFF2-40B4-BE49-F238E27FC236}">
                <a16:creationId xmlns:a16="http://schemas.microsoft.com/office/drawing/2014/main" id="{9E03396A-B956-4119-9177-05314C25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1691640"/>
            <a:ext cx="2272333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aptism">
            <a:extLst>
              <a:ext uri="{FF2B5EF4-FFF2-40B4-BE49-F238E27FC236}">
                <a16:creationId xmlns:a16="http://schemas.microsoft.com/office/drawing/2014/main" id="{D7DAE3FC-6922-4187-9AAA-8AF6DE3A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4724400"/>
            <a:ext cx="227233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6903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60254888"/>
              </p:ext>
            </p:extLst>
          </p:nvPr>
        </p:nvGraphicFramePr>
        <p:xfrm>
          <a:off x="228600" y="1684188"/>
          <a:ext cx="8686800" cy="3565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Three Tenses of Salvation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2274034384"/>
                  </a:ext>
                </a:extLst>
              </a:tr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4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939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84490730"/>
              </p:ext>
            </p:extLst>
          </p:nvPr>
        </p:nvGraphicFramePr>
        <p:xfrm>
          <a:off x="237744" y="1684188"/>
          <a:ext cx="8677656" cy="3565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69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9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Three Tenses of Salvation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2274034384"/>
                  </a:ext>
                </a:extLst>
              </a:tr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4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56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85810050"/>
              </p:ext>
            </p:extLst>
          </p:nvPr>
        </p:nvGraphicFramePr>
        <p:xfrm>
          <a:off x="228600" y="1684188"/>
          <a:ext cx="8686800" cy="3565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Three Tenses of Salvation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2274034384"/>
                  </a:ext>
                </a:extLst>
              </a:tr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4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573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77635085"/>
              </p:ext>
            </p:extLst>
          </p:nvPr>
        </p:nvGraphicFramePr>
        <p:xfrm>
          <a:off x="228600" y="1684188"/>
          <a:ext cx="8686800" cy="3565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Three Tenses of Salvation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2274034384"/>
                  </a:ext>
                </a:extLst>
              </a:tr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4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191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7432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Baptism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153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Baptismal regeneration?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Infant baptism?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view: outward symbol of an inward reality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baptism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Sprinkling?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Immersion?	</a:t>
            </a:r>
          </a:p>
        </p:txBody>
      </p:sp>
      <p:pic>
        <p:nvPicPr>
          <p:cNvPr id="6146" name="Picture 2" descr="Image result for baptism">
            <a:extLst>
              <a:ext uri="{FF2B5EF4-FFF2-40B4-BE49-F238E27FC236}">
                <a16:creationId xmlns:a16="http://schemas.microsoft.com/office/drawing/2014/main" id="{9E03396A-B956-4119-9177-05314C25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1691640"/>
            <a:ext cx="2272333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aptism">
            <a:extLst>
              <a:ext uri="{FF2B5EF4-FFF2-40B4-BE49-F238E27FC236}">
                <a16:creationId xmlns:a16="http://schemas.microsoft.com/office/drawing/2014/main" id="{D7DAE3FC-6922-4187-9AAA-8AF6DE3A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4724400"/>
            <a:ext cx="227233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2499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7432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Baptism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153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Baptismal regeneration?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Infant baptism?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view: outward symbol of an inward reality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baptism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Sprinkling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Immersion?	</a:t>
            </a:r>
          </a:p>
        </p:txBody>
      </p:sp>
      <p:pic>
        <p:nvPicPr>
          <p:cNvPr id="6146" name="Picture 2" descr="Image result for baptism">
            <a:extLst>
              <a:ext uri="{FF2B5EF4-FFF2-40B4-BE49-F238E27FC236}">
                <a16:creationId xmlns:a16="http://schemas.microsoft.com/office/drawing/2014/main" id="{9E03396A-B956-4119-9177-05314C25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1691640"/>
            <a:ext cx="2272333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aptism">
            <a:extLst>
              <a:ext uri="{FF2B5EF4-FFF2-40B4-BE49-F238E27FC236}">
                <a16:creationId xmlns:a16="http://schemas.microsoft.com/office/drawing/2014/main" id="{D7DAE3FC-6922-4187-9AAA-8AF6DE3A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4724400"/>
            <a:ext cx="227233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1932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0" y="228600"/>
            <a:ext cx="32385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XI. Ordinances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968206" cy="3200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 washing?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</a:t>
            </a:r>
          </a:p>
        </p:txBody>
      </p:sp>
      <p:pic>
        <p:nvPicPr>
          <p:cNvPr id="1026" name="Picture 2" descr="Image result for church ordinances">
            <a:extLst>
              <a:ext uri="{FF2B5EF4-FFF2-40B4-BE49-F238E27FC236}">
                <a16:creationId xmlns:a16="http://schemas.microsoft.com/office/drawing/2014/main" id="{7925138D-E399-4F34-8DB1-1C16BF85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617" y="19812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27432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Baptism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153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Baptismal regeneration?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Infant baptism?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view: outward symbol of an inward reality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baptism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Sprinkling?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Immersion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?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pic>
        <p:nvPicPr>
          <p:cNvPr id="6146" name="Picture 2" descr="Image result for baptism">
            <a:extLst>
              <a:ext uri="{FF2B5EF4-FFF2-40B4-BE49-F238E27FC236}">
                <a16:creationId xmlns:a16="http://schemas.microsoft.com/office/drawing/2014/main" id="{9E03396A-B956-4119-9177-05314C25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1691640"/>
            <a:ext cx="2272333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aptism">
            <a:extLst>
              <a:ext uri="{FF2B5EF4-FFF2-40B4-BE49-F238E27FC236}">
                <a16:creationId xmlns:a16="http://schemas.microsoft.com/office/drawing/2014/main" id="{D7DAE3FC-6922-4187-9AAA-8AF6DE3A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7" y="4724400"/>
            <a:ext cx="227233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348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74971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0" y="228600"/>
            <a:ext cx="32385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XI. Ordinances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968206" cy="3200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 washing?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</a:t>
            </a:r>
          </a:p>
        </p:txBody>
      </p:sp>
      <p:pic>
        <p:nvPicPr>
          <p:cNvPr id="1026" name="Picture 2" descr="Image result for church ordinances">
            <a:extLst>
              <a:ext uri="{FF2B5EF4-FFF2-40B4-BE49-F238E27FC236}">
                <a16:creationId xmlns:a16="http://schemas.microsoft.com/office/drawing/2014/main" id="{7925138D-E399-4F34-8DB1-1C16BF85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617" y="19812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2943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987552"/>
            <a:ext cx="4800600" cy="5718048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2577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0" y="228600"/>
            <a:ext cx="32385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XI. Ordinances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968206" cy="3200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 washing?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</a:t>
            </a:r>
          </a:p>
        </p:txBody>
      </p:sp>
      <p:pic>
        <p:nvPicPr>
          <p:cNvPr id="1026" name="Picture 2" descr="Image result for church ordinances">
            <a:extLst>
              <a:ext uri="{FF2B5EF4-FFF2-40B4-BE49-F238E27FC236}">
                <a16:creationId xmlns:a16="http://schemas.microsoft.com/office/drawing/2014/main" id="{7925138D-E399-4F34-8DB1-1C16BF85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617" y="19812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879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0" y="228600"/>
            <a:ext cx="41529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 Washing?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315200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Scriptural support: John 13:5-7, 12-15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mandatory: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Epistles?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John 13:15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AutoNum type="alpha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some time to grasp: John 13:6-7</a:t>
            </a:r>
          </a:p>
        </p:txBody>
      </p:sp>
      <p:pic>
        <p:nvPicPr>
          <p:cNvPr id="2050" name="Picture 2" descr="Image result for foot washing">
            <a:extLst>
              <a:ext uri="{FF2B5EF4-FFF2-40B4-BE49-F238E27FC236}">
                <a16:creationId xmlns:a16="http://schemas.microsoft.com/office/drawing/2014/main" id="{543AF24A-84F3-4604-8274-78F92680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04554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680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0" y="228600"/>
            <a:ext cx="32385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XI. Ordinances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968206" cy="3200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 washing?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</a:t>
            </a:r>
          </a:p>
        </p:txBody>
      </p:sp>
      <p:pic>
        <p:nvPicPr>
          <p:cNvPr id="1026" name="Picture 2" descr="Image result for church ordinances">
            <a:extLst>
              <a:ext uri="{FF2B5EF4-FFF2-40B4-BE49-F238E27FC236}">
                <a16:creationId xmlns:a16="http://schemas.microsoft.com/office/drawing/2014/main" id="{7925138D-E399-4F34-8DB1-1C16BF85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617" y="19812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121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0" y="228600"/>
            <a:ext cx="41529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Communion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315200" cy="3200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Frequency? Acts 2:42, 46; 20:7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Self-examination? 1 Cor.11:27-31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Meaning?</a:t>
            </a:r>
          </a:p>
        </p:txBody>
      </p:sp>
      <p:pic>
        <p:nvPicPr>
          <p:cNvPr id="4098" name="Picture 2" descr="Image result for communion">
            <a:extLst>
              <a:ext uri="{FF2B5EF4-FFF2-40B4-BE49-F238E27FC236}">
                <a16:creationId xmlns:a16="http://schemas.microsoft.com/office/drawing/2014/main" id="{4F8074DC-4825-42BC-B1C3-2A0436D6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582035" cy="26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994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0" y="228600"/>
            <a:ext cx="41529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Communion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315200" cy="3200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Frequency? Acts 2:42, 46; 20:7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Self-examination? 1 Cor.11:27-31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Meaning?</a:t>
            </a:r>
          </a:p>
        </p:txBody>
      </p:sp>
      <p:pic>
        <p:nvPicPr>
          <p:cNvPr id="4098" name="Picture 2" descr="Image result for communion">
            <a:extLst>
              <a:ext uri="{FF2B5EF4-FFF2-40B4-BE49-F238E27FC236}">
                <a16:creationId xmlns:a16="http://schemas.microsoft.com/office/drawing/2014/main" id="{4F8074DC-4825-42BC-B1C3-2A0436D6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582035" cy="26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776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8824</TotalTime>
  <Words>1137</Words>
  <Application>Microsoft Office PowerPoint</Application>
  <PresentationFormat>On-screen Show (4:3)</PresentationFormat>
  <Paragraphs>295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Abadi MT Condensed Light</vt:lpstr>
      <vt:lpstr>Arial</vt:lpstr>
      <vt:lpstr>Calibri</vt:lpstr>
      <vt:lpstr>Times New Roman</vt:lpstr>
      <vt:lpstr>Wingdings</vt:lpstr>
      <vt:lpstr>Azure</vt:lpstr>
      <vt:lpstr>PowerPoint Presentation</vt:lpstr>
      <vt:lpstr>Areas of Systematic Theology</vt:lpstr>
      <vt:lpstr>Ecclesiology Overview</vt:lpstr>
      <vt:lpstr>XI. Ordinances</vt:lpstr>
      <vt:lpstr>XI. Ordinances</vt:lpstr>
      <vt:lpstr>A. Foot Washing?</vt:lpstr>
      <vt:lpstr>XI. Ordinances</vt:lpstr>
      <vt:lpstr>B. Communion</vt:lpstr>
      <vt:lpstr>B. Communion</vt:lpstr>
      <vt:lpstr>B. Communion</vt:lpstr>
      <vt:lpstr>B. Communion</vt:lpstr>
      <vt:lpstr>Communion Views</vt:lpstr>
      <vt:lpstr>Communion Views</vt:lpstr>
      <vt:lpstr>Transubstantiation</vt:lpstr>
      <vt:lpstr>7 “I AM” statements in John</vt:lpstr>
      <vt:lpstr>PowerPoint Presentation</vt:lpstr>
      <vt:lpstr>Communion Views</vt:lpstr>
      <vt:lpstr>Consubstantiation</vt:lpstr>
      <vt:lpstr>PowerPoint Presentation</vt:lpstr>
      <vt:lpstr>Emergent Church Worship</vt:lpstr>
      <vt:lpstr>Dan Kimball The Emerging Church, 121</vt:lpstr>
      <vt:lpstr>Dan Kimball The Emerging Church, 121</vt:lpstr>
      <vt:lpstr>Communion Views</vt:lpstr>
      <vt:lpstr>Memorial</vt:lpstr>
      <vt:lpstr>PowerPoint Presentation</vt:lpstr>
      <vt:lpstr>XI. Ordinances</vt:lpstr>
      <vt:lpstr>C. Baptism</vt:lpstr>
      <vt:lpstr>C. Baptism</vt:lpstr>
      <vt:lpstr>C. Baptism</vt:lpstr>
      <vt:lpstr>C. Baptism</vt:lpstr>
      <vt:lpstr>PowerPoint Presentation</vt:lpstr>
      <vt:lpstr>PowerPoint Presentation</vt:lpstr>
      <vt:lpstr>C. Baptism</vt:lpstr>
      <vt:lpstr>PowerPoint Presentation</vt:lpstr>
      <vt:lpstr>PowerPoint Presentation</vt:lpstr>
      <vt:lpstr>PowerPoint Presentation</vt:lpstr>
      <vt:lpstr>PowerPoint Presentation</vt:lpstr>
      <vt:lpstr>C. Baptism</vt:lpstr>
      <vt:lpstr>C. Baptism</vt:lpstr>
      <vt:lpstr>C. Baptism</vt:lpstr>
      <vt:lpstr>Conclusion</vt:lpstr>
      <vt:lpstr>XI. Ordinances</vt:lpstr>
      <vt:lpstr>Ecclesiology Overview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Ecclesiology</dc:title>
  <dc:creator>A. Woods</dc:creator>
  <cp:lastModifiedBy>Jim McGowan</cp:lastModifiedBy>
  <cp:revision>948</cp:revision>
  <cp:lastPrinted>2018-12-15T21:16:03Z</cp:lastPrinted>
  <dcterms:created xsi:type="dcterms:W3CDTF">2009-02-28T19:27:16Z</dcterms:created>
  <dcterms:modified xsi:type="dcterms:W3CDTF">2018-12-15T21:16:55Z</dcterms:modified>
</cp:coreProperties>
</file>