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372" r:id="rId3"/>
    <p:sldId id="4540" r:id="rId4"/>
    <p:sldId id="4566" r:id="rId5"/>
    <p:sldId id="978" r:id="rId6"/>
    <p:sldId id="269" r:id="rId7"/>
    <p:sldId id="353" r:id="rId8"/>
    <p:sldId id="355" r:id="rId9"/>
    <p:sldId id="270" r:id="rId10"/>
    <p:sldId id="4597" r:id="rId11"/>
    <p:sldId id="271" r:id="rId12"/>
    <p:sldId id="4618" r:id="rId13"/>
    <p:sldId id="4619" r:id="rId14"/>
    <p:sldId id="286" r:id="rId15"/>
    <p:sldId id="2343" r:id="rId16"/>
    <p:sldId id="4628" r:id="rId17"/>
    <p:sldId id="4620" r:id="rId18"/>
    <p:sldId id="4621" r:id="rId19"/>
    <p:sldId id="4623" r:id="rId20"/>
    <p:sldId id="4624" r:id="rId21"/>
    <p:sldId id="4626" r:id="rId22"/>
    <p:sldId id="4625" r:id="rId23"/>
    <p:sldId id="4630" r:id="rId24"/>
    <p:sldId id="4519" r:id="rId25"/>
    <p:sldId id="4629" r:id="rId26"/>
    <p:sldId id="4631" r:id="rId27"/>
    <p:sldId id="4518" r:id="rId28"/>
    <p:sldId id="4736" r:id="rId29"/>
    <p:sldId id="856" r:id="rId30"/>
    <p:sldId id="4627" r:id="rId31"/>
    <p:sldId id="356" r:id="rId3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61" d="100"/>
          <a:sy n="61" d="100"/>
        </p:scale>
        <p:origin x="15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12/9/2018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12/9/2018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26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3.emf"/><Relationship Id="rId4" Type="http://schemas.openxmlformats.org/officeDocument/2006/relationships/customXml" Target="../ink/ink3.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3.emf"/><Relationship Id="rId4" Type="http://schemas.openxmlformats.org/officeDocument/2006/relationships/customXml" Target="../ink/ink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43</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8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0"/>
            <a:ext cx="7924800" cy="5410199"/>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1116832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14919068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2476" y="657571"/>
            <a:ext cx="6819048" cy="5542857"/>
          </a:xfrm>
          <a:prstGeom prst="rect">
            <a:avLst/>
          </a:prstGeom>
          <a:ln w="28575">
            <a:solidFill>
              <a:srgbClr val="FFFF00"/>
            </a:solidFill>
          </a:ln>
        </p:spPr>
      </p:pic>
    </p:spTree>
    <p:extLst>
      <p:ext uri="{BB962C8B-B14F-4D97-AF65-F5344CB8AC3E}">
        <p14:creationId xmlns:p14="http://schemas.microsoft.com/office/powerpoint/2010/main" val="17173067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F7A0D-687B-4B19-858A-32F6A7935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09091"/>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in His own image,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image of God He created him; male and female He created them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68901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3:7</a:t>
            </a:r>
          </a:p>
          <a:p>
            <a:pPr algn="just">
              <a:spcAft>
                <a:spcPts val="12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husbands in the same way, live with your wives in an understanding way, as with someone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weaker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she is a woman; and show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honor as a fellow heir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grace of life, so that your prayers will not be hindered.”</a:t>
            </a:r>
          </a:p>
        </p:txBody>
      </p:sp>
      <p:pic>
        <p:nvPicPr>
          <p:cNvPr id="2" name="Picture 1">
            <a:extLst>
              <a:ext uri="{FF2B5EF4-FFF2-40B4-BE49-F238E27FC236}">
                <a16:creationId xmlns:a16="http://schemas.microsoft.com/office/drawing/2014/main" id="{FB82A3BA-A8A1-4DED-A653-FDA4DEBE9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018" y="3124200"/>
            <a:ext cx="1771964" cy="1828800"/>
          </a:xfrm>
          <a:prstGeom prst="round2DiagRect">
            <a:avLst/>
          </a:prstGeom>
          <a:ln>
            <a:solidFill>
              <a:srgbClr val="FF0000"/>
            </a:solidFill>
          </a:ln>
        </p:spPr>
      </p:pic>
    </p:spTree>
    <p:extLst>
      <p:ext uri="{BB962C8B-B14F-4D97-AF65-F5344CB8AC3E}">
        <p14:creationId xmlns:p14="http://schemas.microsoft.com/office/powerpoint/2010/main" val="198128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20415000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Elder</a:t>
            </a:r>
            <a:r>
              <a:rPr lang="en-US" dirty="0">
                <a:effectLst>
                  <a:outerShdw blurRad="38100" dist="38100" dir="2700000" algn="tl">
                    <a:srgbClr val="000000">
                      <a:alpha val="43137"/>
                    </a:srgbClr>
                  </a:outerShdw>
                </a:effectLst>
              </a:rPr>
              <a:t>: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25024542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rPr>
              <a:t>Women are the backbone of the church</a:t>
            </a:r>
          </a:p>
          <a:p>
            <a:pPr marL="463550" indent="-463550" eaLnBrk="1" hangingPunct="1">
              <a:spcBef>
                <a:spcPts val="0"/>
              </a:spcBef>
              <a:spcAft>
                <a:spcPts val="1800"/>
              </a:spcAft>
              <a:defRPr/>
            </a:pPr>
            <a:r>
              <a:rPr lang="en-US" dirty="0">
                <a:effectLst/>
              </a:rPr>
              <a:t>Trinitarian example</a:t>
            </a:r>
          </a:p>
          <a:p>
            <a:pPr marL="463550" indent="-463550" eaLnBrk="1" hangingPunct="1">
              <a:spcBef>
                <a:spcPts val="0"/>
              </a:spcBef>
              <a:spcAft>
                <a:spcPts val="1800"/>
              </a:spcAft>
              <a:defRPr/>
            </a:pPr>
            <a:r>
              <a:rPr lang="en-US" b="1" dirty="0">
                <a:solidFill>
                  <a:srgbClr val="FFFFCC"/>
                </a:solidFill>
                <a:effectLst/>
              </a:rPr>
              <a:t>Gender restrictions </a:t>
            </a:r>
          </a:p>
          <a:p>
            <a:pPr marL="863600" lvl="1" indent="-463550" eaLnBrk="1" hangingPunct="1">
              <a:spcBef>
                <a:spcPts val="0"/>
              </a:spcBef>
              <a:spcAft>
                <a:spcPts val="1800"/>
              </a:spcAft>
              <a:defRPr/>
            </a:pPr>
            <a:r>
              <a:rPr lang="en-US" dirty="0">
                <a:effectLst/>
              </a:rPr>
              <a:t>Elder: 1 Tim 3:1-2; Titus 1:6 (2x); 1 Tim 2:11-14</a:t>
            </a:r>
          </a:p>
          <a:p>
            <a:pPr marL="863600" lvl="1" indent="-463550" eaLnBrk="1" hangingPunct="1">
              <a:spcBef>
                <a:spcPts val="0"/>
              </a:spcBef>
              <a:spcAft>
                <a:spcPts val="1800"/>
              </a:spcAft>
              <a:defRPr/>
            </a:pPr>
            <a:r>
              <a:rPr lang="en-US" b="1" u="sng" dirty="0">
                <a:solidFill>
                  <a:srgbClr val="FFFFCC"/>
                </a:solidFill>
                <a:effectLst/>
              </a:rPr>
              <a:t>Deacon</a:t>
            </a:r>
          </a:p>
          <a:p>
            <a:pPr marL="1263650" lvl="2" indent="-463550" eaLnBrk="1" hangingPunct="1">
              <a:spcBef>
                <a:spcPts val="0"/>
              </a:spcBef>
              <a:spcAft>
                <a:spcPts val="1800"/>
              </a:spcAft>
              <a:defRPr/>
            </a:pPr>
            <a:r>
              <a:rPr lang="en-US" dirty="0">
                <a:effectLst/>
              </a:rPr>
              <a:t>Yes: Acts 6:3; 1 Tim. 3:8, 10, 12</a:t>
            </a:r>
          </a:p>
          <a:p>
            <a:pPr marL="1263650" lvl="2" indent="-463550" eaLnBrk="1" hangingPunct="1">
              <a:spcBef>
                <a:spcPts val="0"/>
              </a:spcBef>
              <a:spcAft>
                <a:spcPts val="1800"/>
              </a:spcAft>
              <a:defRPr/>
            </a:pPr>
            <a:r>
              <a:rPr lang="en-US" dirty="0">
                <a:effectLst/>
              </a:rPr>
              <a:t>No: Rom. 16:1; 1 Tim. 3:11</a:t>
            </a:r>
          </a:p>
        </p:txBody>
      </p:sp>
    </p:spTree>
    <p:extLst>
      <p:ext uri="{BB962C8B-B14F-4D97-AF65-F5344CB8AC3E}">
        <p14:creationId xmlns:p14="http://schemas.microsoft.com/office/powerpoint/2010/main" val="4681698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Yes</a:t>
            </a:r>
            <a:r>
              <a:rPr lang="en-US" dirty="0">
                <a:effectLst>
                  <a:outerShdw blurRad="38100" dist="38100" dir="2700000" algn="tl">
                    <a:srgbClr val="000000">
                      <a:alpha val="43137"/>
                    </a:srgbClr>
                  </a:outerShdw>
                </a:effectLst>
              </a:rPr>
              <a:t>: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620747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6:3</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select from among you seven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good reputation, full of the Spirit and of wisdom, whom we may put in charge of this task.”</a:t>
            </a:r>
          </a:p>
        </p:txBody>
      </p:sp>
      <p:pic>
        <p:nvPicPr>
          <p:cNvPr id="2" name="Picture 1">
            <a:extLst>
              <a:ext uri="{FF2B5EF4-FFF2-40B4-BE49-F238E27FC236}">
                <a16:creationId xmlns:a16="http://schemas.microsoft.com/office/drawing/2014/main" id="{9F7E14CB-D1B2-4085-88D4-4461B13B1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8738" y="2514600"/>
            <a:ext cx="1906524" cy="2286000"/>
          </a:xfrm>
          <a:prstGeom prst="rect">
            <a:avLst/>
          </a:prstGeom>
        </p:spPr>
      </p:pic>
    </p:spTree>
    <p:extLst>
      <p:ext uri="{BB962C8B-B14F-4D97-AF65-F5344CB8AC3E}">
        <p14:creationId xmlns:p14="http://schemas.microsoft.com/office/powerpoint/2010/main" val="100493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Rom. 16:1; 1 Tim. 3:11</a:t>
            </a:r>
          </a:p>
        </p:txBody>
      </p:sp>
    </p:spTree>
    <p:extLst>
      <p:ext uri="{BB962C8B-B14F-4D97-AF65-F5344CB8AC3E}">
        <p14:creationId xmlns:p14="http://schemas.microsoft.com/office/powerpoint/2010/main" val="31949545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16:1</a:t>
            </a:r>
          </a:p>
          <a:p>
            <a:pPr algn="just">
              <a:spcAft>
                <a:spcPts val="12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commend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sister Phoebe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servant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rPr>
              <a:t>διάκονος (</a:t>
            </a:r>
            <a:r>
              <a:rPr lang="en-US" sz="3200" i="1" dirty="0" err="1">
                <a:effectLst>
                  <a:outerShdw blurRad="38100" dist="38100" dir="2700000" algn="tl">
                    <a:srgbClr val="000000">
                      <a:alpha val="43137"/>
                    </a:srgbClr>
                  </a:outerShdw>
                </a:effectLst>
              </a:rPr>
              <a:t>diakonos</a:t>
            </a:r>
            <a:r>
              <a:rPr lang="en-US" sz="3200"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church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Cenchrea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romans 16:1 phoebe">
            <a:extLst>
              <a:ext uri="{FF2B5EF4-FFF2-40B4-BE49-F238E27FC236}">
                <a16:creationId xmlns:a16="http://schemas.microsoft.com/office/drawing/2014/main" id="{A586A009-38DA-4100-B456-156BABE05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399"/>
            <a:ext cx="24193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6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69" y="204281"/>
            <a:ext cx="7239661" cy="938719"/>
          </a:xfrm>
          <a:prstGeom prst="rect">
            <a:avLst/>
          </a:prstGeom>
        </p:spPr>
        <p:txBody>
          <a:bodyPr wrap="square">
            <a:spAutoFit/>
          </a:bodyPr>
          <a:lstStyle/>
          <a:p>
            <a:pPr algn="ctr">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The New English Translation (NET) Bible</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mn-cs"/>
              </a:rPr>
              <a:t>Romans 16:1</a:t>
            </a:r>
          </a:p>
        </p:txBody>
      </p:sp>
      <p:sp>
        <p:nvSpPr>
          <p:cNvPr id="4" name="Content Placeholder 3">
            <a:extLst>
              <a:ext uri="{FF2B5EF4-FFF2-40B4-BE49-F238E27FC236}">
                <a16:creationId xmlns:a16="http://schemas.microsoft.com/office/drawing/2014/main" id="{FE21ED5A-6633-4D8B-BC99-3DCBAB4F455A}"/>
              </a:ext>
            </a:extLst>
          </p:cNvPr>
          <p:cNvSpPr>
            <a:spLocks noGrp="1"/>
          </p:cNvSpPr>
          <p:nvPr>
            <p:ph idx="1"/>
          </p:nvPr>
        </p:nvSpPr>
        <p:spPr>
          <a:xfrm>
            <a:off x="0" y="1371599"/>
            <a:ext cx="9144000" cy="3886201"/>
          </a:xfrm>
        </p:spPr>
        <p:txBody>
          <a:bodyPr/>
          <a:lstStyle/>
          <a:p>
            <a:pPr marL="0" indent="0" algn="just">
              <a:buNone/>
            </a:pPr>
            <a:r>
              <a:rPr lang="en-US" sz="2800" dirty="0">
                <a:effectLst>
                  <a:outerShdw blurRad="38100" dist="38100" dir="2700000" algn="tl">
                    <a:srgbClr val="000000">
                      <a:alpha val="43137"/>
                    </a:srgbClr>
                  </a:outerShdw>
                </a:effectLst>
              </a:rPr>
              <a:t>“Or ‘deaconess.’ It is debated whether διάκονος (</a:t>
            </a:r>
            <a:r>
              <a:rPr lang="en-US" sz="2800" dirty="0" err="1">
                <a:effectLst>
                  <a:outerShdw blurRad="38100" dist="38100" dir="2700000" algn="tl">
                    <a:srgbClr val="000000">
                      <a:alpha val="43137"/>
                    </a:srgbClr>
                  </a:outerShdw>
                </a:effectLst>
              </a:rPr>
              <a:t>diakonos</a:t>
            </a:r>
            <a:r>
              <a:rPr lang="en-US" sz="2800" dirty="0">
                <a:effectLst>
                  <a:outerShdw blurRad="38100" dist="38100" dir="2700000" algn="tl">
                    <a:srgbClr val="000000">
                      <a:alpha val="43137"/>
                    </a:srgbClr>
                  </a:outerShdw>
                </a:effectLst>
              </a:rPr>
              <a:t>) here refers to a specific office within the church. One contextual argument used to support this view is that Phoebe is associated with a particular church, Cenchrea, and as such would therefore be a deacon of that church. In the NT some who are called διάκονος are related to a particular church, yet the scholarly consensus is that such individuals are not deacons, but ‘servants’ or ‘ministers’ (other viable translations for διάκονος).”</a:t>
            </a:r>
          </a:p>
        </p:txBody>
      </p:sp>
    </p:spTree>
    <p:extLst>
      <p:ext uri="{BB962C8B-B14F-4D97-AF65-F5344CB8AC3E}">
        <p14:creationId xmlns:p14="http://schemas.microsoft.com/office/powerpoint/2010/main" val="81766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105401"/>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“For example, Epaphras is associated with the church in Colossians and is called a διάκονος in Col 1:7, but no contemporary translation regards him as a deacon. In 1 Tim 4:6 Paul calls Timothy a διάκονος; Timothy was associated with the church in Ephesus, but he obviously was not a deacon. In addition, the lexical evidence leans away from this view: Within the NT, the </a:t>
            </a:r>
            <a:r>
              <a:rPr lang="en-US" sz="2800" dirty="0" err="1">
                <a:effectLst>
                  <a:outerShdw blurRad="38100" dist="38100" dir="2700000" algn="tl">
                    <a:srgbClr val="000000">
                      <a:alpha val="43137"/>
                    </a:srgbClr>
                  </a:outerShdw>
                </a:effectLst>
              </a:rPr>
              <a:t>δι</a:t>
            </a:r>
            <a:r>
              <a:rPr lang="en-US" sz="2800" dirty="0">
                <a:effectLst>
                  <a:outerShdw blurRad="38100" dist="38100" dir="2700000" algn="tl">
                    <a:srgbClr val="000000">
                      <a:alpha val="43137"/>
                    </a:srgbClr>
                  </a:outerShdw>
                </a:effectLst>
              </a:rPr>
              <a:t>ακον- word group rarely functions with a technical nuance. In any case, the evidence is not compelling either way. The view accepted in the translation above is that Phoebe was a servant of the church, not a deaconess, although this conclusion should be regarded as tentative.”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69" y="204281"/>
            <a:ext cx="7239661"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New English Translation (NET) Bible</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Romans 16:1</a:t>
            </a:r>
          </a:p>
        </p:txBody>
      </p:sp>
    </p:spTree>
    <p:extLst>
      <p:ext uri="{BB962C8B-B14F-4D97-AF65-F5344CB8AC3E}">
        <p14:creationId xmlns:p14="http://schemas.microsoft.com/office/powerpoint/2010/main" val="383653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3:11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rPr>
              <a:t>Women</a:t>
            </a:r>
            <a:r>
              <a:rPr lang="en-US" sz="3600" b="1" dirty="0">
                <a:solidFill>
                  <a:srgbClr val="FFFFCC"/>
                </a:solidFill>
              </a:rPr>
              <a:t> </a:t>
            </a:r>
            <a:r>
              <a:rPr lang="en-US" sz="3600" dirty="0"/>
              <a:t>[</a:t>
            </a:r>
            <a:r>
              <a:rPr lang="en-US" sz="3600" i="1" dirty="0"/>
              <a:t>gynē</a:t>
            </a:r>
            <a:r>
              <a:rPr lang="en-US" sz="3600" dirty="0"/>
              <a:t>]</a:t>
            </a:r>
            <a:r>
              <a:rPr lang="en-US" sz="3600" i="1" kern="0" dirty="0">
                <a:latin typeface="Calibri" panose="020F0502020204030204" pitchFamily="34" charset="0"/>
              </a:rPr>
              <a:t> </a:t>
            </a:r>
            <a:r>
              <a:rPr lang="en-US" sz="3600" i="1" dirty="0"/>
              <a:t>must</a:t>
            </a:r>
            <a:r>
              <a:rPr lang="en-US" sz="3600" dirty="0"/>
              <a:t> likewise </a:t>
            </a:r>
            <a:r>
              <a:rPr lang="en-US" sz="3600" i="1" dirty="0"/>
              <a:t>be</a:t>
            </a:r>
            <a:r>
              <a:rPr lang="en-US" sz="3600" dirty="0"/>
              <a:t> dignified, not malicious gossips, but temperate, faithful in all things.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romans 16:1 phoebe">
            <a:extLst>
              <a:ext uri="{FF2B5EF4-FFF2-40B4-BE49-F238E27FC236}">
                <a16:creationId xmlns:a16="http://schemas.microsoft.com/office/drawing/2014/main" id="{A586A009-38DA-4100-B456-156BABE05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399"/>
            <a:ext cx="24193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34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idx="4294967295"/>
            <p:extLst>
              <p:ext uri="{D42A27DB-BD31-4B8C-83A1-F6EECF244321}">
                <p14:modId xmlns:p14="http://schemas.microsoft.com/office/powerpoint/2010/main" val="2155746902"/>
              </p:ext>
            </p:extLst>
          </p:nvPr>
        </p:nvGraphicFramePr>
        <p:xfrm>
          <a:off x="76200" y="845820"/>
          <a:ext cx="8991600" cy="516636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3561167396"/>
                    </a:ext>
                  </a:extLst>
                </a:gridCol>
                <a:gridCol w="3657600">
                  <a:extLst>
                    <a:ext uri="{9D8B030D-6E8A-4147-A177-3AD203B41FA5}">
                      <a16:colId xmlns:a16="http://schemas.microsoft.com/office/drawing/2014/main" val="980899094"/>
                    </a:ext>
                  </a:extLst>
                </a:gridCol>
                <a:gridCol w="3276600">
                  <a:extLst>
                    <a:ext uri="{9D8B030D-6E8A-4147-A177-3AD203B41FA5}">
                      <a16:colId xmlns:a16="http://schemas.microsoft.com/office/drawing/2014/main" val="2934671267"/>
                    </a:ext>
                  </a:extLst>
                </a:gridCol>
              </a:tblGrid>
              <a:tr h="109728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Meaning of </a:t>
                      </a:r>
                      <a:r>
                        <a:rPr kumimoji="0" lang="en-US" sz="3600" b="0" i="1" u="none" strike="noStrike" kern="0" cap="none" spc="0" normalizeH="0" baseline="0" noProof="0" dirty="0">
                          <a:ln>
                            <a:noFill/>
                          </a:ln>
                          <a:solidFill>
                            <a:srgbClr val="00FFFF"/>
                          </a:solidFill>
                          <a:effectLst/>
                          <a:uLnTx/>
                          <a:uFillTx/>
                          <a:latin typeface="Calibri" panose="020F0502020204030204" pitchFamily="34" charset="0"/>
                          <a:ea typeface="+mj-ea"/>
                          <a:cs typeface="+mj-cs"/>
                        </a:rPr>
                        <a:t>gynē</a:t>
                      </a: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in 1 Tim. 3:11</a:t>
                      </a: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pPr algn="ct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pPr algn="ct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1410187765"/>
                  </a:ext>
                </a:extLst>
              </a:tr>
              <a:tr h="914400">
                <a:tc>
                  <a:txBody>
                    <a:bodyPr/>
                    <a:lstStyle/>
                    <a:p>
                      <a:pPr marL="119063" indent="0" algn="l"/>
                      <a:r>
                        <a:rPr lang="en-US" sz="2700" b="1" dirty="0">
                          <a:solidFill>
                            <a:schemeClr val="bg2"/>
                          </a:solidFill>
                          <a:effectLst/>
                          <a:latin typeface="Calibri" panose="020F0502020204030204" pitchFamily="34" charset="0"/>
                          <a:ea typeface="+mj-ea"/>
                          <a:cs typeface="Calibri" panose="020F0502020204030204" pitchFamily="34" charset="0"/>
                        </a:rPr>
                        <a:t>1 TIM. 3:11</a:t>
                      </a:r>
                    </a:p>
                  </a:txBody>
                  <a:tcPr anchor="ctr"/>
                </a:tc>
                <a:tc>
                  <a:txBody>
                    <a:bodyPr/>
                    <a:lstStyle/>
                    <a:p>
                      <a:pPr algn="ctr"/>
                      <a:r>
                        <a:rPr lang="en-US" sz="2700" b="1" kern="1200" dirty="0">
                          <a:solidFill>
                            <a:srgbClr val="990000"/>
                          </a:solidFill>
                          <a:latin typeface="Calibri" panose="020F0502020204030204" pitchFamily="34" charset="0"/>
                          <a:ea typeface="+mn-ea"/>
                          <a:cs typeface="Calibri" panose="020F0502020204030204" pitchFamily="34" charset="0"/>
                        </a:rPr>
                        <a:t>WIFE OF DEACON</a:t>
                      </a:r>
                    </a:p>
                  </a:txBody>
                  <a:tcPr anchor="ctr"/>
                </a:tc>
                <a:tc>
                  <a:txBody>
                    <a:bodyPr/>
                    <a:lstStyle/>
                    <a:p>
                      <a:pPr algn="ctr"/>
                      <a:r>
                        <a:rPr lang="en-US" sz="2700" b="1" kern="1200" dirty="0">
                          <a:solidFill>
                            <a:srgbClr val="0000CC"/>
                          </a:solidFill>
                          <a:latin typeface="Calibri" panose="020F0502020204030204" pitchFamily="34" charset="0"/>
                          <a:ea typeface="+mn-ea"/>
                          <a:cs typeface="Calibri" panose="020F0502020204030204" pitchFamily="34" charset="0"/>
                        </a:rPr>
                        <a:t>DEACONESS</a:t>
                      </a:r>
                    </a:p>
                  </a:txBody>
                  <a:tcPr anchor="ctr"/>
                </a:tc>
                <a:extLst>
                  <a:ext uri="{0D108BD9-81ED-4DB2-BD59-A6C34878D82A}">
                    <a16:rowId xmlns:a16="http://schemas.microsoft.com/office/drawing/2014/main" val="2178549750"/>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Example</a:t>
                      </a:r>
                    </a:p>
                  </a:txBody>
                  <a:tcPr anchor="ctr"/>
                </a:tc>
                <a:tc>
                  <a:txBody>
                    <a:bodyPr/>
                    <a:lstStyle/>
                    <a:p>
                      <a:pPr marL="0" algn="l" defTabSz="914400" rtl="0" eaLnBrk="1" latinLnBrk="0" hangingPunct="1"/>
                      <a:r>
                        <a:rPr lang="en-US" sz="2700" b="1" kern="1200" dirty="0">
                          <a:solidFill>
                            <a:srgbClr val="990000"/>
                          </a:solidFill>
                          <a:latin typeface="Calibri" panose="020F0502020204030204" pitchFamily="34" charset="0"/>
                          <a:ea typeface="+mn-ea"/>
                          <a:cs typeface="Calibri" panose="020F0502020204030204" pitchFamily="34" charset="0"/>
                        </a:rPr>
                        <a:t>“Wife”: Eph. 5:22</a:t>
                      </a:r>
                    </a:p>
                  </a:txBody>
                  <a:tcPr anchor="ctr"/>
                </a:tc>
                <a:tc>
                  <a:txBody>
                    <a:bodyPr/>
                    <a:lstStyle/>
                    <a:p>
                      <a:pPr marL="0" algn="ctr" defTabSz="914400" rtl="0" eaLnBrk="1" latinLnBrk="0" hangingPunct="1"/>
                      <a:r>
                        <a:rPr lang="en-US" sz="2700" b="1" kern="1200" dirty="0">
                          <a:solidFill>
                            <a:srgbClr val="0000CC"/>
                          </a:solidFill>
                          <a:latin typeface="Calibri" panose="020F0502020204030204" pitchFamily="34" charset="0"/>
                          <a:ea typeface="+mn-ea"/>
                          <a:cs typeface="Calibri" panose="020F0502020204030204" pitchFamily="34" charset="0"/>
                        </a:rPr>
                        <a:t>“Woman”: Matt. 9:20</a:t>
                      </a:r>
                    </a:p>
                  </a:txBody>
                  <a:tcPr anchor="ctr"/>
                </a:tc>
                <a:extLst>
                  <a:ext uri="{0D108BD9-81ED-4DB2-BD59-A6C34878D82A}">
                    <a16:rowId xmlns:a16="http://schemas.microsoft.com/office/drawing/2014/main" val="2807218755"/>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Advocate</a:t>
                      </a:r>
                    </a:p>
                  </a:txBody>
                  <a:tcPr anchor="ctr"/>
                </a:tc>
                <a:tc>
                  <a:txBody>
                    <a:bodyPr/>
                    <a:lstStyle/>
                    <a:p>
                      <a:pPr algn="l"/>
                      <a:r>
                        <a:rPr lang="en-US" sz="2700" b="1" dirty="0">
                          <a:solidFill>
                            <a:srgbClr val="990000"/>
                          </a:solidFill>
                          <a:latin typeface="Calibri" panose="020F0502020204030204" pitchFamily="34" charset="0"/>
                          <a:cs typeface="Calibri" panose="020F0502020204030204" pitchFamily="34" charset="0"/>
                        </a:rPr>
                        <a:t>Charles C. Ryrie</a:t>
                      </a:r>
                    </a:p>
                  </a:txBody>
                  <a:tcPr anchor="ctr"/>
                </a:tc>
                <a:tc>
                  <a:txBody>
                    <a:bodyPr/>
                    <a:lstStyle/>
                    <a:p>
                      <a:pPr algn="ctr"/>
                      <a:r>
                        <a:rPr lang="en-US" sz="2700" b="1" dirty="0">
                          <a:solidFill>
                            <a:srgbClr val="0000CC"/>
                          </a:solidFill>
                          <a:latin typeface="Calibri" panose="020F0502020204030204" pitchFamily="34" charset="0"/>
                          <a:cs typeface="Calibri" panose="020F0502020204030204" pitchFamily="34" charset="0"/>
                        </a:rPr>
                        <a:t>Thomas L. Constable</a:t>
                      </a:r>
                    </a:p>
                  </a:txBody>
                  <a:tcPr anchor="ctr"/>
                </a:tc>
                <a:extLst>
                  <a:ext uri="{0D108BD9-81ED-4DB2-BD59-A6C34878D82A}">
                    <a16:rowId xmlns:a16="http://schemas.microsoft.com/office/drawing/2014/main" val="745773342"/>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Problem</a:t>
                      </a:r>
                    </a:p>
                  </a:txBody>
                  <a:tcPr anchor="ctr"/>
                </a:tc>
                <a:tc>
                  <a:txBody>
                    <a:bodyPr/>
                    <a:lstStyle/>
                    <a:p>
                      <a:pPr algn="l"/>
                      <a:r>
                        <a:rPr lang="en-US" sz="2700" b="1" dirty="0">
                          <a:solidFill>
                            <a:srgbClr val="990000"/>
                          </a:solidFill>
                          <a:latin typeface="Calibri" panose="020F0502020204030204" pitchFamily="34" charset="0"/>
                          <a:cs typeface="Calibri" panose="020F0502020204030204" pitchFamily="34" charset="0"/>
                        </a:rPr>
                        <a:t>No corresponding requirement for elder’s wife (1 Tim. 3:1-7)</a:t>
                      </a:r>
                    </a:p>
                  </a:txBody>
                  <a:tcPr anchor="ctr"/>
                </a:tc>
                <a:tc>
                  <a:txBody>
                    <a:bodyPr/>
                    <a:lstStyle/>
                    <a:p>
                      <a:pPr algn="ctr"/>
                      <a:r>
                        <a:rPr lang="en-US" sz="2700" b="1" dirty="0">
                          <a:solidFill>
                            <a:srgbClr val="0000CC"/>
                          </a:solidFill>
                          <a:latin typeface="Calibri" panose="020F0502020204030204" pitchFamily="34" charset="0"/>
                          <a:cs typeface="Calibri" panose="020F0502020204030204" pitchFamily="34" charset="0"/>
                        </a:rPr>
                        <a:t>Disruption of the train of thought</a:t>
                      </a:r>
                    </a:p>
                  </a:txBody>
                  <a:tcPr anchor="ctr"/>
                </a:tc>
                <a:extLst>
                  <a:ext uri="{0D108BD9-81ED-4DB2-BD59-A6C34878D82A}">
                    <a16:rowId xmlns:a16="http://schemas.microsoft.com/office/drawing/2014/main" val="1199476003"/>
                  </a:ext>
                </a:extLst>
              </a:tr>
            </a:tbl>
          </a:graphicData>
        </a:graphic>
      </p:graphicFrame>
    </p:spTree>
    <p:extLst>
      <p:ext uri="{BB962C8B-B14F-4D97-AF65-F5344CB8AC3E}">
        <p14:creationId xmlns:p14="http://schemas.microsoft.com/office/powerpoint/2010/main" val="1966982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819400"/>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b="1" dirty="0">
                <a:solidFill>
                  <a:srgbClr val="FFFFCC"/>
                </a:solidFill>
                <a:effectLst/>
              </a:rPr>
              <a:t>3:11 </a:t>
            </a:r>
            <a:r>
              <a:rPr lang="en-US" b="1" i="1" dirty="0">
                <a:solidFill>
                  <a:srgbClr val="FFFFCC"/>
                </a:solidFill>
                <a:effectLst/>
              </a:rPr>
              <a:t>Women</a:t>
            </a:r>
            <a:r>
              <a:rPr lang="en-US" dirty="0">
                <a:effectLst/>
              </a:rPr>
              <a:t>. Most likely a reference to the wives of the deacons, rather than to a separate office of deaconess, since the qualifications for deacons are continued in verse 12. If he had a different group in mind, it would seem more natural for Paul to have finished the qualifications for deacons before introducing the office of deaconess.</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340549"/>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0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609600"/>
          </a:xfrm>
        </p:spPr>
        <p:txBody>
          <a:bodyPr/>
          <a:lstStyle/>
          <a:p>
            <a:pPr algn="ctr" eaLnBrk="1" hangingPunct="1"/>
            <a:r>
              <a:rPr lang="en-US" altLang="en-US" sz="4000" dirty="0">
                <a:effectLst>
                  <a:outerShdw blurRad="38100" dist="38100" dir="2700000" algn="tl">
                    <a:srgbClr val="000000">
                      <a:alpha val="43137"/>
                    </a:srgbClr>
                  </a:outerShdw>
                </a:effectLst>
              </a:rPr>
              <a:t>Local Church Officers</a:t>
            </a:r>
          </a:p>
        </p:txBody>
      </p:sp>
      <p:sp>
        <p:nvSpPr>
          <p:cNvPr id="19459" name="Rectangle 3"/>
          <p:cNvSpPr>
            <a:spLocks noGrp="1" noChangeArrowheads="1"/>
          </p:cNvSpPr>
          <p:nvPr>
            <p:ph type="body" idx="1"/>
          </p:nvPr>
        </p:nvSpPr>
        <p:spPr>
          <a:xfrm>
            <a:off x="914400" y="1143000"/>
            <a:ext cx="7315200" cy="5486400"/>
          </a:xfrm>
        </p:spPr>
        <p:txBody>
          <a:bodyPr/>
          <a:lstStyle/>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Elder</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3:1-7; Titus 1:5-9)</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Number (Jas 5:14)</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Distinction among elders (1 Tim 5:17)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Duties</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Removal (1 Tim 5:19)</a:t>
            </a:r>
          </a:p>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Deacon</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Definition (Acts 6:1-7)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3:8-13)</a:t>
            </a:r>
          </a:p>
        </p:txBody>
      </p:sp>
    </p:spTree>
    <p:extLst>
      <p:ext uri="{BB962C8B-B14F-4D97-AF65-F5344CB8AC3E}">
        <p14:creationId xmlns:p14="http://schemas.microsoft.com/office/powerpoint/2010/main" val="5325293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Activities of the Local Church </a:t>
            </a:r>
            <a:b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(Acts 2:41-47)</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5363" name="Rectangle 3"/>
          <p:cNvSpPr>
            <a:spLocks noGrp="1" noChangeArrowheads="1"/>
          </p:cNvSpPr>
          <p:nvPr>
            <p:ph type="body" idx="1"/>
          </p:nvPr>
        </p:nvSpPr>
        <p:spPr>
          <a:xfrm>
            <a:off x="1804194" y="1371600"/>
            <a:ext cx="5587206" cy="5181599"/>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Doctrine (Acts 2:42)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Ordinances (Acts 2:41-42, 46)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Prayer (Acts 2:42)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Evangelism (Acts 2:47)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Worship (Acts 2:47)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Benevolence (Acts 2:44-45)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Fellowship (Acts 2:42, 46-47)</a:t>
            </a:r>
          </a:p>
        </p:txBody>
      </p:sp>
    </p:spTree>
    <p:extLst>
      <p:ext uri="{BB962C8B-B14F-4D97-AF65-F5344CB8AC3E}">
        <p14:creationId xmlns:p14="http://schemas.microsoft.com/office/powerpoint/2010/main" val="42578606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Local Church Government</a:t>
            </a:r>
          </a:p>
        </p:txBody>
      </p:sp>
      <p:sp>
        <p:nvSpPr>
          <p:cNvPr id="16387" name="Rectangle 3"/>
          <p:cNvSpPr>
            <a:spLocks noGrp="1" noChangeArrowheads="1"/>
          </p:cNvSpPr>
          <p:nvPr>
            <p:ph type="body" idx="1"/>
          </p:nvPr>
        </p:nvSpPr>
        <p:spPr>
          <a:xfrm>
            <a:off x="666750" y="1600200"/>
            <a:ext cx="7810500"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Episcopalian/bishop rule – Acts 15:2, 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Congregational rule – Acts 6:1-7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Presbyterian/elder rule – Acts 20:28; 1 Tim 5:17; 4:14</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Local Church Government</a:t>
            </a:r>
          </a:p>
        </p:txBody>
      </p:sp>
      <p:sp>
        <p:nvSpPr>
          <p:cNvPr id="16387" name="Rectangle 3"/>
          <p:cNvSpPr>
            <a:spLocks noGrp="1" noChangeArrowheads="1"/>
          </p:cNvSpPr>
          <p:nvPr>
            <p:ph type="body" idx="1"/>
          </p:nvPr>
        </p:nvSpPr>
        <p:spPr>
          <a:xfrm>
            <a:off x="666750" y="1600200"/>
            <a:ext cx="7810500"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Episcopalian/bishop rule – Acts 15:2, 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Congregational rule – Acts 6:1-7</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Presbyterian/elder rule – Acts 20:28; 1 Tim 5:17; 4:14</a:t>
            </a:r>
          </a:p>
        </p:txBody>
      </p:sp>
    </p:spTree>
    <p:extLst>
      <p:ext uri="{BB962C8B-B14F-4D97-AF65-F5344CB8AC3E}">
        <p14:creationId xmlns:p14="http://schemas.microsoft.com/office/powerpoint/2010/main" val="34264598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4262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609600"/>
          </a:xfrm>
        </p:spPr>
        <p:txBody>
          <a:bodyPr/>
          <a:lstStyle/>
          <a:p>
            <a:pPr algn="ctr" eaLnBrk="1" hangingPunct="1"/>
            <a:r>
              <a:rPr lang="en-US" altLang="en-US" sz="4000" dirty="0">
                <a:effectLst>
                  <a:outerShdw blurRad="38100" dist="38100" dir="2700000" algn="tl">
                    <a:srgbClr val="000000">
                      <a:alpha val="43137"/>
                    </a:srgbClr>
                  </a:outerShdw>
                </a:effectLst>
              </a:rPr>
              <a:t>Local Church Officers</a:t>
            </a:r>
          </a:p>
        </p:txBody>
      </p:sp>
      <p:sp>
        <p:nvSpPr>
          <p:cNvPr id="19459" name="Rectangle 3"/>
          <p:cNvSpPr>
            <a:spLocks noGrp="1" noChangeArrowheads="1"/>
          </p:cNvSpPr>
          <p:nvPr>
            <p:ph type="body" idx="1"/>
          </p:nvPr>
        </p:nvSpPr>
        <p:spPr>
          <a:xfrm>
            <a:off x="914400" y="1143000"/>
            <a:ext cx="7315200" cy="5486400"/>
          </a:xfrm>
        </p:spPr>
        <p:txBody>
          <a:bodyPr/>
          <a:lstStyle/>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Elder</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3:1-7; Titus 1:5-9)</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Number (Jas 5:14)</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Distinction among elders (1 Tim 5:17)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Duties</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Removal (1 Tim 5:19)</a:t>
            </a:r>
          </a:p>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Deacon</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Definition (Acts 6:1-7)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3:8-13)</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8637</TotalTime>
  <Words>1003</Words>
  <Application>Microsoft Office PowerPoint</Application>
  <PresentationFormat>On-screen Show (4:3)</PresentationFormat>
  <Paragraphs>211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Azure</vt:lpstr>
      <vt:lpstr>PowerPoint Presentation</vt:lpstr>
      <vt:lpstr>Areas of Systematic Theology</vt:lpstr>
      <vt:lpstr>Ecclesiology Overview</vt:lpstr>
      <vt:lpstr>Activities of the Local Church  (Acts 2:41-47)</vt:lpstr>
      <vt:lpstr>Ecclesiology Overview</vt:lpstr>
      <vt:lpstr>Local Church Government</vt:lpstr>
      <vt:lpstr>Local Church Government</vt:lpstr>
      <vt:lpstr>Ecclesiology Overview</vt:lpstr>
      <vt:lpstr>Local Church Officers</vt:lpstr>
      <vt:lpstr>Deacon Qualifications 1 Tim. 3:8-13</vt:lpstr>
      <vt:lpstr>Gender Restrictions</vt:lpstr>
      <vt:lpstr>Gender Restrictions</vt:lpstr>
      <vt:lpstr>Gender Restrictions</vt:lpstr>
      <vt:lpstr>PowerPoint Presentation</vt:lpstr>
      <vt:lpstr>PowerPoint Presentation</vt:lpstr>
      <vt:lpstr>PowerPoint Presentation</vt:lpstr>
      <vt:lpstr>Gender Restrictions</vt:lpstr>
      <vt:lpstr>Gender Restrictions</vt:lpstr>
      <vt:lpstr>Gender Restrictions</vt:lpstr>
      <vt:lpstr>Gender Restrictions</vt:lpstr>
      <vt:lpstr>PowerPoint Presentation</vt:lpstr>
      <vt:lpstr>Gender Restrictions</vt:lpstr>
      <vt:lpstr>PowerPoint Presentation</vt:lpstr>
      <vt:lpstr>PowerPoint Presentation</vt:lpstr>
      <vt:lpstr>PowerPoint Presentation</vt:lpstr>
      <vt:lpstr>PowerPoint Presentation</vt:lpstr>
      <vt:lpstr>PowerPoint Presentation</vt:lpstr>
      <vt:lpstr>PowerPoint Presentation</vt:lpstr>
      <vt:lpstr>Conclusion</vt:lpstr>
      <vt:lpstr>Local Church Officers</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915</cp:revision>
  <cp:lastPrinted>2018-12-07T22:08:36Z</cp:lastPrinted>
  <dcterms:created xsi:type="dcterms:W3CDTF">2009-02-28T19:27:16Z</dcterms:created>
  <dcterms:modified xsi:type="dcterms:W3CDTF">2018-12-09T03:59:31Z</dcterms:modified>
</cp:coreProperties>
</file>