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1"/>
  </p:notesMasterIdLst>
  <p:handoutMasterIdLst>
    <p:handoutMasterId r:id="rId62"/>
  </p:handoutMasterIdLst>
  <p:sldIdLst>
    <p:sldId id="2067" r:id="rId2"/>
    <p:sldId id="963" r:id="rId3"/>
    <p:sldId id="3944" r:id="rId4"/>
    <p:sldId id="3860" r:id="rId5"/>
    <p:sldId id="4696" r:id="rId6"/>
    <p:sldId id="3960" r:id="rId7"/>
    <p:sldId id="4185" r:id="rId8"/>
    <p:sldId id="4239" r:id="rId9"/>
    <p:sldId id="492" r:id="rId10"/>
    <p:sldId id="4161" r:id="rId11"/>
    <p:sldId id="4735" r:id="rId12"/>
    <p:sldId id="4742" r:id="rId13"/>
    <p:sldId id="3861" r:id="rId14"/>
    <p:sldId id="4171" r:id="rId15"/>
    <p:sldId id="4811" r:id="rId16"/>
    <p:sldId id="4773" r:id="rId17"/>
    <p:sldId id="4699" r:id="rId18"/>
    <p:sldId id="1340" r:id="rId19"/>
    <p:sldId id="4820" r:id="rId20"/>
    <p:sldId id="4787" r:id="rId21"/>
    <p:sldId id="4822" r:id="rId22"/>
    <p:sldId id="4823" r:id="rId23"/>
    <p:sldId id="4824" r:id="rId24"/>
    <p:sldId id="4841" r:id="rId25"/>
    <p:sldId id="4840" r:id="rId26"/>
    <p:sldId id="4731" r:id="rId27"/>
    <p:sldId id="4621" r:id="rId28"/>
    <p:sldId id="1166" r:id="rId29"/>
    <p:sldId id="4836" r:id="rId30"/>
    <p:sldId id="2331" r:id="rId31"/>
    <p:sldId id="4838" r:id="rId32"/>
    <p:sldId id="4837" r:id="rId33"/>
    <p:sldId id="1525" r:id="rId34"/>
    <p:sldId id="4527" r:id="rId35"/>
    <p:sldId id="4839" r:id="rId36"/>
    <p:sldId id="2308" r:id="rId37"/>
    <p:sldId id="4842" r:id="rId38"/>
    <p:sldId id="4805" r:id="rId39"/>
    <p:sldId id="4806" r:id="rId40"/>
    <p:sldId id="4843" r:id="rId41"/>
    <p:sldId id="4844" r:id="rId42"/>
    <p:sldId id="1347" r:id="rId43"/>
    <p:sldId id="4807" r:id="rId44"/>
    <p:sldId id="3926" r:id="rId45"/>
    <p:sldId id="4741" r:id="rId46"/>
    <p:sldId id="4825" r:id="rId47"/>
    <p:sldId id="4826" r:id="rId48"/>
    <p:sldId id="4827" r:id="rId49"/>
    <p:sldId id="4828" r:id="rId50"/>
    <p:sldId id="4829" r:id="rId51"/>
    <p:sldId id="4830" r:id="rId52"/>
    <p:sldId id="4831" r:id="rId53"/>
    <p:sldId id="4832" r:id="rId54"/>
    <p:sldId id="4833" r:id="rId55"/>
    <p:sldId id="4834" r:id="rId56"/>
    <p:sldId id="2248" r:id="rId57"/>
    <p:sldId id="4835" r:id="rId58"/>
    <p:sldId id="4845" r:id="rId59"/>
    <p:sldId id="3488" r:id="rId60"/>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6600"/>
    <a:srgbClr val="003300"/>
    <a:srgbClr val="008000"/>
    <a:srgbClr val="0000CC"/>
    <a:srgbClr val="FFFF99"/>
    <a:srgbClr val="A50021"/>
    <a:srgbClr val="000066"/>
    <a:srgbClr val="33CC33"/>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50" autoAdjust="0"/>
    <p:restoredTop sz="95071" autoAdjust="0"/>
  </p:normalViewPr>
  <p:slideViewPr>
    <p:cSldViewPr>
      <p:cViewPr varScale="1">
        <p:scale>
          <a:sx n="105" d="100"/>
          <a:sy n="105" d="100"/>
        </p:scale>
        <p:origin x="1350"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a:t>
            </a:r>
          </a:p>
        </p:txBody>
      </p:sp>
      <p:sp>
        <p:nvSpPr>
          <p:cNvPr id="3686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Times New Roman" pitchFamily="18" charset="0"/>
                <a:cs typeface="Arial" charset="0"/>
              </a:defRPr>
            </a:lvl1pPr>
          </a:lstStyle>
          <a:p>
            <a:pPr>
              <a:defRPr/>
            </a:pPr>
            <a:fld id="{EE6F0C23-484F-41FC-B4E1-0436582C60C5}" type="datetime1">
              <a:rPr lang="en-US" smtClean="0">
                <a:latin typeface="Calibri" panose="020F0502020204030204" pitchFamily="34" charset="0"/>
                <a:cs typeface="Calibri" panose="020F0502020204030204" pitchFamily="34" charset="0"/>
              </a:rPr>
              <a:t>12/9/2018</a:t>
            </a:fld>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vl1pPr>
          </a:lstStyle>
          <a:p>
            <a:pPr>
              <a:defRPr/>
            </a:pPr>
            <a:fld id="{F12A5B29-4538-4C3D-A81C-6C008BE36C0F}" type="slidenum">
              <a:rPr lang="en-US" altLang="en-US">
                <a:latin typeface="Calibri" panose="020F0502020204030204" pitchFamily="34" charset="0"/>
                <a:cs typeface="Calibri" panose="020F0502020204030204" pitchFamily="34" charset="0"/>
              </a:rPr>
              <a:pPr>
                <a:defRPr/>
              </a:pPr>
              <a:t>‹#›</a:t>
            </a:fld>
            <a:endParaRPr lang="en-US" alt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Dr. Andy Woods</a:t>
            </a:r>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Calibri" panose="020F0502020204030204" pitchFamily="34" charset="0"/>
              </a:defRPr>
            </a:lvl1pPr>
          </a:lstStyle>
          <a:p>
            <a:pPr>
              <a:defRPr/>
            </a:pPr>
            <a:fld id="{0F6AA0AE-7CD5-4F16-ABCB-735DB84D759A}" type="datetime1">
              <a:rPr lang="en-US" smtClean="0"/>
              <a:t>12/9/2018</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atin typeface="Calibri" panose="020F0502020204030204" pitchFamily="34" charset="0"/>
                <a:cs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Dr. Andy Woods - The Coming Kingdom</a:t>
            </a:r>
            <a:endParaRPr lang="en-US" dirty="0"/>
          </a:p>
        </p:txBody>
      </p:sp>
      <p:sp>
        <p:nvSpPr>
          <p:cNvPr id="5" name="Date Placeholder 4"/>
          <p:cNvSpPr>
            <a:spLocks noGrp="1"/>
          </p:cNvSpPr>
          <p:nvPr>
            <p:ph type="dt" idx="1"/>
          </p:nvPr>
        </p:nvSpPr>
        <p:spPr/>
        <p:txBody>
          <a:bodyPr/>
          <a:lstStyle/>
          <a:p>
            <a:pPr>
              <a:defRPr/>
            </a:pPr>
            <a:r>
              <a:rPr lang="en-US"/>
              <a:t>12/5/2018</a:t>
            </a:r>
            <a:endParaRPr lang="en-US" dirty="0"/>
          </a:p>
        </p:txBody>
      </p:sp>
      <p:sp>
        <p:nvSpPr>
          <p:cNvPr id="6" name="Footer Placeholder 5"/>
          <p:cNvSpPr>
            <a:spLocks noGrp="1"/>
          </p:cNvSpPr>
          <p:nvPr>
            <p:ph type="ftr" sz="quarter" idx="4"/>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5"/>
          </p:nvPr>
        </p:nvSpPr>
        <p:spPr/>
        <p:txBody>
          <a:bodyPr/>
          <a:lstStyle/>
          <a:p>
            <a:pPr>
              <a:defRPr/>
            </a:pPr>
            <a:fld id="{B1F4E4D5-D111-482F-97CA-316C84D86ECF}" type="slidenum">
              <a:rPr lang="en-US" smtClean="0"/>
              <a:pPr>
                <a:defRPr/>
              </a:pPr>
              <a:t>34</a:t>
            </a:fld>
            <a:endParaRPr lang="en-US" dirty="0"/>
          </a:p>
        </p:txBody>
      </p:sp>
    </p:spTree>
    <p:extLst>
      <p:ext uri="{BB962C8B-B14F-4D97-AF65-F5344CB8AC3E}">
        <p14:creationId xmlns:p14="http://schemas.microsoft.com/office/powerpoint/2010/main" val="2779520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Dr. Andy Woods - The Coming Kingdom</a:t>
            </a:r>
            <a:endParaRPr lang="en-US" dirty="0"/>
          </a:p>
        </p:txBody>
      </p:sp>
      <p:sp>
        <p:nvSpPr>
          <p:cNvPr id="5" name="Date Placeholder 4"/>
          <p:cNvSpPr>
            <a:spLocks noGrp="1"/>
          </p:cNvSpPr>
          <p:nvPr>
            <p:ph type="dt" idx="1"/>
          </p:nvPr>
        </p:nvSpPr>
        <p:spPr/>
        <p:txBody>
          <a:bodyPr/>
          <a:lstStyle/>
          <a:p>
            <a:pPr>
              <a:defRPr/>
            </a:pPr>
            <a:r>
              <a:rPr lang="en-US"/>
              <a:t>12/5/2018</a:t>
            </a:r>
            <a:endParaRPr lang="en-US" dirty="0"/>
          </a:p>
        </p:txBody>
      </p:sp>
      <p:sp>
        <p:nvSpPr>
          <p:cNvPr id="6" name="Footer Placeholder 5"/>
          <p:cNvSpPr>
            <a:spLocks noGrp="1"/>
          </p:cNvSpPr>
          <p:nvPr>
            <p:ph type="ftr" sz="quarter" idx="4"/>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5"/>
          </p:nvPr>
        </p:nvSpPr>
        <p:spPr/>
        <p:txBody>
          <a:bodyPr/>
          <a:lstStyle/>
          <a:p>
            <a:pPr>
              <a:defRPr/>
            </a:pPr>
            <a:fld id="{B1F4E4D5-D111-482F-97CA-316C84D86ECF}" type="slidenum">
              <a:rPr lang="en-US" smtClean="0"/>
              <a:pPr>
                <a:defRPr/>
              </a:pPr>
              <a:t>35</a:t>
            </a:fld>
            <a:endParaRPr lang="en-US" dirty="0"/>
          </a:p>
        </p:txBody>
      </p:sp>
    </p:spTree>
    <p:extLst>
      <p:ext uri="{BB962C8B-B14F-4D97-AF65-F5344CB8AC3E}">
        <p14:creationId xmlns:p14="http://schemas.microsoft.com/office/powerpoint/2010/main" val="1159292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6F6F37EF-C3DC-4734-9315-DC3690F55A64}" type="slidenum">
              <a:rPr lang="en-US" altLang="en-US"/>
              <a:pPr>
                <a:defRPr/>
              </a:pPr>
              <a:t>‹#›</a:t>
            </a:fld>
            <a:endParaRPr lang="en-US" altLang="en-US"/>
          </a:p>
        </p:txBody>
      </p:sp>
    </p:spTree>
    <p:extLst>
      <p:ext uri="{BB962C8B-B14F-4D97-AF65-F5344CB8AC3E}">
        <p14:creationId xmlns:p14="http://schemas.microsoft.com/office/powerpoint/2010/main" val="200914725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43000" y="1981200"/>
            <a:ext cx="7772400" cy="4114800"/>
          </a:xfrm>
        </p:spPr>
        <p:txBody>
          <a:bodyPr/>
          <a:lstStyle/>
          <a:p>
            <a:pPr lvl="0"/>
            <a:endParaRPr lang="en-US" noProof="0"/>
          </a:p>
        </p:txBody>
      </p:sp>
      <p:sp>
        <p:nvSpPr>
          <p:cNvPr id="4" name="Rectangle 36">
            <a:extLst>
              <a:ext uri="{FF2B5EF4-FFF2-40B4-BE49-F238E27FC236}">
                <a16:creationId xmlns:a16="http://schemas.microsoft.com/office/drawing/2014/main" id="{519FA5C6-8B19-423F-BCBC-5EA426BA5822}"/>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95E6AD2D-68AA-462F-8A8A-5DE91022FE35}"/>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8">
            <a:extLst>
              <a:ext uri="{FF2B5EF4-FFF2-40B4-BE49-F238E27FC236}">
                <a16:creationId xmlns:a16="http://schemas.microsoft.com/office/drawing/2014/main" id="{A04F76E8-1C71-4DE0-8A97-DB4214AF7F25}"/>
              </a:ext>
            </a:extLst>
          </p:cNvPr>
          <p:cNvSpPr>
            <a:spLocks noGrp="1" noChangeArrowheads="1"/>
          </p:cNvSpPr>
          <p:nvPr>
            <p:ph type="sldNum" sz="quarter" idx="12"/>
          </p:nvPr>
        </p:nvSpPr>
        <p:spPr/>
        <p:txBody>
          <a:bodyPr/>
          <a:lstStyle>
            <a:lvl1pPr>
              <a:defRPr/>
            </a:lvl1pPr>
          </a:lstStyle>
          <a:p>
            <a:fld id="{3C8BDF75-FAFD-4772-87A3-AE2DDCF0B1C1}" type="slidenum">
              <a:rPr lang="en-US" altLang="en-US"/>
              <a:pPr/>
              <a:t>‹#›</a:t>
            </a:fld>
            <a:endParaRPr lang="en-US" altLang="en-US"/>
          </a:p>
        </p:txBody>
      </p:sp>
    </p:spTree>
    <p:extLst>
      <p:ext uri="{BB962C8B-B14F-4D97-AF65-F5344CB8AC3E}">
        <p14:creationId xmlns:p14="http://schemas.microsoft.com/office/powerpoint/2010/main" val="4103847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4D67403-144F-4AEC-BC88-67C5B66B5E64}"/>
              </a:ext>
            </a:extLst>
          </p:cNvPr>
          <p:cNvSpPr>
            <a:spLocks noGrp="1" noChangeArrowheads="1"/>
          </p:cNvSpPr>
          <p:nvPr>
            <p:ph type="dt" sz="half" idx="10"/>
          </p:nvPr>
        </p:nvSpPr>
        <p:spPr>
          <a:ln/>
        </p:spPr>
        <p:txBody>
          <a:bodyPr/>
          <a:lstStyle>
            <a:lvl1pPr>
              <a:defRPr/>
            </a:lvl1pPr>
          </a:lstStyle>
          <a:p>
            <a:pPr>
              <a:defRPr/>
            </a:pPr>
            <a:fld id="{B34F64C5-3DB7-4AC4-A6E4-BEC91B3E2FBA}" type="datetime1">
              <a:rPr lang="en-US"/>
              <a:pPr>
                <a:defRPr/>
              </a:pPr>
              <a:t>12/9/2018</a:t>
            </a:fld>
            <a:endParaRPr lang="en-US"/>
          </a:p>
        </p:txBody>
      </p:sp>
      <p:sp>
        <p:nvSpPr>
          <p:cNvPr id="6" name="Rectangle 5">
            <a:extLst>
              <a:ext uri="{FF2B5EF4-FFF2-40B4-BE49-F238E27FC236}">
                <a16:creationId xmlns:a16="http://schemas.microsoft.com/office/drawing/2014/main" id="{23CB1886-C67F-4246-8472-984A0C9423EB}"/>
              </a:ext>
            </a:extLst>
          </p:cNvPr>
          <p:cNvSpPr>
            <a:spLocks noGrp="1" noChangeArrowheads="1"/>
          </p:cNvSpPr>
          <p:nvPr>
            <p:ph type="ftr" sz="quarter" idx="11"/>
          </p:nvPr>
        </p:nvSpPr>
        <p:spPr>
          <a:ln/>
        </p:spPr>
        <p:txBody>
          <a:bodyPr/>
          <a:lstStyle>
            <a:lvl1pPr>
              <a:defRPr/>
            </a:lvl1pPr>
          </a:lstStyle>
          <a:p>
            <a:pPr>
              <a:defRPr/>
            </a:pPr>
            <a:r>
              <a:rPr lang="en-US"/>
              <a:t>DANIEL 9</a:t>
            </a:r>
          </a:p>
        </p:txBody>
      </p:sp>
      <p:sp>
        <p:nvSpPr>
          <p:cNvPr id="7" name="Rectangle 6">
            <a:extLst>
              <a:ext uri="{FF2B5EF4-FFF2-40B4-BE49-F238E27FC236}">
                <a16:creationId xmlns:a16="http://schemas.microsoft.com/office/drawing/2014/main" id="{AB9FFE0C-7104-4250-9847-A3BCCD531A22}"/>
              </a:ext>
            </a:extLst>
          </p:cNvPr>
          <p:cNvSpPr>
            <a:spLocks noGrp="1" noChangeArrowheads="1"/>
          </p:cNvSpPr>
          <p:nvPr>
            <p:ph type="sldNum" sz="quarter" idx="12"/>
          </p:nvPr>
        </p:nvSpPr>
        <p:spPr>
          <a:ln/>
        </p:spPr>
        <p:txBody>
          <a:bodyPr/>
          <a:lstStyle>
            <a:lvl1pPr>
              <a:defRPr/>
            </a:lvl1pPr>
          </a:lstStyle>
          <a:p>
            <a:fld id="{F0448DBA-96FE-4E7C-9802-95FE3A1458D8}" type="slidenum">
              <a:rPr lang="en-US" altLang="en-US"/>
              <a:pPr/>
              <a:t>‹#›</a:t>
            </a:fld>
            <a:endParaRPr lang="en-US" altLang="en-US"/>
          </a:p>
        </p:txBody>
      </p:sp>
    </p:spTree>
    <p:extLst>
      <p:ext uri="{BB962C8B-B14F-4D97-AF65-F5344CB8AC3E}">
        <p14:creationId xmlns:p14="http://schemas.microsoft.com/office/powerpoint/2010/main" val="6984241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12/9/2018</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2735498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6" r:id="rId14"/>
    <p:sldLayoutId id="2147483917"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creationrevolution.com/2012/05/should-we-trust-the-bible/" TargetMode="External"/><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s3.amazonaws.com/slbc-wordpress/wp-content/uploads/2018/05/21010127/TheBookofRevelation-SLBC-WebsiteImage.jpg">
            <a:extLst>
              <a:ext uri="{FF2B5EF4-FFF2-40B4-BE49-F238E27FC236}">
                <a16:creationId xmlns:a16="http://schemas.microsoft.com/office/drawing/2014/main" id="{6BBCB659-9ABA-4634-8520-21702CE6D23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BE5DCF4-598D-41E1-94AB-D150A65AB6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1" y="5181600"/>
            <a:ext cx="1002323" cy="1371600"/>
          </a:xfrm>
          <a:prstGeom prst="rect">
            <a:avLst/>
          </a:prstGeom>
          <a:ln>
            <a:noFill/>
          </a:ln>
        </p:spPr>
      </p:pic>
      <p:sp>
        <p:nvSpPr>
          <p:cNvPr id="8" name="Subtitle 2">
            <a:extLst>
              <a:ext uri="{FF2B5EF4-FFF2-40B4-BE49-F238E27FC236}">
                <a16:creationId xmlns:a16="http://schemas.microsoft.com/office/drawing/2014/main" id="{B9CDD187-4665-4441-9CE9-61C16AFDD123}"/>
              </a:ext>
            </a:extLst>
          </p:cNvPr>
          <p:cNvSpPr txBox="1">
            <a:spLocks/>
          </p:cNvSpPr>
          <p:nvPr/>
        </p:nvSpPr>
        <p:spPr bwMode="auto">
          <a:xfrm>
            <a:off x="838200" y="5257800"/>
            <a:ext cx="7467600" cy="1524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chemeClr val="tx1"/>
                </a:solidFill>
                <a:effectLst>
                  <a:outerShdw blurRad="38100" dist="38100" dir="2700000" algn="tl">
                    <a:srgbClr val="000000">
                      <a:alpha val="43137"/>
                    </a:srgbClr>
                  </a:outerShdw>
                </a:effectLst>
              </a:rPr>
              <a:t>Dr. Andy Woods</a:t>
            </a: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345" name="Group 217">
            <a:extLst>
              <a:ext uri="{FF2B5EF4-FFF2-40B4-BE49-F238E27FC236}">
                <a16:creationId xmlns:a16="http://schemas.microsoft.com/office/drawing/2014/main" id="{58C71DB7-3A8C-4E7D-8C1D-F5D27F4BB2FC}"/>
              </a:ext>
            </a:extLst>
          </p:cNvPr>
          <p:cNvGraphicFramePr>
            <a:graphicFrameLocks noGrp="1"/>
          </p:cNvGraphicFramePr>
          <p:nvPr>
            <p:ph type="tbl" idx="1"/>
            <p:extLst>
              <p:ext uri="{D42A27DB-BD31-4B8C-83A1-F6EECF244321}">
                <p14:modId xmlns:p14="http://schemas.microsoft.com/office/powerpoint/2010/main" val="839488806"/>
              </p:ext>
            </p:extLst>
          </p:nvPr>
        </p:nvGraphicFramePr>
        <p:xfrm>
          <a:off x="76200" y="640195"/>
          <a:ext cx="8991601" cy="5455690"/>
        </p:xfrm>
        <a:graphic>
          <a:graphicData uri="http://schemas.openxmlformats.org/drawingml/2006/table">
            <a:tbl>
              <a:tblPr>
                <a:tableStyleId>{D7AC3CCA-C797-4891-BE02-D94E43425B78}</a:tableStyleId>
              </a:tblPr>
              <a:tblGrid>
                <a:gridCol w="3016919">
                  <a:extLst>
                    <a:ext uri="{9D8B030D-6E8A-4147-A177-3AD203B41FA5}">
                      <a16:colId xmlns:a16="http://schemas.microsoft.com/office/drawing/2014/main" val="20000"/>
                    </a:ext>
                  </a:extLst>
                </a:gridCol>
                <a:gridCol w="3016919">
                  <a:extLst>
                    <a:ext uri="{9D8B030D-6E8A-4147-A177-3AD203B41FA5}">
                      <a16:colId xmlns:a16="http://schemas.microsoft.com/office/drawing/2014/main" val="20001"/>
                    </a:ext>
                  </a:extLst>
                </a:gridCol>
                <a:gridCol w="2957763">
                  <a:extLst>
                    <a:ext uri="{9D8B030D-6E8A-4147-A177-3AD203B41FA5}">
                      <a16:colId xmlns:a16="http://schemas.microsoft.com/office/drawing/2014/main" val="20003"/>
                    </a:ext>
                  </a:extLst>
                </a:gridCol>
              </a:tblGrid>
              <a:tr h="514276">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32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DESCRIPTION OF THE SEVEN CHURCHES</a:t>
                      </a:r>
                      <a:br>
                        <a:rPr lang="en-US" alt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br>
                      <a:r>
                        <a:rPr lang="en-US" altLang="en-US" sz="28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2‒3</a:t>
                      </a:r>
                      <a:endParaRPr lang="en-US" sz="32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13" marB="45713"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6820574"/>
                  </a:ext>
                </a:extLst>
              </a:tr>
              <a:tr h="556233">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CHURCH</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SCRIPTURE</a:t>
                      </a: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A50021"/>
                          </a:solidFill>
                          <a:effectLst/>
                          <a:latin typeface="Calibri" panose="020F0502020204030204" pitchFamily="34" charset="0"/>
                          <a:ea typeface="+mn-ea"/>
                          <a:cs typeface="Calibri" panose="020F0502020204030204" pitchFamily="34" charset="0"/>
                        </a:rPr>
                        <a:t>DESCRIPTION</a:t>
                      </a:r>
                    </a:p>
                  </a:txBody>
                  <a:tcPr marT="45713" marB="45713" anchor="ctr" horzOverflow="overflow"/>
                </a:tc>
                <a:extLst>
                  <a:ext uri="{0D108BD9-81ED-4DB2-BD59-A6C34878D82A}">
                    <a16:rowId xmlns:a16="http://schemas.microsoft.com/office/drawing/2014/main" val="10000"/>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Ephesus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Loveless</a:t>
                      </a:r>
                    </a:p>
                  </a:txBody>
                  <a:tcPr marT="45713" marB="45713" anchor="ctr" horzOverflow="overflow"/>
                </a:tc>
                <a:extLst>
                  <a:ext uri="{0D108BD9-81ED-4DB2-BD59-A6C34878D82A}">
                    <a16:rowId xmlns:a16="http://schemas.microsoft.com/office/drawing/2014/main" val="10001"/>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Smyrna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2:8-11</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Persecuted</a:t>
                      </a:r>
                    </a:p>
                  </a:txBody>
                  <a:tcPr marT="45713" marB="45713" anchor="ctr" horzOverflow="overflow"/>
                </a:tc>
                <a:extLst>
                  <a:ext uri="{0D108BD9-81ED-4DB2-BD59-A6C34878D82A}">
                    <a16:rowId xmlns:a16="http://schemas.microsoft.com/office/drawing/2014/main" val="10002"/>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Pergamum</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Compromised</a:t>
                      </a:r>
                    </a:p>
                  </a:txBody>
                  <a:tcPr marT="45713" marB="45713" anchor="ctr" horzOverflow="overflow"/>
                </a:tc>
                <a:extLst>
                  <a:ext uri="{0D108BD9-81ED-4DB2-BD59-A6C34878D82A}">
                    <a16:rowId xmlns:a16="http://schemas.microsoft.com/office/drawing/2014/main" val="10003"/>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Thyatira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2:18-29</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Corrupt</a:t>
                      </a:r>
                    </a:p>
                  </a:txBody>
                  <a:tcPr marT="45713" marB="45713" anchor="ctr" horzOverflow="overflow"/>
                </a:tc>
                <a:extLst>
                  <a:ext uri="{0D108BD9-81ED-4DB2-BD59-A6C34878D82A}">
                    <a16:rowId xmlns:a16="http://schemas.microsoft.com/office/drawing/2014/main" val="10004"/>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Sardis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3:1-6</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Dead</a:t>
                      </a:r>
                    </a:p>
                  </a:txBody>
                  <a:tcPr marT="45713" marB="45713" anchor="ctr" horzOverflow="overflow"/>
                </a:tc>
                <a:extLst>
                  <a:ext uri="{0D108BD9-81ED-4DB2-BD59-A6C34878D82A}">
                    <a16:rowId xmlns:a16="http://schemas.microsoft.com/office/drawing/2014/main" val="10005"/>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Philadelphia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3:7-13</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Missionary</a:t>
                      </a:r>
                    </a:p>
                  </a:txBody>
                  <a:tcPr marT="45713" marB="45713" anchor="ctr" horzOverflow="overflow"/>
                </a:tc>
                <a:extLst>
                  <a:ext uri="{0D108BD9-81ED-4DB2-BD59-A6C34878D82A}">
                    <a16:rowId xmlns:a16="http://schemas.microsoft.com/office/drawing/2014/main" val="10006"/>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Laodicea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3:14-22</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Man-centered</a:t>
                      </a:r>
                    </a:p>
                  </a:txBody>
                  <a:tcPr marT="45713" marB="4571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103755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09650" y="1155414"/>
            <a:ext cx="7124700" cy="2502186"/>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Seen (Chapter 1)</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Are (Chapters 2–3)</a:t>
            </a:r>
          </a:p>
          <a:p>
            <a:pPr marL="461963" indent="-461963"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After these things (Chapters 4–22)</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762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Revelation 1:19</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2931" y="3733800"/>
            <a:ext cx="2658138" cy="2743200"/>
          </a:xfrm>
          <a:prstGeom prst="rect">
            <a:avLst/>
          </a:prstGeom>
        </p:spPr>
      </p:pic>
    </p:spTree>
    <p:extLst>
      <p:ext uri="{BB962C8B-B14F-4D97-AF65-F5344CB8AC3E}">
        <p14:creationId xmlns:p14="http://schemas.microsoft.com/office/powerpoint/2010/main" val="42465721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15471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1:19</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write the things which you have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will take place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these things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meta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tauta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72729C2-27CE-4FCF-830E-BE1C62CFEC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2971800"/>
            <a:ext cx="2461193" cy="1828800"/>
          </a:xfrm>
          <a:prstGeom prst="rect">
            <a:avLst/>
          </a:prstGeom>
        </p:spPr>
      </p:pic>
    </p:spTree>
    <p:extLst>
      <p:ext uri="{BB962C8B-B14F-4D97-AF65-F5344CB8AC3E}">
        <p14:creationId xmlns:p14="http://schemas.microsoft.com/office/powerpoint/2010/main" val="13065586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81642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4:1</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these things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meta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tauta</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looked, and behold, a door standing open in heaven, and the first voice which I had heard, like the sound of a trumpet speaking with me, said, ‘Come up here, and I will show you what must take place after these things</a:t>
            </a:r>
            <a:r>
              <a:rPr lang="en-US" sz="32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meta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tauta</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1CB69889-E8E5-4A45-A188-711C20D6B5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49054" y="3429000"/>
            <a:ext cx="1845893" cy="1371600"/>
          </a:xfrm>
          <a:prstGeom prst="rect">
            <a:avLst/>
          </a:prstGeom>
        </p:spPr>
      </p:pic>
    </p:spTree>
    <p:extLst>
      <p:ext uri="{BB962C8B-B14F-4D97-AF65-F5344CB8AC3E}">
        <p14:creationId xmlns:p14="http://schemas.microsoft.com/office/powerpoint/2010/main" val="629313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“After These Things” </a:t>
            </a:r>
            <a:br>
              <a:rPr lang="en-US" sz="4000" kern="1200" dirty="0">
                <a:effectLst>
                  <a:outerShdw blurRad="38100" dist="38100" dir="2700000" algn="tl">
                    <a:srgbClr val="000000">
                      <a:alpha val="43137"/>
                    </a:srgbClr>
                  </a:outerShdw>
                </a:effectLst>
                <a:cs typeface="Calibri" panose="020F0502020204030204" pitchFamily="34" charset="0"/>
              </a:rPr>
            </a:br>
            <a:r>
              <a:rPr lang="en-US" sz="3200" kern="1200" dirty="0">
                <a:effectLst>
                  <a:outerShdw blurRad="38100" dist="38100" dir="2700000" algn="tl">
                    <a:srgbClr val="000000">
                      <a:alpha val="43137"/>
                    </a:srgbClr>
                  </a:outerShdw>
                </a:effectLst>
                <a:cs typeface="Calibri" panose="020F0502020204030204" pitchFamily="34" charset="0"/>
              </a:rPr>
              <a:t>(Rev. 4‒22)</a:t>
            </a:r>
            <a:endParaRPr lang="en-US" sz="4000" kern="1200" dirty="0">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457200" y="1524000"/>
            <a:ext cx="8158715" cy="4953000"/>
          </a:xfrm>
        </p:spPr>
        <p:txBody>
          <a:bodyPr/>
          <a:lstStyle/>
          <a:p>
            <a:pPr marL="457200" indent="-45720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Before the Tribulation (4‒5)</a:t>
            </a:r>
          </a:p>
          <a:p>
            <a:pPr marL="457200" indent="-45720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During the Tribulation (6‒19)</a:t>
            </a:r>
          </a:p>
          <a:p>
            <a:pPr marL="457200" indent="-45720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After the Tribulation (20‒22)</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Kingdom (20:1-10)</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Great White Throne Judgment (20:11-15)</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Destruction of the Earth (21:1)</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New Heaven and New Earth (21‒22)</a:t>
            </a:r>
          </a:p>
        </p:txBody>
      </p:sp>
      <p:pic>
        <p:nvPicPr>
          <p:cNvPr id="6" name="Picture 5">
            <a:extLst>
              <a:ext uri="{FF2B5EF4-FFF2-40B4-BE49-F238E27FC236}">
                <a16:creationId xmlns:a16="http://schemas.microsoft.com/office/drawing/2014/main" id="{17FB9253-DEFF-4B2A-9A2A-2A61BFCEC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00800" y="1614487"/>
            <a:ext cx="2215115" cy="2286000"/>
          </a:xfrm>
          <a:prstGeom prst="rect">
            <a:avLst/>
          </a:prstGeom>
        </p:spPr>
      </p:pic>
    </p:spTree>
    <p:extLst>
      <p:ext uri="{BB962C8B-B14F-4D97-AF65-F5344CB8AC3E}">
        <p14:creationId xmlns:p14="http://schemas.microsoft.com/office/powerpoint/2010/main" val="1536054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“After These Things” </a:t>
            </a:r>
            <a:br>
              <a:rPr lang="en-US" sz="4000" kern="1200" dirty="0">
                <a:effectLst>
                  <a:outerShdw blurRad="38100" dist="38100" dir="2700000" algn="tl">
                    <a:srgbClr val="000000">
                      <a:alpha val="43137"/>
                    </a:srgbClr>
                  </a:outerShdw>
                </a:effectLst>
                <a:cs typeface="Calibri" panose="020F0502020204030204" pitchFamily="34" charset="0"/>
              </a:rPr>
            </a:br>
            <a:r>
              <a:rPr lang="en-US" sz="3200" kern="1200" dirty="0">
                <a:effectLst>
                  <a:outerShdw blurRad="38100" dist="38100" dir="2700000" algn="tl">
                    <a:srgbClr val="000000">
                      <a:alpha val="43137"/>
                    </a:srgbClr>
                  </a:outerShdw>
                </a:effectLst>
                <a:cs typeface="Calibri" panose="020F0502020204030204" pitchFamily="34" charset="0"/>
              </a:rPr>
              <a:t>(Rev. 4‒22)</a:t>
            </a:r>
            <a:endParaRPr lang="en-US" sz="4000" kern="1200" dirty="0">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457200" y="1524000"/>
            <a:ext cx="8158715" cy="4953000"/>
          </a:xfrm>
        </p:spPr>
        <p:txBody>
          <a:bodyPr/>
          <a:lstStyle/>
          <a:p>
            <a:pPr marL="457200" indent="-457200" eaLnBrk="1" hangingPunct="1">
              <a:spcBef>
                <a:spcPts val="0"/>
              </a:spcBef>
              <a:spcAft>
                <a:spcPts val="12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Before the Tribulation (4‒5)</a:t>
            </a:r>
          </a:p>
          <a:p>
            <a:pPr marL="457200" indent="-45720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During the Tribulation (6‒19)</a:t>
            </a:r>
          </a:p>
          <a:p>
            <a:pPr marL="457200" indent="-45720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After the Tribulation (20‒22)</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Kingdom (20:1-10)</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Great White Throne Judgment (20:11-15)</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Destruction of the Earth (21:1)</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New Heaven and New Earth (21‒22)</a:t>
            </a:r>
          </a:p>
        </p:txBody>
      </p:sp>
      <p:pic>
        <p:nvPicPr>
          <p:cNvPr id="6" name="Picture 5">
            <a:extLst>
              <a:ext uri="{FF2B5EF4-FFF2-40B4-BE49-F238E27FC236}">
                <a16:creationId xmlns:a16="http://schemas.microsoft.com/office/drawing/2014/main" id="{17FB9253-DEFF-4B2A-9A2A-2A61BFCEC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00800" y="1614487"/>
            <a:ext cx="2215115" cy="2286000"/>
          </a:xfrm>
          <a:prstGeom prst="rect">
            <a:avLst/>
          </a:prstGeom>
        </p:spPr>
      </p:pic>
    </p:spTree>
    <p:extLst>
      <p:ext uri="{BB962C8B-B14F-4D97-AF65-F5344CB8AC3E}">
        <p14:creationId xmlns:p14="http://schemas.microsoft.com/office/powerpoint/2010/main" val="240321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78E08CBC-A220-4565-B490-FDD7AAC7DF69}"/>
              </a:ext>
            </a:extLst>
          </p:cNvPr>
          <p:cNvGraphicFramePr>
            <a:graphicFrameLocks noGrp="1"/>
          </p:cNvGraphicFramePr>
          <p:nvPr>
            <p:ph idx="1"/>
            <p:extLst/>
          </p:nvPr>
        </p:nvGraphicFramePr>
        <p:xfrm>
          <a:off x="228600" y="990600"/>
          <a:ext cx="8686800" cy="487680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350022173"/>
                    </a:ext>
                  </a:extLst>
                </a:gridCol>
                <a:gridCol w="2971800">
                  <a:extLst>
                    <a:ext uri="{9D8B030D-6E8A-4147-A177-3AD203B41FA5}">
                      <a16:colId xmlns:a16="http://schemas.microsoft.com/office/drawing/2014/main" val="1742434693"/>
                    </a:ext>
                  </a:extLst>
                </a:gridCol>
                <a:gridCol w="3581400">
                  <a:extLst>
                    <a:ext uri="{9D8B030D-6E8A-4147-A177-3AD203B41FA5}">
                      <a16:colId xmlns:a16="http://schemas.microsoft.com/office/drawing/2014/main" val="4047906092"/>
                    </a:ext>
                  </a:extLst>
                </a:gridCol>
              </a:tblGrid>
              <a:tr h="91440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Comparing Revelation 4 &amp; 5</a:t>
                      </a:r>
                    </a:p>
                  </a:txBody>
                  <a:tcPr marL="81815" marR="81815" anchor="ctr">
                    <a:solidFill>
                      <a:schemeClr val="bg2"/>
                    </a:solidFill>
                  </a:tcPr>
                </a:tc>
                <a:tc hMerge="1">
                  <a:txBody>
                    <a:bodyPr/>
                    <a:lstStyle/>
                    <a:p>
                      <a:pPr algn="ctr"/>
                      <a:endParaRPr lang="en-US" sz="3600" dirty="0">
                        <a:latin typeface="Calibri" panose="020F0502020204030204" pitchFamily="34" charset="0"/>
                        <a:cs typeface="Calibri" panose="020F0502020204030204" pitchFamily="34" charset="0"/>
                      </a:endParaRPr>
                    </a:p>
                  </a:txBody>
                  <a:tcPr marL="81815" marR="81815"/>
                </a:tc>
                <a:tc hMerge="1">
                  <a:txBody>
                    <a:bodyPr/>
                    <a:lstStyle/>
                    <a:p>
                      <a:pPr algn="ctr"/>
                      <a:endParaRPr lang="en-US" sz="3600" dirty="0">
                        <a:latin typeface="Calibri" panose="020F0502020204030204" pitchFamily="34" charset="0"/>
                        <a:cs typeface="Calibri" panose="020F0502020204030204" pitchFamily="34" charset="0"/>
                      </a:endParaRPr>
                    </a:p>
                  </a:txBody>
                  <a:tcPr marL="81815" marR="81815"/>
                </a:tc>
                <a:extLst>
                  <a:ext uri="{0D108BD9-81ED-4DB2-BD59-A6C34878D82A}">
                    <a16:rowId xmlns:a16="http://schemas.microsoft.com/office/drawing/2014/main" val="1547574899"/>
                  </a:ext>
                </a:extLst>
              </a:tr>
              <a:tr h="914400">
                <a:tc>
                  <a:txBody>
                    <a:bodyPr/>
                    <a:lstStyle/>
                    <a:p>
                      <a:pPr algn="ctr"/>
                      <a:r>
                        <a:rPr lang="en-US" sz="3200" b="1" dirty="0">
                          <a:latin typeface="Calibri" panose="020F0502020204030204" pitchFamily="34" charset="0"/>
                          <a:cs typeface="Calibri" panose="020F0502020204030204" pitchFamily="34" charset="0"/>
                        </a:rPr>
                        <a:t>Chapter</a:t>
                      </a:r>
                    </a:p>
                  </a:txBody>
                  <a:tcPr marL="81815" marR="81815" anchor="ctr"/>
                </a:tc>
                <a:tc>
                  <a:txBody>
                    <a:bodyPr/>
                    <a:lstStyle/>
                    <a:p>
                      <a:pPr marL="119063" indent="0" algn="l"/>
                      <a:r>
                        <a:rPr lang="en-US" sz="3200" b="0" dirty="0">
                          <a:latin typeface="Calibri" panose="020F0502020204030204" pitchFamily="34" charset="0"/>
                          <a:cs typeface="Calibri" panose="020F0502020204030204" pitchFamily="34" charset="0"/>
                        </a:rPr>
                        <a:t>Revelation 4</a:t>
                      </a:r>
                    </a:p>
                  </a:txBody>
                  <a:tcPr marL="81815" marR="81815" anchor="ctr"/>
                </a:tc>
                <a:tc>
                  <a:txBody>
                    <a:bodyPr/>
                    <a:lstStyle/>
                    <a:p>
                      <a:pPr marL="119063" indent="0" algn="l" defTabSz="914400" rtl="0" eaLnBrk="1" latinLnBrk="0" hangingPunct="1"/>
                      <a:r>
                        <a:rPr lang="en-US" sz="3200" b="0" kern="1200" dirty="0">
                          <a:solidFill>
                            <a:schemeClr val="dk1"/>
                          </a:solidFill>
                          <a:latin typeface="Calibri" panose="020F0502020204030204" pitchFamily="34" charset="0"/>
                          <a:ea typeface="+mn-ea"/>
                          <a:cs typeface="Calibri" panose="020F0502020204030204" pitchFamily="34" charset="0"/>
                        </a:rPr>
                        <a:t>Revelation 5</a:t>
                      </a:r>
                    </a:p>
                  </a:txBody>
                  <a:tcPr marL="81815" marR="81815" anchor="ctr"/>
                </a:tc>
                <a:extLst>
                  <a:ext uri="{0D108BD9-81ED-4DB2-BD59-A6C34878D82A}">
                    <a16:rowId xmlns:a16="http://schemas.microsoft.com/office/drawing/2014/main" val="3779306561"/>
                  </a:ext>
                </a:extLst>
              </a:tr>
              <a:tr h="914400">
                <a:tc>
                  <a:txBody>
                    <a:bodyPr/>
                    <a:lstStyle/>
                    <a:p>
                      <a:pPr algn="ctr"/>
                      <a:r>
                        <a:rPr lang="en-US" sz="3200" b="1" dirty="0">
                          <a:latin typeface="Calibri" panose="020F0502020204030204" pitchFamily="34" charset="0"/>
                          <a:cs typeface="Calibri" panose="020F0502020204030204" pitchFamily="34" charset="0"/>
                        </a:rPr>
                        <a:t>God-head Member</a:t>
                      </a:r>
                    </a:p>
                  </a:txBody>
                  <a:tcPr marL="81815" marR="81815" anchor="ctr"/>
                </a:tc>
                <a:tc>
                  <a:txBody>
                    <a:bodyPr/>
                    <a:lstStyle/>
                    <a:p>
                      <a:pPr marL="119063" indent="0" algn="l" defTabSz="914400" rtl="0" eaLnBrk="1" latinLnBrk="0" hangingPunct="1"/>
                      <a:r>
                        <a:rPr lang="en-US" sz="3200" b="0" kern="1200" dirty="0">
                          <a:solidFill>
                            <a:schemeClr val="dk1"/>
                          </a:solidFill>
                          <a:latin typeface="Calibri" panose="020F0502020204030204" pitchFamily="34" charset="0"/>
                          <a:ea typeface="+mn-ea"/>
                          <a:cs typeface="Calibri" panose="020F0502020204030204" pitchFamily="34" charset="0"/>
                        </a:rPr>
                        <a:t>Father</a:t>
                      </a:r>
                    </a:p>
                  </a:txBody>
                  <a:tcPr marL="81815" marR="81815" anchor="ctr"/>
                </a:tc>
                <a:tc>
                  <a:txBody>
                    <a:bodyPr/>
                    <a:lstStyle/>
                    <a:p>
                      <a:pPr marL="119063" indent="0" algn="l" defTabSz="914400" rtl="0" eaLnBrk="1" latinLnBrk="0" hangingPunct="1"/>
                      <a:r>
                        <a:rPr lang="en-US" sz="3200" b="0" kern="1200" dirty="0">
                          <a:solidFill>
                            <a:schemeClr val="dk1"/>
                          </a:solidFill>
                          <a:latin typeface="Calibri" panose="020F0502020204030204" pitchFamily="34" charset="0"/>
                          <a:ea typeface="+mn-ea"/>
                          <a:cs typeface="Calibri" panose="020F0502020204030204" pitchFamily="34" charset="0"/>
                        </a:rPr>
                        <a:t>Son</a:t>
                      </a:r>
                    </a:p>
                  </a:txBody>
                  <a:tcPr marL="81815" marR="81815" anchor="ctr"/>
                </a:tc>
                <a:extLst>
                  <a:ext uri="{0D108BD9-81ED-4DB2-BD59-A6C34878D82A}">
                    <a16:rowId xmlns:a16="http://schemas.microsoft.com/office/drawing/2014/main" val="1438223376"/>
                  </a:ext>
                </a:extLst>
              </a:tr>
              <a:tr h="914400">
                <a:tc>
                  <a:txBody>
                    <a:bodyPr/>
                    <a:lstStyle/>
                    <a:p>
                      <a:pPr algn="ctr"/>
                      <a:r>
                        <a:rPr lang="en-US" sz="3200" b="1" dirty="0">
                          <a:latin typeface="Calibri" panose="020F0502020204030204" pitchFamily="34" charset="0"/>
                          <a:cs typeface="Calibri" panose="020F0502020204030204" pitchFamily="34" charset="0"/>
                        </a:rPr>
                        <a:t>Role</a:t>
                      </a:r>
                    </a:p>
                  </a:txBody>
                  <a:tcPr marL="81815" marR="81815" anchor="ctr"/>
                </a:tc>
                <a:tc>
                  <a:txBody>
                    <a:bodyPr/>
                    <a:lstStyle/>
                    <a:p>
                      <a:pPr marL="119063" indent="0" algn="l" defTabSz="914400" rtl="0" eaLnBrk="1" latinLnBrk="0" hangingPunct="1"/>
                      <a:r>
                        <a:rPr lang="en-US" sz="3200" b="0" kern="1200" dirty="0">
                          <a:solidFill>
                            <a:schemeClr val="dk1"/>
                          </a:solidFill>
                          <a:latin typeface="Calibri" panose="020F0502020204030204" pitchFamily="34" charset="0"/>
                          <a:ea typeface="+mn-ea"/>
                          <a:cs typeface="Calibri" panose="020F0502020204030204" pitchFamily="34" charset="0"/>
                        </a:rPr>
                        <a:t>Creator</a:t>
                      </a:r>
                    </a:p>
                  </a:txBody>
                  <a:tcPr marL="81815" marR="81815" anchor="ctr"/>
                </a:tc>
                <a:tc>
                  <a:txBody>
                    <a:bodyPr/>
                    <a:lstStyle/>
                    <a:p>
                      <a:pPr marL="119063" indent="0" algn="l" defTabSz="914400" rtl="0" eaLnBrk="1" latinLnBrk="0" hangingPunct="1"/>
                      <a:r>
                        <a:rPr lang="en-US" sz="3200" b="0" kern="1200" dirty="0">
                          <a:solidFill>
                            <a:schemeClr val="dk1"/>
                          </a:solidFill>
                          <a:latin typeface="Calibri" panose="020F0502020204030204" pitchFamily="34" charset="0"/>
                          <a:ea typeface="+mn-ea"/>
                          <a:cs typeface="Calibri" panose="020F0502020204030204" pitchFamily="34" charset="0"/>
                        </a:rPr>
                        <a:t>Redeemer</a:t>
                      </a:r>
                    </a:p>
                  </a:txBody>
                  <a:tcPr marL="81815" marR="81815" anchor="ctr"/>
                </a:tc>
                <a:extLst>
                  <a:ext uri="{0D108BD9-81ED-4DB2-BD59-A6C34878D82A}">
                    <a16:rowId xmlns:a16="http://schemas.microsoft.com/office/drawing/2014/main" val="1193739165"/>
                  </a:ext>
                </a:extLst>
              </a:tr>
              <a:tr h="914400">
                <a:tc>
                  <a:txBody>
                    <a:bodyPr/>
                    <a:lstStyle/>
                    <a:p>
                      <a:pPr algn="ctr"/>
                      <a:r>
                        <a:rPr lang="en-US" sz="3200" b="1" dirty="0">
                          <a:latin typeface="Calibri" panose="020F0502020204030204" pitchFamily="34" charset="0"/>
                          <a:cs typeface="Calibri" panose="020F0502020204030204" pitchFamily="34" charset="0"/>
                        </a:rPr>
                        <a:t>Reason for Worship</a:t>
                      </a:r>
                    </a:p>
                  </a:txBody>
                  <a:tcPr marL="81815" marR="81815" anchor="ctr"/>
                </a:tc>
                <a:tc>
                  <a:txBody>
                    <a:bodyPr/>
                    <a:lstStyle/>
                    <a:p>
                      <a:pPr marL="119063" indent="0" algn="l" defTabSz="914400" rtl="0" eaLnBrk="1" latinLnBrk="0" hangingPunct="1"/>
                      <a:r>
                        <a:rPr lang="en-US" sz="3200" b="0" kern="1200" dirty="0">
                          <a:solidFill>
                            <a:schemeClr val="dk1"/>
                          </a:solidFill>
                          <a:latin typeface="Calibri" panose="020F0502020204030204" pitchFamily="34" charset="0"/>
                          <a:ea typeface="+mn-ea"/>
                          <a:cs typeface="Calibri" panose="020F0502020204030204" pitchFamily="34" charset="0"/>
                        </a:rPr>
                        <a:t>Role in Creation (4:11)</a:t>
                      </a:r>
                    </a:p>
                  </a:txBody>
                  <a:tcPr marL="81815" marR="81815" anchor="ctr"/>
                </a:tc>
                <a:tc>
                  <a:txBody>
                    <a:bodyPr/>
                    <a:lstStyle/>
                    <a:p>
                      <a:pPr marL="119063" indent="0" algn="l" defTabSz="914400" rtl="0" eaLnBrk="1" latinLnBrk="0" hangingPunct="1"/>
                      <a:r>
                        <a:rPr lang="en-US" sz="3200" b="0" kern="1200" dirty="0">
                          <a:solidFill>
                            <a:schemeClr val="dk1"/>
                          </a:solidFill>
                          <a:latin typeface="Calibri" panose="020F0502020204030204" pitchFamily="34" charset="0"/>
                          <a:ea typeface="+mn-ea"/>
                          <a:cs typeface="Calibri" panose="020F0502020204030204" pitchFamily="34" charset="0"/>
                        </a:rPr>
                        <a:t>Role in Redemption (5:9, 12)</a:t>
                      </a:r>
                    </a:p>
                  </a:txBody>
                  <a:tcPr marL="81815" marR="81815" anchor="ctr"/>
                </a:tc>
                <a:extLst>
                  <a:ext uri="{0D108BD9-81ED-4DB2-BD59-A6C34878D82A}">
                    <a16:rowId xmlns:a16="http://schemas.microsoft.com/office/drawing/2014/main" val="3736021166"/>
                  </a:ext>
                </a:extLst>
              </a:tr>
            </a:tbl>
          </a:graphicData>
        </a:graphic>
      </p:graphicFrame>
    </p:spTree>
    <p:extLst>
      <p:ext uri="{BB962C8B-B14F-4D97-AF65-F5344CB8AC3E}">
        <p14:creationId xmlns:p14="http://schemas.microsoft.com/office/powerpoint/2010/main" val="29824218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Preview</a:t>
            </a:r>
            <a:br>
              <a:rPr lang="en-US" sz="4000" kern="1200" dirty="0">
                <a:effectLst>
                  <a:outerShdw blurRad="38100" dist="38100" dir="2700000" algn="tl">
                    <a:srgbClr val="000000">
                      <a:alpha val="43137"/>
                    </a:srgbClr>
                  </a:outerShdw>
                </a:effectLst>
                <a:cs typeface="Calibri" panose="020F0502020204030204" pitchFamily="34" charset="0"/>
              </a:rPr>
            </a:br>
            <a:r>
              <a:rPr lang="en-US" sz="2800" kern="1200" dirty="0">
                <a:effectLst>
                  <a:outerShdw blurRad="38100" dist="38100" dir="2700000" algn="tl">
                    <a:srgbClr val="000000">
                      <a:alpha val="43137"/>
                    </a:srgbClr>
                  </a:outerShdw>
                </a:effectLst>
                <a:cs typeface="Calibri" panose="020F0502020204030204" pitchFamily="34" charset="0"/>
              </a:rPr>
              <a:t>(Rev. 4:1-11)</a:t>
            </a:r>
            <a:endParaRPr lang="en-US" sz="4000" kern="1200" dirty="0">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457200" y="1600200"/>
            <a:ext cx="5181600" cy="2590800"/>
          </a:xfrm>
        </p:spPr>
        <p:txBody>
          <a:bodyPr/>
          <a:lstStyle/>
          <a:p>
            <a:pPr marL="457200" indent="-457200" eaLnBrk="1" hangingPunct="1">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Summons to Heaven (4:1)</a:t>
            </a:r>
          </a:p>
          <a:p>
            <a:pPr marL="457200" indent="-457200" eaLnBrk="1" hangingPunct="1">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Sights in Heaven (4:2-8)</a:t>
            </a:r>
          </a:p>
          <a:p>
            <a:pPr marL="457200" indent="-457200" eaLnBrk="1" hangingPunct="1">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Song of Heaven (4:9-11)</a:t>
            </a:r>
          </a:p>
        </p:txBody>
      </p:sp>
      <p:pic>
        <p:nvPicPr>
          <p:cNvPr id="6" name="Picture 5">
            <a:extLst>
              <a:ext uri="{FF2B5EF4-FFF2-40B4-BE49-F238E27FC236}">
                <a16:creationId xmlns:a16="http://schemas.microsoft.com/office/drawing/2014/main" id="{17FB9253-DEFF-4B2A-9A2A-2A61BFCEC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39691" y="1676400"/>
            <a:ext cx="3124200" cy="3224176"/>
          </a:xfrm>
          <a:prstGeom prst="rect">
            <a:avLst/>
          </a:prstGeom>
        </p:spPr>
      </p:pic>
      <p:sp>
        <p:nvSpPr>
          <p:cNvPr id="2" name="TextBox 1">
            <a:extLst>
              <a:ext uri="{FF2B5EF4-FFF2-40B4-BE49-F238E27FC236}">
                <a16:creationId xmlns:a16="http://schemas.microsoft.com/office/drawing/2014/main" id="{009AEF67-3697-4588-A210-027DFC6950C7}"/>
              </a:ext>
            </a:extLst>
          </p:cNvPr>
          <p:cNvSpPr txBox="1"/>
          <p:nvPr/>
        </p:nvSpPr>
        <p:spPr>
          <a:xfrm>
            <a:off x="1790700" y="6324600"/>
            <a:ext cx="5562600" cy="461665"/>
          </a:xfrm>
          <a:prstGeom prst="rect">
            <a:avLst/>
          </a:prstGeom>
          <a:noFill/>
        </p:spPr>
        <p:txBody>
          <a:bodyPr wrap="square" rtlCol="0">
            <a:spAutoFit/>
          </a:bodyPr>
          <a:lstStyle/>
          <a:p>
            <a:pPr algn="ct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Willmington.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Outline Bible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759</a:t>
            </a:r>
          </a:p>
        </p:txBody>
      </p:sp>
    </p:spTree>
    <p:extLst>
      <p:ext uri="{BB962C8B-B14F-4D97-AF65-F5344CB8AC3E}">
        <p14:creationId xmlns:p14="http://schemas.microsoft.com/office/powerpoint/2010/main" val="322774833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A013ACED-49D4-41BA-8E49-E9FCA1BB788C}"/>
              </a:ext>
            </a:extLst>
          </p:cNvPr>
          <p:cNvSpPr>
            <a:spLocks noGrp="1" noChangeArrowheads="1"/>
          </p:cNvSpPr>
          <p:nvPr>
            <p:ph type="title" idx="4294967295"/>
          </p:nvPr>
        </p:nvSpPr>
        <p:spPr>
          <a:xfrm>
            <a:off x="990600" y="228600"/>
            <a:ext cx="7162800" cy="652463"/>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rPr>
              <a:t>Revelation 5:1-14</a:t>
            </a:r>
          </a:p>
        </p:txBody>
      </p:sp>
      <p:sp>
        <p:nvSpPr>
          <p:cNvPr id="56323" name="Rectangle 3">
            <a:extLst>
              <a:ext uri="{FF2B5EF4-FFF2-40B4-BE49-F238E27FC236}">
                <a16:creationId xmlns:a16="http://schemas.microsoft.com/office/drawing/2014/main" id="{62FADFAE-9AB1-4826-84A5-D255027174D3}"/>
              </a:ext>
            </a:extLst>
          </p:cNvPr>
          <p:cNvSpPr>
            <a:spLocks noGrp="1" noChangeArrowheads="1"/>
          </p:cNvSpPr>
          <p:nvPr>
            <p:ph type="body" idx="4294967295"/>
          </p:nvPr>
        </p:nvSpPr>
        <p:spPr>
          <a:xfrm>
            <a:off x="457200" y="800100"/>
            <a:ext cx="5181600" cy="5067300"/>
          </a:xfrm>
        </p:spPr>
        <p:txBody>
          <a:bodyPr/>
          <a:lstStyle/>
          <a:p>
            <a:pPr marL="690563" indent="-690563">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rPr>
              <a:t>An observation</a:t>
            </a:r>
            <a:r>
              <a:rPr lang="en-US" dirty="0">
                <a:effectLst>
                  <a:outerShdw blurRad="38100" dist="38100" dir="2700000" algn="tl">
                    <a:srgbClr val="000000">
                      <a:alpha val="43137"/>
                    </a:srgbClr>
                  </a:outerShdw>
                </a:effectLst>
                <a:latin typeface="Calibri" panose="020F0502020204030204" pitchFamily="34" charset="0"/>
              </a:rPr>
              <a:t> (5:1)</a:t>
            </a:r>
          </a:p>
          <a:p>
            <a:pPr marL="690563" indent="-690563">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rPr>
              <a:t>A question (5:2)</a:t>
            </a:r>
          </a:p>
          <a:p>
            <a:pPr marL="690563" indent="-690563">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rPr>
              <a:t>An investigation (5:3)</a:t>
            </a:r>
          </a:p>
          <a:p>
            <a:pPr marL="690563" indent="-690563">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rPr>
              <a:t>A lamentation (5:4)</a:t>
            </a:r>
          </a:p>
          <a:p>
            <a:pPr marL="690563" indent="-690563">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rPr>
              <a:t>A consolation</a:t>
            </a:r>
            <a:r>
              <a:rPr lang="en-US" dirty="0">
                <a:effectLst>
                  <a:outerShdw blurRad="38100" dist="38100" dir="2700000" algn="tl">
                    <a:srgbClr val="000000">
                      <a:alpha val="43137"/>
                    </a:srgbClr>
                  </a:outerShdw>
                </a:effectLst>
                <a:latin typeface="Calibri" panose="020F0502020204030204" pitchFamily="34" charset="0"/>
              </a:rPr>
              <a:t> (5:5a)</a:t>
            </a:r>
          </a:p>
          <a:p>
            <a:pPr marL="690563" indent="-690563">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rPr>
              <a:t>A manifestation (5:5b-6)</a:t>
            </a:r>
          </a:p>
          <a:p>
            <a:pPr marL="690563" indent="-690563">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rPr>
              <a:t>A</a:t>
            </a:r>
            <a:r>
              <a:rPr lang="en-US" dirty="0">
                <a:effectLst>
                  <a:outerShdw blurRad="38100" dist="38100" dir="2700000" algn="tl">
                    <a:srgbClr val="000000">
                      <a:alpha val="43137"/>
                    </a:srgbClr>
                  </a:outerShdw>
                </a:effectLst>
              </a:rPr>
              <a:t> reception (5:7)</a:t>
            </a:r>
          </a:p>
          <a:p>
            <a:pPr marL="690563" indent="-690563">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rPr>
              <a:t>A </a:t>
            </a:r>
            <a:r>
              <a:rPr lang="en-US" dirty="0">
                <a:effectLst>
                  <a:outerShdw blurRad="38100" dist="38100" dir="2700000" algn="tl">
                    <a:srgbClr val="000000">
                      <a:alpha val="43137"/>
                    </a:srgbClr>
                  </a:outerShdw>
                </a:effectLst>
              </a:rPr>
              <a:t>reaction (5:8-14)</a:t>
            </a:r>
          </a:p>
        </p:txBody>
      </p:sp>
      <p:pic>
        <p:nvPicPr>
          <p:cNvPr id="52228" name="Picture 5">
            <a:extLst>
              <a:ext uri="{FF2B5EF4-FFF2-40B4-BE49-F238E27FC236}">
                <a16:creationId xmlns:a16="http://schemas.microsoft.com/office/drawing/2014/main" id="{DE3DC97F-BBCF-45F4-9968-FCE1DCA38B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24600" y="990600"/>
            <a:ext cx="2340438" cy="2674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6">
            <a:extLst>
              <a:ext uri="{FF2B5EF4-FFF2-40B4-BE49-F238E27FC236}">
                <a16:creationId xmlns:a16="http://schemas.microsoft.com/office/drawing/2014/main" id="{92746537-BC36-45F9-9B31-3241808115D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38800" y="4011727"/>
            <a:ext cx="3309276" cy="237377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2736AFE-02A8-4C51-AB18-77B8E6B46031}"/>
              </a:ext>
            </a:extLst>
          </p:cNvPr>
          <p:cNvSpPr txBox="1"/>
          <p:nvPr/>
        </p:nvSpPr>
        <p:spPr>
          <a:xfrm>
            <a:off x="1730838" y="6477000"/>
            <a:ext cx="5562600" cy="338554"/>
          </a:xfrm>
          <a:prstGeom prst="rect">
            <a:avLst/>
          </a:prstGeom>
          <a:noFill/>
        </p:spPr>
        <p:txBody>
          <a:bodyPr wrap="square" rtlCol="0">
            <a:spAutoFit/>
          </a:bodyPr>
          <a:lstStyle/>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Willmington.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Outline Bible</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760</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A013ACED-49D4-41BA-8E49-E9FCA1BB788C}"/>
              </a:ext>
            </a:extLst>
          </p:cNvPr>
          <p:cNvSpPr>
            <a:spLocks noGrp="1" noChangeArrowheads="1"/>
          </p:cNvSpPr>
          <p:nvPr>
            <p:ph type="title" idx="4294967295"/>
          </p:nvPr>
        </p:nvSpPr>
        <p:spPr>
          <a:xfrm>
            <a:off x="990600" y="228600"/>
            <a:ext cx="7162800" cy="652463"/>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rPr>
              <a:t>Revelation 5:1-14</a:t>
            </a:r>
          </a:p>
        </p:txBody>
      </p:sp>
      <p:sp>
        <p:nvSpPr>
          <p:cNvPr id="56323" name="Rectangle 3">
            <a:extLst>
              <a:ext uri="{FF2B5EF4-FFF2-40B4-BE49-F238E27FC236}">
                <a16:creationId xmlns:a16="http://schemas.microsoft.com/office/drawing/2014/main" id="{62FADFAE-9AB1-4826-84A5-D255027174D3}"/>
              </a:ext>
            </a:extLst>
          </p:cNvPr>
          <p:cNvSpPr>
            <a:spLocks noGrp="1" noChangeArrowheads="1"/>
          </p:cNvSpPr>
          <p:nvPr>
            <p:ph type="body" idx="4294967295"/>
          </p:nvPr>
        </p:nvSpPr>
        <p:spPr>
          <a:xfrm>
            <a:off x="457200" y="800100"/>
            <a:ext cx="5181600" cy="5067300"/>
          </a:xfrm>
        </p:spPr>
        <p:txBody>
          <a:bodyPr/>
          <a:lstStyle/>
          <a:p>
            <a:pPr marL="690563" indent="-690563">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rPr>
              <a:t>An observation (5:1)</a:t>
            </a:r>
          </a:p>
          <a:p>
            <a:pPr marL="690563" indent="-690563">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rPr>
              <a:t>A question (5:2)</a:t>
            </a:r>
          </a:p>
          <a:p>
            <a:pPr marL="690563" indent="-690563">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rPr>
              <a:t>An investigation (5:3)</a:t>
            </a:r>
          </a:p>
          <a:p>
            <a:pPr marL="690563" indent="-690563">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rPr>
              <a:t>A lamentation (5:4)</a:t>
            </a:r>
          </a:p>
          <a:p>
            <a:pPr marL="690563" indent="-690563">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rPr>
              <a:t>A consolation (5:5a)</a:t>
            </a:r>
          </a:p>
          <a:p>
            <a:pPr marL="690563" indent="-690563">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rPr>
              <a:t>A manifestation (5:5b-6)</a:t>
            </a:r>
          </a:p>
          <a:p>
            <a:pPr marL="690563" indent="-690563">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rPr>
              <a:t>A reception (5:7)</a:t>
            </a:r>
          </a:p>
          <a:p>
            <a:pPr marL="690563" indent="-690563">
              <a:spcBef>
                <a:spcPts val="0"/>
              </a:spcBef>
              <a:spcAft>
                <a:spcPts val="12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A reaction (5:8-14)</a:t>
            </a:r>
          </a:p>
        </p:txBody>
      </p:sp>
      <p:pic>
        <p:nvPicPr>
          <p:cNvPr id="52228" name="Picture 5">
            <a:extLst>
              <a:ext uri="{FF2B5EF4-FFF2-40B4-BE49-F238E27FC236}">
                <a16:creationId xmlns:a16="http://schemas.microsoft.com/office/drawing/2014/main" id="{DE3DC97F-BBCF-45F4-9968-FCE1DCA38B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24600" y="990600"/>
            <a:ext cx="2340438" cy="2674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6">
            <a:extLst>
              <a:ext uri="{FF2B5EF4-FFF2-40B4-BE49-F238E27FC236}">
                <a16:creationId xmlns:a16="http://schemas.microsoft.com/office/drawing/2014/main" id="{92746537-BC36-45F9-9B31-3241808115D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38800" y="4011727"/>
            <a:ext cx="3309276" cy="237377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2736AFE-02A8-4C51-AB18-77B8E6B46031}"/>
              </a:ext>
            </a:extLst>
          </p:cNvPr>
          <p:cNvSpPr txBox="1"/>
          <p:nvPr/>
        </p:nvSpPr>
        <p:spPr>
          <a:xfrm>
            <a:off x="1730838" y="6477000"/>
            <a:ext cx="5562600" cy="338554"/>
          </a:xfrm>
          <a:prstGeom prst="rect">
            <a:avLst/>
          </a:prstGeom>
          <a:noFill/>
        </p:spPr>
        <p:txBody>
          <a:bodyPr wrap="square" rtlCol="0">
            <a:spAutoFit/>
          </a:bodyPr>
          <a:lstStyle/>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Willmington.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Outline Bible</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760</a:t>
            </a:r>
          </a:p>
        </p:txBody>
      </p:sp>
    </p:spTree>
    <p:extLst>
      <p:ext uri="{BB962C8B-B14F-4D97-AF65-F5344CB8AC3E}">
        <p14:creationId xmlns:p14="http://schemas.microsoft.com/office/powerpoint/2010/main" val="14914009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759250C-D9FB-4D53-B5ED-00E8735F38DD}"/>
              </a:ext>
            </a:extLst>
          </p:cNvPr>
          <p:cNvSpPr>
            <a:spLocks noGrp="1" noChangeArrowheads="1"/>
          </p:cNvSpPr>
          <p:nvPr>
            <p:ph type="title" idx="4294967295"/>
          </p:nvPr>
        </p:nvSpPr>
        <p:spPr>
          <a:xfrm>
            <a:off x="685800" y="228600"/>
            <a:ext cx="7772400" cy="685800"/>
          </a:xfrm>
        </p:spPr>
        <p:txBody>
          <a:bodyPr/>
          <a:lstStyle/>
          <a:p>
            <a:pPr algn="ctr" eaLnBrk="1" hangingPunct="1">
              <a:defRPr/>
            </a:pPr>
            <a:r>
              <a:rPr lang="en-US" sz="3200" kern="1200" dirty="0">
                <a:effectLst>
                  <a:outerShdw blurRad="38100" dist="38100" dir="2700000" algn="tl">
                    <a:srgbClr val="000000">
                      <a:alpha val="43137"/>
                    </a:srgbClr>
                  </a:outerShdw>
                </a:effectLst>
                <a:cs typeface="Calibri" panose="020F0502020204030204" pitchFamily="34" charset="0"/>
              </a:rPr>
              <a:t>Answering Ten Questions</a:t>
            </a:r>
          </a:p>
        </p:txBody>
      </p:sp>
      <p:sp>
        <p:nvSpPr>
          <p:cNvPr id="16387" name="Rectangle 3">
            <a:extLst>
              <a:ext uri="{FF2B5EF4-FFF2-40B4-BE49-F238E27FC236}">
                <a16:creationId xmlns:a16="http://schemas.microsoft.com/office/drawing/2014/main" id="{89431B3B-AA75-4626-99D7-E5E9317D5C12}"/>
              </a:ext>
            </a:extLst>
          </p:cNvPr>
          <p:cNvSpPr>
            <a:spLocks noGrp="1" noChangeArrowheads="1"/>
          </p:cNvSpPr>
          <p:nvPr>
            <p:ph type="body" idx="4294967295"/>
          </p:nvPr>
        </p:nvSpPr>
        <p:spPr>
          <a:xfrm>
            <a:off x="342900" y="1140643"/>
            <a:ext cx="8458200" cy="5412557"/>
          </a:xfrm>
        </p:spPr>
        <p:txBody>
          <a:bodyPr/>
          <a:lstStyle/>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What is the title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Revelation of Jesus Christ</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Who wrote it?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John</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Where was it written from?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Patmos</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To Whom was it written?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The Seven Churches</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When was it written?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A.D. 95</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How is it organized (outline)?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3 part outline </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How was it delivered</a:t>
            </a:r>
            <a:r>
              <a:rPr lang="en-US" sz="2600" dirty="0">
                <a:solidFill>
                  <a:srgbClr val="FFFF99"/>
                </a:solidFill>
                <a:effectLst>
                  <a:outerShdw blurRad="38100" dist="38100" dir="2700000" algn="tl">
                    <a:srgbClr val="000000">
                      <a:alpha val="43137"/>
                    </a:srgbClr>
                  </a:outerShdw>
                </a:effectLst>
                <a:cs typeface="Calibri" panose="020F0502020204030204" pitchFamily="34" charset="0"/>
              </a:rPr>
              <a:t> </a:t>
            </a:r>
            <a:r>
              <a:rPr lang="en-US" sz="2600" dirty="0">
                <a:effectLst>
                  <a:outerShdw blurRad="38100" dist="38100" dir="2700000" algn="tl">
                    <a:srgbClr val="000000">
                      <a:alpha val="43137"/>
                    </a:srgbClr>
                  </a:outerShdw>
                </a:effectLst>
                <a:cs typeface="Calibri" panose="020F0502020204030204" pitchFamily="34" charset="0"/>
              </a:rPr>
              <a:t>–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Seven steps</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Why was it written?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Encouragement and holiness</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What is it about?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Jesus’ final victory</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What makes the book different?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OT relationship</a:t>
            </a:r>
          </a:p>
        </p:txBody>
      </p:sp>
      <p:pic>
        <p:nvPicPr>
          <p:cNvPr id="20484" name="Picture 2" descr="http://iconreader.files.wordpress.com/2010/08/12_johntheologian.jpg">
            <a:extLst>
              <a:ext uri="{FF2B5EF4-FFF2-40B4-BE49-F238E27FC236}">
                <a16:creationId xmlns:a16="http://schemas.microsoft.com/office/drawing/2014/main" id="{0547C1CB-0812-4713-970D-1CF9DCC9ED9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48600" y="228601"/>
            <a:ext cx="1111827" cy="13899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spTree>
    <p:extLst>
      <p:ext uri="{BB962C8B-B14F-4D97-AF65-F5344CB8AC3E}">
        <p14:creationId xmlns:p14="http://schemas.microsoft.com/office/powerpoint/2010/main" val="3137855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A013ACED-49D4-41BA-8E49-E9FCA1BB788C}"/>
              </a:ext>
            </a:extLst>
          </p:cNvPr>
          <p:cNvSpPr>
            <a:spLocks noGrp="1" noChangeArrowheads="1"/>
          </p:cNvSpPr>
          <p:nvPr>
            <p:ph type="title" idx="4294967295"/>
          </p:nvPr>
        </p:nvSpPr>
        <p:spPr>
          <a:xfrm>
            <a:off x="990600" y="228600"/>
            <a:ext cx="7162800" cy="652463"/>
          </a:xfrm>
        </p:spPr>
        <p:txBody>
          <a:bodyPr/>
          <a:lstStyle/>
          <a:p>
            <a:pPr algn="ctr"/>
            <a:r>
              <a:rPr lang="en-US" sz="3200" dirty="0">
                <a:effectLst>
                  <a:outerShdw blurRad="38100" dist="38100" dir="2700000" algn="tl">
                    <a:srgbClr val="000000">
                      <a:alpha val="43137"/>
                    </a:srgbClr>
                  </a:outerShdw>
                </a:effectLst>
              </a:rPr>
              <a:t>VIII. A reaction (5:8-14)</a:t>
            </a:r>
            <a:endParaRPr lang="en-US" altLang="en-US" sz="3200" dirty="0">
              <a:effectLst>
                <a:outerShdw blurRad="38100" dist="38100" dir="2700000" algn="tl">
                  <a:srgbClr val="000000">
                    <a:alpha val="43137"/>
                  </a:srgbClr>
                </a:outerShdw>
              </a:effectLst>
            </a:endParaRPr>
          </a:p>
        </p:txBody>
      </p:sp>
      <p:sp>
        <p:nvSpPr>
          <p:cNvPr id="56323" name="Rectangle 3">
            <a:extLst>
              <a:ext uri="{FF2B5EF4-FFF2-40B4-BE49-F238E27FC236}">
                <a16:creationId xmlns:a16="http://schemas.microsoft.com/office/drawing/2014/main" id="{62FADFAE-9AB1-4826-84A5-D255027174D3}"/>
              </a:ext>
            </a:extLst>
          </p:cNvPr>
          <p:cNvSpPr>
            <a:spLocks noGrp="1" noChangeArrowheads="1"/>
          </p:cNvSpPr>
          <p:nvPr>
            <p:ph type="body" idx="4294967295"/>
          </p:nvPr>
        </p:nvSpPr>
        <p:spPr>
          <a:xfrm>
            <a:off x="228600" y="881062"/>
            <a:ext cx="6553200" cy="5748338"/>
          </a:xfrm>
        </p:spPr>
        <p:txBody>
          <a:bodyPr/>
          <a:lstStyle/>
          <a:p>
            <a:pPr marL="457200" indent="-457200">
              <a:spcBef>
                <a:spcPts val="0"/>
              </a:spcBef>
              <a:spcAft>
                <a:spcPts val="400"/>
              </a:spcAft>
              <a:buSzPct val="100000"/>
              <a:buFont typeface="+mj-lt"/>
              <a:buAutoNum type="alphaUcPeriod"/>
              <a:defRPr/>
            </a:pPr>
            <a:r>
              <a:rPr lang="en-US" sz="2800" dirty="0">
                <a:effectLst>
                  <a:outerShdw blurRad="38100" dist="38100" dir="2700000" algn="tl">
                    <a:srgbClr val="000000">
                      <a:alpha val="43137"/>
                    </a:srgbClr>
                  </a:outerShdw>
                </a:effectLst>
                <a:latin typeface="Calibri" panose="020F0502020204030204" pitchFamily="34" charset="0"/>
              </a:rPr>
              <a:t>4 </a:t>
            </a:r>
            <a:r>
              <a:rPr lang="en-US" sz="2800" dirty="0">
                <a:effectLst>
                  <a:outerShdw blurRad="38100" dist="38100" dir="2700000" algn="tl">
                    <a:srgbClr val="000000">
                      <a:alpha val="43137"/>
                    </a:srgbClr>
                  </a:outerShdw>
                </a:effectLst>
              </a:rPr>
              <a:t>living creatures &amp; 24 elders</a:t>
            </a:r>
            <a:r>
              <a:rPr lang="en-US" sz="2800" dirty="0">
                <a:effectLst>
                  <a:outerShdw blurRad="38100" dist="38100" dir="2700000" algn="tl">
                    <a:srgbClr val="000000">
                      <a:alpha val="43137"/>
                    </a:srgbClr>
                  </a:outerShdw>
                </a:effectLst>
                <a:latin typeface="Calibri" panose="020F0502020204030204" pitchFamily="34" charset="0"/>
              </a:rPr>
              <a:t> (5:8-10)</a:t>
            </a:r>
          </a:p>
          <a:p>
            <a:pPr marL="914400" lvl="1" indent="-457200">
              <a:spcBef>
                <a:spcPts val="0"/>
              </a:spcBef>
              <a:spcAft>
                <a:spcPts val="400"/>
              </a:spcAft>
              <a:buSzPct val="100000"/>
              <a:buAutoNum type="arabicPeriod"/>
              <a:defRPr/>
            </a:pPr>
            <a:r>
              <a:rPr lang="en-US" sz="2800" dirty="0">
                <a:effectLst>
                  <a:outerShdw blurRad="38100" dist="38100" dir="2700000" algn="tl">
                    <a:srgbClr val="000000">
                      <a:alpha val="43137"/>
                    </a:srgbClr>
                  </a:outerShdw>
                </a:effectLst>
                <a:latin typeface="Calibri" panose="020F0502020204030204" pitchFamily="34" charset="0"/>
              </a:rPr>
              <a:t>Worshippers (8)</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rPr>
              <a:t>Worship (9-10)</a:t>
            </a:r>
          </a:p>
          <a:p>
            <a:pPr marL="457200" indent="-457200">
              <a:spcBef>
                <a:spcPts val="0"/>
              </a:spcBef>
              <a:spcAft>
                <a:spcPts val="400"/>
              </a:spcAft>
              <a:buSzPct val="100000"/>
              <a:buFont typeface="+mj-lt"/>
              <a:buAutoNum type="alphaUcPeriod"/>
              <a:defRPr/>
            </a:pPr>
            <a:r>
              <a:rPr lang="en-US" sz="2800" dirty="0">
                <a:effectLst>
                  <a:outerShdw blurRad="38100" dist="38100" dir="2700000" algn="tl">
                    <a:srgbClr val="000000">
                      <a:alpha val="43137"/>
                    </a:srgbClr>
                  </a:outerShdw>
                </a:effectLst>
              </a:rPr>
              <a:t>Angels &amp; 24 elders (5:11-12)</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rPr>
              <a:t>Worshippers (11)</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rPr>
              <a:t>Worship (12)</a:t>
            </a:r>
          </a:p>
          <a:p>
            <a:pPr marL="457200" indent="-457200">
              <a:spcBef>
                <a:spcPts val="0"/>
              </a:spcBef>
              <a:spcAft>
                <a:spcPts val="400"/>
              </a:spcAft>
              <a:buSzPct val="100000"/>
              <a:buFont typeface="+mj-lt"/>
              <a:buAutoNum type="alphaUcPeriod"/>
              <a:defRPr/>
            </a:pPr>
            <a:r>
              <a:rPr lang="en-US" sz="2800" dirty="0">
                <a:effectLst>
                  <a:outerShdw blurRad="38100" dist="38100" dir="2700000" algn="tl">
                    <a:srgbClr val="000000">
                      <a:alpha val="43137"/>
                    </a:srgbClr>
                  </a:outerShdw>
                </a:effectLst>
              </a:rPr>
              <a:t>Every created thing (5:13)</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rPr>
              <a:t>Worshippers (13a)</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rPr>
              <a:t>Worship (13b)</a:t>
            </a:r>
          </a:p>
          <a:p>
            <a:pPr marL="457200" indent="-457200">
              <a:spcBef>
                <a:spcPts val="0"/>
              </a:spcBef>
              <a:spcAft>
                <a:spcPts val="400"/>
              </a:spcAft>
              <a:buSzPct val="100000"/>
              <a:buFont typeface="+mj-lt"/>
              <a:buAutoNum type="alphaUcPeriod"/>
              <a:defRPr/>
            </a:pPr>
            <a:r>
              <a:rPr lang="en-US" sz="2800" dirty="0">
                <a:effectLst>
                  <a:outerShdw blurRad="38100" dist="38100" dir="2700000" algn="tl">
                    <a:srgbClr val="000000">
                      <a:alpha val="43137"/>
                    </a:srgbClr>
                  </a:outerShdw>
                </a:effectLst>
              </a:rPr>
              <a:t>4 living creatures &amp; 24 elders (5:14)</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rPr>
              <a:t>4 living creatures (14a)</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rPr>
              <a:t>24 elders (14b)</a:t>
            </a:r>
          </a:p>
        </p:txBody>
      </p:sp>
      <p:pic>
        <p:nvPicPr>
          <p:cNvPr id="52228" name="Picture 5">
            <a:extLst>
              <a:ext uri="{FF2B5EF4-FFF2-40B4-BE49-F238E27FC236}">
                <a16:creationId xmlns:a16="http://schemas.microsoft.com/office/drawing/2014/main" id="{DE3DC97F-BBCF-45F4-9968-FCE1DCA38B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1800" y="1414463"/>
            <a:ext cx="2089848" cy="238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6">
            <a:extLst>
              <a:ext uri="{FF2B5EF4-FFF2-40B4-BE49-F238E27FC236}">
                <a16:creationId xmlns:a16="http://schemas.microsoft.com/office/drawing/2014/main" id="{92746537-BC36-45F9-9B31-3241808115D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84623" y="5105400"/>
            <a:ext cx="1852389" cy="13287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5631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A013ACED-49D4-41BA-8E49-E9FCA1BB788C}"/>
              </a:ext>
            </a:extLst>
          </p:cNvPr>
          <p:cNvSpPr>
            <a:spLocks noGrp="1" noChangeArrowheads="1"/>
          </p:cNvSpPr>
          <p:nvPr>
            <p:ph type="title" idx="4294967295"/>
          </p:nvPr>
        </p:nvSpPr>
        <p:spPr>
          <a:xfrm>
            <a:off x="990600" y="228600"/>
            <a:ext cx="7162800" cy="652463"/>
          </a:xfrm>
        </p:spPr>
        <p:txBody>
          <a:bodyPr/>
          <a:lstStyle/>
          <a:p>
            <a:pPr algn="ctr"/>
            <a:r>
              <a:rPr lang="en-US" sz="3200" dirty="0">
                <a:effectLst>
                  <a:outerShdw blurRad="38100" dist="38100" dir="2700000" algn="tl">
                    <a:srgbClr val="000000">
                      <a:alpha val="43137"/>
                    </a:srgbClr>
                  </a:outerShdw>
                </a:effectLst>
              </a:rPr>
              <a:t>VIII. A reaction (5:8-14)</a:t>
            </a:r>
            <a:endParaRPr lang="en-US" altLang="en-US" sz="3200" dirty="0">
              <a:effectLst>
                <a:outerShdw blurRad="38100" dist="38100" dir="2700000" algn="tl">
                  <a:srgbClr val="000000">
                    <a:alpha val="43137"/>
                  </a:srgbClr>
                </a:outerShdw>
              </a:effectLst>
            </a:endParaRPr>
          </a:p>
        </p:txBody>
      </p:sp>
      <p:sp>
        <p:nvSpPr>
          <p:cNvPr id="56323" name="Rectangle 3">
            <a:extLst>
              <a:ext uri="{FF2B5EF4-FFF2-40B4-BE49-F238E27FC236}">
                <a16:creationId xmlns:a16="http://schemas.microsoft.com/office/drawing/2014/main" id="{62FADFAE-9AB1-4826-84A5-D255027174D3}"/>
              </a:ext>
            </a:extLst>
          </p:cNvPr>
          <p:cNvSpPr>
            <a:spLocks noGrp="1" noChangeArrowheads="1"/>
          </p:cNvSpPr>
          <p:nvPr>
            <p:ph type="body" idx="4294967295"/>
          </p:nvPr>
        </p:nvSpPr>
        <p:spPr>
          <a:xfrm>
            <a:off x="228600" y="881062"/>
            <a:ext cx="6553200" cy="5748338"/>
          </a:xfrm>
        </p:spPr>
        <p:txBody>
          <a:bodyPr/>
          <a:lstStyle/>
          <a:p>
            <a:pPr marL="457200" indent="-457200">
              <a:spcBef>
                <a:spcPts val="0"/>
              </a:spcBef>
              <a:spcAft>
                <a:spcPts val="400"/>
              </a:spcAft>
              <a:buSzPct val="100000"/>
              <a:buFont typeface="+mj-lt"/>
              <a:buAutoNum type="alphaUcPeriod"/>
              <a:defRPr/>
            </a:pPr>
            <a:r>
              <a:rPr lang="en-US" sz="2800" b="1" u="sng" dirty="0">
                <a:solidFill>
                  <a:srgbClr val="FFFFCC"/>
                </a:solidFill>
                <a:effectLst>
                  <a:outerShdw blurRad="38100" dist="38100" dir="2700000" algn="tl">
                    <a:srgbClr val="000000">
                      <a:alpha val="43137"/>
                    </a:srgbClr>
                  </a:outerShdw>
                </a:effectLst>
              </a:rPr>
              <a:t>4 living creatures &amp; 24 elders (5:8-10)</a:t>
            </a:r>
          </a:p>
          <a:p>
            <a:pPr marL="914400" lvl="1" indent="-457200">
              <a:spcBef>
                <a:spcPts val="0"/>
              </a:spcBef>
              <a:spcAft>
                <a:spcPts val="400"/>
              </a:spcAft>
              <a:buSzPct val="100000"/>
              <a:buAutoNum type="arabicPeriod"/>
              <a:defRPr/>
            </a:pPr>
            <a:r>
              <a:rPr lang="en-US" sz="2800" dirty="0">
                <a:effectLst>
                  <a:outerShdw blurRad="38100" dist="38100" dir="2700000" algn="tl">
                    <a:srgbClr val="000000">
                      <a:alpha val="43137"/>
                    </a:srgbClr>
                  </a:outerShdw>
                </a:effectLst>
                <a:latin typeface="Calibri" panose="020F0502020204030204" pitchFamily="34" charset="0"/>
              </a:rPr>
              <a:t>Worshippers (8)</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rPr>
              <a:t>Worship (9-10)</a:t>
            </a:r>
          </a:p>
          <a:p>
            <a:pPr marL="457200" indent="-457200">
              <a:spcBef>
                <a:spcPts val="0"/>
              </a:spcBef>
              <a:spcAft>
                <a:spcPts val="400"/>
              </a:spcAft>
              <a:buSzPct val="100000"/>
              <a:buFont typeface="+mj-lt"/>
              <a:buAutoNum type="alphaUcPeriod"/>
              <a:defRPr/>
            </a:pPr>
            <a:r>
              <a:rPr lang="en-US" sz="2800" dirty="0">
                <a:effectLst>
                  <a:outerShdw blurRad="38100" dist="38100" dir="2700000" algn="tl">
                    <a:srgbClr val="000000">
                      <a:alpha val="43137"/>
                    </a:srgbClr>
                  </a:outerShdw>
                </a:effectLst>
              </a:rPr>
              <a:t>Angels &amp; 24 elders (5:11-12)</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rPr>
              <a:t>Worshippers (11)</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rPr>
              <a:t>Worship (12)</a:t>
            </a:r>
          </a:p>
          <a:p>
            <a:pPr marL="457200" indent="-457200">
              <a:spcBef>
                <a:spcPts val="0"/>
              </a:spcBef>
              <a:spcAft>
                <a:spcPts val="400"/>
              </a:spcAft>
              <a:buSzPct val="100000"/>
              <a:buFont typeface="+mj-lt"/>
              <a:buAutoNum type="alphaUcPeriod"/>
              <a:defRPr/>
            </a:pPr>
            <a:r>
              <a:rPr lang="en-US" sz="2800" dirty="0">
                <a:effectLst>
                  <a:outerShdw blurRad="38100" dist="38100" dir="2700000" algn="tl">
                    <a:srgbClr val="000000">
                      <a:alpha val="43137"/>
                    </a:srgbClr>
                  </a:outerShdw>
                </a:effectLst>
              </a:rPr>
              <a:t>Every created thing (5:13)</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rPr>
              <a:t>Worshippers (13a)</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rPr>
              <a:t>Worship (13b)</a:t>
            </a:r>
          </a:p>
          <a:p>
            <a:pPr marL="457200" indent="-457200">
              <a:spcBef>
                <a:spcPts val="0"/>
              </a:spcBef>
              <a:spcAft>
                <a:spcPts val="400"/>
              </a:spcAft>
              <a:buSzPct val="100000"/>
              <a:buFont typeface="+mj-lt"/>
              <a:buAutoNum type="alphaUcPeriod"/>
              <a:defRPr/>
            </a:pPr>
            <a:r>
              <a:rPr lang="en-US" sz="2800" dirty="0">
                <a:effectLst>
                  <a:outerShdw blurRad="38100" dist="38100" dir="2700000" algn="tl">
                    <a:srgbClr val="000000">
                      <a:alpha val="43137"/>
                    </a:srgbClr>
                  </a:outerShdw>
                </a:effectLst>
              </a:rPr>
              <a:t>4 living creatures &amp; 24 elders (5:14)</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rPr>
              <a:t>4 living creatures (14a)</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rPr>
              <a:t>24 elders (14b)</a:t>
            </a:r>
          </a:p>
        </p:txBody>
      </p:sp>
      <p:pic>
        <p:nvPicPr>
          <p:cNvPr id="52228" name="Picture 5">
            <a:extLst>
              <a:ext uri="{FF2B5EF4-FFF2-40B4-BE49-F238E27FC236}">
                <a16:creationId xmlns:a16="http://schemas.microsoft.com/office/drawing/2014/main" id="{DE3DC97F-BBCF-45F4-9968-FCE1DCA38B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1800" y="1414463"/>
            <a:ext cx="2089848" cy="238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6">
            <a:extLst>
              <a:ext uri="{FF2B5EF4-FFF2-40B4-BE49-F238E27FC236}">
                <a16:creationId xmlns:a16="http://schemas.microsoft.com/office/drawing/2014/main" id="{92746537-BC36-45F9-9B31-3241808115D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84623" y="5105400"/>
            <a:ext cx="1852389" cy="13287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498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A013ACED-49D4-41BA-8E49-E9FCA1BB788C}"/>
              </a:ext>
            </a:extLst>
          </p:cNvPr>
          <p:cNvSpPr>
            <a:spLocks noGrp="1" noChangeArrowheads="1"/>
          </p:cNvSpPr>
          <p:nvPr>
            <p:ph type="title" idx="4294967295"/>
          </p:nvPr>
        </p:nvSpPr>
        <p:spPr>
          <a:xfrm>
            <a:off x="990600" y="228600"/>
            <a:ext cx="7162800" cy="652463"/>
          </a:xfrm>
        </p:spPr>
        <p:txBody>
          <a:bodyPr/>
          <a:lstStyle/>
          <a:p>
            <a:pPr algn="ctr"/>
            <a:r>
              <a:rPr lang="en-US" sz="3200" dirty="0">
                <a:effectLst>
                  <a:outerShdw blurRad="38100" dist="38100" dir="2700000" algn="tl">
                    <a:srgbClr val="000000">
                      <a:alpha val="43137"/>
                    </a:srgbClr>
                  </a:outerShdw>
                </a:effectLst>
              </a:rPr>
              <a:t>VIII. A reaction (5:8-14)</a:t>
            </a:r>
            <a:endParaRPr lang="en-US" altLang="en-US" sz="3200" dirty="0">
              <a:effectLst>
                <a:outerShdw blurRad="38100" dist="38100" dir="2700000" algn="tl">
                  <a:srgbClr val="000000">
                    <a:alpha val="43137"/>
                  </a:srgbClr>
                </a:outerShdw>
              </a:effectLst>
            </a:endParaRPr>
          </a:p>
        </p:txBody>
      </p:sp>
      <p:sp>
        <p:nvSpPr>
          <p:cNvPr id="56323" name="Rectangle 3">
            <a:extLst>
              <a:ext uri="{FF2B5EF4-FFF2-40B4-BE49-F238E27FC236}">
                <a16:creationId xmlns:a16="http://schemas.microsoft.com/office/drawing/2014/main" id="{62FADFAE-9AB1-4826-84A5-D255027174D3}"/>
              </a:ext>
            </a:extLst>
          </p:cNvPr>
          <p:cNvSpPr>
            <a:spLocks noGrp="1" noChangeArrowheads="1"/>
          </p:cNvSpPr>
          <p:nvPr>
            <p:ph type="body" idx="4294967295"/>
          </p:nvPr>
        </p:nvSpPr>
        <p:spPr>
          <a:xfrm>
            <a:off x="228600" y="881062"/>
            <a:ext cx="6553200" cy="5748338"/>
          </a:xfrm>
        </p:spPr>
        <p:txBody>
          <a:bodyPr/>
          <a:lstStyle/>
          <a:p>
            <a:pPr marL="457200" indent="-457200">
              <a:spcBef>
                <a:spcPts val="0"/>
              </a:spcBef>
              <a:spcAft>
                <a:spcPts val="400"/>
              </a:spcAft>
              <a:buSzPct val="100000"/>
              <a:buFont typeface="+mj-lt"/>
              <a:buAutoNum type="alphaUcPeriod"/>
              <a:defRPr/>
            </a:pPr>
            <a:r>
              <a:rPr lang="en-US" sz="2800" b="1" dirty="0">
                <a:solidFill>
                  <a:srgbClr val="FFFFCC"/>
                </a:solidFill>
                <a:effectLst>
                  <a:outerShdw blurRad="38100" dist="38100" dir="2700000" algn="tl">
                    <a:srgbClr val="000000">
                      <a:alpha val="43137"/>
                    </a:srgbClr>
                  </a:outerShdw>
                </a:effectLst>
              </a:rPr>
              <a:t>4 living creatures &amp; 24 elders (5:8-10)</a:t>
            </a:r>
          </a:p>
          <a:p>
            <a:pPr marL="914400" lvl="1" indent="-457200">
              <a:spcBef>
                <a:spcPts val="0"/>
              </a:spcBef>
              <a:spcAft>
                <a:spcPts val="400"/>
              </a:spcAft>
              <a:buSzPct val="100000"/>
              <a:buAutoNum type="arabicPeriod"/>
              <a:defRPr/>
            </a:pPr>
            <a:r>
              <a:rPr lang="en-US" sz="2800" b="1" u="sng" dirty="0">
                <a:solidFill>
                  <a:srgbClr val="FFFFCC"/>
                </a:solidFill>
                <a:effectLst>
                  <a:outerShdw blurRad="38100" dist="38100" dir="2700000" algn="tl">
                    <a:srgbClr val="000000">
                      <a:alpha val="43137"/>
                    </a:srgbClr>
                  </a:outerShdw>
                </a:effectLst>
                <a:ea typeface="+mn-ea"/>
                <a:cs typeface="+mn-cs"/>
              </a:rPr>
              <a:t>Worshippers (8)</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ea typeface="+mn-ea"/>
                <a:cs typeface="+mn-cs"/>
              </a:rPr>
              <a:t>Worship (9-10)</a:t>
            </a:r>
          </a:p>
          <a:p>
            <a:pPr marL="457200" indent="-457200">
              <a:spcBef>
                <a:spcPts val="0"/>
              </a:spcBef>
              <a:spcAft>
                <a:spcPts val="400"/>
              </a:spcAft>
              <a:buSzPct val="100000"/>
              <a:buFont typeface="+mj-lt"/>
              <a:buAutoNum type="alphaUcPeriod"/>
              <a:defRPr/>
            </a:pPr>
            <a:r>
              <a:rPr lang="en-US" sz="2800" dirty="0">
                <a:effectLst>
                  <a:outerShdw blurRad="38100" dist="38100" dir="2700000" algn="tl">
                    <a:srgbClr val="000000">
                      <a:alpha val="43137"/>
                    </a:srgbClr>
                  </a:outerShdw>
                </a:effectLst>
              </a:rPr>
              <a:t>Angels &amp; 24 elders (5:11-12)</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rPr>
              <a:t>Worshippers (11)</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rPr>
              <a:t>Worship (12)</a:t>
            </a:r>
          </a:p>
          <a:p>
            <a:pPr marL="457200" indent="-457200">
              <a:spcBef>
                <a:spcPts val="0"/>
              </a:spcBef>
              <a:spcAft>
                <a:spcPts val="400"/>
              </a:spcAft>
              <a:buSzPct val="100000"/>
              <a:buFont typeface="+mj-lt"/>
              <a:buAutoNum type="alphaUcPeriod"/>
              <a:defRPr/>
            </a:pPr>
            <a:r>
              <a:rPr lang="en-US" sz="2800" dirty="0">
                <a:effectLst>
                  <a:outerShdw blurRad="38100" dist="38100" dir="2700000" algn="tl">
                    <a:srgbClr val="000000">
                      <a:alpha val="43137"/>
                    </a:srgbClr>
                  </a:outerShdw>
                </a:effectLst>
              </a:rPr>
              <a:t>Every created thing (5:13)</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rPr>
              <a:t>Worshippers (13a)</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rPr>
              <a:t>Worship (13b)</a:t>
            </a:r>
          </a:p>
          <a:p>
            <a:pPr marL="457200" indent="-457200">
              <a:spcBef>
                <a:spcPts val="0"/>
              </a:spcBef>
              <a:spcAft>
                <a:spcPts val="400"/>
              </a:spcAft>
              <a:buSzPct val="100000"/>
              <a:buFont typeface="+mj-lt"/>
              <a:buAutoNum type="alphaUcPeriod"/>
              <a:defRPr/>
            </a:pPr>
            <a:r>
              <a:rPr lang="en-US" sz="2800" dirty="0">
                <a:effectLst>
                  <a:outerShdw blurRad="38100" dist="38100" dir="2700000" algn="tl">
                    <a:srgbClr val="000000">
                      <a:alpha val="43137"/>
                    </a:srgbClr>
                  </a:outerShdw>
                </a:effectLst>
              </a:rPr>
              <a:t>4 living creatures &amp; 24 elders (5:14)</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rPr>
              <a:t>4 living creatures (14a)</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rPr>
              <a:t>24 elders (14b)</a:t>
            </a:r>
          </a:p>
        </p:txBody>
      </p:sp>
      <p:pic>
        <p:nvPicPr>
          <p:cNvPr id="52228" name="Picture 5">
            <a:extLst>
              <a:ext uri="{FF2B5EF4-FFF2-40B4-BE49-F238E27FC236}">
                <a16:creationId xmlns:a16="http://schemas.microsoft.com/office/drawing/2014/main" id="{DE3DC97F-BBCF-45F4-9968-FCE1DCA38B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1800" y="1414463"/>
            <a:ext cx="2089848" cy="238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6">
            <a:extLst>
              <a:ext uri="{FF2B5EF4-FFF2-40B4-BE49-F238E27FC236}">
                <a16:creationId xmlns:a16="http://schemas.microsoft.com/office/drawing/2014/main" id="{92746537-BC36-45F9-9B31-3241808115D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84623" y="5105400"/>
            <a:ext cx="1852389" cy="13287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7332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A013ACED-49D4-41BA-8E49-E9FCA1BB788C}"/>
              </a:ext>
            </a:extLst>
          </p:cNvPr>
          <p:cNvSpPr>
            <a:spLocks noGrp="1" noChangeArrowheads="1"/>
          </p:cNvSpPr>
          <p:nvPr>
            <p:ph type="title" idx="4294967295"/>
          </p:nvPr>
        </p:nvSpPr>
        <p:spPr>
          <a:xfrm>
            <a:off x="990600" y="228600"/>
            <a:ext cx="7162800" cy="652463"/>
          </a:xfrm>
        </p:spPr>
        <p:txBody>
          <a:bodyPr/>
          <a:lstStyle/>
          <a:p>
            <a:pPr algn="ctr"/>
            <a:r>
              <a:rPr lang="en-US" sz="3200" dirty="0">
                <a:effectLst>
                  <a:outerShdw blurRad="38100" dist="38100" dir="2700000" algn="tl">
                    <a:srgbClr val="000000">
                      <a:alpha val="43137"/>
                    </a:srgbClr>
                  </a:outerShdw>
                </a:effectLst>
              </a:rPr>
              <a:t>VIII. A reaction (5:8-14)</a:t>
            </a:r>
            <a:endParaRPr lang="en-US" altLang="en-US" sz="3200" dirty="0">
              <a:effectLst>
                <a:outerShdw blurRad="38100" dist="38100" dir="2700000" algn="tl">
                  <a:srgbClr val="000000">
                    <a:alpha val="43137"/>
                  </a:srgbClr>
                </a:outerShdw>
              </a:effectLst>
            </a:endParaRPr>
          </a:p>
        </p:txBody>
      </p:sp>
      <p:sp>
        <p:nvSpPr>
          <p:cNvPr id="56323" name="Rectangle 3">
            <a:extLst>
              <a:ext uri="{FF2B5EF4-FFF2-40B4-BE49-F238E27FC236}">
                <a16:creationId xmlns:a16="http://schemas.microsoft.com/office/drawing/2014/main" id="{62FADFAE-9AB1-4826-84A5-D255027174D3}"/>
              </a:ext>
            </a:extLst>
          </p:cNvPr>
          <p:cNvSpPr>
            <a:spLocks noGrp="1" noChangeArrowheads="1"/>
          </p:cNvSpPr>
          <p:nvPr>
            <p:ph type="body" idx="4294967295"/>
          </p:nvPr>
        </p:nvSpPr>
        <p:spPr>
          <a:xfrm>
            <a:off x="228600" y="881062"/>
            <a:ext cx="6553200" cy="5748338"/>
          </a:xfrm>
        </p:spPr>
        <p:txBody>
          <a:bodyPr/>
          <a:lstStyle/>
          <a:p>
            <a:pPr marL="457200" indent="-457200">
              <a:spcBef>
                <a:spcPts val="0"/>
              </a:spcBef>
              <a:spcAft>
                <a:spcPts val="400"/>
              </a:spcAft>
              <a:buSzPct val="100000"/>
              <a:buFont typeface="+mj-lt"/>
              <a:buAutoNum type="alphaUcPeriod"/>
              <a:defRPr/>
            </a:pPr>
            <a:r>
              <a:rPr lang="en-US" sz="2800" b="1" dirty="0">
                <a:solidFill>
                  <a:srgbClr val="FFFFCC"/>
                </a:solidFill>
                <a:effectLst>
                  <a:outerShdw blurRad="38100" dist="38100" dir="2700000" algn="tl">
                    <a:srgbClr val="000000">
                      <a:alpha val="43137"/>
                    </a:srgbClr>
                  </a:outerShdw>
                </a:effectLst>
              </a:rPr>
              <a:t>4 living creatures &amp; 24 elders (5:8-10)</a:t>
            </a:r>
          </a:p>
          <a:p>
            <a:pPr marL="914400" lvl="1" indent="-457200">
              <a:spcBef>
                <a:spcPts val="0"/>
              </a:spcBef>
              <a:spcAft>
                <a:spcPts val="400"/>
              </a:spcAft>
              <a:buSzPct val="100000"/>
              <a:buAutoNum type="arabicPeriod"/>
              <a:defRPr/>
            </a:pPr>
            <a:r>
              <a:rPr lang="en-US" sz="2800" dirty="0">
                <a:effectLst>
                  <a:outerShdw blurRad="38100" dist="38100" dir="2700000" algn="tl">
                    <a:srgbClr val="000000">
                      <a:alpha val="43137"/>
                    </a:srgbClr>
                  </a:outerShdw>
                </a:effectLst>
                <a:ea typeface="+mn-ea"/>
                <a:cs typeface="+mn-cs"/>
              </a:rPr>
              <a:t>Worshippers (8)</a:t>
            </a:r>
          </a:p>
          <a:p>
            <a:pPr marL="914400" lvl="1" indent="-457200">
              <a:spcBef>
                <a:spcPts val="0"/>
              </a:spcBef>
              <a:spcAft>
                <a:spcPts val="400"/>
              </a:spcAft>
              <a:buSzPct val="100000"/>
              <a:buFont typeface="Wingdings" panose="05000000000000000000" pitchFamily="2" charset="2"/>
              <a:buAutoNum type="arabicPeriod"/>
              <a:defRPr/>
            </a:pPr>
            <a:r>
              <a:rPr lang="en-US" sz="2800" b="1" u="sng" dirty="0">
                <a:solidFill>
                  <a:srgbClr val="FFFFCC"/>
                </a:solidFill>
                <a:effectLst>
                  <a:outerShdw blurRad="38100" dist="38100" dir="2700000" algn="tl">
                    <a:srgbClr val="000000">
                      <a:alpha val="43137"/>
                    </a:srgbClr>
                  </a:outerShdw>
                </a:effectLst>
                <a:ea typeface="+mn-ea"/>
                <a:cs typeface="+mn-cs"/>
              </a:rPr>
              <a:t>Worship (9-10)</a:t>
            </a:r>
          </a:p>
          <a:p>
            <a:pPr marL="457200" indent="-457200">
              <a:spcBef>
                <a:spcPts val="0"/>
              </a:spcBef>
              <a:spcAft>
                <a:spcPts val="400"/>
              </a:spcAft>
              <a:buSzPct val="100000"/>
              <a:buFont typeface="+mj-lt"/>
              <a:buAutoNum type="alphaUcPeriod"/>
              <a:defRPr/>
            </a:pPr>
            <a:r>
              <a:rPr lang="en-US" sz="2800" dirty="0">
                <a:effectLst>
                  <a:outerShdw blurRad="38100" dist="38100" dir="2700000" algn="tl">
                    <a:srgbClr val="000000">
                      <a:alpha val="43137"/>
                    </a:srgbClr>
                  </a:outerShdw>
                </a:effectLst>
              </a:rPr>
              <a:t>Angels &amp; 24 elders (5:11-12)</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rPr>
              <a:t>Worshippers (11)</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rPr>
              <a:t>Worship (12)</a:t>
            </a:r>
          </a:p>
          <a:p>
            <a:pPr marL="457200" indent="-457200">
              <a:spcBef>
                <a:spcPts val="0"/>
              </a:spcBef>
              <a:spcAft>
                <a:spcPts val="400"/>
              </a:spcAft>
              <a:buSzPct val="100000"/>
              <a:buFont typeface="+mj-lt"/>
              <a:buAutoNum type="alphaUcPeriod"/>
              <a:defRPr/>
            </a:pPr>
            <a:r>
              <a:rPr lang="en-US" sz="2800" dirty="0">
                <a:effectLst>
                  <a:outerShdw blurRad="38100" dist="38100" dir="2700000" algn="tl">
                    <a:srgbClr val="000000">
                      <a:alpha val="43137"/>
                    </a:srgbClr>
                  </a:outerShdw>
                </a:effectLst>
              </a:rPr>
              <a:t>Every created thing (5:13)</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rPr>
              <a:t>Worshippers (13a)</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rPr>
              <a:t>Worship (13b)</a:t>
            </a:r>
          </a:p>
          <a:p>
            <a:pPr marL="457200" indent="-457200">
              <a:spcBef>
                <a:spcPts val="0"/>
              </a:spcBef>
              <a:spcAft>
                <a:spcPts val="400"/>
              </a:spcAft>
              <a:buSzPct val="100000"/>
              <a:buFont typeface="+mj-lt"/>
              <a:buAutoNum type="alphaUcPeriod"/>
              <a:defRPr/>
            </a:pPr>
            <a:r>
              <a:rPr lang="en-US" sz="2800" dirty="0">
                <a:effectLst>
                  <a:outerShdw blurRad="38100" dist="38100" dir="2700000" algn="tl">
                    <a:srgbClr val="000000">
                      <a:alpha val="43137"/>
                    </a:srgbClr>
                  </a:outerShdw>
                </a:effectLst>
              </a:rPr>
              <a:t>4 living creatures &amp; 24 elders (5:14)</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rPr>
              <a:t>4 living creatures (14a)</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rPr>
              <a:t>24 elders (14b)</a:t>
            </a:r>
          </a:p>
        </p:txBody>
      </p:sp>
      <p:pic>
        <p:nvPicPr>
          <p:cNvPr id="52228" name="Picture 5">
            <a:extLst>
              <a:ext uri="{FF2B5EF4-FFF2-40B4-BE49-F238E27FC236}">
                <a16:creationId xmlns:a16="http://schemas.microsoft.com/office/drawing/2014/main" id="{DE3DC97F-BBCF-45F4-9968-FCE1DCA38B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1800" y="1414463"/>
            <a:ext cx="2089848" cy="238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6">
            <a:extLst>
              <a:ext uri="{FF2B5EF4-FFF2-40B4-BE49-F238E27FC236}">
                <a16:creationId xmlns:a16="http://schemas.microsoft.com/office/drawing/2014/main" id="{92746537-BC36-45F9-9B31-3241808115D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84623" y="5105400"/>
            <a:ext cx="1852389" cy="13287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288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00082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4:4</a:t>
            </a:r>
          </a:p>
          <a:p>
            <a:pPr algn="just"/>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Around the throne were twenty-four thrones; and upon the thrones I saw twenty-four elders sitting, clothed in white garments, and golden crowns on their heads.”</a:t>
            </a:r>
          </a:p>
        </p:txBody>
      </p:sp>
      <p:pic>
        <p:nvPicPr>
          <p:cNvPr id="5" name="Picture 4">
            <a:extLst>
              <a:ext uri="{FF2B5EF4-FFF2-40B4-BE49-F238E27FC236}">
                <a16:creationId xmlns:a16="http://schemas.microsoft.com/office/drawing/2014/main" id="{6C7EC7E5-BACC-41F4-A44B-9C63AF43A9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49053" y="3505200"/>
            <a:ext cx="1845895" cy="1371600"/>
          </a:xfrm>
          <a:prstGeom prst="rect">
            <a:avLst/>
          </a:prstGeom>
        </p:spPr>
      </p:pic>
    </p:spTree>
    <p:extLst>
      <p:ext uri="{BB962C8B-B14F-4D97-AF65-F5344CB8AC3E}">
        <p14:creationId xmlns:p14="http://schemas.microsoft.com/office/powerpoint/2010/main" val="5859591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49326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5:9-10</a:t>
            </a:r>
          </a:p>
          <a:p>
            <a:pPr algn="just"/>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they sang a new song, saying, ‘Worthy are You to take the book and to break its seals; for You were slain, and purchased for God with Your blood men from every tribe and tongue and people and nation.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have made them to be a kingdom and priests to our God; and they will reign upon the earth.’”</a:t>
            </a:r>
          </a:p>
        </p:txBody>
      </p:sp>
      <p:pic>
        <p:nvPicPr>
          <p:cNvPr id="6" name="Picture 5">
            <a:extLst>
              <a:ext uri="{FF2B5EF4-FFF2-40B4-BE49-F238E27FC236}">
                <a16:creationId xmlns:a16="http://schemas.microsoft.com/office/drawing/2014/main" id="{A5B6ED17-BE4D-4E23-9248-2A968EA974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49053" y="3505200"/>
            <a:ext cx="1845895" cy="1371600"/>
          </a:xfrm>
          <a:prstGeom prst="rect">
            <a:avLst/>
          </a:prstGeom>
        </p:spPr>
      </p:pic>
    </p:spTree>
    <p:extLst>
      <p:ext uri="{BB962C8B-B14F-4D97-AF65-F5344CB8AC3E}">
        <p14:creationId xmlns:p14="http://schemas.microsoft.com/office/powerpoint/2010/main" val="36078894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0" y="228600"/>
            <a:ext cx="91440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Twenty-Four Elders</a:t>
            </a:r>
            <a:br>
              <a:rPr lang="en-US" sz="36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 4:4; 5:8-10)</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838200" y="1219200"/>
            <a:ext cx="6172200" cy="5181600"/>
          </a:xfrm>
        </p:spPr>
        <p:txBody>
          <a:bodyPr/>
          <a:lstStyle/>
          <a:p>
            <a:pPr marL="0" indent="0" eaLnBrk="1" hangingPunct="1">
              <a:spcBef>
                <a:spcPts val="0"/>
              </a:spcBef>
              <a:spcAft>
                <a:spcPts val="1800"/>
              </a:spcAft>
              <a:buSzPct val="100000"/>
              <a:buNone/>
              <a:defRPr/>
            </a:pP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Church</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cs typeface="Calibri" panose="020F0502020204030204" pitchFamily="34" charset="0"/>
              </a:rPr>
              <a:t>Crowned (2:10)</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cs typeface="Calibri" panose="020F0502020204030204" pitchFamily="34" charset="0"/>
              </a:rPr>
              <a:t>Resurrected (4:4)</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cs typeface="Calibri" panose="020F0502020204030204" pitchFamily="34" charset="0"/>
              </a:rPr>
              <a:t>Clothed in White (3:5)</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cs typeface="Calibri" panose="020F0502020204030204" pitchFamily="34" charset="0"/>
              </a:rPr>
              <a:t>Redeemed (5:8-10)</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cs typeface="Calibri" panose="020F0502020204030204" pitchFamily="34" charset="0"/>
              </a:rPr>
              <a:t>Global (5:9; Matt. 28:19)</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cs typeface="Calibri" panose="020F0502020204030204" pitchFamily="34" charset="0"/>
              </a:rPr>
              <a:t>Enthroned (3:21)</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cs typeface="Calibri" panose="020F0502020204030204" pitchFamily="34" charset="0"/>
              </a:rPr>
              <a:t>Elders (1 Tim. 3:1-7)</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cs typeface="Calibri" panose="020F0502020204030204" pitchFamily="34" charset="0"/>
              </a:rPr>
              <a:t>Kingdom of Priests (Rev. 1:6)</a:t>
            </a:r>
          </a:p>
          <a:p>
            <a:pPr marL="914400" lvl="1" indent="-457200" eaLnBrk="1" hangingPunct="1">
              <a:spcBef>
                <a:spcPts val="0"/>
              </a:spcBef>
              <a:spcAft>
                <a:spcPts val="600"/>
              </a:spcAft>
              <a:buSzPct val="100000"/>
              <a:buAutoNum type="arabicPeriod"/>
              <a:defRPr/>
            </a:pPr>
            <a:r>
              <a:rPr lang="en-US" sz="3000" dirty="0">
                <a:effectLst>
                  <a:outerShdw blurRad="38100" dist="38100" dir="2700000" algn="tl">
                    <a:srgbClr val="000000">
                      <a:alpha val="43137"/>
                    </a:srgbClr>
                  </a:outerShdw>
                </a:effectLst>
                <a:cs typeface="Calibri" panose="020F0502020204030204" pitchFamily="34" charset="0"/>
              </a:rPr>
              <a:t>Twenty-four (Rev. 1:6)</a:t>
            </a:r>
          </a:p>
        </p:txBody>
      </p:sp>
      <p:pic>
        <p:nvPicPr>
          <p:cNvPr id="5" name="Picture 4">
            <a:extLst>
              <a:ext uri="{FF2B5EF4-FFF2-40B4-BE49-F238E27FC236}">
                <a16:creationId xmlns:a16="http://schemas.microsoft.com/office/drawing/2014/main" id="{4813355A-A201-4CF1-9852-5FA55F792DD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71855" y="2133600"/>
            <a:ext cx="2584303" cy="2667000"/>
          </a:xfrm>
          <a:prstGeom prst="rect">
            <a:avLst/>
          </a:prstGeom>
        </p:spPr>
      </p:pic>
    </p:spTree>
    <p:extLst>
      <p:ext uri="{BB962C8B-B14F-4D97-AF65-F5344CB8AC3E}">
        <p14:creationId xmlns:p14="http://schemas.microsoft.com/office/powerpoint/2010/main" val="11897510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371600" y="228600"/>
            <a:ext cx="6204177" cy="1143000"/>
          </a:xfrm>
        </p:spPr>
        <p:txBody>
          <a:bodyPr/>
          <a:lstStyle/>
          <a:p>
            <a:pPr algn="ctr" eaLnBrk="1" hangingPunct="1"/>
            <a:r>
              <a:rPr lang="en-US" altLang="en-US" sz="3200" dirty="0">
                <a:effectLst>
                  <a:outerShdw blurRad="38100" dist="38100" dir="2700000" algn="tl">
                    <a:srgbClr val="000000">
                      <a:alpha val="43137"/>
                    </a:srgbClr>
                  </a:outerShdw>
                </a:effectLst>
                <a:cs typeface="Calibri" panose="020F0502020204030204" pitchFamily="34" charset="0"/>
              </a:rPr>
              <a:t>When Will the Rapture Take Place Relative to the Tribulation Period?</a:t>
            </a:r>
          </a:p>
        </p:txBody>
      </p:sp>
      <p:sp>
        <p:nvSpPr>
          <p:cNvPr id="19459" name="Rectangle 3"/>
          <p:cNvSpPr>
            <a:spLocks noGrp="1" noChangeArrowheads="1"/>
          </p:cNvSpPr>
          <p:nvPr>
            <p:ph type="body" idx="1"/>
          </p:nvPr>
        </p:nvSpPr>
        <p:spPr>
          <a:xfrm>
            <a:off x="1568223" y="1600200"/>
            <a:ext cx="6007555" cy="36576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Pre-tribulation rapture theory</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Mid-tribulation rapture theory</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Post-tribulation rapture theory</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Pre-wrath rapture theory</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Partial rapture theory </a:t>
            </a:r>
          </a:p>
        </p:txBody>
      </p:sp>
      <p:pic>
        <p:nvPicPr>
          <p:cNvPr id="2" name="Picture 1">
            <a:extLst>
              <a:ext uri="{FF2B5EF4-FFF2-40B4-BE49-F238E27FC236}">
                <a16:creationId xmlns:a16="http://schemas.microsoft.com/office/drawing/2014/main" id="{0F5D8890-1922-43E6-BDBE-829C58F22E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7600" y="5181600"/>
            <a:ext cx="1828800" cy="1371600"/>
          </a:xfrm>
          <a:prstGeom prst="rect">
            <a:avLst/>
          </a:prstGeom>
        </p:spPr>
      </p:pic>
    </p:spTree>
    <p:extLst>
      <p:ext uri="{BB962C8B-B14F-4D97-AF65-F5344CB8AC3E}">
        <p14:creationId xmlns:p14="http://schemas.microsoft.com/office/powerpoint/2010/main" val="13491131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0" y="212480"/>
            <a:ext cx="8305800" cy="6492606"/>
          </a:xfrm>
          <a:prstGeom prst="rect">
            <a:avLst/>
          </a:prstGeom>
          <a:ln w="28575">
            <a:solidFill>
              <a:srgbClr val="FFFFCC"/>
            </a:solidFill>
          </a:ln>
        </p:spPr>
      </p:pic>
    </p:spTree>
    <p:extLst>
      <p:ext uri="{BB962C8B-B14F-4D97-AF65-F5344CB8AC3E}">
        <p14:creationId xmlns:p14="http://schemas.microsoft.com/office/powerpoint/2010/main" val="20114915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49326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5:9-10</a:t>
            </a:r>
          </a:p>
          <a:p>
            <a:pPr algn="just"/>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30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they sang a new song, saying, ‘Worthy are You to take the book and to break its seals; for You were slain, and purchased for God with Your blood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men</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every tribe and tongue and people and nation.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have made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them</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be a kingdom and priests to our God; and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will reign upon the earth.’”</a:t>
            </a:r>
          </a:p>
        </p:txBody>
      </p:sp>
      <p:pic>
        <p:nvPicPr>
          <p:cNvPr id="6" name="Picture 5">
            <a:extLst>
              <a:ext uri="{FF2B5EF4-FFF2-40B4-BE49-F238E27FC236}">
                <a16:creationId xmlns:a16="http://schemas.microsoft.com/office/drawing/2014/main" id="{A8155924-D6F1-4813-B7E3-8AFFBE3288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49053" y="3505200"/>
            <a:ext cx="1845895" cy="1371600"/>
          </a:xfrm>
          <a:prstGeom prst="rect">
            <a:avLst/>
          </a:prstGeom>
        </p:spPr>
      </p:pic>
    </p:spTree>
    <p:extLst>
      <p:ext uri="{BB962C8B-B14F-4D97-AF65-F5344CB8AC3E}">
        <p14:creationId xmlns:p14="http://schemas.microsoft.com/office/powerpoint/2010/main" val="36321890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685800" y="228600"/>
            <a:ext cx="7772400" cy="838200"/>
          </a:xfrm>
        </p:spPr>
        <p:txBody>
          <a:bodyPr/>
          <a:lstStyle/>
          <a:p>
            <a:pPr algn="ctr" eaLnBrk="1" hangingPunct="1">
              <a:defRPr/>
            </a:pPr>
            <a:r>
              <a:rPr lang="en-US" sz="4000" kern="1200" dirty="0">
                <a:effectLst>
                  <a:outerShdw blurRad="38100" dist="38100" dir="2700000" algn="tl">
                    <a:srgbClr val="000000">
                      <a:alpha val="43137"/>
                    </a:srgbClr>
                  </a:outerShdw>
                </a:effectLst>
                <a:cs typeface="Calibri" panose="020F0502020204030204" pitchFamily="34" charset="0"/>
              </a:rPr>
              <a:t>Prologue (Rev. 1:1-8)</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228600" y="1143000"/>
            <a:ext cx="6324600" cy="5181600"/>
          </a:xfrm>
        </p:spPr>
        <p:txBody>
          <a:bodyPr/>
          <a:lstStyle/>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Title (1a)</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Chain of Communication (1b-2)</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Blessing (3)</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Author (4a)</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Audience (4b)</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Greeting (4c)</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Source (4d-5a)</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Subject (5b-8)</a:t>
            </a:r>
          </a:p>
        </p:txBody>
      </p:sp>
      <p:pic>
        <p:nvPicPr>
          <p:cNvPr id="2" name="Picture 1">
            <a:extLst>
              <a:ext uri="{FF2B5EF4-FFF2-40B4-BE49-F238E27FC236}">
                <a16:creationId xmlns:a16="http://schemas.microsoft.com/office/drawing/2014/main" id="{68671A7B-F434-422D-9091-80388EEBA88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70098" y="2514600"/>
            <a:ext cx="3545302" cy="3657600"/>
          </a:xfrm>
          <a:prstGeom prst="rect">
            <a:avLst/>
          </a:prstGeom>
        </p:spPr>
      </p:pic>
    </p:spTree>
    <p:extLst>
      <p:ext uri="{BB962C8B-B14F-4D97-AF65-F5344CB8AC3E}">
        <p14:creationId xmlns:p14="http://schemas.microsoft.com/office/powerpoint/2010/main" val="2387720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B3B903-3D83-4380-A407-5F4D6CBA5A5F}"/>
              </a:ext>
            </a:extLst>
          </p:cNvPr>
          <p:cNvPicPr>
            <a:picLocks noChangeAspect="1"/>
          </p:cNvPicPr>
          <p:nvPr/>
        </p:nvPicPr>
        <p:blipFill>
          <a:blip r:embed="rId2"/>
          <a:stretch>
            <a:fillRect/>
          </a:stretch>
        </p:blipFill>
        <p:spPr>
          <a:xfrm>
            <a:off x="152952" y="95666"/>
            <a:ext cx="8838095" cy="6666667"/>
          </a:xfrm>
          <a:prstGeom prst="rect">
            <a:avLst/>
          </a:prstGeom>
        </p:spPr>
      </p:pic>
    </p:spTree>
    <p:extLst>
      <p:ext uri="{BB962C8B-B14F-4D97-AF65-F5344CB8AC3E}">
        <p14:creationId xmlns:p14="http://schemas.microsoft.com/office/powerpoint/2010/main" val="20392851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95492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Exodus 15:13, 17</a:t>
            </a:r>
          </a:p>
          <a:p>
            <a:pPr algn="just"/>
            <a:r>
              <a:rPr lang="en-US" sz="3000" baseline="30000" dirty="0">
                <a:latin typeface="Calibri" panose="020F0502020204030204" pitchFamily="34" charset="0"/>
                <a:cs typeface="Calibri" panose="020F0502020204030204" pitchFamily="34" charset="0"/>
              </a:rPr>
              <a:t>13 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Your lovingkindness You have led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people</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whom You have redeemed; In Your strength You have guided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them</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Your holy habitation…</a:t>
            </a:r>
            <a:r>
              <a:rPr lang="en-US" sz="3000" baseline="30000" dirty="0">
                <a:latin typeface="Calibri" panose="020F0502020204030204" pitchFamily="34" charset="0"/>
                <a:cs typeface="Calibri" panose="020F0502020204030204" pitchFamily="34" charset="0"/>
              </a:rPr>
              <a:t>17</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will bring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them</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plant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them</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the mountain of Your inheritance, The place, O Lord, which You have made for Your dwelling, The sanctuary, O Lord, which Your hands have established.”</a:t>
            </a:r>
          </a:p>
        </p:txBody>
      </p:sp>
      <p:pic>
        <p:nvPicPr>
          <p:cNvPr id="6" name="Picture 5">
            <a:extLst>
              <a:ext uri="{FF2B5EF4-FFF2-40B4-BE49-F238E27FC236}">
                <a16:creationId xmlns:a16="http://schemas.microsoft.com/office/drawing/2014/main" id="{95125590-1CA4-4F0F-95E5-6E6652E9DC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49053" y="3505200"/>
            <a:ext cx="1845895" cy="1371600"/>
          </a:xfrm>
          <a:prstGeom prst="rect">
            <a:avLst/>
          </a:prstGeom>
        </p:spPr>
      </p:pic>
    </p:spTree>
    <p:extLst>
      <p:ext uri="{BB962C8B-B14F-4D97-AF65-F5344CB8AC3E}">
        <p14:creationId xmlns:p14="http://schemas.microsoft.com/office/powerpoint/2010/main" val="11853780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49326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5:9-10 (NKJV)</a:t>
            </a:r>
          </a:p>
          <a:p>
            <a:pPr algn="just"/>
            <a:r>
              <a:rPr lang="en-US" sz="3000" baseline="30000" dirty="0">
                <a:latin typeface="Calibri" panose="020F0502020204030204" pitchFamily="34" charset="0"/>
                <a:cs typeface="Calibri" panose="020F0502020204030204" pitchFamily="34" charset="0"/>
              </a:rPr>
              <a:t>9</a:t>
            </a:r>
            <a:r>
              <a:rPr lang="en-US" sz="3000" b="1" baseline="30000" dirty="0">
                <a:latin typeface="Calibri" panose="020F0502020204030204" pitchFamily="34" charset="0"/>
                <a:cs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they sang a new song, saying: ‘You are worthy to take the scroll, And to open its seals; For You were slain, And have redeemed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God by Your blood Out of every tribe and tongue and people and nation, </a:t>
            </a:r>
            <a:r>
              <a:rPr lang="en-US" sz="3000" baseline="30000" dirty="0">
                <a:latin typeface="Calibri" panose="020F0502020204030204" pitchFamily="34" charset="0"/>
                <a:cs typeface="Calibri" panose="020F0502020204030204" pitchFamily="34" charset="0"/>
              </a:rPr>
              <a:t>10</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have made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kings and priests to our God; And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shall reign on the earth.’”</a:t>
            </a:r>
          </a:p>
        </p:txBody>
      </p:sp>
      <p:pic>
        <p:nvPicPr>
          <p:cNvPr id="6" name="Picture 5">
            <a:extLst>
              <a:ext uri="{FF2B5EF4-FFF2-40B4-BE49-F238E27FC236}">
                <a16:creationId xmlns:a16="http://schemas.microsoft.com/office/drawing/2014/main" id="{37F76437-52B8-4D33-8FB5-D1ACD3F024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49053" y="3276600"/>
            <a:ext cx="1845895" cy="1371600"/>
          </a:xfrm>
          <a:prstGeom prst="rect">
            <a:avLst/>
          </a:prstGeom>
        </p:spPr>
      </p:pic>
    </p:spTree>
    <p:extLst>
      <p:ext uri="{BB962C8B-B14F-4D97-AF65-F5344CB8AC3E}">
        <p14:creationId xmlns:p14="http://schemas.microsoft.com/office/powerpoint/2010/main" val="38339999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creationrevolution.com/wp-content/uploads/2012/05/cmi-chart.jpg">
            <a:extLst>
              <a:ext uri="{FF2B5EF4-FFF2-40B4-BE49-F238E27FC236}">
                <a16:creationId xmlns:a16="http://schemas.microsoft.com/office/drawing/2014/main" id="{D3D97C93-0405-44A3-9E93-29B937CEB9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723900"/>
            <a:ext cx="8850312"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Box 4">
            <a:extLst>
              <a:ext uri="{FF2B5EF4-FFF2-40B4-BE49-F238E27FC236}">
                <a16:creationId xmlns:a16="http://schemas.microsoft.com/office/drawing/2014/main" id="{00458889-7B83-4476-A2CA-791F97557F9A}"/>
              </a:ext>
            </a:extLst>
          </p:cNvPr>
          <p:cNvSpPr txBox="1">
            <a:spLocks noChangeArrowheads="1"/>
          </p:cNvSpPr>
          <p:nvPr/>
        </p:nvSpPr>
        <p:spPr bwMode="auto">
          <a:xfrm>
            <a:off x="1066800" y="6400800"/>
            <a:ext cx="7010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1800" dirty="0">
                <a:latin typeface="Calibri" panose="020F0502020204030204" pitchFamily="34" charset="0"/>
                <a:cs typeface="Calibri" panose="020F0502020204030204" pitchFamily="34" charset="0"/>
                <a:hlinkClick r:id="rId3" tooltip="http://creationrevolution.com/2012/05/should-we-trust-the-bible/&#10;CTRL + Click to follow link"/>
              </a:rPr>
              <a:t>http://creationrevolution.com/2012/05/should-we-trust-the-bible/</a:t>
            </a:r>
            <a:endParaRPr lang="en-US" altLang="en-US" sz="1800" dirty="0">
              <a:latin typeface="Calibri" panose="020F0502020204030204" pitchFamily="34" charset="0"/>
              <a:cs typeface="Calibri" panose="020F0502020204030204" pitchFamily="34" charset="0"/>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1807409" y="228600"/>
            <a:ext cx="5529182" cy="990600"/>
          </a:xfrm>
        </p:spPr>
        <p:txBody>
          <a:bodyPr/>
          <a:lstStyle/>
          <a:p>
            <a:pPr lvl="0" algn="ctr" eaLnBrk="1" hangingPunct="1">
              <a:defRPr/>
            </a:pPr>
            <a:r>
              <a:rPr lang="en-US" altLang="en-US" sz="3200" dirty="0">
                <a:solidFill>
                  <a:srgbClr val="00FFFF"/>
                </a:solidFill>
                <a:effectLst>
                  <a:outerShdw blurRad="38100" dist="38100" dir="2700000" algn="tl">
                    <a:srgbClr val="000000">
                      <a:alpha val="43137"/>
                    </a:srgbClr>
                  </a:outerShdw>
                </a:effectLst>
                <a:cs typeface="Calibri" panose="020F0502020204030204" pitchFamily="34" charset="0"/>
              </a:rPr>
              <a:t>J.A. </a:t>
            </a:r>
            <a:r>
              <a:rPr lang="en-US" altLang="en-US" sz="3200" dirty="0" err="1">
                <a:solidFill>
                  <a:srgbClr val="00FFFF"/>
                </a:solidFill>
                <a:effectLst>
                  <a:outerShdw blurRad="38100" dist="38100" dir="2700000" algn="tl">
                    <a:srgbClr val="000000">
                      <a:alpha val="43137"/>
                    </a:srgbClr>
                  </a:outerShdw>
                </a:effectLst>
                <a:cs typeface="Calibri" panose="020F0502020204030204" pitchFamily="34" charset="0"/>
              </a:rPr>
              <a:t>Seiss</a:t>
            </a:r>
            <a:br>
              <a:rPr lang="en-US" altLang="en-US" sz="3200" dirty="0">
                <a:solidFill>
                  <a:srgbClr val="00FFFF"/>
                </a:solidFill>
                <a:effectLst>
                  <a:outerShdw blurRad="38100" dist="38100" dir="2700000" algn="tl">
                    <a:srgbClr val="000000">
                      <a:alpha val="43137"/>
                    </a:srgbClr>
                  </a:outerShdw>
                </a:effectLst>
                <a:cs typeface="Calibri" panose="020F0502020204030204" pitchFamily="34" charset="0"/>
              </a:rPr>
            </a:br>
            <a:r>
              <a:rPr lang="en-US" sz="1200" kern="1200" dirty="0" err="1">
                <a:solidFill>
                  <a:srgbClr val="FFFFFF"/>
                </a:solidFill>
                <a:effectLst>
                  <a:outerShdw blurRad="38100" dist="38100" dir="2700000" algn="tl">
                    <a:srgbClr val="000000">
                      <a:alpha val="43137"/>
                    </a:srgbClr>
                  </a:outerShdw>
                </a:effectLst>
                <a:ea typeface="+mn-ea"/>
                <a:cs typeface="Calibri" panose="020F0502020204030204" pitchFamily="34" charset="0"/>
              </a:rPr>
              <a:t>Seiss</a:t>
            </a:r>
            <a:r>
              <a:rPr lang="en-US" sz="1200" kern="1200" dirty="0">
                <a:solidFill>
                  <a:srgbClr val="FFFFFF"/>
                </a:solidFill>
                <a:effectLst>
                  <a:outerShdw blurRad="38100" dist="38100" dir="2700000" algn="tl">
                    <a:srgbClr val="000000">
                      <a:alpha val="43137"/>
                    </a:srgbClr>
                  </a:outerShdw>
                </a:effectLst>
                <a:ea typeface="+mn-ea"/>
                <a:cs typeface="Calibri" panose="020F0502020204030204" pitchFamily="34" charset="0"/>
              </a:rPr>
              <a:t>, J. A. (1901). The Apocalypse: A Series of Special Lectures on the Revelation of Jesus Christ with Revised Text (Eighth Edition, Vol. 1). New York: Charles C. Cook.</a:t>
            </a:r>
            <a:endParaRPr lang="en-US" altLang="en-US" sz="32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61443" name="Content Placeholder 2"/>
          <p:cNvSpPr>
            <a:spLocks noGrp="1"/>
          </p:cNvSpPr>
          <p:nvPr>
            <p:ph idx="1"/>
          </p:nvPr>
        </p:nvSpPr>
        <p:spPr>
          <a:xfrm>
            <a:off x="0" y="1600199"/>
            <a:ext cx="9144000" cy="4120095"/>
          </a:xfrm>
        </p:spPr>
        <p:txBody>
          <a:bodyPr/>
          <a:lstStyle/>
          <a:p>
            <a:pPr marL="0" indent="0" algn="just">
              <a:buNone/>
              <a:defRPr/>
            </a:pPr>
            <a:r>
              <a:rPr lang="en-US" altLang="en-US" sz="2800" dirty="0">
                <a:effectLst>
                  <a:outerShdw blurRad="38100" dist="38100" dir="2700000" algn="tl">
                    <a:srgbClr val="000000">
                      <a:alpha val="43137"/>
                    </a:srgbClr>
                  </a:outerShdw>
                </a:effectLst>
                <a:cs typeface="Calibri" panose="020F0502020204030204" pitchFamily="34" charset="0"/>
              </a:rPr>
              <a:t>“</a:t>
            </a:r>
            <a:r>
              <a:rPr lang="el-GR" sz="2800" dirty="0">
                <a:effectLst>
                  <a:outerShdw blurRad="38100" dist="38100" dir="2700000" algn="tl">
                    <a:srgbClr val="000000">
                      <a:alpha val="43137"/>
                    </a:srgbClr>
                  </a:outerShdw>
                </a:effectLst>
                <a:cs typeface="Calibri" panose="020F0502020204030204" pitchFamily="34" charset="0"/>
              </a:rPr>
              <a:t>Ηγὸρασας ἠμᾶς</a:t>
            </a:r>
            <a:r>
              <a:rPr lang="en-US" sz="2800" dirty="0">
                <a:effectLst>
                  <a:outerShdw blurRad="38100" dist="38100" dir="2700000" algn="tl">
                    <a:srgbClr val="000000">
                      <a:alpha val="43137"/>
                    </a:srgbClr>
                  </a:outerShdw>
                </a:effectLst>
                <a:cs typeface="Calibri" panose="020F0502020204030204" pitchFamily="34" charset="0"/>
              </a:rPr>
              <a:t>. Some critics and expositors have rejected this </a:t>
            </a:r>
            <a:r>
              <a:rPr lang="el-GR" sz="2800" dirty="0">
                <a:effectLst>
                  <a:outerShdw blurRad="38100" dist="38100" dir="2700000" algn="tl">
                    <a:srgbClr val="000000">
                      <a:alpha val="43137"/>
                    </a:srgbClr>
                  </a:outerShdw>
                </a:effectLst>
                <a:cs typeface="Calibri" panose="020F0502020204030204" pitchFamily="34" charset="0"/>
              </a:rPr>
              <a:t>ἠμᾶς</a:t>
            </a:r>
            <a:r>
              <a:rPr lang="en-US" sz="2800" dirty="0">
                <a:effectLst>
                  <a:outerShdw blurRad="38100" dist="38100" dir="2700000" algn="tl">
                    <a:srgbClr val="000000">
                      <a:alpha val="43137"/>
                    </a:srgbClr>
                  </a:outerShdw>
                </a:effectLst>
                <a:cs typeface="Calibri" panose="020F0502020204030204" pitchFamily="34" charset="0"/>
              </a:rPr>
              <a:t> (us), for the reason that it is omitted in the Codex </a:t>
            </a:r>
            <a:r>
              <a:rPr lang="en-US" sz="2800" dirty="0" err="1">
                <a:effectLst>
                  <a:outerShdw blurRad="38100" dist="38100" dir="2700000" algn="tl">
                    <a:srgbClr val="000000">
                      <a:alpha val="43137"/>
                    </a:srgbClr>
                  </a:outerShdw>
                </a:effectLst>
                <a:cs typeface="Calibri" panose="020F0502020204030204" pitchFamily="34" charset="0"/>
              </a:rPr>
              <a:t>Alexandrinus</a:t>
            </a:r>
            <a:r>
              <a:rPr lang="en-US" sz="2800" dirty="0">
                <a:effectLst>
                  <a:outerShdw blurRad="38100" dist="38100" dir="2700000" algn="tl">
                    <a:srgbClr val="000000">
                      <a:alpha val="43137"/>
                    </a:srgbClr>
                  </a:outerShdw>
                </a:effectLst>
                <a:cs typeface="Calibri" panose="020F0502020204030204" pitchFamily="34" charset="0"/>
              </a:rPr>
              <a:t>, and in the Ethiopic </a:t>
            </a:r>
            <a:r>
              <a:rPr lang="en-US" sz="2800" dirty="0" err="1">
                <a:effectLst>
                  <a:outerShdw blurRad="38100" dist="38100" dir="2700000" algn="tl">
                    <a:srgbClr val="000000">
                      <a:alpha val="43137"/>
                    </a:srgbClr>
                  </a:outerShdw>
                </a:effectLst>
                <a:cs typeface="Calibri" panose="020F0502020204030204" pitchFamily="34" charset="0"/>
              </a:rPr>
              <a:t>verson</a:t>
            </a:r>
            <a:r>
              <a:rPr lang="en-US" sz="2800" dirty="0">
                <a:effectLst>
                  <a:outerShdw blurRad="38100" dist="38100" dir="2700000" algn="tl">
                    <a:srgbClr val="000000">
                      <a:alpha val="43137"/>
                    </a:srgbClr>
                  </a:outerShdw>
                </a:effectLst>
                <a:cs typeface="Calibri" panose="020F0502020204030204" pitchFamily="34" charset="0"/>
              </a:rPr>
              <a:t>; though the latter is not much more than a loose paraphrase. The </a:t>
            </a: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Codex Sinaiticus</a:t>
            </a:r>
            <a:r>
              <a:rPr lang="en-US" sz="2800" dirty="0">
                <a:effectLst>
                  <a:outerShdw blurRad="38100" dist="38100" dir="2700000" algn="tl">
                    <a:srgbClr val="000000">
                      <a:alpha val="43137"/>
                    </a:srgbClr>
                  </a:outerShdw>
                </a:effectLst>
                <a:cs typeface="Calibri" panose="020F0502020204030204" pitchFamily="34" charset="0"/>
              </a:rPr>
              <a:t>, however, which was discovered in 1860, and which is of equal antiquity and authority with the Codex </a:t>
            </a:r>
            <a:r>
              <a:rPr lang="en-US" sz="2800" dirty="0" err="1">
                <a:effectLst>
                  <a:outerShdw blurRad="38100" dist="38100" dir="2700000" algn="tl">
                    <a:srgbClr val="000000">
                      <a:alpha val="43137"/>
                    </a:srgbClr>
                  </a:outerShdw>
                </a:effectLst>
                <a:cs typeface="Calibri" panose="020F0502020204030204" pitchFamily="34" charset="0"/>
              </a:rPr>
              <a:t>Alexandrinus</a:t>
            </a:r>
            <a:r>
              <a:rPr lang="en-US" sz="2800" dirty="0">
                <a:effectLst>
                  <a:outerShdw blurRad="38100" dist="38100" dir="2700000" algn="tl">
                    <a:srgbClr val="000000">
                      <a:alpha val="43137"/>
                    </a:srgbClr>
                  </a:outerShdw>
                </a:effectLst>
                <a:cs typeface="Calibri" panose="020F0502020204030204" pitchFamily="34" charset="0"/>
              </a:rPr>
              <a:t>, contains it. The </a:t>
            </a: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Codex </a:t>
            </a:r>
            <a:r>
              <a:rPr lang="en-US" sz="2800" b="1" u="sng" dirty="0" err="1">
                <a:solidFill>
                  <a:srgbClr val="FFFFCC"/>
                </a:solidFill>
                <a:effectLst>
                  <a:outerShdw blurRad="38100" dist="38100" dir="2700000" algn="tl">
                    <a:srgbClr val="000000">
                      <a:alpha val="43137"/>
                    </a:srgbClr>
                  </a:outerShdw>
                </a:effectLst>
                <a:cs typeface="Calibri" panose="020F0502020204030204" pitchFamily="34" charset="0"/>
              </a:rPr>
              <a:t>Basilianus</a:t>
            </a:r>
            <a:r>
              <a:rPr lang="en-US" sz="2800" dirty="0">
                <a:effectLst>
                  <a:outerShdw blurRad="38100" dist="38100" dir="2700000" algn="tl">
                    <a:srgbClr val="000000">
                      <a:alpha val="43137"/>
                    </a:srgbClr>
                  </a:outerShdw>
                </a:effectLst>
                <a:cs typeface="Calibri" panose="020F0502020204030204" pitchFamily="34" charset="0"/>
              </a:rPr>
              <a:t>, in the Vatican, contains it. The </a:t>
            </a: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Latin, Coptic or </a:t>
            </a:r>
            <a:r>
              <a:rPr lang="en-US" sz="2800" b="1" u="sng" dirty="0" err="1">
                <a:solidFill>
                  <a:srgbClr val="FFFFCC"/>
                </a:solidFill>
                <a:effectLst>
                  <a:outerShdw blurRad="38100" dist="38100" dir="2700000" algn="tl">
                    <a:srgbClr val="000000">
                      <a:alpha val="43137"/>
                    </a:srgbClr>
                  </a:outerShdw>
                </a:effectLst>
                <a:cs typeface="Calibri" panose="020F0502020204030204" pitchFamily="34" charset="0"/>
              </a:rPr>
              <a:t>Memphitic</a:t>
            </a: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 and Arminian</a:t>
            </a:r>
            <a:r>
              <a:rPr lang="en-US" sz="2800" dirty="0">
                <a:effectLst>
                  <a:outerShdw blurRad="38100" dist="38100" dir="2700000" algn="tl">
                    <a:srgbClr val="000000">
                      <a:alpha val="43137"/>
                    </a:srgbClr>
                  </a:outerShdw>
                </a:effectLst>
                <a:cs typeface="Calibri" panose="020F0502020204030204" pitchFamily="34" charset="0"/>
              </a:rPr>
              <a:t>, which are of great value, contain it.”</a:t>
            </a:r>
          </a:p>
        </p:txBody>
      </p:sp>
      <p:pic>
        <p:nvPicPr>
          <p:cNvPr id="1026" name="Picture 2" descr="Image result for j.a. seiss">
            <a:extLst>
              <a:ext uri="{FF2B5EF4-FFF2-40B4-BE49-F238E27FC236}">
                <a16:creationId xmlns:a16="http://schemas.microsoft.com/office/drawing/2014/main" id="{72E8D267-E4B6-4092-8FB6-D358BE619F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62" y="132224"/>
            <a:ext cx="739738"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268687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Content Placeholder 2"/>
          <p:cNvSpPr>
            <a:spLocks noGrp="1"/>
          </p:cNvSpPr>
          <p:nvPr>
            <p:ph idx="1"/>
          </p:nvPr>
        </p:nvSpPr>
        <p:spPr>
          <a:xfrm>
            <a:off x="0" y="1600199"/>
            <a:ext cx="9144000" cy="2748421"/>
          </a:xfrm>
        </p:spPr>
        <p:txBody>
          <a:bodyPr/>
          <a:lstStyle/>
          <a:p>
            <a:pPr marL="0" indent="0" algn="just">
              <a:buNone/>
              <a:defRPr/>
            </a:pPr>
            <a:r>
              <a:rPr lang="en-US" altLang="en-US" sz="2800" dirty="0">
                <a:effectLst>
                  <a:outerShdw blurRad="38100" dist="38100" dir="2700000" algn="tl">
                    <a:srgbClr val="000000">
                      <a:alpha val="43137"/>
                    </a:srgbClr>
                  </a:outerShdw>
                </a:effectLst>
                <a:cs typeface="Calibri" panose="020F0502020204030204" pitchFamily="34" charset="0"/>
              </a:rPr>
              <a:t>“</a:t>
            </a:r>
            <a:r>
              <a:rPr lang="en-US" sz="2800" dirty="0">
                <a:effectLst>
                  <a:outerShdw blurRad="38100" dist="38100" dir="2700000" algn="tl">
                    <a:srgbClr val="000000">
                      <a:alpha val="43137"/>
                    </a:srgbClr>
                  </a:outerShdw>
                </a:effectLst>
                <a:cs typeface="Calibri" panose="020F0502020204030204" pitchFamily="34" charset="0"/>
              </a:rPr>
              <a:t>And so do </a:t>
            </a: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all other MSS. and versions</a:t>
            </a:r>
            <a:r>
              <a:rPr lang="en-US" sz="2800" dirty="0">
                <a:effectLst>
                  <a:outerShdw blurRad="38100" dist="38100" dir="2700000" algn="tl">
                    <a:srgbClr val="000000">
                      <a:alpha val="43137"/>
                    </a:srgbClr>
                  </a:outerShdw>
                </a:effectLst>
                <a:cs typeface="Calibri" panose="020F0502020204030204" pitchFamily="34" charset="0"/>
              </a:rPr>
              <a:t>. And to discredit it, simply and only because it does not appear in that one single Codex of Alexandria, is most unreasonable and unjust to the weight of authority for its retention. Dr. </a:t>
            </a:r>
            <a:r>
              <a:rPr lang="en-US" sz="2800" dirty="0" err="1">
                <a:effectLst>
                  <a:outerShdw blurRad="38100" dist="38100" dir="2700000" algn="tl">
                    <a:srgbClr val="000000">
                      <a:alpha val="43137"/>
                    </a:srgbClr>
                  </a:outerShdw>
                </a:effectLst>
                <a:cs typeface="Calibri" panose="020F0502020204030204" pitchFamily="34" charset="0"/>
              </a:rPr>
              <a:t>Tregelles</a:t>
            </a:r>
            <a:r>
              <a:rPr lang="en-US" sz="2800" dirty="0">
                <a:effectLst>
                  <a:outerShdw blurRad="38100" dist="38100" dir="2700000" algn="tl">
                    <a:srgbClr val="000000">
                      <a:alpha val="43137"/>
                    </a:srgbClr>
                  </a:outerShdw>
                </a:effectLst>
                <a:cs typeface="Calibri" panose="020F0502020204030204" pitchFamily="34" charset="0"/>
              </a:rPr>
              <a:t>, on full examination, was firmly convinced of its right to a place in the text, before the </a:t>
            </a: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Codex Sinaiticus </a:t>
            </a:r>
            <a:r>
              <a:rPr lang="en-US" sz="2800" dirty="0">
                <a:effectLst>
                  <a:outerShdw blurRad="38100" dist="38100" dir="2700000" algn="tl">
                    <a:srgbClr val="000000">
                      <a:alpha val="43137"/>
                    </a:srgbClr>
                  </a:outerShdw>
                </a:effectLst>
                <a:cs typeface="Calibri" panose="020F0502020204030204" pitchFamily="34" charset="0"/>
              </a:rPr>
              <a:t>appeared; and the presence of this </a:t>
            </a:r>
            <a:r>
              <a:rPr lang="el-GR" sz="2800" dirty="0">
                <a:effectLst>
                  <a:outerShdw blurRad="38100" dist="38100" dir="2700000" algn="tl">
                    <a:srgbClr val="000000">
                      <a:alpha val="43137"/>
                    </a:srgbClr>
                  </a:outerShdw>
                </a:effectLst>
                <a:cs typeface="Calibri" panose="020F0502020204030204" pitchFamily="34" charset="0"/>
              </a:rPr>
              <a:t>ἠμᾶς</a:t>
            </a:r>
            <a:r>
              <a:rPr lang="en-US" sz="2800" dirty="0">
                <a:effectLst>
                  <a:outerShdw blurRad="38100" dist="38100" dir="2700000" algn="tl">
                    <a:srgbClr val="000000">
                      <a:alpha val="43137"/>
                    </a:srgbClr>
                  </a:outerShdw>
                </a:effectLst>
                <a:cs typeface="Calibri" panose="020F0502020204030204" pitchFamily="34" charset="0"/>
              </a:rPr>
              <a:t> in that MS., ought to settle the question of its genuineness forever. The evidences from the context, also argue powerfully for a construction which necessarily embraces it, whether expressed or not. </a:t>
            </a: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We regard it as indubitably genuine</a:t>
            </a:r>
            <a:r>
              <a:rPr lang="en-US" sz="2800" dirty="0">
                <a:effectLst>
                  <a:outerShdw blurRad="38100" dist="38100" dir="2700000" algn="tl">
                    <a:srgbClr val="000000">
                      <a:alpha val="43137"/>
                    </a:srgbClr>
                  </a:outerShdw>
                </a:effectLst>
                <a:cs typeface="Calibri" panose="020F0502020204030204" pitchFamily="34" charset="0"/>
              </a:rPr>
              <a:t>.”</a:t>
            </a:r>
          </a:p>
        </p:txBody>
      </p:sp>
      <p:sp>
        <p:nvSpPr>
          <p:cNvPr id="8" name="Title 1">
            <a:extLst>
              <a:ext uri="{FF2B5EF4-FFF2-40B4-BE49-F238E27FC236}">
                <a16:creationId xmlns:a16="http://schemas.microsoft.com/office/drawing/2014/main" id="{B0C4C2AB-CE26-4FD0-81B4-36C1230FBE9D}"/>
              </a:ext>
            </a:extLst>
          </p:cNvPr>
          <p:cNvSpPr>
            <a:spLocks noGrp="1"/>
          </p:cNvSpPr>
          <p:nvPr>
            <p:ph type="title"/>
          </p:nvPr>
        </p:nvSpPr>
        <p:spPr>
          <a:xfrm>
            <a:off x="1807409" y="228600"/>
            <a:ext cx="5529182" cy="990600"/>
          </a:xfrm>
        </p:spPr>
        <p:txBody>
          <a:bodyPr/>
          <a:lstStyle/>
          <a:p>
            <a:pPr lvl="0" algn="ctr" eaLnBrk="1" hangingPunct="1">
              <a:defRPr/>
            </a:pPr>
            <a:r>
              <a:rPr lang="en-US" altLang="en-US" sz="3200" dirty="0">
                <a:solidFill>
                  <a:srgbClr val="00FFFF"/>
                </a:solidFill>
                <a:effectLst>
                  <a:outerShdw blurRad="38100" dist="38100" dir="2700000" algn="tl">
                    <a:srgbClr val="000000">
                      <a:alpha val="43137"/>
                    </a:srgbClr>
                  </a:outerShdw>
                </a:effectLst>
                <a:cs typeface="Calibri" panose="020F0502020204030204" pitchFamily="34" charset="0"/>
              </a:rPr>
              <a:t>J.A. </a:t>
            </a:r>
            <a:r>
              <a:rPr lang="en-US" altLang="en-US" sz="3200" dirty="0" err="1">
                <a:solidFill>
                  <a:srgbClr val="00FFFF"/>
                </a:solidFill>
                <a:effectLst>
                  <a:outerShdw blurRad="38100" dist="38100" dir="2700000" algn="tl">
                    <a:srgbClr val="000000">
                      <a:alpha val="43137"/>
                    </a:srgbClr>
                  </a:outerShdw>
                </a:effectLst>
                <a:cs typeface="Calibri" panose="020F0502020204030204" pitchFamily="34" charset="0"/>
              </a:rPr>
              <a:t>Seiss</a:t>
            </a:r>
            <a:br>
              <a:rPr lang="en-US" altLang="en-US" sz="3200" dirty="0">
                <a:solidFill>
                  <a:srgbClr val="00FFFF"/>
                </a:solidFill>
                <a:effectLst>
                  <a:outerShdw blurRad="38100" dist="38100" dir="2700000" algn="tl">
                    <a:srgbClr val="000000">
                      <a:alpha val="43137"/>
                    </a:srgbClr>
                  </a:outerShdw>
                </a:effectLst>
                <a:cs typeface="Calibri" panose="020F0502020204030204" pitchFamily="34" charset="0"/>
              </a:rPr>
            </a:br>
            <a:r>
              <a:rPr lang="en-US" sz="1200" kern="1200" dirty="0" err="1">
                <a:solidFill>
                  <a:srgbClr val="FFFFFF"/>
                </a:solidFill>
                <a:effectLst>
                  <a:outerShdw blurRad="38100" dist="38100" dir="2700000" algn="tl">
                    <a:srgbClr val="000000">
                      <a:alpha val="43137"/>
                    </a:srgbClr>
                  </a:outerShdw>
                </a:effectLst>
                <a:ea typeface="+mn-ea"/>
                <a:cs typeface="Calibri" panose="020F0502020204030204" pitchFamily="34" charset="0"/>
              </a:rPr>
              <a:t>Seiss</a:t>
            </a:r>
            <a:r>
              <a:rPr lang="en-US" sz="1200" kern="1200" dirty="0">
                <a:solidFill>
                  <a:srgbClr val="FFFFFF"/>
                </a:solidFill>
                <a:effectLst>
                  <a:outerShdw blurRad="38100" dist="38100" dir="2700000" algn="tl">
                    <a:srgbClr val="000000">
                      <a:alpha val="43137"/>
                    </a:srgbClr>
                  </a:outerShdw>
                </a:effectLst>
                <a:ea typeface="+mn-ea"/>
                <a:cs typeface="Calibri" panose="020F0502020204030204" pitchFamily="34" charset="0"/>
              </a:rPr>
              <a:t>, J. A. (1901). The Apocalypse: A Series of Special Lectures on the Revelation of Jesus Christ with Revised Text (Eighth Edition, Vol. 1). New York: Charles C. Cook.</a:t>
            </a:r>
            <a:endParaRPr lang="en-US" altLang="en-US" sz="3200" dirty="0">
              <a:solidFill>
                <a:srgbClr val="00FFFF"/>
              </a:solidFill>
              <a:effectLst>
                <a:outerShdw blurRad="38100" dist="38100" dir="2700000" algn="tl">
                  <a:srgbClr val="000000">
                    <a:alpha val="43137"/>
                  </a:srgbClr>
                </a:outerShdw>
              </a:effectLst>
              <a:cs typeface="Calibri" panose="020F0502020204030204" pitchFamily="34" charset="0"/>
            </a:endParaRPr>
          </a:p>
        </p:txBody>
      </p:sp>
      <p:pic>
        <p:nvPicPr>
          <p:cNvPr id="9" name="Picture 2" descr="Image result for j.a. seiss">
            <a:extLst>
              <a:ext uri="{FF2B5EF4-FFF2-40B4-BE49-F238E27FC236}">
                <a16:creationId xmlns:a16="http://schemas.microsoft.com/office/drawing/2014/main" id="{C86765A7-2BFD-41F5-B7E9-6365C4162F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62" y="132224"/>
            <a:ext cx="739738"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04347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3429000" y="1676399"/>
            <a:ext cx="5486400" cy="3352801"/>
          </a:xfrm>
        </p:spPr>
        <p:txBody>
          <a:bodyPr/>
          <a:lstStyle/>
          <a:p>
            <a:pPr marL="0" indent="0" algn="just">
              <a:spcBef>
                <a:spcPts val="0"/>
              </a:spcBef>
              <a:buFontTx/>
              <a:buNone/>
              <a:defRPr/>
            </a:pPr>
            <a:r>
              <a:rPr lang="en-US" i="1"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The Greek manuscripts (that we have today) of the passage in Revelation 5:9 are 24 in number, and 23 of them read “US” </a:t>
            </a:r>
            <a:r>
              <a:rPr lang="en-US" dirty="0">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rPr>
              <a:t> only Codex </a:t>
            </a:r>
            <a:r>
              <a:rPr lang="en-US" dirty="0" err="1">
                <a:effectLst>
                  <a:outerShdw blurRad="38100" dist="38100" dir="2700000" algn="tl">
                    <a:srgbClr val="000000">
                      <a:alpha val="43137"/>
                    </a:srgbClr>
                  </a:outerShdw>
                </a:effectLst>
              </a:rPr>
              <a:t>Alexandrinus</a:t>
            </a:r>
            <a:r>
              <a:rPr lang="en-US" dirty="0">
                <a:effectLst>
                  <a:outerShdw blurRad="38100" dist="38100" dir="2700000" algn="tl">
                    <a:srgbClr val="000000">
                      <a:alpha val="43137"/>
                    </a:srgbClr>
                  </a:outerShdw>
                </a:effectLst>
              </a:rPr>
              <a:t> differs in this regard</a:t>
            </a:r>
            <a:r>
              <a:rPr lang="en-US" i="1" dirty="0">
                <a:effectLst>
                  <a:outerShdw blurRad="38100" dist="38100" dir="2700000" algn="tl">
                    <a:srgbClr val="000000">
                      <a:alpha val="43137"/>
                    </a:srgbClr>
                  </a:outerShdw>
                </a:effectLst>
              </a:rPr>
              <a:t>.”</a:t>
            </a:r>
          </a:p>
        </p:txBody>
      </p:sp>
      <p:sp>
        <p:nvSpPr>
          <p:cNvPr id="4" name="Rectangle 3">
            <a:extLst>
              <a:ext uri="{FF2B5EF4-FFF2-40B4-BE49-F238E27FC236}">
                <a16:creationId xmlns:a16="http://schemas.microsoft.com/office/drawing/2014/main" id="{DDED8C29-5312-47D5-972D-3ABE15909AE2}"/>
              </a:ext>
            </a:extLst>
          </p:cNvPr>
          <p:cNvSpPr/>
          <p:nvPr/>
        </p:nvSpPr>
        <p:spPr>
          <a:xfrm>
            <a:off x="1443038" y="304800"/>
            <a:ext cx="6257925"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David Hocking</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David Hocking,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Book of Revelation: Understanding the Future </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(Tustin, CA: Hope For Today Publications, 2014), 271.</a:t>
            </a:r>
          </a:p>
        </p:txBody>
      </p:sp>
      <p:pic>
        <p:nvPicPr>
          <p:cNvPr id="3" name="Picture 2">
            <a:extLst>
              <a:ext uri="{FF2B5EF4-FFF2-40B4-BE49-F238E27FC236}">
                <a16:creationId xmlns:a16="http://schemas.microsoft.com/office/drawing/2014/main" id="{04BCDA73-63EE-4424-8CA8-2052EADD9423}"/>
              </a:ext>
            </a:extLst>
          </p:cNvPr>
          <p:cNvPicPr>
            <a:picLocks noChangeAspect="1"/>
          </p:cNvPicPr>
          <p:nvPr/>
        </p:nvPicPr>
        <p:blipFill>
          <a:blip r:embed="rId2"/>
          <a:stretch>
            <a:fillRect/>
          </a:stretch>
        </p:blipFill>
        <p:spPr>
          <a:xfrm>
            <a:off x="152400" y="1828800"/>
            <a:ext cx="2919046" cy="2743200"/>
          </a:xfrm>
          <a:prstGeom prst="rect">
            <a:avLst/>
          </a:prstGeom>
        </p:spPr>
      </p:pic>
    </p:spTree>
    <p:extLst>
      <p:ext uri="{BB962C8B-B14F-4D97-AF65-F5344CB8AC3E}">
        <p14:creationId xmlns:p14="http://schemas.microsoft.com/office/powerpoint/2010/main" val="230368288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76200" y="1551579"/>
            <a:ext cx="8991600" cy="4828841"/>
          </a:xfrm>
        </p:spPr>
        <p:txBody>
          <a:bodyPr/>
          <a:lstStyle/>
          <a:p>
            <a:pPr marL="0" indent="0" algn="just">
              <a:spcBef>
                <a:spcPts val="0"/>
              </a:spcBef>
              <a:buFontTx/>
              <a:buNone/>
              <a:defRPr/>
            </a:pPr>
            <a:r>
              <a:rPr lang="en-US" sz="3000" i="1" dirty="0">
                <a:effectLst>
                  <a:outerShdw blurRad="38100" dist="38100" dir="2700000" algn="tl">
                    <a:srgbClr val="000000">
                      <a:alpha val="43137"/>
                    </a:srgbClr>
                  </a:outerShdw>
                </a:effectLst>
              </a:rPr>
              <a:t>“</a:t>
            </a:r>
            <a:r>
              <a:rPr lang="en-US" sz="3000" dirty="0">
                <a:effectLst>
                  <a:outerShdw blurRad="38100" dist="38100" dir="2700000" algn="tl">
                    <a:srgbClr val="000000">
                      <a:alpha val="43137"/>
                    </a:srgbClr>
                  </a:outerShdw>
                </a:effectLst>
              </a:rPr>
              <a:t>You maybe asking </a:t>
            </a:r>
            <a:r>
              <a:rPr lang="en-US" sz="3000" dirty="0">
                <a:effectLst>
                  <a:outerShdw blurRad="38100" dist="38100" dir="2700000" algn="tl">
                    <a:srgbClr val="000000">
                      <a:alpha val="43137"/>
                    </a:srgbClr>
                  </a:outerShdw>
                </a:effectLst>
                <a:cs typeface="Calibri" panose="020F0502020204030204" pitchFamily="34" charset="0"/>
              </a:rPr>
              <a:t>‒</a:t>
            </a:r>
            <a:r>
              <a:rPr lang="en-US" sz="3000" dirty="0">
                <a:effectLst>
                  <a:outerShdw blurRad="38100" dist="38100" dir="2700000" algn="tl">
                    <a:srgbClr val="000000">
                      <a:alpha val="43137"/>
                    </a:srgbClr>
                  </a:outerShdw>
                </a:effectLst>
              </a:rPr>
              <a:t> ‘what difference does it make, and why go to all the trouble that is listed above?’ The answer is quite important: The King James reading of the text clearly teaches that church-age believers (represented by the 24 elders in heaven) are singing a song about their own redemption, and since the 24 elders are in heaven all during the tribulation </a:t>
            </a:r>
            <a:r>
              <a:rPr lang="en-US" sz="3000" dirty="0">
                <a:effectLst>
                  <a:outerShdw blurRad="38100" dist="38100" dir="2700000" algn="tl">
                    <a:srgbClr val="000000">
                      <a:alpha val="43137"/>
                    </a:srgbClr>
                  </a:outerShdw>
                </a:effectLst>
                <a:cs typeface="Calibri" panose="020F0502020204030204" pitchFamily="34" charset="0"/>
              </a:rPr>
              <a:t>‒</a:t>
            </a:r>
            <a:r>
              <a:rPr lang="en-US" sz="3000" dirty="0">
                <a:effectLst>
                  <a:outerShdw blurRad="38100" dist="38100" dir="2700000" algn="tl">
                    <a:srgbClr val="000000">
                      <a:alpha val="43137"/>
                    </a:srgbClr>
                  </a:outerShdw>
                </a:effectLst>
              </a:rPr>
              <a:t> the correct view of Bible prophecy as to the rapture of the church-age believers (Jew and Gentile) is that they are removed BEFORE the tribulation begins! Our response is simple</a:t>
            </a:r>
            <a:r>
              <a:rPr lang="en-US" sz="3000" dirty="0">
                <a:effectLst>
                  <a:outerShdw blurRad="38100" dist="38100" dir="2700000" algn="tl">
                    <a:srgbClr val="000000">
                      <a:alpha val="43137"/>
                    </a:srgbClr>
                  </a:outerShdw>
                </a:effectLst>
                <a:cs typeface="Calibri" panose="020F0502020204030204" pitchFamily="34" charset="0"/>
              </a:rPr>
              <a:t> ‒</a:t>
            </a:r>
            <a:r>
              <a:rPr lang="en-US" sz="3000" dirty="0">
                <a:effectLst>
                  <a:outerShdw blurRad="38100" dist="38100" dir="2700000" algn="tl">
                    <a:srgbClr val="000000">
                      <a:alpha val="43137"/>
                    </a:srgbClr>
                  </a:outerShdw>
                </a:effectLst>
              </a:rPr>
              <a:t>  PRAISE THE LORD!</a:t>
            </a:r>
            <a:r>
              <a:rPr lang="en-US" sz="3000" i="1" dirty="0">
                <a:effectLst>
                  <a:outerShdw blurRad="38100" dist="38100" dir="2700000" algn="tl">
                    <a:srgbClr val="000000">
                      <a:alpha val="43137"/>
                    </a:srgbClr>
                  </a:outerShdw>
                </a:effectLst>
              </a:rPr>
              <a:t>”</a:t>
            </a:r>
          </a:p>
        </p:txBody>
      </p:sp>
      <p:sp>
        <p:nvSpPr>
          <p:cNvPr id="4" name="Rectangle 3">
            <a:extLst>
              <a:ext uri="{FF2B5EF4-FFF2-40B4-BE49-F238E27FC236}">
                <a16:creationId xmlns:a16="http://schemas.microsoft.com/office/drawing/2014/main" id="{DDED8C29-5312-47D5-972D-3ABE15909AE2}"/>
              </a:ext>
            </a:extLst>
          </p:cNvPr>
          <p:cNvSpPr/>
          <p:nvPr/>
        </p:nvSpPr>
        <p:spPr>
          <a:xfrm>
            <a:off x="1443038" y="304800"/>
            <a:ext cx="6257925"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David Hocking</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David Hocking,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Book of Revelation: Understanding the Future </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(Tustin, CA: Hope For Today Publications, 2014), 276-77.</a:t>
            </a:r>
          </a:p>
        </p:txBody>
      </p:sp>
      <p:pic>
        <p:nvPicPr>
          <p:cNvPr id="2" name="Picture 1">
            <a:extLst>
              <a:ext uri="{FF2B5EF4-FFF2-40B4-BE49-F238E27FC236}">
                <a16:creationId xmlns:a16="http://schemas.microsoft.com/office/drawing/2014/main" id="{208DDC6B-0924-4483-AD92-673482CA0F59}"/>
              </a:ext>
            </a:extLst>
          </p:cNvPr>
          <p:cNvPicPr>
            <a:picLocks noChangeAspect="1"/>
          </p:cNvPicPr>
          <p:nvPr/>
        </p:nvPicPr>
        <p:blipFill>
          <a:blip r:embed="rId2"/>
          <a:stretch>
            <a:fillRect/>
          </a:stretch>
        </p:blipFill>
        <p:spPr>
          <a:xfrm>
            <a:off x="127407" y="121920"/>
            <a:ext cx="1167993" cy="1097280"/>
          </a:xfrm>
          <a:prstGeom prst="rect">
            <a:avLst/>
          </a:prstGeom>
        </p:spPr>
      </p:pic>
    </p:spTree>
    <p:extLst>
      <p:ext uri="{BB962C8B-B14F-4D97-AF65-F5344CB8AC3E}">
        <p14:creationId xmlns:p14="http://schemas.microsoft.com/office/powerpoint/2010/main" val="204960089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2. Worship</a:t>
            </a:r>
            <a:br>
              <a:rPr lang="en-US" sz="4000" kern="1200" dirty="0">
                <a:effectLst>
                  <a:outerShdw blurRad="38100" dist="38100" dir="2700000" algn="tl">
                    <a:srgbClr val="000000">
                      <a:alpha val="43137"/>
                    </a:srgbClr>
                  </a:outerShdw>
                </a:effectLst>
                <a:cs typeface="Calibri" panose="020F0502020204030204" pitchFamily="34" charset="0"/>
              </a:rPr>
            </a:br>
            <a:r>
              <a:rPr lang="en-US" sz="2800" kern="1200" dirty="0">
                <a:effectLst>
                  <a:outerShdw blurRad="38100" dist="38100" dir="2700000" algn="tl">
                    <a:srgbClr val="000000">
                      <a:alpha val="43137"/>
                    </a:srgbClr>
                  </a:outerShdw>
                </a:effectLst>
                <a:cs typeface="Calibri" panose="020F0502020204030204" pitchFamily="34" charset="0"/>
              </a:rPr>
              <a:t>(Rev. 5:9-10)</a:t>
            </a:r>
            <a:endParaRPr lang="en-US" sz="4000" kern="1200" dirty="0">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457200" y="2133600"/>
            <a:ext cx="5867400" cy="2590800"/>
          </a:xfrm>
        </p:spPr>
        <p:txBody>
          <a:bodyPr/>
          <a:lstStyle/>
          <a:p>
            <a:pPr marL="514350" indent="-514350" eaLnBrk="1" hangingPunct="1">
              <a:spcBef>
                <a:spcPts val="1200"/>
              </a:spcBef>
              <a:spcAft>
                <a:spcPts val="2400"/>
              </a:spcAft>
              <a:buSzPct val="100000"/>
              <a:buFont typeface="+mj-lt"/>
              <a:buAutoNum type="alphaLcPeriod"/>
              <a:defRPr/>
            </a:pPr>
            <a:r>
              <a:rPr lang="en-US" dirty="0">
                <a:effectLst>
                  <a:outerShdw blurRad="38100" dist="38100" dir="2700000" algn="tl">
                    <a:srgbClr val="000000">
                      <a:alpha val="43137"/>
                    </a:srgbClr>
                  </a:outerShdw>
                </a:effectLst>
                <a:cs typeface="Calibri" panose="020F0502020204030204" pitchFamily="34" charset="0"/>
              </a:rPr>
              <a:t>Redemption (5:9)</a:t>
            </a:r>
          </a:p>
          <a:p>
            <a:pPr marL="457200" indent="-457200" eaLnBrk="1" hangingPunct="1">
              <a:spcBef>
                <a:spcPts val="1200"/>
              </a:spcBef>
              <a:spcAft>
                <a:spcPts val="2400"/>
              </a:spcAft>
              <a:buSzPct val="100000"/>
              <a:buFont typeface="+mj-lt"/>
              <a:buAutoNum type="alphaLcPeriod"/>
              <a:defRPr/>
            </a:pPr>
            <a:r>
              <a:rPr lang="en-US" dirty="0">
                <a:effectLst>
                  <a:outerShdw blurRad="38100" dist="38100" dir="2700000" algn="tl">
                    <a:srgbClr val="000000">
                      <a:alpha val="43137"/>
                    </a:srgbClr>
                  </a:outerShdw>
                </a:effectLst>
                <a:cs typeface="Calibri" panose="020F0502020204030204" pitchFamily="34" charset="0"/>
              </a:rPr>
              <a:t>The Coming Kingdom (5:10)</a:t>
            </a:r>
          </a:p>
        </p:txBody>
      </p:sp>
      <p:pic>
        <p:nvPicPr>
          <p:cNvPr id="7" name="Picture 6">
            <a:extLst>
              <a:ext uri="{FF2B5EF4-FFF2-40B4-BE49-F238E27FC236}">
                <a16:creationId xmlns:a16="http://schemas.microsoft.com/office/drawing/2014/main" id="{9A676B77-B00B-49CB-8D30-520BD075781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72200" y="1219199"/>
            <a:ext cx="2350033" cy="168570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5">
            <a:extLst>
              <a:ext uri="{FF2B5EF4-FFF2-40B4-BE49-F238E27FC236}">
                <a16:creationId xmlns:a16="http://schemas.microsoft.com/office/drawing/2014/main" id="{B4F07109-DF32-4E29-A067-F121E0D3D47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10484" y="3276599"/>
            <a:ext cx="2341767" cy="2676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04098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2. Worship</a:t>
            </a:r>
            <a:br>
              <a:rPr lang="en-US" sz="4000" kern="1200" dirty="0">
                <a:effectLst>
                  <a:outerShdw blurRad="38100" dist="38100" dir="2700000" algn="tl">
                    <a:srgbClr val="000000">
                      <a:alpha val="43137"/>
                    </a:srgbClr>
                  </a:outerShdw>
                </a:effectLst>
                <a:cs typeface="Calibri" panose="020F0502020204030204" pitchFamily="34" charset="0"/>
              </a:rPr>
            </a:br>
            <a:r>
              <a:rPr lang="en-US" sz="2800" kern="1200" dirty="0">
                <a:effectLst>
                  <a:outerShdw blurRad="38100" dist="38100" dir="2700000" algn="tl">
                    <a:srgbClr val="000000">
                      <a:alpha val="43137"/>
                    </a:srgbClr>
                  </a:outerShdw>
                </a:effectLst>
                <a:cs typeface="Calibri" panose="020F0502020204030204" pitchFamily="34" charset="0"/>
              </a:rPr>
              <a:t>(Rev. 5:9-10)</a:t>
            </a:r>
            <a:endParaRPr lang="en-US" sz="4000" kern="1200" dirty="0">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457200" y="2133600"/>
            <a:ext cx="5867400" cy="2590800"/>
          </a:xfrm>
        </p:spPr>
        <p:txBody>
          <a:bodyPr/>
          <a:lstStyle/>
          <a:p>
            <a:pPr marL="514350" indent="-514350" eaLnBrk="1" hangingPunct="1">
              <a:spcBef>
                <a:spcPts val="1200"/>
              </a:spcBef>
              <a:spcAft>
                <a:spcPts val="2400"/>
              </a:spcAft>
              <a:buSzPct val="100000"/>
              <a:buFont typeface="+mj-lt"/>
              <a:buAutoNum type="alphaL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Redemption (5:9)</a:t>
            </a:r>
          </a:p>
          <a:p>
            <a:pPr marL="457200" indent="-457200" eaLnBrk="1" hangingPunct="1">
              <a:spcBef>
                <a:spcPts val="1200"/>
              </a:spcBef>
              <a:spcAft>
                <a:spcPts val="2400"/>
              </a:spcAft>
              <a:buSzPct val="100000"/>
              <a:buFont typeface="+mj-lt"/>
              <a:buAutoNum type="alphaLcPeriod"/>
              <a:defRPr/>
            </a:pPr>
            <a:r>
              <a:rPr lang="en-US" dirty="0">
                <a:effectLst>
                  <a:outerShdw blurRad="38100" dist="38100" dir="2700000" algn="tl">
                    <a:srgbClr val="000000">
                      <a:alpha val="43137"/>
                    </a:srgbClr>
                  </a:outerShdw>
                </a:effectLst>
                <a:cs typeface="Calibri" panose="020F0502020204030204" pitchFamily="34" charset="0"/>
              </a:rPr>
              <a:t>The Coming Kingdom (5:10)</a:t>
            </a:r>
          </a:p>
        </p:txBody>
      </p:sp>
      <p:pic>
        <p:nvPicPr>
          <p:cNvPr id="7" name="Picture 6">
            <a:extLst>
              <a:ext uri="{FF2B5EF4-FFF2-40B4-BE49-F238E27FC236}">
                <a16:creationId xmlns:a16="http://schemas.microsoft.com/office/drawing/2014/main" id="{9A676B77-B00B-49CB-8D30-520BD075781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72200" y="1219199"/>
            <a:ext cx="2350033" cy="168570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5">
            <a:extLst>
              <a:ext uri="{FF2B5EF4-FFF2-40B4-BE49-F238E27FC236}">
                <a16:creationId xmlns:a16="http://schemas.microsoft.com/office/drawing/2014/main" id="{B4F07109-DF32-4E29-A067-F121E0D3D47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10484" y="3276599"/>
            <a:ext cx="2341767" cy="2676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9733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15471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1:19</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write the things which you have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will take place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these things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meta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tauta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72729C2-27CE-4FCF-830E-BE1C62CFEC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2971800"/>
            <a:ext cx="2461193" cy="1828800"/>
          </a:xfrm>
          <a:prstGeom prst="rect">
            <a:avLst/>
          </a:prstGeom>
        </p:spPr>
      </p:pic>
    </p:spTree>
    <p:extLst>
      <p:ext uri="{BB962C8B-B14F-4D97-AF65-F5344CB8AC3E}">
        <p14:creationId xmlns:p14="http://schemas.microsoft.com/office/powerpoint/2010/main" val="8382737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49326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5:9-10</a:t>
            </a:r>
          </a:p>
          <a:p>
            <a:pPr algn="just"/>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dirty="0">
                <a:latin typeface="Calibri" panose="020F0502020204030204" pitchFamily="34" charset="0"/>
                <a:cs typeface="Calibri" panose="020F0502020204030204" pitchFamily="34" charset="0"/>
              </a:rPr>
              <a:t> </a:t>
            </a:r>
            <a:r>
              <a:rPr lang="en-US" sz="3000" baseline="30000" dirty="0">
                <a:latin typeface="Calibri" panose="020F0502020204030204" pitchFamily="34" charset="0"/>
                <a:cs typeface="Calibri" panose="020F0502020204030204" pitchFamily="34" charset="0"/>
              </a:rPr>
              <a:t>9 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they sang a new song, saying,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Worthy are You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take the book and to break its seals; for You were slain, and purchased for God with Your blood men from every tribe and tongue and people and nation. </a:t>
            </a:r>
            <a:r>
              <a:rPr lang="en-US" sz="3000" baseline="30000" dirty="0">
                <a:latin typeface="Calibri" panose="020F0502020204030204" pitchFamily="34" charset="0"/>
                <a:cs typeface="Calibri" panose="020F0502020204030204" pitchFamily="34" charset="0"/>
              </a:rPr>
              <a:t>10</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have made them to be a kingdom and priests to our God; and they will reign upon the earth.’”</a:t>
            </a:r>
          </a:p>
        </p:txBody>
      </p:sp>
      <p:pic>
        <p:nvPicPr>
          <p:cNvPr id="6" name="Picture 5">
            <a:extLst>
              <a:ext uri="{FF2B5EF4-FFF2-40B4-BE49-F238E27FC236}">
                <a16:creationId xmlns:a16="http://schemas.microsoft.com/office/drawing/2014/main" id="{46E8CBF4-5051-4602-B8FD-CF83BA14F8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49053" y="3505200"/>
            <a:ext cx="1845895" cy="1371600"/>
          </a:xfrm>
          <a:prstGeom prst="rect">
            <a:avLst/>
          </a:prstGeom>
        </p:spPr>
      </p:pic>
    </p:spTree>
    <p:extLst>
      <p:ext uri="{BB962C8B-B14F-4D97-AF65-F5344CB8AC3E}">
        <p14:creationId xmlns:p14="http://schemas.microsoft.com/office/powerpoint/2010/main" val="22358509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49326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5:9-10</a:t>
            </a:r>
          </a:p>
          <a:p>
            <a:pPr algn="just"/>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baseline="30000" dirty="0">
                <a:latin typeface="Calibri" panose="020F0502020204030204" pitchFamily="34" charset="0"/>
                <a:cs typeface="Calibri" panose="020F0502020204030204" pitchFamily="34" charset="0"/>
              </a:rPr>
              <a:t>9 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they sang a new song, saying, ‘Worthy are You to take the book and to break its seals; for You were slain, and purchased for God with Your blood men from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every</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tribe and tongue and people and nation. </a:t>
            </a:r>
            <a:r>
              <a:rPr lang="en-US" sz="3000" baseline="30000" dirty="0">
                <a:latin typeface="Calibri" panose="020F0502020204030204" pitchFamily="34" charset="0"/>
                <a:cs typeface="Calibri" panose="020F0502020204030204" pitchFamily="34" charset="0"/>
              </a:rPr>
              <a:t>10</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have made them to be a kingdom and priests to our God; and they will reign upon the earth.’”</a:t>
            </a:r>
          </a:p>
        </p:txBody>
      </p:sp>
      <p:pic>
        <p:nvPicPr>
          <p:cNvPr id="6" name="Picture 5">
            <a:extLst>
              <a:ext uri="{FF2B5EF4-FFF2-40B4-BE49-F238E27FC236}">
                <a16:creationId xmlns:a16="http://schemas.microsoft.com/office/drawing/2014/main" id="{25C41448-79F4-4801-848B-E6C7B4B8EB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49053" y="3505200"/>
            <a:ext cx="1845895" cy="1371600"/>
          </a:xfrm>
          <a:prstGeom prst="rect">
            <a:avLst/>
          </a:prstGeom>
        </p:spPr>
      </p:pic>
    </p:spTree>
    <p:extLst>
      <p:ext uri="{BB962C8B-B14F-4D97-AF65-F5344CB8AC3E}">
        <p14:creationId xmlns:p14="http://schemas.microsoft.com/office/powerpoint/2010/main" val="26022189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5BECBB-8FEF-422F-9AD2-569056928379}"/>
              </a:ext>
            </a:extLst>
          </p:cNvPr>
          <p:cNvSpPr/>
          <p:nvPr/>
        </p:nvSpPr>
        <p:spPr>
          <a:xfrm>
            <a:off x="2614613" y="1335088"/>
            <a:ext cx="6300787" cy="2676525"/>
          </a:xfrm>
          <a:prstGeom prst="rect">
            <a:avLst/>
          </a:prstGeom>
        </p:spPr>
        <p:txBody>
          <a:bodyPr>
            <a:spAutoFit/>
          </a:bodyPr>
          <a:lstStyle/>
          <a:p>
            <a:pPr algn="jus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counselors, as Christians, are obligated to present the claims of Christ. They must present the good news that Christ Jesus died on the cross in the place of His own, that He bore the guilt and suffered the penalty for their sins. He died</a:t>
            </a:r>
          </a:p>
        </p:txBody>
      </p:sp>
      <p:sp>
        <p:nvSpPr>
          <p:cNvPr id="5" name="TextBox 4">
            <a:extLst>
              <a:ext uri="{FF2B5EF4-FFF2-40B4-BE49-F238E27FC236}">
                <a16:creationId xmlns:a16="http://schemas.microsoft.com/office/drawing/2014/main" id="{B30D8041-C4E9-43C4-91A8-934E7133E539}"/>
              </a:ext>
            </a:extLst>
          </p:cNvPr>
          <p:cNvSpPr txBox="1"/>
          <p:nvPr/>
        </p:nvSpPr>
        <p:spPr>
          <a:xfrm>
            <a:off x="1559719" y="79375"/>
            <a:ext cx="6024562" cy="1015663"/>
          </a:xfrm>
          <a:prstGeom prst="rect">
            <a:avLst/>
          </a:prstGeom>
          <a:noFill/>
        </p:spPr>
        <p:txBody>
          <a:bodyPr>
            <a:spAutoFit/>
          </a:bodyPr>
          <a:lstStyle/>
          <a:p>
            <a:pPr algn="ctr">
              <a:defRPr/>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Jay Adams </a:t>
            </a:r>
          </a:p>
          <a:p>
            <a:pPr algn="ctr">
              <a:defRPr/>
            </a:pP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Competent to Counsel</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70. </a:t>
            </a:r>
          </a:p>
        </p:txBody>
      </p:sp>
      <p:pic>
        <p:nvPicPr>
          <p:cNvPr id="3" name="Picture 2">
            <a:extLst>
              <a:ext uri="{FF2B5EF4-FFF2-40B4-BE49-F238E27FC236}">
                <a16:creationId xmlns:a16="http://schemas.microsoft.com/office/drawing/2014/main" id="{5E37B89F-1448-4262-8EA8-2FC706805B8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1524000"/>
            <a:ext cx="2204751" cy="22098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a:extLst>
              <a:ext uri="{FF2B5EF4-FFF2-40B4-BE49-F238E27FC236}">
                <a16:creationId xmlns:a16="http://schemas.microsoft.com/office/drawing/2014/main" id="{3A646BFF-B9C9-4B47-A327-A1635B2F8A0F}"/>
              </a:ext>
            </a:extLst>
          </p:cNvPr>
          <p:cNvSpPr/>
          <p:nvPr/>
        </p:nvSpPr>
        <p:spPr>
          <a:xfrm>
            <a:off x="76200" y="3875088"/>
            <a:ext cx="8839200" cy="2678112"/>
          </a:xfrm>
          <a:prstGeom prst="rect">
            <a:avLst/>
          </a:prstGeom>
        </p:spPr>
        <p:txBody>
          <a:bodyPr>
            <a:spAutoFit/>
          </a:bodyPr>
          <a:lstStyle/>
          <a:p>
            <a:pPr algn="just">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all whom the Father had given to Him might come unto Him and have life everlasting. As a reformed Christian, the writer believes that counselors must not tell any unsaved counselee that Christ </a:t>
            </a:r>
            <a:r>
              <a:rPr lang="en-US" sz="2800"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died for him,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THEY CANNOT SAY THAT</a:t>
            </a:r>
            <a:r>
              <a:rPr lang="en-US" sz="2800"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 man knows except Christ Himself who are His elect for whom He died." [emphasis mine]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2. Worship</a:t>
            </a:r>
            <a:br>
              <a:rPr lang="en-US" sz="4000" kern="1200" dirty="0">
                <a:effectLst>
                  <a:outerShdw blurRad="38100" dist="38100" dir="2700000" algn="tl">
                    <a:srgbClr val="000000">
                      <a:alpha val="43137"/>
                    </a:srgbClr>
                  </a:outerShdw>
                </a:effectLst>
                <a:cs typeface="Calibri" panose="020F0502020204030204" pitchFamily="34" charset="0"/>
              </a:rPr>
            </a:br>
            <a:r>
              <a:rPr lang="en-US" sz="2800" kern="1200" dirty="0">
                <a:effectLst>
                  <a:outerShdw blurRad="38100" dist="38100" dir="2700000" algn="tl">
                    <a:srgbClr val="000000">
                      <a:alpha val="43137"/>
                    </a:srgbClr>
                  </a:outerShdw>
                </a:effectLst>
                <a:cs typeface="Calibri" panose="020F0502020204030204" pitchFamily="34" charset="0"/>
              </a:rPr>
              <a:t>(Rev. 5:9-10)</a:t>
            </a:r>
            <a:endParaRPr lang="en-US" sz="4000" kern="1200" dirty="0">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457200" y="2133600"/>
            <a:ext cx="5867400" cy="2590800"/>
          </a:xfrm>
        </p:spPr>
        <p:txBody>
          <a:bodyPr/>
          <a:lstStyle/>
          <a:p>
            <a:pPr marL="514350" indent="-514350" eaLnBrk="1" hangingPunct="1">
              <a:spcBef>
                <a:spcPts val="1200"/>
              </a:spcBef>
              <a:spcAft>
                <a:spcPts val="2400"/>
              </a:spcAft>
              <a:buSzPct val="100000"/>
              <a:buFont typeface="+mj-lt"/>
              <a:buAutoNum type="alphaLcPeriod"/>
              <a:defRPr/>
            </a:pPr>
            <a:r>
              <a:rPr lang="en-US" dirty="0">
                <a:effectLst>
                  <a:outerShdw blurRad="38100" dist="38100" dir="2700000" algn="tl">
                    <a:srgbClr val="000000">
                      <a:alpha val="43137"/>
                    </a:srgbClr>
                  </a:outerShdw>
                </a:effectLst>
                <a:cs typeface="Calibri" panose="020F0502020204030204" pitchFamily="34" charset="0"/>
              </a:rPr>
              <a:t>Redemption (5:9)</a:t>
            </a:r>
          </a:p>
          <a:p>
            <a:pPr marL="457200" indent="-457200" eaLnBrk="1" hangingPunct="1">
              <a:spcBef>
                <a:spcPts val="1200"/>
              </a:spcBef>
              <a:spcAft>
                <a:spcPts val="2400"/>
              </a:spcAft>
              <a:buSzPct val="100000"/>
              <a:buFont typeface="+mj-lt"/>
              <a:buAutoNum type="alphaL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 Coming Kingdom (5:10)</a:t>
            </a:r>
          </a:p>
        </p:txBody>
      </p:sp>
      <p:pic>
        <p:nvPicPr>
          <p:cNvPr id="7" name="Picture 6">
            <a:extLst>
              <a:ext uri="{FF2B5EF4-FFF2-40B4-BE49-F238E27FC236}">
                <a16:creationId xmlns:a16="http://schemas.microsoft.com/office/drawing/2014/main" id="{9A676B77-B00B-49CB-8D30-520BD075781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72200" y="1219199"/>
            <a:ext cx="2350033" cy="168570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5">
            <a:extLst>
              <a:ext uri="{FF2B5EF4-FFF2-40B4-BE49-F238E27FC236}">
                <a16:creationId xmlns:a16="http://schemas.microsoft.com/office/drawing/2014/main" id="{B4F07109-DF32-4E29-A067-F121E0D3D47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10484" y="3276599"/>
            <a:ext cx="2341767" cy="2676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6116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18548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1:6; 5:10</a:t>
            </a:r>
          </a:p>
          <a:p>
            <a:pPr algn="just"/>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has made us to be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kingdom, priests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His God and Father—to Him be the glory and the dominion forever and ever. Amen…You have made them to be a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 and priests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our God; and they will reign [</a:t>
            </a:r>
            <a:r>
              <a:rPr lang="en-US" sz="320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basileuō</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upon the earth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gē</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555F8D65-2C53-4851-B1C8-A3DF668CEA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49053" y="3505200"/>
            <a:ext cx="1845895" cy="1371600"/>
          </a:xfrm>
          <a:prstGeom prst="rect">
            <a:avLst/>
          </a:prstGeom>
        </p:spPr>
      </p:pic>
    </p:spTree>
    <p:extLst>
      <p:ext uri="{BB962C8B-B14F-4D97-AF65-F5344CB8AC3E}">
        <p14:creationId xmlns:p14="http://schemas.microsoft.com/office/powerpoint/2010/main" val="301547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99" y="152401"/>
            <a:ext cx="8839201" cy="5791200"/>
          </a:xfrm>
          <a:prstGeom prst="rect">
            <a:avLst/>
          </a:prstGeom>
          <a:ln>
            <a:solidFill>
              <a:srgbClr val="FFFFCC"/>
            </a:solidFill>
          </a:ln>
        </p:spPr>
      </p:pic>
    </p:spTree>
    <p:extLst>
      <p:ext uri="{BB962C8B-B14F-4D97-AF65-F5344CB8AC3E}">
        <p14:creationId xmlns:p14="http://schemas.microsoft.com/office/powerpoint/2010/main" val="37986791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A013ACED-49D4-41BA-8E49-E9FCA1BB788C}"/>
              </a:ext>
            </a:extLst>
          </p:cNvPr>
          <p:cNvSpPr>
            <a:spLocks noGrp="1" noChangeArrowheads="1"/>
          </p:cNvSpPr>
          <p:nvPr>
            <p:ph type="title" idx="4294967295"/>
          </p:nvPr>
        </p:nvSpPr>
        <p:spPr>
          <a:xfrm>
            <a:off x="990600" y="228600"/>
            <a:ext cx="7162800" cy="652463"/>
          </a:xfrm>
        </p:spPr>
        <p:txBody>
          <a:bodyPr/>
          <a:lstStyle/>
          <a:p>
            <a:pPr algn="ctr"/>
            <a:r>
              <a:rPr lang="en-US" sz="3200" dirty="0">
                <a:effectLst>
                  <a:outerShdw blurRad="38100" dist="38100" dir="2700000" algn="tl">
                    <a:srgbClr val="000000">
                      <a:alpha val="43137"/>
                    </a:srgbClr>
                  </a:outerShdw>
                </a:effectLst>
              </a:rPr>
              <a:t>VIII. A reaction (5:8-14)</a:t>
            </a:r>
            <a:endParaRPr lang="en-US" altLang="en-US" sz="3200" dirty="0">
              <a:effectLst>
                <a:outerShdw blurRad="38100" dist="38100" dir="2700000" algn="tl">
                  <a:srgbClr val="000000">
                    <a:alpha val="43137"/>
                  </a:srgbClr>
                </a:outerShdw>
              </a:effectLst>
            </a:endParaRPr>
          </a:p>
        </p:txBody>
      </p:sp>
      <p:sp>
        <p:nvSpPr>
          <p:cNvPr id="56323" name="Rectangle 3">
            <a:extLst>
              <a:ext uri="{FF2B5EF4-FFF2-40B4-BE49-F238E27FC236}">
                <a16:creationId xmlns:a16="http://schemas.microsoft.com/office/drawing/2014/main" id="{62FADFAE-9AB1-4826-84A5-D255027174D3}"/>
              </a:ext>
            </a:extLst>
          </p:cNvPr>
          <p:cNvSpPr>
            <a:spLocks noGrp="1" noChangeArrowheads="1"/>
          </p:cNvSpPr>
          <p:nvPr>
            <p:ph type="body" idx="4294967295"/>
          </p:nvPr>
        </p:nvSpPr>
        <p:spPr>
          <a:xfrm>
            <a:off x="228600" y="881062"/>
            <a:ext cx="6553200" cy="5748338"/>
          </a:xfrm>
        </p:spPr>
        <p:txBody>
          <a:bodyPr/>
          <a:lstStyle/>
          <a:p>
            <a:pPr marL="457200" indent="-457200">
              <a:spcBef>
                <a:spcPts val="0"/>
              </a:spcBef>
              <a:spcAft>
                <a:spcPts val="400"/>
              </a:spcAft>
              <a:buSzPct val="100000"/>
              <a:buFont typeface="+mj-lt"/>
              <a:buAutoNum type="alphaUcPeriod"/>
              <a:defRPr/>
            </a:pPr>
            <a:r>
              <a:rPr lang="en-US" sz="2800" dirty="0">
                <a:effectLst>
                  <a:outerShdw blurRad="38100" dist="38100" dir="2700000" algn="tl">
                    <a:srgbClr val="000000">
                      <a:alpha val="43137"/>
                    </a:srgbClr>
                  </a:outerShdw>
                </a:effectLst>
              </a:rPr>
              <a:t>4 living creatures &amp; 24 elders (5:8-10)</a:t>
            </a:r>
          </a:p>
          <a:p>
            <a:pPr marL="914400" lvl="1" indent="-457200">
              <a:spcBef>
                <a:spcPts val="0"/>
              </a:spcBef>
              <a:spcAft>
                <a:spcPts val="400"/>
              </a:spcAft>
              <a:buSzPct val="100000"/>
              <a:buAutoNum type="arabicPeriod"/>
              <a:defRPr/>
            </a:pPr>
            <a:r>
              <a:rPr lang="en-US" sz="2800" dirty="0">
                <a:effectLst>
                  <a:outerShdw blurRad="38100" dist="38100" dir="2700000" algn="tl">
                    <a:srgbClr val="000000">
                      <a:alpha val="43137"/>
                    </a:srgbClr>
                  </a:outerShdw>
                </a:effectLst>
                <a:ea typeface="+mn-ea"/>
                <a:cs typeface="+mn-cs"/>
              </a:rPr>
              <a:t>Worshippers (8)</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ea typeface="+mn-ea"/>
                <a:cs typeface="+mn-cs"/>
              </a:rPr>
              <a:t>Worship (9-10)</a:t>
            </a:r>
          </a:p>
          <a:p>
            <a:pPr marL="457200" indent="-457200">
              <a:spcBef>
                <a:spcPts val="0"/>
              </a:spcBef>
              <a:spcAft>
                <a:spcPts val="400"/>
              </a:spcAft>
              <a:buSzPct val="100000"/>
              <a:buFont typeface="+mj-lt"/>
              <a:buAutoNum type="alphaUcPeriod"/>
              <a:defRPr/>
            </a:pPr>
            <a:r>
              <a:rPr lang="en-US" sz="2800" b="1" u="sng" dirty="0">
                <a:solidFill>
                  <a:srgbClr val="FFFFCC"/>
                </a:solidFill>
                <a:effectLst>
                  <a:outerShdw blurRad="38100" dist="38100" dir="2700000" algn="tl">
                    <a:srgbClr val="000000">
                      <a:alpha val="43137"/>
                    </a:srgbClr>
                  </a:outerShdw>
                </a:effectLst>
              </a:rPr>
              <a:t>Angels &amp; 24 elders (5:11-12)</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rPr>
              <a:t>Worshippers (11)</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rPr>
              <a:t>Worship (12)</a:t>
            </a:r>
          </a:p>
          <a:p>
            <a:pPr marL="457200" indent="-457200">
              <a:spcBef>
                <a:spcPts val="0"/>
              </a:spcBef>
              <a:spcAft>
                <a:spcPts val="400"/>
              </a:spcAft>
              <a:buSzPct val="100000"/>
              <a:buFont typeface="+mj-lt"/>
              <a:buAutoNum type="alphaUcPeriod"/>
              <a:defRPr/>
            </a:pPr>
            <a:r>
              <a:rPr lang="en-US" sz="2800" dirty="0">
                <a:effectLst>
                  <a:outerShdw blurRad="38100" dist="38100" dir="2700000" algn="tl">
                    <a:srgbClr val="000000">
                      <a:alpha val="43137"/>
                    </a:srgbClr>
                  </a:outerShdw>
                </a:effectLst>
              </a:rPr>
              <a:t>Every created thing (5:13)</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rPr>
              <a:t>Worshippers (13a)</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rPr>
              <a:t>Worship (13b)</a:t>
            </a:r>
          </a:p>
          <a:p>
            <a:pPr marL="457200" indent="-457200">
              <a:spcBef>
                <a:spcPts val="0"/>
              </a:spcBef>
              <a:spcAft>
                <a:spcPts val="400"/>
              </a:spcAft>
              <a:buSzPct val="100000"/>
              <a:buFont typeface="+mj-lt"/>
              <a:buAutoNum type="alphaUcPeriod"/>
              <a:defRPr/>
            </a:pPr>
            <a:r>
              <a:rPr lang="en-US" sz="2800" dirty="0">
                <a:effectLst>
                  <a:outerShdw blurRad="38100" dist="38100" dir="2700000" algn="tl">
                    <a:srgbClr val="000000">
                      <a:alpha val="43137"/>
                    </a:srgbClr>
                  </a:outerShdw>
                </a:effectLst>
              </a:rPr>
              <a:t>4 living creatures &amp; 24 elders (5:14)</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rPr>
              <a:t>4 living creatures (14a)</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rPr>
              <a:t>24 elders (14b)</a:t>
            </a:r>
          </a:p>
        </p:txBody>
      </p:sp>
      <p:pic>
        <p:nvPicPr>
          <p:cNvPr id="52228" name="Picture 5">
            <a:extLst>
              <a:ext uri="{FF2B5EF4-FFF2-40B4-BE49-F238E27FC236}">
                <a16:creationId xmlns:a16="http://schemas.microsoft.com/office/drawing/2014/main" id="{DE3DC97F-BBCF-45F4-9968-FCE1DCA38B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1800" y="1414463"/>
            <a:ext cx="2089848" cy="238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6">
            <a:extLst>
              <a:ext uri="{FF2B5EF4-FFF2-40B4-BE49-F238E27FC236}">
                <a16:creationId xmlns:a16="http://schemas.microsoft.com/office/drawing/2014/main" id="{92746537-BC36-45F9-9B31-3241808115D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84623" y="5105400"/>
            <a:ext cx="1852389" cy="13287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598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A013ACED-49D4-41BA-8E49-E9FCA1BB788C}"/>
              </a:ext>
            </a:extLst>
          </p:cNvPr>
          <p:cNvSpPr>
            <a:spLocks noGrp="1" noChangeArrowheads="1"/>
          </p:cNvSpPr>
          <p:nvPr>
            <p:ph type="title" idx="4294967295"/>
          </p:nvPr>
        </p:nvSpPr>
        <p:spPr>
          <a:xfrm>
            <a:off x="990600" y="228600"/>
            <a:ext cx="7162800" cy="652463"/>
          </a:xfrm>
        </p:spPr>
        <p:txBody>
          <a:bodyPr/>
          <a:lstStyle/>
          <a:p>
            <a:pPr algn="ctr"/>
            <a:r>
              <a:rPr lang="en-US" sz="3200" dirty="0">
                <a:effectLst>
                  <a:outerShdw blurRad="38100" dist="38100" dir="2700000" algn="tl">
                    <a:srgbClr val="000000">
                      <a:alpha val="43137"/>
                    </a:srgbClr>
                  </a:outerShdw>
                </a:effectLst>
              </a:rPr>
              <a:t>VIII. A reaction (5:8-14)</a:t>
            </a:r>
            <a:endParaRPr lang="en-US" altLang="en-US" sz="3200" dirty="0">
              <a:effectLst>
                <a:outerShdw blurRad="38100" dist="38100" dir="2700000" algn="tl">
                  <a:srgbClr val="000000">
                    <a:alpha val="43137"/>
                  </a:srgbClr>
                </a:outerShdw>
              </a:effectLst>
            </a:endParaRPr>
          </a:p>
        </p:txBody>
      </p:sp>
      <p:sp>
        <p:nvSpPr>
          <p:cNvPr id="56323" name="Rectangle 3">
            <a:extLst>
              <a:ext uri="{FF2B5EF4-FFF2-40B4-BE49-F238E27FC236}">
                <a16:creationId xmlns:a16="http://schemas.microsoft.com/office/drawing/2014/main" id="{62FADFAE-9AB1-4826-84A5-D255027174D3}"/>
              </a:ext>
            </a:extLst>
          </p:cNvPr>
          <p:cNvSpPr>
            <a:spLocks noGrp="1" noChangeArrowheads="1"/>
          </p:cNvSpPr>
          <p:nvPr>
            <p:ph type="body" idx="4294967295"/>
          </p:nvPr>
        </p:nvSpPr>
        <p:spPr>
          <a:xfrm>
            <a:off x="228600" y="881062"/>
            <a:ext cx="6553200" cy="5748338"/>
          </a:xfrm>
        </p:spPr>
        <p:txBody>
          <a:bodyPr/>
          <a:lstStyle/>
          <a:p>
            <a:pPr marL="457200" indent="-457200">
              <a:spcBef>
                <a:spcPts val="0"/>
              </a:spcBef>
              <a:spcAft>
                <a:spcPts val="400"/>
              </a:spcAft>
              <a:buSzPct val="100000"/>
              <a:buFont typeface="+mj-lt"/>
              <a:buAutoNum type="alphaUcPeriod"/>
              <a:defRPr/>
            </a:pPr>
            <a:r>
              <a:rPr lang="en-US" sz="2800" dirty="0">
                <a:effectLst>
                  <a:outerShdw blurRad="38100" dist="38100" dir="2700000" algn="tl">
                    <a:srgbClr val="000000">
                      <a:alpha val="43137"/>
                    </a:srgbClr>
                  </a:outerShdw>
                </a:effectLst>
              </a:rPr>
              <a:t>4 living creatures &amp; 24 elders (5:8-10)</a:t>
            </a:r>
          </a:p>
          <a:p>
            <a:pPr marL="914400" lvl="1" indent="-457200">
              <a:spcBef>
                <a:spcPts val="0"/>
              </a:spcBef>
              <a:spcAft>
                <a:spcPts val="400"/>
              </a:spcAft>
              <a:buSzPct val="100000"/>
              <a:buAutoNum type="arabicPeriod"/>
              <a:defRPr/>
            </a:pPr>
            <a:r>
              <a:rPr lang="en-US" sz="2800" dirty="0">
                <a:effectLst>
                  <a:outerShdw blurRad="38100" dist="38100" dir="2700000" algn="tl">
                    <a:srgbClr val="000000">
                      <a:alpha val="43137"/>
                    </a:srgbClr>
                  </a:outerShdw>
                </a:effectLst>
                <a:ea typeface="+mn-ea"/>
                <a:cs typeface="+mn-cs"/>
              </a:rPr>
              <a:t>Worshippers (8)</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ea typeface="+mn-ea"/>
                <a:cs typeface="+mn-cs"/>
              </a:rPr>
              <a:t>Worship (9-10)</a:t>
            </a:r>
          </a:p>
          <a:p>
            <a:pPr marL="457200" indent="-457200">
              <a:spcBef>
                <a:spcPts val="0"/>
              </a:spcBef>
              <a:spcAft>
                <a:spcPts val="400"/>
              </a:spcAft>
              <a:buSzPct val="100000"/>
              <a:buFont typeface="+mj-lt"/>
              <a:buAutoNum type="alphaUcPeriod"/>
              <a:defRPr/>
            </a:pPr>
            <a:r>
              <a:rPr lang="en-US" sz="2800" b="1" dirty="0">
                <a:solidFill>
                  <a:srgbClr val="FFFFCC"/>
                </a:solidFill>
                <a:effectLst>
                  <a:outerShdw blurRad="38100" dist="38100" dir="2700000" algn="tl">
                    <a:srgbClr val="000000">
                      <a:alpha val="43137"/>
                    </a:srgbClr>
                  </a:outerShdw>
                </a:effectLst>
              </a:rPr>
              <a:t>Angels &amp; 24 elders (5:11-12)</a:t>
            </a:r>
          </a:p>
          <a:p>
            <a:pPr marL="914400" lvl="1" indent="-457200">
              <a:spcBef>
                <a:spcPts val="0"/>
              </a:spcBef>
              <a:spcAft>
                <a:spcPts val="400"/>
              </a:spcAft>
              <a:buSzPct val="100000"/>
              <a:buFont typeface="Wingdings" panose="05000000000000000000" pitchFamily="2" charset="2"/>
              <a:buAutoNum type="arabicPeriod"/>
              <a:defRPr/>
            </a:pPr>
            <a:r>
              <a:rPr lang="en-US" sz="2800" b="1" u="sng" dirty="0">
                <a:solidFill>
                  <a:srgbClr val="FFFFCC"/>
                </a:solidFill>
                <a:effectLst>
                  <a:outerShdw blurRad="38100" dist="38100" dir="2700000" algn="tl">
                    <a:srgbClr val="000000">
                      <a:alpha val="43137"/>
                    </a:srgbClr>
                  </a:outerShdw>
                </a:effectLst>
                <a:ea typeface="+mn-ea"/>
                <a:cs typeface="+mn-cs"/>
              </a:rPr>
              <a:t>Worshippers (11)</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rPr>
              <a:t>Worship (12)</a:t>
            </a:r>
          </a:p>
          <a:p>
            <a:pPr marL="457200" indent="-457200">
              <a:spcBef>
                <a:spcPts val="0"/>
              </a:spcBef>
              <a:spcAft>
                <a:spcPts val="400"/>
              </a:spcAft>
              <a:buSzPct val="100000"/>
              <a:buFont typeface="+mj-lt"/>
              <a:buAutoNum type="alphaUcPeriod"/>
              <a:defRPr/>
            </a:pPr>
            <a:r>
              <a:rPr lang="en-US" sz="2800" dirty="0">
                <a:effectLst>
                  <a:outerShdw blurRad="38100" dist="38100" dir="2700000" algn="tl">
                    <a:srgbClr val="000000">
                      <a:alpha val="43137"/>
                    </a:srgbClr>
                  </a:outerShdw>
                </a:effectLst>
              </a:rPr>
              <a:t>Every created thing (5:13)</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rPr>
              <a:t>Worshippers (13a)</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rPr>
              <a:t>Worship (13b)</a:t>
            </a:r>
          </a:p>
          <a:p>
            <a:pPr marL="457200" indent="-457200">
              <a:spcBef>
                <a:spcPts val="0"/>
              </a:spcBef>
              <a:spcAft>
                <a:spcPts val="400"/>
              </a:spcAft>
              <a:buSzPct val="100000"/>
              <a:buFont typeface="+mj-lt"/>
              <a:buAutoNum type="alphaUcPeriod"/>
              <a:defRPr/>
            </a:pPr>
            <a:r>
              <a:rPr lang="en-US" sz="2800" dirty="0">
                <a:effectLst>
                  <a:outerShdw blurRad="38100" dist="38100" dir="2700000" algn="tl">
                    <a:srgbClr val="000000">
                      <a:alpha val="43137"/>
                    </a:srgbClr>
                  </a:outerShdw>
                </a:effectLst>
              </a:rPr>
              <a:t>4 living creatures &amp; 24 elders (5:14)</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rPr>
              <a:t>4 living creatures (14a)</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rPr>
              <a:t>24 elders (14b)</a:t>
            </a:r>
          </a:p>
        </p:txBody>
      </p:sp>
      <p:pic>
        <p:nvPicPr>
          <p:cNvPr id="52228" name="Picture 5">
            <a:extLst>
              <a:ext uri="{FF2B5EF4-FFF2-40B4-BE49-F238E27FC236}">
                <a16:creationId xmlns:a16="http://schemas.microsoft.com/office/drawing/2014/main" id="{DE3DC97F-BBCF-45F4-9968-FCE1DCA38B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1800" y="1414463"/>
            <a:ext cx="2089848" cy="238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6">
            <a:extLst>
              <a:ext uri="{FF2B5EF4-FFF2-40B4-BE49-F238E27FC236}">
                <a16:creationId xmlns:a16="http://schemas.microsoft.com/office/drawing/2014/main" id="{92746537-BC36-45F9-9B31-3241808115D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84623" y="5105400"/>
            <a:ext cx="1852389" cy="13287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623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0" y="228600"/>
            <a:ext cx="91440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Twenty-Four Elders</a:t>
            </a:r>
            <a:br>
              <a:rPr lang="en-US" sz="36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 4:4)</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914400" y="1371600"/>
            <a:ext cx="6172200" cy="5181600"/>
          </a:xfrm>
        </p:spPr>
        <p:txBody>
          <a:bodyPr/>
          <a:lstStyle/>
          <a:p>
            <a:pPr marL="0" indent="0" eaLnBrk="1" hangingPunct="1">
              <a:spcBef>
                <a:spcPts val="0"/>
              </a:spcBef>
              <a:spcAft>
                <a:spcPts val="1800"/>
              </a:spcAft>
              <a:buSzPct val="100000"/>
              <a:buNone/>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Church</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Crowned (2:10)</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Clothed in White (3:5)</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Redeemed (5:8-10)</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Enthroned (3:21)</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Elders (1 Tim. 3:1-7)</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Kingdom of Priests (Rev. 1:6)</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Twenty-four (Rev. 1:6)</a:t>
            </a:r>
          </a:p>
        </p:txBody>
      </p:sp>
      <p:pic>
        <p:nvPicPr>
          <p:cNvPr id="5" name="Picture 4">
            <a:extLst>
              <a:ext uri="{FF2B5EF4-FFF2-40B4-BE49-F238E27FC236}">
                <a16:creationId xmlns:a16="http://schemas.microsoft.com/office/drawing/2014/main" id="{4813355A-A201-4CF1-9852-5FA55F792DD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14483" y="2286000"/>
            <a:ext cx="2215117" cy="2286000"/>
          </a:xfrm>
          <a:prstGeom prst="rect">
            <a:avLst/>
          </a:prstGeom>
        </p:spPr>
      </p:pic>
    </p:spTree>
    <p:extLst>
      <p:ext uri="{BB962C8B-B14F-4D97-AF65-F5344CB8AC3E}">
        <p14:creationId xmlns:p14="http://schemas.microsoft.com/office/powerpoint/2010/main" val="40082577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A013ACED-49D4-41BA-8E49-E9FCA1BB788C}"/>
              </a:ext>
            </a:extLst>
          </p:cNvPr>
          <p:cNvSpPr>
            <a:spLocks noGrp="1" noChangeArrowheads="1"/>
          </p:cNvSpPr>
          <p:nvPr>
            <p:ph type="title" idx="4294967295"/>
          </p:nvPr>
        </p:nvSpPr>
        <p:spPr>
          <a:xfrm>
            <a:off x="990600" y="228600"/>
            <a:ext cx="7162800" cy="652463"/>
          </a:xfrm>
        </p:spPr>
        <p:txBody>
          <a:bodyPr/>
          <a:lstStyle/>
          <a:p>
            <a:pPr algn="ctr"/>
            <a:r>
              <a:rPr lang="en-US" sz="3200" dirty="0">
                <a:effectLst>
                  <a:outerShdw blurRad="38100" dist="38100" dir="2700000" algn="tl">
                    <a:srgbClr val="000000">
                      <a:alpha val="43137"/>
                    </a:srgbClr>
                  </a:outerShdw>
                </a:effectLst>
              </a:rPr>
              <a:t>VIII. A reaction (5:8-14)</a:t>
            </a:r>
            <a:endParaRPr lang="en-US" altLang="en-US" sz="3200" dirty="0">
              <a:effectLst>
                <a:outerShdw blurRad="38100" dist="38100" dir="2700000" algn="tl">
                  <a:srgbClr val="000000">
                    <a:alpha val="43137"/>
                  </a:srgbClr>
                </a:outerShdw>
              </a:effectLst>
            </a:endParaRPr>
          </a:p>
        </p:txBody>
      </p:sp>
      <p:sp>
        <p:nvSpPr>
          <p:cNvPr id="56323" name="Rectangle 3">
            <a:extLst>
              <a:ext uri="{FF2B5EF4-FFF2-40B4-BE49-F238E27FC236}">
                <a16:creationId xmlns:a16="http://schemas.microsoft.com/office/drawing/2014/main" id="{62FADFAE-9AB1-4826-84A5-D255027174D3}"/>
              </a:ext>
            </a:extLst>
          </p:cNvPr>
          <p:cNvSpPr>
            <a:spLocks noGrp="1" noChangeArrowheads="1"/>
          </p:cNvSpPr>
          <p:nvPr>
            <p:ph type="body" idx="4294967295"/>
          </p:nvPr>
        </p:nvSpPr>
        <p:spPr>
          <a:xfrm>
            <a:off x="228600" y="881062"/>
            <a:ext cx="6553200" cy="5748338"/>
          </a:xfrm>
        </p:spPr>
        <p:txBody>
          <a:bodyPr/>
          <a:lstStyle/>
          <a:p>
            <a:pPr marL="457200" indent="-457200">
              <a:spcBef>
                <a:spcPts val="0"/>
              </a:spcBef>
              <a:spcAft>
                <a:spcPts val="400"/>
              </a:spcAft>
              <a:buSzPct val="100000"/>
              <a:buFont typeface="+mj-lt"/>
              <a:buAutoNum type="alphaUcPeriod"/>
              <a:defRPr/>
            </a:pPr>
            <a:r>
              <a:rPr lang="en-US" sz="2800" dirty="0">
                <a:effectLst>
                  <a:outerShdw blurRad="38100" dist="38100" dir="2700000" algn="tl">
                    <a:srgbClr val="000000">
                      <a:alpha val="43137"/>
                    </a:srgbClr>
                  </a:outerShdw>
                </a:effectLst>
              </a:rPr>
              <a:t>4 living creatures &amp; 24 elders (5:8-10)</a:t>
            </a:r>
          </a:p>
          <a:p>
            <a:pPr marL="914400" lvl="1" indent="-457200">
              <a:spcBef>
                <a:spcPts val="0"/>
              </a:spcBef>
              <a:spcAft>
                <a:spcPts val="400"/>
              </a:spcAft>
              <a:buSzPct val="100000"/>
              <a:buAutoNum type="arabicPeriod"/>
              <a:defRPr/>
            </a:pPr>
            <a:r>
              <a:rPr lang="en-US" sz="2800" dirty="0">
                <a:effectLst>
                  <a:outerShdw blurRad="38100" dist="38100" dir="2700000" algn="tl">
                    <a:srgbClr val="000000">
                      <a:alpha val="43137"/>
                    </a:srgbClr>
                  </a:outerShdw>
                </a:effectLst>
                <a:ea typeface="+mn-ea"/>
                <a:cs typeface="+mn-cs"/>
              </a:rPr>
              <a:t>Worshippers (8)</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ea typeface="+mn-ea"/>
                <a:cs typeface="+mn-cs"/>
              </a:rPr>
              <a:t>Worship (9-10)</a:t>
            </a:r>
          </a:p>
          <a:p>
            <a:pPr marL="457200" indent="-457200">
              <a:spcBef>
                <a:spcPts val="0"/>
              </a:spcBef>
              <a:spcAft>
                <a:spcPts val="400"/>
              </a:spcAft>
              <a:buSzPct val="100000"/>
              <a:buFont typeface="+mj-lt"/>
              <a:buAutoNum type="alphaUcPeriod"/>
              <a:defRPr/>
            </a:pPr>
            <a:r>
              <a:rPr lang="en-US" sz="2800" b="1" dirty="0">
                <a:solidFill>
                  <a:srgbClr val="FFFFCC"/>
                </a:solidFill>
                <a:effectLst>
                  <a:outerShdw blurRad="38100" dist="38100" dir="2700000" algn="tl">
                    <a:srgbClr val="000000">
                      <a:alpha val="43137"/>
                    </a:srgbClr>
                  </a:outerShdw>
                </a:effectLst>
              </a:rPr>
              <a:t>Angels &amp; 24 elders (5:11-12)</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ea typeface="+mn-ea"/>
                <a:cs typeface="+mn-cs"/>
              </a:rPr>
              <a:t>Worshippers (11)</a:t>
            </a:r>
          </a:p>
          <a:p>
            <a:pPr marL="914400" lvl="1" indent="-457200">
              <a:spcBef>
                <a:spcPts val="0"/>
              </a:spcBef>
              <a:spcAft>
                <a:spcPts val="400"/>
              </a:spcAft>
              <a:buSzPct val="100000"/>
              <a:buFont typeface="Wingdings" panose="05000000000000000000" pitchFamily="2" charset="2"/>
              <a:buAutoNum type="arabicPeriod"/>
              <a:defRPr/>
            </a:pPr>
            <a:r>
              <a:rPr lang="en-US" sz="2800" b="1" u="sng" dirty="0">
                <a:solidFill>
                  <a:srgbClr val="FFFFCC"/>
                </a:solidFill>
                <a:effectLst>
                  <a:outerShdw blurRad="38100" dist="38100" dir="2700000" algn="tl">
                    <a:srgbClr val="000000">
                      <a:alpha val="43137"/>
                    </a:srgbClr>
                  </a:outerShdw>
                </a:effectLst>
                <a:ea typeface="+mn-ea"/>
                <a:cs typeface="+mn-cs"/>
              </a:rPr>
              <a:t>Worship (12)</a:t>
            </a:r>
          </a:p>
          <a:p>
            <a:pPr marL="457200" indent="-457200">
              <a:spcBef>
                <a:spcPts val="0"/>
              </a:spcBef>
              <a:spcAft>
                <a:spcPts val="400"/>
              </a:spcAft>
              <a:buSzPct val="100000"/>
              <a:buFont typeface="+mj-lt"/>
              <a:buAutoNum type="alphaUcPeriod"/>
              <a:defRPr/>
            </a:pPr>
            <a:r>
              <a:rPr lang="en-US" sz="2800" dirty="0">
                <a:effectLst>
                  <a:outerShdw blurRad="38100" dist="38100" dir="2700000" algn="tl">
                    <a:srgbClr val="000000">
                      <a:alpha val="43137"/>
                    </a:srgbClr>
                  </a:outerShdw>
                </a:effectLst>
              </a:rPr>
              <a:t>Every created thing (5:13)</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rPr>
              <a:t>Worshippers (13a)</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rPr>
              <a:t>Worship (13b)</a:t>
            </a:r>
          </a:p>
          <a:p>
            <a:pPr marL="457200" indent="-457200">
              <a:spcBef>
                <a:spcPts val="0"/>
              </a:spcBef>
              <a:spcAft>
                <a:spcPts val="400"/>
              </a:spcAft>
              <a:buSzPct val="100000"/>
              <a:buFont typeface="+mj-lt"/>
              <a:buAutoNum type="alphaUcPeriod"/>
              <a:defRPr/>
            </a:pPr>
            <a:r>
              <a:rPr lang="en-US" sz="2800" dirty="0">
                <a:effectLst>
                  <a:outerShdw blurRad="38100" dist="38100" dir="2700000" algn="tl">
                    <a:srgbClr val="000000">
                      <a:alpha val="43137"/>
                    </a:srgbClr>
                  </a:outerShdw>
                </a:effectLst>
              </a:rPr>
              <a:t>4 living creatures &amp; 24 elders (5:14)</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rPr>
              <a:t>4 living creatures (14a)</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rPr>
              <a:t>24 elders (14b)</a:t>
            </a:r>
          </a:p>
        </p:txBody>
      </p:sp>
      <p:pic>
        <p:nvPicPr>
          <p:cNvPr id="52228" name="Picture 5">
            <a:extLst>
              <a:ext uri="{FF2B5EF4-FFF2-40B4-BE49-F238E27FC236}">
                <a16:creationId xmlns:a16="http://schemas.microsoft.com/office/drawing/2014/main" id="{DE3DC97F-BBCF-45F4-9968-FCE1DCA38B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1800" y="1414463"/>
            <a:ext cx="2089848" cy="238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6">
            <a:extLst>
              <a:ext uri="{FF2B5EF4-FFF2-40B4-BE49-F238E27FC236}">
                <a16:creationId xmlns:a16="http://schemas.microsoft.com/office/drawing/2014/main" id="{92746537-BC36-45F9-9B31-3241808115D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84623" y="5105400"/>
            <a:ext cx="1852389" cy="13287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5700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09650" y="1155414"/>
            <a:ext cx="7124700" cy="2502186"/>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Seen (Chapter 1)</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Are (Chapters 2–3)</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After these things (Chapters 4–22)</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762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Revelation 1:19</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2931" y="3733800"/>
            <a:ext cx="2658138" cy="2743200"/>
          </a:xfrm>
          <a:prstGeom prst="rect">
            <a:avLst/>
          </a:prstGeom>
        </p:spPr>
      </p:pic>
    </p:spTree>
    <p:extLst>
      <p:ext uri="{BB962C8B-B14F-4D97-AF65-F5344CB8AC3E}">
        <p14:creationId xmlns:p14="http://schemas.microsoft.com/office/powerpoint/2010/main" val="40040870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A013ACED-49D4-41BA-8E49-E9FCA1BB788C}"/>
              </a:ext>
            </a:extLst>
          </p:cNvPr>
          <p:cNvSpPr>
            <a:spLocks noGrp="1" noChangeArrowheads="1"/>
          </p:cNvSpPr>
          <p:nvPr>
            <p:ph type="title" idx="4294967295"/>
          </p:nvPr>
        </p:nvSpPr>
        <p:spPr>
          <a:xfrm>
            <a:off x="990600" y="228600"/>
            <a:ext cx="7162800" cy="652463"/>
          </a:xfrm>
        </p:spPr>
        <p:txBody>
          <a:bodyPr/>
          <a:lstStyle/>
          <a:p>
            <a:pPr algn="ctr"/>
            <a:r>
              <a:rPr lang="en-US" sz="3200" dirty="0">
                <a:effectLst>
                  <a:outerShdw blurRad="38100" dist="38100" dir="2700000" algn="tl">
                    <a:srgbClr val="000000">
                      <a:alpha val="43137"/>
                    </a:srgbClr>
                  </a:outerShdw>
                </a:effectLst>
              </a:rPr>
              <a:t>VIII. A reaction (5:8-14)</a:t>
            </a:r>
            <a:endParaRPr lang="en-US" altLang="en-US" sz="3200" dirty="0">
              <a:effectLst>
                <a:outerShdw blurRad="38100" dist="38100" dir="2700000" algn="tl">
                  <a:srgbClr val="000000">
                    <a:alpha val="43137"/>
                  </a:srgbClr>
                </a:outerShdw>
              </a:effectLst>
            </a:endParaRPr>
          </a:p>
        </p:txBody>
      </p:sp>
      <p:sp>
        <p:nvSpPr>
          <p:cNvPr id="56323" name="Rectangle 3">
            <a:extLst>
              <a:ext uri="{FF2B5EF4-FFF2-40B4-BE49-F238E27FC236}">
                <a16:creationId xmlns:a16="http://schemas.microsoft.com/office/drawing/2014/main" id="{62FADFAE-9AB1-4826-84A5-D255027174D3}"/>
              </a:ext>
            </a:extLst>
          </p:cNvPr>
          <p:cNvSpPr>
            <a:spLocks noGrp="1" noChangeArrowheads="1"/>
          </p:cNvSpPr>
          <p:nvPr>
            <p:ph type="body" idx="4294967295"/>
          </p:nvPr>
        </p:nvSpPr>
        <p:spPr>
          <a:xfrm>
            <a:off x="228600" y="881062"/>
            <a:ext cx="6553200" cy="5748338"/>
          </a:xfrm>
        </p:spPr>
        <p:txBody>
          <a:bodyPr/>
          <a:lstStyle/>
          <a:p>
            <a:pPr marL="457200" indent="-457200">
              <a:spcBef>
                <a:spcPts val="0"/>
              </a:spcBef>
              <a:spcAft>
                <a:spcPts val="400"/>
              </a:spcAft>
              <a:buSzPct val="100000"/>
              <a:buFont typeface="+mj-lt"/>
              <a:buAutoNum type="alphaUcPeriod"/>
              <a:defRPr/>
            </a:pPr>
            <a:r>
              <a:rPr lang="en-US" sz="2800" dirty="0">
                <a:effectLst>
                  <a:outerShdw blurRad="38100" dist="38100" dir="2700000" algn="tl">
                    <a:srgbClr val="000000">
                      <a:alpha val="43137"/>
                    </a:srgbClr>
                  </a:outerShdw>
                </a:effectLst>
              </a:rPr>
              <a:t>4 living creatures &amp; 24 elders (5:8-10)</a:t>
            </a:r>
          </a:p>
          <a:p>
            <a:pPr marL="914400" lvl="1" indent="-457200">
              <a:spcBef>
                <a:spcPts val="0"/>
              </a:spcBef>
              <a:spcAft>
                <a:spcPts val="400"/>
              </a:spcAft>
              <a:buSzPct val="100000"/>
              <a:buAutoNum type="arabicPeriod"/>
              <a:defRPr/>
            </a:pPr>
            <a:r>
              <a:rPr lang="en-US" sz="2800" dirty="0">
                <a:effectLst>
                  <a:outerShdw blurRad="38100" dist="38100" dir="2700000" algn="tl">
                    <a:srgbClr val="000000">
                      <a:alpha val="43137"/>
                    </a:srgbClr>
                  </a:outerShdw>
                </a:effectLst>
                <a:ea typeface="+mn-ea"/>
                <a:cs typeface="+mn-cs"/>
              </a:rPr>
              <a:t>Worshippers (8)</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ea typeface="+mn-ea"/>
                <a:cs typeface="+mn-cs"/>
              </a:rPr>
              <a:t>Worship (9-10)</a:t>
            </a:r>
          </a:p>
          <a:p>
            <a:pPr marL="457200" indent="-457200">
              <a:spcBef>
                <a:spcPts val="0"/>
              </a:spcBef>
              <a:spcAft>
                <a:spcPts val="400"/>
              </a:spcAft>
              <a:buSzPct val="100000"/>
              <a:buFont typeface="+mj-lt"/>
              <a:buAutoNum type="alphaUcPeriod"/>
              <a:defRPr/>
            </a:pPr>
            <a:r>
              <a:rPr lang="en-US" sz="2800" dirty="0">
                <a:effectLst>
                  <a:outerShdw blurRad="38100" dist="38100" dir="2700000" algn="tl">
                    <a:srgbClr val="000000">
                      <a:alpha val="43137"/>
                    </a:srgbClr>
                  </a:outerShdw>
                </a:effectLst>
              </a:rPr>
              <a:t>Angels &amp; 24 elders (5:11-12)</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ea typeface="+mn-ea"/>
                <a:cs typeface="+mn-cs"/>
              </a:rPr>
              <a:t>Worshippers (11)</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ea typeface="+mn-ea"/>
                <a:cs typeface="+mn-cs"/>
              </a:rPr>
              <a:t>Worship (12)</a:t>
            </a:r>
          </a:p>
          <a:p>
            <a:pPr marL="457200" indent="-457200">
              <a:spcBef>
                <a:spcPts val="0"/>
              </a:spcBef>
              <a:spcAft>
                <a:spcPts val="400"/>
              </a:spcAft>
              <a:buSzPct val="100000"/>
              <a:buFont typeface="+mj-lt"/>
              <a:buAutoNum type="alphaUcPeriod"/>
              <a:defRPr/>
            </a:pPr>
            <a:r>
              <a:rPr lang="en-US" sz="2800" b="1" u="sng" dirty="0">
                <a:solidFill>
                  <a:srgbClr val="FFFFCC"/>
                </a:solidFill>
                <a:effectLst>
                  <a:outerShdw blurRad="38100" dist="38100" dir="2700000" algn="tl">
                    <a:srgbClr val="000000">
                      <a:alpha val="43137"/>
                    </a:srgbClr>
                  </a:outerShdw>
                </a:effectLst>
              </a:rPr>
              <a:t>Every created thing (5:13)</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rPr>
              <a:t>Worshippers (13a)</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rPr>
              <a:t>Worship (13b)</a:t>
            </a:r>
          </a:p>
          <a:p>
            <a:pPr marL="457200" indent="-457200">
              <a:spcBef>
                <a:spcPts val="0"/>
              </a:spcBef>
              <a:spcAft>
                <a:spcPts val="400"/>
              </a:spcAft>
              <a:buSzPct val="100000"/>
              <a:buFont typeface="+mj-lt"/>
              <a:buAutoNum type="alphaUcPeriod"/>
              <a:defRPr/>
            </a:pPr>
            <a:r>
              <a:rPr lang="en-US" sz="2800" dirty="0">
                <a:effectLst>
                  <a:outerShdw blurRad="38100" dist="38100" dir="2700000" algn="tl">
                    <a:srgbClr val="000000">
                      <a:alpha val="43137"/>
                    </a:srgbClr>
                  </a:outerShdw>
                </a:effectLst>
              </a:rPr>
              <a:t>4 living creatures &amp; 24 elders (5:14)</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rPr>
              <a:t>4 living creatures (14a)</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rPr>
              <a:t>24 elders (14b)</a:t>
            </a:r>
          </a:p>
        </p:txBody>
      </p:sp>
      <p:pic>
        <p:nvPicPr>
          <p:cNvPr id="52228" name="Picture 5">
            <a:extLst>
              <a:ext uri="{FF2B5EF4-FFF2-40B4-BE49-F238E27FC236}">
                <a16:creationId xmlns:a16="http://schemas.microsoft.com/office/drawing/2014/main" id="{DE3DC97F-BBCF-45F4-9968-FCE1DCA38B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1800" y="1414463"/>
            <a:ext cx="2089848" cy="238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6">
            <a:extLst>
              <a:ext uri="{FF2B5EF4-FFF2-40B4-BE49-F238E27FC236}">
                <a16:creationId xmlns:a16="http://schemas.microsoft.com/office/drawing/2014/main" id="{92746537-BC36-45F9-9B31-3241808115D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84623" y="5105400"/>
            <a:ext cx="1852389" cy="13287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334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A013ACED-49D4-41BA-8E49-E9FCA1BB788C}"/>
              </a:ext>
            </a:extLst>
          </p:cNvPr>
          <p:cNvSpPr>
            <a:spLocks noGrp="1" noChangeArrowheads="1"/>
          </p:cNvSpPr>
          <p:nvPr>
            <p:ph type="title" idx="4294967295"/>
          </p:nvPr>
        </p:nvSpPr>
        <p:spPr>
          <a:xfrm>
            <a:off x="990600" y="228600"/>
            <a:ext cx="7162800" cy="652463"/>
          </a:xfrm>
        </p:spPr>
        <p:txBody>
          <a:bodyPr/>
          <a:lstStyle/>
          <a:p>
            <a:pPr algn="ctr"/>
            <a:r>
              <a:rPr lang="en-US" sz="3200" dirty="0">
                <a:effectLst>
                  <a:outerShdw blurRad="38100" dist="38100" dir="2700000" algn="tl">
                    <a:srgbClr val="000000">
                      <a:alpha val="43137"/>
                    </a:srgbClr>
                  </a:outerShdw>
                </a:effectLst>
              </a:rPr>
              <a:t>VIII. A reaction (5:8-14)</a:t>
            </a:r>
            <a:endParaRPr lang="en-US" altLang="en-US" sz="3200" dirty="0">
              <a:effectLst>
                <a:outerShdw blurRad="38100" dist="38100" dir="2700000" algn="tl">
                  <a:srgbClr val="000000">
                    <a:alpha val="43137"/>
                  </a:srgbClr>
                </a:outerShdw>
              </a:effectLst>
            </a:endParaRPr>
          </a:p>
        </p:txBody>
      </p:sp>
      <p:sp>
        <p:nvSpPr>
          <p:cNvPr id="56323" name="Rectangle 3">
            <a:extLst>
              <a:ext uri="{FF2B5EF4-FFF2-40B4-BE49-F238E27FC236}">
                <a16:creationId xmlns:a16="http://schemas.microsoft.com/office/drawing/2014/main" id="{62FADFAE-9AB1-4826-84A5-D255027174D3}"/>
              </a:ext>
            </a:extLst>
          </p:cNvPr>
          <p:cNvSpPr>
            <a:spLocks noGrp="1" noChangeArrowheads="1"/>
          </p:cNvSpPr>
          <p:nvPr>
            <p:ph type="body" idx="4294967295"/>
          </p:nvPr>
        </p:nvSpPr>
        <p:spPr>
          <a:xfrm>
            <a:off x="228600" y="881062"/>
            <a:ext cx="6553200" cy="5748338"/>
          </a:xfrm>
        </p:spPr>
        <p:txBody>
          <a:bodyPr/>
          <a:lstStyle/>
          <a:p>
            <a:pPr marL="457200" indent="-457200">
              <a:spcBef>
                <a:spcPts val="0"/>
              </a:spcBef>
              <a:spcAft>
                <a:spcPts val="400"/>
              </a:spcAft>
              <a:buSzPct val="100000"/>
              <a:buFont typeface="+mj-lt"/>
              <a:buAutoNum type="alphaUcPeriod"/>
              <a:defRPr/>
            </a:pPr>
            <a:r>
              <a:rPr lang="en-US" sz="2800" dirty="0">
                <a:effectLst>
                  <a:outerShdw blurRad="38100" dist="38100" dir="2700000" algn="tl">
                    <a:srgbClr val="000000">
                      <a:alpha val="43137"/>
                    </a:srgbClr>
                  </a:outerShdw>
                </a:effectLst>
              </a:rPr>
              <a:t>4 living creatures &amp; 24 elders (5:8-10)</a:t>
            </a:r>
          </a:p>
          <a:p>
            <a:pPr marL="914400" lvl="1" indent="-457200">
              <a:spcBef>
                <a:spcPts val="0"/>
              </a:spcBef>
              <a:spcAft>
                <a:spcPts val="400"/>
              </a:spcAft>
              <a:buSzPct val="100000"/>
              <a:buAutoNum type="arabicPeriod"/>
              <a:defRPr/>
            </a:pPr>
            <a:r>
              <a:rPr lang="en-US" sz="2800" dirty="0">
                <a:effectLst>
                  <a:outerShdw blurRad="38100" dist="38100" dir="2700000" algn="tl">
                    <a:srgbClr val="000000">
                      <a:alpha val="43137"/>
                    </a:srgbClr>
                  </a:outerShdw>
                </a:effectLst>
                <a:ea typeface="+mn-ea"/>
                <a:cs typeface="+mn-cs"/>
              </a:rPr>
              <a:t>Worshippers (8)</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ea typeface="+mn-ea"/>
                <a:cs typeface="+mn-cs"/>
              </a:rPr>
              <a:t>Worship (9-10)</a:t>
            </a:r>
          </a:p>
          <a:p>
            <a:pPr marL="457200" indent="-457200">
              <a:spcBef>
                <a:spcPts val="0"/>
              </a:spcBef>
              <a:spcAft>
                <a:spcPts val="400"/>
              </a:spcAft>
              <a:buSzPct val="100000"/>
              <a:buFont typeface="+mj-lt"/>
              <a:buAutoNum type="alphaUcPeriod"/>
              <a:defRPr/>
            </a:pPr>
            <a:r>
              <a:rPr lang="en-US" sz="2800" dirty="0">
                <a:effectLst>
                  <a:outerShdw blurRad="38100" dist="38100" dir="2700000" algn="tl">
                    <a:srgbClr val="000000">
                      <a:alpha val="43137"/>
                    </a:srgbClr>
                  </a:outerShdw>
                </a:effectLst>
              </a:rPr>
              <a:t>Angels &amp; 24 elders (5:11-12)</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ea typeface="+mn-ea"/>
                <a:cs typeface="+mn-cs"/>
              </a:rPr>
              <a:t>Worshippers (11)</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ea typeface="+mn-ea"/>
                <a:cs typeface="+mn-cs"/>
              </a:rPr>
              <a:t>Worship (12)</a:t>
            </a:r>
          </a:p>
          <a:p>
            <a:pPr marL="457200" indent="-457200">
              <a:spcBef>
                <a:spcPts val="0"/>
              </a:spcBef>
              <a:spcAft>
                <a:spcPts val="400"/>
              </a:spcAft>
              <a:buSzPct val="100000"/>
              <a:buFont typeface="+mj-lt"/>
              <a:buAutoNum type="alphaUcPeriod"/>
              <a:defRPr/>
            </a:pPr>
            <a:r>
              <a:rPr lang="en-US" sz="2800" b="1" dirty="0">
                <a:solidFill>
                  <a:srgbClr val="FFFFCC"/>
                </a:solidFill>
                <a:effectLst>
                  <a:outerShdw blurRad="38100" dist="38100" dir="2700000" algn="tl">
                    <a:srgbClr val="000000">
                      <a:alpha val="43137"/>
                    </a:srgbClr>
                  </a:outerShdw>
                </a:effectLst>
              </a:rPr>
              <a:t>Every created thing (5:13)</a:t>
            </a:r>
          </a:p>
          <a:p>
            <a:pPr marL="914400" lvl="1" indent="-457200">
              <a:spcBef>
                <a:spcPts val="0"/>
              </a:spcBef>
              <a:spcAft>
                <a:spcPts val="400"/>
              </a:spcAft>
              <a:buSzPct val="100000"/>
              <a:buFont typeface="Wingdings" panose="05000000000000000000" pitchFamily="2" charset="2"/>
              <a:buAutoNum type="arabicPeriod"/>
              <a:defRPr/>
            </a:pPr>
            <a:r>
              <a:rPr lang="en-US" sz="2800" b="1" u="sng" dirty="0">
                <a:solidFill>
                  <a:srgbClr val="FFFFCC"/>
                </a:solidFill>
                <a:effectLst>
                  <a:outerShdw blurRad="38100" dist="38100" dir="2700000" algn="tl">
                    <a:srgbClr val="000000">
                      <a:alpha val="43137"/>
                    </a:srgbClr>
                  </a:outerShdw>
                </a:effectLst>
                <a:ea typeface="+mn-ea"/>
                <a:cs typeface="+mn-cs"/>
              </a:rPr>
              <a:t>Worshippers (13a)</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rPr>
              <a:t>Worship (13b)</a:t>
            </a:r>
          </a:p>
          <a:p>
            <a:pPr marL="457200" indent="-457200">
              <a:spcBef>
                <a:spcPts val="0"/>
              </a:spcBef>
              <a:spcAft>
                <a:spcPts val="400"/>
              </a:spcAft>
              <a:buSzPct val="100000"/>
              <a:buFont typeface="+mj-lt"/>
              <a:buAutoNum type="alphaUcPeriod"/>
              <a:defRPr/>
            </a:pPr>
            <a:r>
              <a:rPr lang="en-US" sz="2800" dirty="0">
                <a:effectLst>
                  <a:outerShdw blurRad="38100" dist="38100" dir="2700000" algn="tl">
                    <a:srgbClr val="000000">
                      <a:alpha val="43137"/>
                    </a:srgbClr>
                  </a:outerShdw>
                </a:effectLst>
              </a:rPr>
              <a:t>4 living creatures &amp; 24 elders (5:14)</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rPr>
              <a:t>4 living creatures (14a)</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rPr>
              <a:t>24 elders (14b)</a:t>
            </a:r>
          </a:p>
        </p:txBody>
      </p:sp>
      <p:pic>
        <p:nvPicPr>
          <p:cNvPr id="52228" name="Picture 5">
            <a:extLst>
              <a:ext uri="{FF2B5EF4-FFF2-40B4-BE49-F238E27FC236}">
                <a16:creationId xmlns:a16="http://schemas.microsoft.com/office/drawing/2014/main" id="{DE3DC97F-BBCF-45F4-9968-FCE1DCA38B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1800" y="1414463"/>
            <a:ext cx="2089848" cy="238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6">
            <a:extLst>
              <a:ext uri="{FF2B5EF4-FFF2-40B4-BE49-F238E27FC236}">
                <a16:creationId xmlns:a16="http://schemas.microsoft.com/office/drawing/2014/main" id="{92746537-BC36-45F9-9B31-3241808115D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84623" y="5105400"/>
            <a:ext cx="1852389" cy="13287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701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A013ACED-49D4-41BA-8E49-E9FCA1BB788C}"/>
              </a:ext>
            </a:extLst>
          </p:cNvPr>
          <p:cNvSpPr>
            <a:spLocks noGrp="1" noChangeArrowheads="1"/>
          </p:cNvSpPr>
          <p:nvPr>
            <p:ph type="title" idx="4294967295"/>
          </p:nvPr>
        </p:nvSpPr>
        <p:spPr>
          <a:xfrm>
            <a:off x="990600" y="228600"/>
            <a:ext cx="7162800" cy="652463"/>
          </a:xfrm>
        </p:spPr>
        <p:txBody>
          <a:bodyPr/>
          <a:lstStyle/>
          <a:p>
            <a:pPr algn="ctr"/>
            <a:r>
              <a:rPr lang="en-US" sz="3200" dirty="0">
                <a:effectLst>
                  <a:outerShdw blurRad="38100" dist="38100" dir="2700000" algn="tl">
                    <a:srgbClr val="000000">
                      <a:alpha val="43137"/>
                    </a:srgbClr>
                  </a:outerShdw>
                </a:effectLst>
              </a:rPr>
              <a:t>VIII. A reaction (5:8-14)</a:t>
            </a:r>
            <a:endParaRPr lang="en-US" altLang="en-US" sz="3200" dirty="0">
              <a:effectLst>
                <a:outerShdw blurRad="38100" dist="38100" dir="2700000" algn="tl">
                  <a:srgbClr val="000000">
                    <a:alpha val="43137"/>
                  </a:srgbClr>
                </a:outerShdw>
              </a:effectLst>
            </a:endParaRPr>
          </a:p>
        </p:txBody>
      </p:sp>
      <p:sp>
        <p:nvSpPr>
          <p:cNvPr id="56323" name="Rectangle 3">
            <a:extLst>
              <a:ext uri="{FF2B5EF4-FFF2-40B4-BE49-F238E27FC236}">
                <a16:creationId xmlns:a16="http://schemas.microsoft.com/office/drawing/2014/main" id="{62FADFAE-9AB1-4826-84A5-D255027174D3}"/>
              </a:ext>
            </a:extLst>
          </p:cNvPr>
          <p:cNvSpPr>
            <a:spLocks noGrp="1" noChangeArrowheads="1"/>
          </p:cNvSpPr>
          <p:nvPr>
            <p:ph type="body" idx="4294967295"/>
          </p:nvPr>
        </p:nvSpPr>
        <p:spPr>
          <a:xfrm>
            <a:off x="228600" y="881062"/>
            <a:ext cx="6553200" cy="5748338"/>
          </a:xfrm>
        </p:spPr>
        <p:txBody>
          <a:bodyPr/>
          <a:lstStyle/>
          <a:p>
            <a:pPr marL="457200" indent="-457200">
              <a:spcBef>
                <a:spcPts val="0"/>
              </a:spcBef>
              <a:spcAft>
                <a:spcPts val="400"/>
              </a:spcAft>
              <a:buSzPct val="100000"/>
              <a:buFont typeface="+mj-lt"/>
              <a:buAutoNum type="alphaUcPeriod"/>
              <a:defRPr/>
            </a:pPr>
            <a:r>
              <a:rPr lang="en-US" sz="2800" dirty="0">
                <a:effectLst>
                  <a:outerShdw blurRad="38100" dist="38100" dir="2700000" algn="tl">
                    <a:srgbClr val="000000">
                      <a:alpha val="43137"/>
                    </a:srgbClr>
                  </a:outerShdw>
                </a:effectLst>
              </a:rPr>
              <a:t>4 living creatures &amp; 24 elders (5:8-10)</a:t>
            </a:r>
          </a:p>
          <a:p>
            <a:pPr marL="914400" lvl="1" indent="-457200">
              <a:spcBef>
                <a:spcPts val="0"/>
              </a:spcBef>
              <a:spcAft>
                <a:spcPts val="400"/>
              </a:spcAft>
              <a:buSzPct val="100000"/>
              <a:buAutoNum type="arabicPeriod"/>
              <a:defRPr/>
            </a:pPr>
            <a:r>
              <a:rPr lang="en-US" sz="2800" dirty="0">
                <a:effectLst>
                  <a:outerShdw blurRad="38100" dist="38100" dir="2700000" algn="tl">
                    <a:srgbClr val="000000">
                      <a:alpha val="43137"/>
                    </a:srgbClr>
                  </a:outerShdw>
                </a:effectLst>
                <a:ea typeface="+mn-ea"/>
                <a:cs typeface="+mn-cs"/>
              </a:rPr>
              <a:t>Worshippers (8)</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ea typeface="+mn-ea"/>
                <a:cs typeface="+mn-cs"/>
              </a:rPr>
              <a:t>Worship (9-10)</a:t>
            </a:r>
          </a:p>
          <a:p>
            <a:pPr marL="457200" indent="-457200">
              <a:spcBef>
                <a:spcPts val="0"/>
              </a:spcBef>
              <a:spcAft>
                <a:spcPts val="400"/>
              </a:spcAft>
              <a:buSzPct val="100000"/>
              <a:buFont typeface="+mj-lt"/>
              <a:buAutoNum type="alphaUcPeriod"/>
              <a:defRPr/>
            </a:pPr>
            <a:r>
              <a:rPr lang="en-US" sz="2800" dirty="0">
                <a:effectLst>
                  <a:outerShdw blurRad="38100" dist="38100" dir="2700000" algn="tl">
                    <a:srgbClr val="000000">
                      <a:alpha val="43137"/>
                    </a:srgbClr>
                  </a:outerShdw>
                </a:effectLst>
              </a:rPr>
              <a:t>Angels &amp; 24 elders (5:11-12)</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ea typeface="+mn-ea"/>
                <a:cs typeface="+mn-cs"/>
              </a:rPr>
              <a:t>Worshippers (11)</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ea typeface="+mn-ea"/>
                <a:cs typeface="+mn-cs"/>
              </a:rPr>
              <a:t>Worship (12)</a:t>
            </a:r>
          </a:p>
          <a:p>
            <a:pPr marL="457200" indent="-457200">
              <a:spcBef>
                <a:spcPts val="0"/>
              </a:spcBef>
              <a:spcAft>
                <a:spcPts val="400"/>
              </a:spcAft>
              <a:buSzPct val="100000"/>
              <a:buFont typeface="+mj-lt"/>
              <a:buAutoNum type="alphaUcPeriod"/>
              <a:defRPr/>
            </a:pPr>
            <a:r>
              <a:rPr lang="en-US" sz="2800" b="1" dirty="0">
                <a:solidFill>
                  <a:srgbClr val="FFFFCC"/>
                </a:solidFill>
                <a:effectLst>
                  <a:outerShdw blurRad="38100" dist="38100" dir="2700000" algn="tl">
                    <a:srgbClr val="000000">
                      <a:alpha val="43137"/>
                    </a:srgbClr>
                  </a:outerShdw>
                </a:effectLst>
              </a:rPr>
              <a:t>Every created thing (5:13)</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ea typeface="+mn-ea"/>
                <a:cs typeface="+mn-cs"/>
              </a:rPr>
              <a:t>Worshippers (13a)</a:t>
            </a:r>
          </a:p>
          <a:p>
            <a:pPr marL="914400" lvl="1" indent="-457200">
              <a:spcBef>
                <a:spcPts val="0"/>
              </a:spcBef>
              <a:spcAft>
                <a:spcPts val="400"/>
              </a:spcAft>
              <a:buSzPct val="100000"/>
              <a:buFont typeface="Wingdings" panose="05000000000000000000" pitchFamily="2" charset="2"/>
              <a:buAutoNum type="arabicPeriod"/>
              <a:defRPr/>
            </a:pPr>
            <a:r>
              <a:rPr lang="en-US" sz="2800" b="1" u="sng" dirty="0">
                <a:solidFill>
                  <a:srgbClr val="FFFFCC"/>
                </a:solidFill>
                <a:effectLst>
                  <a:outerShdw blurRad="38100" dist="38100" dir="2700000" algn="tl">
                    <a:srgbClr val="000000">
                      <a:alpha val="43137"/>
                    </a:srgbClr>
                  </a:outerShdw>
                </a:effectLst>
                <a:ea typeface="+mn-ea"/>
                <a:cs typeface="+mn-cs"/>
              </a:rPr>
              <a:t>Worship (13b)</a:t>
            </a:r>
          </a:p>
          <a:p>
            <a:pPr marL="457200" indent="-457200">
              <a:spcBef>
                <a:spcPts val="0"/>
              </a:spcBef>
              <a:spcAft>
                <a:spcPts val="400"/>
              </a:spcAft>
              <a:buSzPct val="100000"/>
              <a:buFont typeface="+mj-lt"/>
              <a:buAutoNum type="alphaUcPeriod"/>
              <a:defRPr/>
            </a:pPr>
            <a:r>
              <a:rPr lang="en-US" sz="2800" dirty="0">
                <a:effectLst>
                  <a:outerShdw blurRad="38100" dist="38100" dir="2700000" algn="tl">
                    <a:srgbClr val="000000">
                      <a:alpha val="43137"/>
                    </a:srgbClr>
                  </a:outerShdw>
                </a:effectLst>
              </a:rPr>
              <a:t>4 living creatures &amp; 24 elders (5:14)</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rPr>
              <a:t>4 living creatures (14a)</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rPr>
              <a:t>24 elders (14b)</a:t>
            </a:r>
          </a:p>
        </p:txBody>
      </p:sp>
      <p:pic>
        <p:nvPicPr>
          <p:cNvPr id="52228" name="Picture 5">
            <a:extLst>
              <a:ext uri="{FF2B5EF4-FFF2-40B4-BE49-F238E27FC236}">
                <a16:creationId xmlns:a16="http://schemas.microsoft.com/office/drawing/2014/main" id="{DE3DC97F-BBCF-45F4-9968-FCE1DCA38B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1800" y="1414463"/>
            <a:ext cx="2089848" cy="238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6">
            <a:extLst>
              <a:ext uri="{FF2B5EF4-FFF2-40B4-BE49-F238E27FC236}">
                <a16:creationId xmlns:a16="http://schemas.microsoft.com/office/drawing/2014/main" id="{92746537-BC36-45F9-9B31-3241808115D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84623" y="5105400"/>
            <a:ext cx="1852389" cy="13287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046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A013ACED-49D4-41BA-8E49-E9FCA1BB788C}"/>
              </a:ext>
            </a:extLst>
          </p:cNvPr>
          <p:cNvSpPr>
            <a:spLocks noGrp="1" noChangeArrowheads="1"/>
          </p:cNvSpPr>
          <p:nvPr>
            <p:ph type="title" idx="4294967295"/>
          </p:nvPr>
        </p:nvSpPr>
        <p:spPr>
          <a:xfrm>
            <a:off x="990600" y="228600"/>
            <a:ext cx="7162800" cy="652463"/>
          </a:xfrm>
        </p:spPr>
        <p:txBody>
          <a:bodyPr/>
          <a:lstStyle/>
          <a:p>
            <a:pPr algn="ctr"/>
            <a:r>
              <a:rPr lang="en-US" sz="3200" dirty="0">
                <a:effectLst>
                  <a:outerShdw blurRad="38100" dist="38100" dir="2700000" algn="tl">
                    <a:srgbClr val="000000">
                      <a:alpha val="43137"/>
                    </a:srgbClr>
                  </a:outerShdw>
                </a:effectLst>
              </a:rPr>
              <a:t>VIII. A reaction (5:8-14)</a:t>
            </a:r>
            <a:endParaRPr lang="en-US" altLang="en-US" sz="3200" dirty="0">
              <a:effectLst>
                <a:outerShdw blurRad="38100" dist="38100" dir="2700000" algn="tl">
                  <a:srgbClr val="000000">
                    <a:alpha val="43137"/>
                  </a:srgbClr>
                </a:outerShdw>
              </a:effectLst>
            </a:endParaRPr>
          </a:p>
        </p:txBody>
      </p:sp>
      <p:sp>
        <p:nvSpPr>
          <p:cNvPr id="56323" name="Rectangle 3">
            <a:extLst>
              <a:ext uri="{FF2B5EF4-FFF2-40B4-BE49-F238E27FC236}">
                <a16:creationId xmlns:a16="http://schemas.microsoft.com/office/drawing/2014/main" id="{62FADFAE-9AB1-4826-84A5-D255027174D3}"/>
              </a:ext>
            </a:extLst>
          </p:cNvPr>
          <p:cNvSpPr>
            <a:spLocks noGrp="1" noChangeArrowheads="1"/>
          </p:cNvSpPr>
          <p:nvPr>
            <p:ph type="body" idx="4294967295"/>
          </p:nvPr>
        </p:nvSpPr>
        <p:spPr>
          <a:xfrm>
            <a:off x="228600" y="881062"/>
            <a:ext cx="6553200" cy="5748338"/>
          </a:xfrm>
        </p:spPr>
        <p:txBody>
          <a:bodyPr/>
          <a:lstStyle/>
          <a:p>
            <a:pPr marL="457200" indent="-457200">
              <a:spcBef>
                <a:spcPts val="0"/>
              </a:spcBef>
              <a:spcAft>
                <a:spcPts val="400"/>
              </a:spcAft>
              <a:buSzPct val="100000"/>
              <a:buFont typeface="+mj-lt"/>
              <a:buAutoNum type="alphaUcPeriod"/>
              <a:defRPr/>
            </a:pPr>
            <a:r>
              <a:rPr lang="en-US" sz="2800" dirty="0">
                <a:effectLst>
                  <a:outerShdw blurRad="38100" dist="38100" dir="2700000" algn="tl">
                    <a:srgbClr val="000000">
                      <a:alpha val="43137"/>
                    </a:srgbClr>
                  </a:outerShdw>
                </a:effectLst>
              </a:rPr>
              <a:t>4 living creatures &amp; 24 elders (5:8-10)</a:t>
            </a:r>
          </a:p>
          <a:p>
            <a:pPr marL="914400" lvl="1" indent="-457200">
              <a:spcBef>
                <a:spcPts val="0"/>
              </a:spcBef>
              <a:spcAft>
                <a:spcPts val="400"/>
              </a:spcAft>
              <a:buSzPct val="100000"/>
              <a:buAutoNum type="arabicPeriod"/>
              <a:defRPr/>
            </a:pPr>
            <a:r>
              <a:rPr lang="en-US" sz="2800" dirty="0">
                <a:effectLst>
                  <a:outerShdw blurRad="38100" dist="38100" dir="2700000" algn="tl">
                    <a:srgbClr val="000000">
                      <a:alpha val="43137"/>
                    </a:srgbClr>
                  </a:outerShdw>
                </a:effectLst>
                <a:ea typeface="+mn-ea"/>
                <a:cs typeface="+mn-cs"/>
              </a:rPr>
              <a:t>Worshippers (8)</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ea typeface="+mn-ea"/>
                <a:cs typeface="+mn-cs"/>
              </a:rPr>
              <a:t>Worship (9-10)</a:t>
            </a:r>
          </a:p>
          <a:p>
            <a:pPr marL="457200" indent="-457200">
              <a:spcBef>
                <a:spcPts val="0"/>
              </a:spcBef>
              <a:spcAft>
                <a:spcPts val="400"/>
              </a:spcAft>
              <a:buSzPct val="100000"/>
              <a:buFont typeface="+mj-lt"/>
              <a:buAutoNum type="alphaUcPeriod"/>
              <a:defRPr/>
            </a:pPr>
            <a:r>
              <a:rPr lang="en-US" sz="2800" dirty="0">
                <a:effectLst>
                  <a:outerShdw blurRad="38100" dist="38100" dir="2700000" algn="tl">
                    <a:srgbClr val="000000">
                      <a:alpha val="43137"/>
                    </a:srgbClr>
                  </a:outerShdw>
                </a:effectLst>
              </a:rPr>
              <a:t>Angels &amp; 24 elders (5:11-12)</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ea typeface="+mn-ea"/>
                <a:cs typeface="+mn-cs"/>
              </a:rPr>
              <a:t>Worshippers (11)</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ea typeface="+mn-ea"/>
                <a:cs typeface="+mn-cs"/>
              </a:rPr>
              <a:t>Worship (12)</a:t>
            </a:r>
          </a:p>
          <a:p>
            <a:pPr marL="457200" indent="-457200">
              <a:spcBef>
                <a:spcPts val="0"/>
              </a:spcBef>
              <a:spcAft>
                <a:spcPts val="400"/>
              </a:spcAft>
              <a:buSzPct val="100000"/>
              <a:buFont typeface="+mj-lt"/>
              <a:buAutoNum type="alphaUcPeriod"/>
              <a:defRPr/>
            </a:pPr>
            <a:r>
              <a:rPr lang="en-US" sz="2800" dirty="0">
                <a:effectLst>
                  <a:outerShdw blurRad="38100" dist="38100" dir="2700000" algn="tl">
                    <a:srgbClr val="000000">
                      <a:alpha val="43137"/>
                    </a:srgbClr>
                  </a:outerShdw>
                </a:effectLst>
              </a:rPr>
              <a:t>Every created thing (5:13)</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ea typeface="+mn-ea"/>
                <a:cs typeface="+mn-cs"/>
              </a:rPr>
              <a:t>Worshippers (13a)</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ea typeface="+mn-ea"/>
                <a:cs typeface="+mn-cs"/>
              </a:rPr>
              <a:t>Worship (13b)</a:t>
            </a:r>
          </a:p>
          <a:p>
            <a:pPr marL="457200" indent="-457200">
              <a:spcBef>
                <a:spcPts val="0"/>
              </a:spcBef>
              <a:spcAft>
                <a:spcPts val="400"/>
              </a:spcAft>
              <a:buSzPct val="100000"/>
              <a:buFont typeface="+mj-lt"/>
              <a:buAutoNum type="alphaUcPeriod"/>
              <a:defRPr/>
            </a:pPr>
            <a:r>
              <a:rPr lang="en-US" sz="2800" b="1" u="sng" dirty="0">
                <a:solidFill>
                  <a:srgbClr val="FFFFCC"/>
                </a:solidFill>
                <a:effectLst>
                  <a:outerShdw blurRad="38100" dist="38100" dir="2700000" algn="tl">
                    <a:srgbClr val="000000">
                      <a:alpha val="43137"/>
                    </a:srgbClr>
                  </a:outerShdw>
                </a:effectLst>
              </a:rPr>
              <a:t>4 living creatures &amp; 24 elders (5:14)</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rPr>
              <a:t>4 living creatures (14a)</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rPr>
              <a:t>24 elders (14b)</a:t>
            </a:r>
          </a:p>
        </p:txBody>
      </p:sp>
      <p:pic>
        <p:nvPicPr>
          <p:cNvPr id="52228" name="Picture 5">
            <a:extLst>
              <a:ext uri="{FF2B5EF4-FFF2-40B4-BE49-F238E27FC236}">
                <a16:creationId xmlns:a16="http://schemas.microsoft.com/office/drawing/2014/main" id="{DE3DC97F-BBCF-45F4-9968-FCE1DCA38B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1800" y="1414463"/>
            <a:ext cx="2089848" cy="238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6">
            <a:extLst>
              <a:ext uri="{FF2B5EF4-FFF2-40B4-BE49-F238E27FC236}">
                <a16:creationId xmlns:a16="http://schemas.microsoft.com/office/drawing/2014/main" id="{92746537-BC36-45F9-9B31-3241808115D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84623" y="5105400"/>
            <a:ext cx="1852389" cy="13287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996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A013ACED-49D4-41BA-8E49-E9FCA1BB788C}"/>
              </a:ext>
            </a:extLst>
          </p:cNvPr>
          <p:cNvSpPr>
            <a:spLocks noGrp="1" noChangeArrowheads="1"/>
          </p:cNvSpPr>
          <p:nvPr>
            <p:ph type="title" idx="4294967295"/>
          </p:nvPr>
        </p:nvSpPr>
        <p:spPr>
          <a:xfrm>
            <a:off x="990600" y="228600"/>
            <a:ext cx="7162800" cy="652463"/>
          </a:xfrm>
        </p:spPr>
        <p:txBody>
          <a:bodyPr/>
          <a:lstStyle/>
          <a:p>
            <a:pPr algn="ctr"/>
            <a:r>
              <a:rPr lang="en-US" sz="3200" dirty="0">
                <a:effectLst>
                  <a:outerShdw blurRad="38100" dist="38100" dir="2700000" algn="tl">
                    <a:srgbClr val="000000">
                      <a:alpha val="43137"/>
                    </a:srgbClr>
                  </a:outerShdw>
                </a:effectLst>
              </a:rPr>
              <a:t>VIII. A reaction (5:8-14)</a:t>
            </a:r>
            <a:endParaRPr lang="en-US" altLang="en-US" sz="3200" dirty="0">
              <a:effectLst>
                <a:outerShdw blurRad="38100" dist="38100" dir="2700000" algn="tl">
                  <a:srgbClr val="000000">
                    <a:alpha val="43137"/>
                  </a:srgbClr>
                </a:outerShdw>
              </a:effectLst>
            </a:endParaRPr>
          </a:p>
        </p:txBody>
      </p:sp>
      <p:sp>
        <p:nvSpPr>
          <p:cNvPr id="56323" name="Rectangle 3">
            <a:extLst>
              <a:ext uri="{FF2B5EF4-FFF2-40B4-BE49-F238E27FC236}">
                <a16:creationId xmlns:a16="http://schemas.microsoft.com/office/drawing/2014/main" id="{62FADFAE-9AB1-4826-84A5-D255027174D3}"/>
              </a:ext>
            </a:extLst>
          </p:cNvPr>
          <p:cNvSpPr>
            <a:spLocks noGrp="1" noChangeArrowheads="1"/>
          </p:cNvSpPr>
          <p:nvPr>
            <p:ph type="body" idx="4294967295"/>
          </p:nvPr>
        </p:nvSpPr>
        <p:spPr>
          <a:xfrm>
            <a:off x="228600" y="881062"/>
            <a:ext cx="6553200" cy="5748338"/>
          </a:xfrm>
        </p:spPr>
        <p:txBody>
          <a:bodyPr/>
          <a:lstStyle/>
          <a:p>
            <a:pPr marL="457200" indent="-457200">
              <a:spcBef>
                <a:spcPts val="0"/>
              </a:spcBef>
              <a:spcAft>
                <a:spcPts val="400"/>
              </a:spcAft>
              <a:buSzPct val="100000"/>
              <a:buFont typeface="+mj-lt"/>
              <a:buAutoNum type="alphaUcPeriod"/>
              <a:defRPr/>
            </a:pPr>
            <a:r>
              <a:rPr lang="en-US" sz="2800" dirty="0">
                <a:effectLst>
                  <a:outerShdw blurRad="38100" dist="38100" dir="2700000" algn="tl">
                    <a:srgbClr val="000000">
                      <a:alpha val="43137"/>
                    </a:srgbClr>
                  </a:outerShdw>
                </a:effectLst>
              </a:rPr>
              <a:t>4 living creatures &amp; 24 elders (5:8-10)</a:t>
            </a:r>
          </a:p>
          <a:p>
            <a:pPr marL="914400" lvl="1" indent="-457200">
              <a:spcBef>
                <a:spcPts val="0"/>
              </a:spcBef>
              <a:spcAft>
                <a:spcPts val="400"/>
              </a:spcAft>
              <a:buSzPct val="100000"/>
              <a:buAutoNum type="arabicPeriod"/>
              <a:defRPr/>
            </a:pPr>
            <a:r>
              <a:rPr lang="en-US" sz="2800" dirty="0">
                <a:effectLst>
                  <a:outerShdw blurRad="38100" dist="38100" dir="2700000" algn="tl">
                    <a:srgbClr val="000000">
                      <a:alpha val="43137"/>
                    </a:srgbClr>
                  </a:outerShdw>
                </a:effectLst>
                <a:ea typeface="+mn-ea"/>
                <a:cs typeface="+mn-cs"/>
              </a:rPr>
              <a:t>Worshippers (8)</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ea typeface="+mn-ea"/>
                <a:cs typeface="+mn-cs"/>
              </a:rPr>
              <a:t>Worship (9-10)</a:t>
            </a:r>
          </a:p>
          <a:p>
            <a:pPr marL="457200" indent="-457200">
              <a:spcBef>
                <a:spcPts val="0"/>
              </a:spcBef>
              <a:spcAft>
                <a:spcPts val="400"/>
              </a:spcAft>
              <a:buSzPct val="100000"/>
              <a:buFont typeface="+mj-lt"/>
              <a:buAutoNum type="alphaUcPeriod"/>
              <a:defRPr/>
            </a:pPr>
            <a:r>
              <a:rPr lang="en-US" sz="2800" dirty="0">
                <a:effectLst>
                  <a:outerShdw blurRad="38100" dist="38100" dir="2700000" algn="tl">
                    <a:srgbClr val="000000">
                      <a:alpha val="43137"/>
                    </a:srgbClr>
                  </a:outerShdw>
                </a:effectLst>
              </a:rPr>
              <a:t>Angels &amp; 24 elders (5:11-12)</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ea typeface="+mn-ea"/>
                <a:cs typeface="+mn-cs"/>
              </a:rPr>
              <a:t>Worshippers (11)</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ea typeface="+mn-ea"/>
                <a:cs typeface="+mn-cs"/>
              </a:rPr>
              <a:t>Worship (12)</a:t>
            </a:r>
          </a:p>
          <a:p>
            <a:pPr marL="457200" indent="-457200">
              <a:spcBef>
                <a:spcPts val="0"/>
              </a:spcBef>
              <a:spcAft>
                <a:spcPts val="400"/>
              </a:spcAft>
              <a:buSzPct val="100000"/>
              <a:buFont typeface="+mj-lt"/>
              <a:buAutoNum type="alphaUcPeriod"/>
              <a:defRPr/>
            </a:pPr>
            <a:r>
              <a:rPr lang="en-US" sz="2800" dirty="0">
                <a:effectLst>
                  <a:outerShdw blurRad="38100" dist="38100" dir="2700000" algn="tl">
                    <a:srgbClr val="000000">
                      <a:alpha val="43137"/>
                    </a:srgbClr>
                  </a:outerShdw>
                </a:effectLst>
              </a:rPr>
              <a:t>Every created thing (5:13)</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ea typeface="+mn-ea"/>
                <a:cs typeface="+mn-cs"/>
              </a:rPr>
              <a:t>Worshippers (13a)</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ea typeface="+mn-ea"/>
                <a:cs typeface="+mn-cs"/>
              </a:rPr>
              <a:t>Worship (13b)</a:t>
            </a:r>
          </a:p>
          <a:p>
            <a:pPr marL="457200" indent="-457200">
              <a:spcBef>
                <a:spcPts val="0"/>
              </a:spcBef>
              <a:spcAft>
                <a:spcPts val="400"/>
              </a:spcAft>
              <a:buSzPct val="100000"/>
              <a:buFont typeface="+mj-lt"/>
              <a:buAutoNum type="alphaUcPeriod"/>
              <a:defRPr/>
            </a:pPr>
            <a:r>
              <a:rPr lang="en-US" sz="2800" b="1" dirty="0">
                <a:solidFill>
                  <a:srgbClr val="FFFFCC"/>
                </a:solidFill>
                <a:effectLst>
                  <a:outerShdw blurRad="38100" dist="38100" dir="2700000" algn="tl">
                    <a:srgbClr val="000000">
                      <a:alpha val="43137"/>
                    </a:srgbClr>
                  </a:outerShdw>
                </a:effectLst>
              </a:rPr>
              <a:t>4 living creatures &amp; 24 elders (5:14)</a:t>
            </a:r>
          </a:p>
          <a:p>
            <a:pPr marL="914400" lvl="1" indent="-457200">
              <a:spcBef>
                <a:spcPts val="0"/>
              </a:spcBef>
              <a:spcAft>
                <a:spcPts val="400"/>
              </a:spcAft>
              <a:buSzPct val="100000"/>
              <a:buFont typeface="Wingdings" panose="05000000000000000000" pitchFamily="2" charset="2"/>
              <a:buAutoNum type="arabicPeriod"/>
              <a:defRPr/>
            </a:pPr>
            <a:r>
              <a:rPr lang="en-US" sz="2800" b="1" u="sng" dirty="0">
                <a:solidFill>
                  <a:srgbClr val="FFFFCC"/>
                </a:solidFill>
                <a:effectLst>
                  <a:outerShdw blurRad="38100" dist="38100" dir="2700000" algn="tl">
                    <a:srgbClr val="000000">
                      <a:alpha val="43137"/>
                    </a:srgbClr>
                  </a:outerShdw>
                </a:effectLst>
                <a:ea typeface="+mn-ea"/>
                <a:cs typeface="+mn-cs"/>
              </a:rPr>
              <a:t>4 living creatures (14a)</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rPr>
              <a:t>24 elders (14b)</a:t>
            </a:r>
          </a:p>
        </p:txBody>
      </p:sp>
      <p:pic>
        <p:nvPicPr>
          <p:cNvPr id="52228" name="Picture 5">
            <a:extLst>
              <a:ext uri="{FF2B5EF4-FFF2-40B4-BE49-F238E27FC236}">
                <a16:creationId xmlns:a16="http://schemas.microsoft.com/office/drawing/2014/main" id="{DE3DC97F-BBCF-45F4-9968-FCE1DCA38B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1800" y="1414463"/>
            <a:ext cx="2089848" cy="238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6">
            <a:extLst>
              <a:ext uri="{FF2B5EF4-FFF2-40B4-BE49-F238E27FC236}">
                <a16:creationId xmlns:a16="http://schemas.microsoft.com/office/drawing/2014/main" id="{92746537-BC36-45F9-9B31-3241808115D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84623" y="5105400"/>
            <a:ext cx="1852389" cy="13287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1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A013ACED-49D4-41BA-8E49-E9FCA1BB788C}"/>
              </a:ext>
            </a:extLst>
          </p:cNvPr>
          <p:cNvSpPr>
            <a:spLocks noGrp="1" noChangeArrowheads="1"/>
          </p:cNvSpPr>
          <p:nvPr>
            <p:ph type="title" idx="4294967295"/>
          </p:nvPr>
        </p:nvSpPr>
        <p:spPr>
          <a:xfrm>
            <a:off x="990600" y="228600"/>
            <a:ext cx="7162800" cy="652463"/>
          </a:xfrm>
        </p:spPr>
        <p:txBody>
          <a:bodyPr/>
          <a:lstStyle/>
          <a:p>
            <a:pPr algn="ctr"/>
            <a:r>
              <a:rPr lang="en-US" sz="3200" dirty="0">
                <a:effectLst>
                  <a:outerShdw blurRad="38100" dist="38100" dir="2700000" algn="tl">
                    <a:srgbClr val="000000">
                      <a:alpha val="43137"/>
                    </a:srgbClr>
                  </a:outerShdw>
                </a:effectLst>
              </a:rPr>
              <a:t>VIII. A reaction (5:8-14)</a:t>
            </a:r>
            <a:endParaRPr lang="en-US" altLang="en-US" sz="3200" dirty="0">
              <a:effectLst>
                <a:outerShdw blurRad="38100" dist="38100" dir="2700000" algn="tl">
                  <a:srgbClr val="000000">
                    <a:alpha val="43137"/>
                  </a:srgbClr>
                </a:outerShdw>
              </a:effectLst>
            </a:endParaRPr>
          </a:p>
        </p:txBody>
      </p:sp>
      <p:sp>
        <p:nvSpPr>
          <p:cNvPr id="56323" name="Rectangle 3">
            <a:extLst>
              <a:ext uri="{FF2B5EF4-FFF2-40B4-BE49-F238E27FC236}">
                <a16:creationId xmlns:a16="http://schemas.microsoft.com/office/drawing/2014/main" id="{62FADFAE-9AB1-4826-84A5-D255027174D3}"/>
              </a:ext>
            </a:extLst>
          </p:cNvPr>
          <p:cNvSpPr>
            <a:spLocks noGrp="1" noChangeArrowheads="1"/>
          </p:cNvSpPr>
          <p:nvPr>
            <p:ph type="body" idx="4294967295"/>
          </p:nvPr>
        </p:nvSpPr>
        <p:spPr>
          <a:xfrm>
            <a:off x="228600" y="881062"/>
            <a:ext cx="6553200" cy="5748338"/>
          </a:xfrm>
        </p:spPr>
        <p:txBody>
          <a:bodyPr/>
          <a:lstStyle/>
          <a:p>
            <a:pPr marL="457200" indent="-457200">
              <a:spcBef>
                <a:spcPts val="0"/>
              </a:spcBef>
              <a:spcAft>
                <a:spcPts val="400"/>
              </a:spcAft>
              <a:buSzPct val="100000"/>
              <a:buFont typeface="+mj-lt"/>
              <a:buAutoNum type="alphaUcPeriod"/>
              <a:defRPr/>
            </a:pPr>
            <a:r>
              <a:rPr lang="en-US" sz="2800" dirty="0">
                <a:effectLst>
                  <a:outerShdw blurRad="38100" dist="38100" dir="2700000" algn="tl">
                    <a:srgbClr val="000000">
                      <a:alpha val="43137"/>
                    </a:srgbClr>
                  </a:outerShdw>
                </a:effectLst>
              </a:rPr>
              <a:t>4 living creatures &amp; 24 elders (5:8-10)</a:t>
            </a:r>
          </a:p>
          <a:p>
            <a:pPr marL="914400" lvl="1" indent="-457200">
              <a:spcBef>
                <a:spcPts val="0"/>
              </a:spcBef>
              <a:spcAft>
                <a:spcPts val="400"/>
              </a:spcAft>
              <a:buSzPct val="100000"/>
              <a:buAutoNum type="arabicPeriod"/>
              <a:defRPr/>
            </a:pPr>
            <a:r>
              <a:rPr lang="en-US" sz="2800" dirty="0">
                <a:effectLst>
                  <a:outerShdw blurRad="38100" dist="38100" dir="2700000" algn="tl">
                    <a:srgbClr val="000000">
                      <a:alpha val="43137"/>
                    </a:srgbClr>
                  </a:outerShdw>
                </a:effectLst>
                <a:ea typeface="+mn-ea"/>
                <a:cs typeface="+mn-cs"/>
              </a:rPr>
              <a:t>Worshippers (8)</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ea typeface="+mn-ea"/>
                <a:cs typeface="+mn-cs"/>
              </a:rPr>
              <a:t>Worship (9-10)</a:t>
            </a:r>
          </a:p>
          <a:p>
            <a:pPr marL="457200" indent="-457200">
              <a:spcBef>
                <a:spcPts val="0"/>
              </a:spcBef>
              <a:spcAft>
                <a:spcPts val="400"/>
              </a:spcAft>
              <a:buSzPct val="100000"/>
              <a:buFont typeface="+mj-lt"/>
              <a:buAutoNum type="alphaUcPeriod"/>
              <a:defRPr/>
            </a:pPr>
            <a:r>
              <a:rPr lang="en-US" sz="2800" dirty="0">
                <a:effectLst>
                  <a:outerShdw blurRad="38100" dist="38100" dir="2700000" algn="tl">
                    <a:srgbClr val="000000">
                      <a:alpha val="43137"/>
                    </a:srgbClr>
                  </a:outerShdw>
                </a:effectLst>
              </a:rPr>
              <a:t>Angels &amp; 24 elders (5:11-12)</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ea typeface="+mn-ea"/>
                <a:cs typeface="+mn-cs"/>
              </a:rPr>
              <a:t>Worshippers (11)</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ea typeface="+mn-ea"/>
                <a:cs typeface="+mn-cs"/>
              </a:rPr>
              <a:t>Worship (12)</a:t>
            </a:r>
          </a:p>
          <a:p>
            <a:pPr marL="457200" indent="-457200">
              <a:spcBef>
                <a:spcPts val="0"/>
              </a:spcBef>
              <a:spcAft>
                <a:spcPts val="400"/>
              </a:spcAft>
              <a:buSzPct val="100000"/>
              <a:buFont typeface="+mj-lt"/>
              <a:buAutoNum type="alphaUcPeriod"/>
              <a:defRPr/>
            </a:pPr>
            <a:r>
              <a:rPr lang="en-US" sz="2800" dirty="0">
                <a:effectLst>
                  <a:outerShdw blurRad="38100" dist="38100" dir="2700000" algn="tl">
                    <a:srgbClr val="000000">
                      <a:alpha val="43137"/>
                    </a:srgbClr>
                  </a:outerShdw>
                </a:effectLst>
              </a:rPr>
              <a:t>Every created thing (5:13)</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ea typeface="+mn-ea"/>
                <a:cs typeface="+mn-cs"/>
              </a:rPr>
              <a:t>Worshippers (13a)</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ea typeface="+mn-ea"/>
                <a:cs typeface="+mn-cs"/>
              </a:rPr>
              <a:t>Worship (13b)</a:t>
            </a:r>
          </a:p>
          <a:p>
            <a:pPr marL="457200" indent="-457200">
              <a:spcBef>
                <a:spcPts val="0"/>
              </a:spcBef>
              <a:spcAft>
                <a:spcPts val="400"/>
              </a:spcAft>
              <a:buSzPct val="100000"/>
              <a:buFont typeface="+mj-lt"/>
              <a:buAutoNum type="alphaUcPeriod"/>
              <a:defRPr/>
            </a:pPr>
            <a:r>
              <a:rPr lang="en-US" sz="2800" b="1" dirty="0">
                <a:solidFill>
                  <a:srgbClr val="FFFFCC"/>
                </a:solidFill>
                <a:effectLst>
                  <a:outerShdw blurRad="38100" dist="38100" dir="2700000" algn="tl">
                    <a:srgbClr val="000000">
                      <a:alpha val="43137"/>
                    </a:srgbClr>
                  </a:outerShdw>
                </a:effectLst>
              </a:rPr>
              <a:t>4 living creatures &amp; 24 elders (5:14)</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ea typeface="+mn-ea"/>
                <a:cs typeface="+mn-cs"/>
              </a:rPr>
              <a:t>4 living creatures (14a)</a:t>
            </a:r>
          </a:p>
          <a:p>
            <a:pPr marL="914400" lvl="1" indent="-457200">
              <a:spcBef>
                <a:spcPts val="0"/>
              </a:spcBef>
              <a:spcAft>
                <a:spcPts val="400"/>
              </a:spcAft>
              <a:buSzPct val="100000"/>
              <a:buFont typeface="Wingdings" panose="05000000000000000000" pitchFamily="2" charset="2"/>
              <a:buAutoNum type="arabicPeriod"/>
              <a:defRPr/>
            </a:pPr>
            <a:r>
              <a:rPr lang="en-US" sz="2800" b="1" u="sng" dirty="0">
                <a:solidFill>
                  <a:srgbClr val="FFFFCC"/>
                </a:solidFill>
                <a:effectLst>
                  <a:outerShdw blurRad="38100" dist="38100" dir="2700000" algn="tl">
                    <a:srgbClr val="000000">
                      <a:alpha val="43137"/>
                    </a:srgbClr>
                  </a:outerShdw>
                </a:effectLst>
                <a:ea typeface="+mn-ea"/>
                <a:cs typeface="+mn-cs"/>
              </a:rPr>
              <a:t>24 elders (14b)</a:t>
            </a:r>
          </a:p>
        </p:txBody>
      </p:sp>
      <p:pic>
        <p:nvPicPr>
          <p:cNvPr id="52228" name="Picture 5">
            <a:extLst>
              <a:ext uri="{FF2B5EF4-FFF2-40B4-BE49-F238E27FC236}">
                <a16:creationId xmlns:a16="http://schemas.microsoft.com/office/drawing/2014/main" id="{DE3DC97F-BBCF-45F4-9968-FCE1DCA38B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1800" y="1414463"/>
            <a:ext cx="2089848" cy="238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6">
            <a:extLst>
              <a:ext uri="{FF2B5EF4-FFF2-40B4-BE49-F238E27FC236}">
                <a16:creationId xmlns:a16="http://schemas.microsoft.com/office/drawing/2014/main" id="{92746537-BC36-45F9-9B31-3241808115D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84623" y="5105400"/>
            <a:ext cx="1852389" cy="13287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298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A013ACED-49D4-41BA-8E49-E9FCA1BB788C}"/>
              </a:ext>
            </a:extLst>
          </p:cNvPr>
          <p:cNvSpPr>
            <a:spLocks noGrp="1" noChangeArrowheads="1"/>
          </p:cNvSpPr>
          <p:nvPr>
            <p:ph type="title" idx="4294967295"/>
          </p:nvPr>
        </p:nvSpPr>
        <p:spPr>
          <a:xfrm>
            <a:off x="990600" y="228600"/>
            <a:ext cx="7162800" cy="652463"/>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rPr>
              <a:t>Revelation 5:1-14</a:t>
            </a:r>
          </a:p>
        </p:txBody>
      </p:sp>
      <p:sp>
        <p:nvSpPr>
          <p:cNvPr id="56323" name="Rectangle 3">
            <a:extLst>
              <a:ext uri="{FF2B5EF4-FFF2-40B4-BE49-F238E27FC236}">
                <a16:creationId xmlns:a16="http://schemas.microsoft.com/office/drawing/2014/main" id="{62FADFAE-9AB1-4826-84A5-D255027174D3}"/>
              </a:ext>
            </a:extLst>
          </p:cNvPr>
          <p:cNvSpPr>
            <a:spLocks noGrp="1" noChangeArrowheads="1"/>
          </p:cNvSpPr>
          <p:nvPr>
            <p:ph type="body" idx="4294967295"/>
          </p:nvPr>
        </p:nvSpPr>
        <p:spPr>
          <a:xfrm>
            <a:off x="457200" y="800100"/>
            <a:ext cx="5181600" cy="5067300"/>
          </a:xfrm>
        </p:spPr>
        <p:txBody>
          <a:bodyPr/>
          <a:lstStyle/>
          <a:p>
            <a:pPr marL="690563" indent="-690563">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rPr>
              <a:t>An observation</a:t>
            </a:r>
            <a:r>
              <a:rPr lang="en-US" dirty="0">
                <a:effectLst>
                  <a:outerShdw blurRad="38100" dist="38100" dir="2700000" algn="tl">
                    <a:srgbClr val="000000">
                      <a:alpha val="43137"/>
                    </a:srgbClr>
                  </a:outerShdw>
                </a:effectLst>
                <a:latin typeface="Calibri" panose="020F0502020204030204" pitchFamily="34" charset="0"/>
              </a:rPr>
              <a:t> (5:1)</a:t>
            </a:r>
          </a:p>
          <a:p>
            <a:pPr marL="690563" indent="-690563">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rPr>
              <a:t>A question (5:2)</a:t>
            </a:r>
          </a:p>
          <a:p>
            <a:pPr marL="690563" indent="-690563">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rPr>
              <a:t>An investigation (5:3)</a:t>
            </a:r>
          </a:p>
          <a:p>
            <a:pPr marL="690563" indent="-690563">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rPr>
              <a:t>A lamentation (5:4)</a:t>
            </a:r>
          </a:p>
          <a:p>
            <a:pPr marL="690563" indent="-690563">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rPr>
              <a:t>A consolation</a:t>
            </a:r>
            <a:r>
              <a:rPr lang="en-US" dirty="0">
                <a:effectLst>
                  <a:outerShdw blurRad="38100" dist="38100" dir="2700000" algn="tl">
                    <a:srgbClr val="000000">
                      <a:alpha val="43137"/>
                    </a:srgbClr>
                  </a:outerShdw>
                </a:effectLst>
                <a:latin typeface="Calibri" panose="020F0502020204030204" pitchFamily="34" charset="0"/>
              </a:rPr>
              <a:t> (5:5a)</a:t>
            </a:r>
          </a:p>
          <a:p>
            <a:pPr marL="690563" indent="-690563">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rPr>
              <a:t>A manifestation (5:5b-6)</a:t>
            </a:r>
          </a:p>
          <a:p>
            <a:pPr marL="690563" indent="-690563">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rPr>
              <a:t>A</a:t>
            </a:r>
            <a:r>
              <a:rPr lang="en-US" dirty="0">
                <a:effectLst>
                  <a:outerShdw blurRad="38100" dist="38100" dir="2700000" algn="tl">
                    <a:srgbClr val="000000">
                      <a:alpha val="43137"/>
                    </a:srgbClr>
                  </a:outerShdw>
                </a:effectLst>
              </a:rPr>
              <a:t> reception (5:7)</a:t>
            </a:r>
          </a:p>
          <a:p>
            <a:pPr marL="690563" indent="-690563">
              <a:spcBef>
                <a:spcPts val="0"/>
              </a:spcBef>
              <a:spcAft>
                <a:spcPts val="12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rPr>
              <a:t>A </a:t>
            </a:r>
            <a:r>
              <a:rPr lang="en-US" b="1" u="sng" dirty="0">
                <a:solidFill>
                  <a:srgbClr val="FFFFCC"/>
                </a:solidFill>
                <a:effectLst>
                  <a:outerShdw blurRad="38100" dist="38100" dir="2700000" algn="tl">
                    <a:srgbClr val="000000">
                      <a:alpha val="43137"/>
                    </a:srgbClr>
                  </a:outerShdw>
                </a:effectLst>
              </a:rPr>
              <a:t>reaction (5:8-14)</a:t>
            </a:r>
          </a:p>
        </p:txBody>
      </p:sp>
      <p:pic>
        <p:nvPicPr>
          <p:cNvPr id="52228" name="Picture 5">
            <a:extLst>
              <a:ext uri="{FF2B5EF4-FFF2-40B4-BE49-F238E27FC236}">
                <a16:creationId xmlns:a16="http://schemas.microsoft.com/office/drawing/2014/main" id="{DE3DC97F-BBCF-45F4-9968-FCE1DCA38B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24600" y="990600"/>
            <a:ext cx="2340438" cy="2674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6">
            <a:extLst>
              <a:ext uri="{FF2B5EF4-FFF2-40B4-BE49-F238E27FC236}">
                <a16:creationId xmlns:a16="http://schemas.microsoft.com/office/drawing/2014/main" id="{92746537-BC36-45F9-9B31-3241808115D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38800" y="4011727"/>
            <a:ext cx="3309276" cy="237377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2736AFE-02A8-4C51-AB18-77B8E6B46031}"/>
              </a:ext>
            </a:extLst>
          </p:cNvPr>
          <p:cNvSpPr txBox="1"/>
          <p:nvPr/>
        </p:nvSpPr>
        <p:spPr>
          <a:xfrm>
            <a:off x="1730838" y="6477000"/>
            <a:ext cx="5562600" cy="338554"/>
          </a:xfrm>
          <a:prstGeom prst="rect">
            <a:avLst/>
          </a:prstGeom>
          <a:noFill/>
        </p:spPr>
        <p:txBody>
          <a:bodyPr wrap="square" rtlCol="0">
            <a:spAutoFit/>
          </a:bodyPr>
          <a:lstStyle/>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Willmington.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Outline Bible</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760</a:t>
            </a:r>
          </a:p>
        </p:txBody>
      </p:sp>
    </p:spTree>
    <p:extLst>
      <p:ext uri="{BB962C8B-B14F-4D97-AF65-F5344CB8AC3E}">
        <p14:creationId xmlns:p14="http://schemas.microsoft.com/office/powerpoint/2010/main" val="21776036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A013ACED-49D4-41BA-8E49-E9FCA1BB788C}"/>
              </a:ext>
            </a:extLst>
          </p:cNvPr>
          <p:cNvSpPr>
            <a:spLocks noGrp="1" noChangeArrowheads="1"/>
          </p:cNvSpPr>
          <p:nvPr>
            <p:ph type="title" idx="4294967295"/>
          </p:nvPr>
        </p:nvSpPr>
        <p:spPr>
          <a:xfrm>
            <a:off x="990600" y="228600"/>
            <a:ext cx="7162800" cy="652463"/>
          </a:xfrm>
        </p:spPr>
        <p:txBody>
          <a:bodyPr/>
          <a:lstStyle/>
          <a:p>
            <a:pPr algn="ctr"/>
            <a:r>
              <a:rPr lang="en-US" sz="3200" dirty="0">
                <a:effectLst>
                  <a:outerShdw blurRad="38100" dist="38100" dir="2700000" algn="tl">
                    <a:srgbClr val="000000">
                      <a:alpha val="43137"/>
                    </a:srgbClr>
                  </a:outerShdw>
                </a:effectLst>
              </a:rPr>
              <a:t>VIII. A reaction (5:8-14)</a:t>
            </a:r>
            <a:endParaRPr lang="en-US" altLang="en-US" sz="3200" dirty="0">
              <a:effectLst>
                <a:outerShdw blurRad="38100" dist="38100" dir="2700000" algn="tl">
                  <a:srgbClr val="000000">
                    <a:alpha val="43137"/>
                  </a:srgbClr>
                </a:outerShdw>
              </a:effectLst>
            </a:endParaRPr>
          </a:p>
        </p:txBody>
      </p:sp>
      <p:sp>
        <p:nvSpPr>
          <p:cNvPr id="56323" name="Rectangle 3">
            <a:extLst>
              <a:ext uri="{FF2B5EF4-FFF2-40B4-BE49-F238E27FC236}">
                <a16:creationId xmlns:a16="http://schemas.microsoft.com/office/drawing/2014/main" id="{62FADFAE-9AB1-4826-84A5-D255027174D3}"/>
              </a:ext>
            </a:extLst>
          </p:cNvPr>
          <p:cNvSpPr>
            <a:spLocks noGrp="1" noChangeArrowheads="1"/>
          </p:cNvSpPr>
          <p:nvPr>
            <p:ph type="body" idx="4294967295"/>
          </p:nvPr>
        </p:nvSpPr>
        <p:spPr>
          <a:xfrm>
            <a:off x="228600" y="881062"/>
            <a:ext cx="6553200" cy="5748338"/>
          </a:xfrm>
        </p:spPr>
        <p:txBody>
          <a:bodyPr/>
          <a:lstStyle/>
          <a:p>
            <a:pPr marL="457200" indent="-457200">
              <a:spcBef>
                <a:spcPts val="0"/>
              </a:spcBef>
              <a:spcAft>
                <a:spcPts val="400"/>
              </a:spcAft>
              <a:buSzPct val="100000"/>
              <a:buFont typeface="+mj-lt"/>
              <a:buAutoNum type="alphaUcPeriod"/>
              <a:defRPr/>
            </a:pPr>
            <a:r>
              <a:rPr lang="en-US" sz="2800" dirty="0">
                <a:effectLst>
                  <a:outerShdw blurRad="38100" dist="38100" dir="2700000" algn="tl">
                    <a:srgbClr val="000000">
                      <a:alpha val="43137"/>
                    </a:srgbClr>
                  </a:outerShdw>
                </a:effectLst>
                <a:latin typeface="Calibri" panose="020F0502020204030204" pitchFamily="34" charset="0"/>
              </a:rPr>
              <a:t>4 </a:t>
            </a:r>
            <a:r>
              <a:rPr lang="en-US" sz="2800" dirty="0">
                <a:effectLst>
                  <a:outerShdw blurRad="38100" dist="38100" dir="2700000" algn="tl">
                    <a:srgbClr val="000000">
                      <a:alpha val="43137"/>
                    </a:srgbClr>
                  </a:outerShdw>
                </a:effectLst>
              </a:rPr>
              <a:t>living creatures &amp; 24 elders</a:t>
            </a:r>
            <a:r>
              <a:rPr lang="en-US" sz="2800" dirty="0">
                <a:effectLst>
                  <a:outerShdw blurRad="38100" dist="38100" dir="2700000" algn="tl">
                    <a:srgbClr val="000000">
                      <a:alpha val="43137"/>
                    </a:srgbClr>
                  </a:outerShdw>
                </a:effectLst>
                <a:latin typeface="Calibri" panose="020F0502020204030204" pitchFamily="34" charset="0"/>
              </a:rPr>
              <a:t> (5:8-10)</a:t>
            </a:r>
          </a:p>
          <a:p>
            <a:pPr marL="914400" lvl="1" indent="-457200">
              <a:spcBef>
                <a:spcPts val="0"/>
              </a:spcBef>
              <a:spcAft>
                <a:spcPts val="400"/>
              </a:spcAft>
              <a:buSzPct val="100000"/>
              <a:buAutoNum type="arabicPeriod"/>
              <a:defRPr/>
            </a:pPr>
            <a:r>
              <a:rPr lang="en-US" sz="2800" dirty="0">
                <a:effectLst>
                  <a:outerShdw blurRad="38100" dist="38100" dir="2700000" algn="tl">
                    <a:srgbClr val="000000">
                      <a:alpha val="43137"/>
                    </a:srgbClr>
                  </a:outerShdw>
                </a:effectLst>
                <a:latin typeface="Calibri" panose="020F0502020204030204" pitchFamily="34" charset="0"/>
              </a:rPr>
              <a:t>Worshippers (8)</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rPr>
              <a:t>Worship (9-10)</a:t>
            </a:r>
          </a:p>
          <a:p>
            <a:pPr marL="457200" indent="-457200">
              <a:spcBef>
                <a:spcPts val="0"/>
              </a:spcBef>
              <a:spcAft>
                <a:spcPts val="400"/>
              </a:spcAft>
              <a:buSzPct val="100000"/>
              <a:buFont typeface="+mj-lt"/>
              <a:buAutoNum type="alphaUcPeriod"/>
              <a:defRPr/>
            </a:pPr>
            <a:r>
              <a:rPr lang="en-US" sz="2800" dirty="0">
                <a:effectLst>
                  <a:outerShdw blurRad="38100" dist="38100" dir="2700000" algn="tl">
                    <a:srgbClr val="000000">
                      <a:alpha val="43137"/>
                    </a:srgbClr>
                  </a:outerShdw>
                </a:effectLst>
              </a:rPr>
              <a:t>Angels &amp; 24 elders (5:11-12)</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rPr>
              <a:t>Worshippers (11)</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rPr>
              <a:t>Worship (12)</a:t>
            </a:r>
          </a:p>
          <a:p>
            <a:pPr marL="457200" indent="-457200">
              <a:spcBef>
                <a:spcPts val="0"/>
              </a:spcBef>
              <a:spcAft>
                <a:spcPts val="400"/>
              </a:spcAft>
              <a:buSzPct val="100000"/>
              <a:buFont typeface="+mj-lt"/>
              <a:buAutoNum type="alphaUcPeriod"/>
              <a:defRPr/>
            </a:pPr>
            <a:r>
              <a:rPr lang="en-US" sz="2800" dirty="0">
                <a:effectLst>
                  <a:outerShdw blurRad="38100" dist="38100" dir="2700000" algn="tl">
                    <a:srgbClr val="000000">
                      <a:alpha val="43137"/>
                    </a:srgbClr>
                  </a:outerShdw>
                </a:effectLst>
              </a:rPr>
              <a:t>Every created thing (5:13)</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rPr>
              <a:t>Worshippers (13a)</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rPr>
              <a:t>Worship (13b)</a:t>
            </a:r>
          </a:p>
          <a:p>
            <a:pPr marL="457200" indent="-457200">
              <a:spcBef>
                <a:spcPts val="0"/>
              </a:spcBef>
              <a:spcAft>
                <a:spcPts val="400"/>
              </a:spcAft>
              <a:buSzPct val="100000"/>
              <a:buFont typeface="+mj-lt"/>
              <a:buAutoNum type="alphaUcPeriod"/>
              <a:defRPr/>
            </a:pPr>
            <a:r>
              <a:rPr lang="en-US" sz="2800" dirty="0">
                <a:effectLst>
                  <a:outerShdw blurRad="38100" dist="38100" dir="2700000" algn="tl">
                    <a:srgbClr val="000000">
                      <a:alpha val="43137"/>
                    </a:srgbClr>
                  </a:outerShdw>
                </a:effectLst>
              </a:rPr>
              <a:t>4 living creatures &amp; 24 elders (5:14)</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rPr>
              <a:t>4 living creatures (14a)</a:t>
            </a:r>
          </a:p>
          <a:p>
            <a:pPr marL="914400" lvl="1" indent="-457200">
              <a:spcBef>
                <a:spcPts val="0"/>
              </a:spcBef>
              <a:spcAft>
                <a:spcPts val="400"/>
              </a:spcAft>
              <a:buSzPct val="100000"/>
              <a:buFont typeface="Wingdings" panose="05000000000000000000" pitchFamily="2" charset="2"/>
              <a:buAutoNum type="arabicPeriod"/>
              <a:defRPr/>
            </a:pPr>
            <a:r>
              <a:rPr lang="en-US" sz="2800" dirty="0">
                <a:effectLst>
                  <a:outerShdw blurRad="38100" dist="38100" dir="2700000" algn="tl">
                    <a:srgbClr val="000000">
                      <a:alpha val="43137"/>
                    </a:srgbClr>
                  </a:outerShdw>
                </a:effectLst>
              </a:rPr>
              <a:t>24 elders (14b)</a:t>
            </a:r>
          </a:p>
        </p:txBody>
      </p:sp>
      <p:pic>
        <p:nvPicPr>
          <p:cNvPr id="52228" name="Picture 5">
            <a:extLst>
              <a:ext uri="{FF2B5EF4-FFF2-40B4-BE49-F238E27FC236}">
                <a16:creationId xmlns:a16="http://schemas.microsoft.com/office/drawing/2014/main" id="{DE3DC97F-BBCF-45F4-9968-FCE1DCA38B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1800" y="1414463"/>
            <a:ext cx="2089848" cy="238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6">
            <a:extLst>
              <a:ext uri="{FF2B5EF4-FFF2-40B4-BE49-F238E27FC236}">
                <a16:creationId xmlns:a16="http://schemas.microsoft.com/office/drawing/2014/main" id="{92746537-BC36-45F9-9B31-3241808115D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84623" y="5105400"/>
            <a:ext cx="1852389" cy="13287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461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429000"/>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329831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09650" y="1155414"/>
            <a:ext cx="7124700" cy="2502186"/>
          </a:xfrm>
        </p:spPr>
        <p:txBody>
          <a:bodyPr/>
          <a:lstStyle/>
          <a:p>
            <a:pPr marL="461963" indent="-461963"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Seen (Chapter 1)</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Are (Chapters 2–3)</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After these things (Chapters 4–22)</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762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Revelation 1:19</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2931" y="3733800"/>
            <a:ext cx="2658138" cy="2743200"/>
          </a:xfrm>
          <a:prstGeom prst="rect">
            <a:avLst/>
          </a:prstGeom>
        </p:spPr>
      </p:pic>
    </p:spTree>
    <p:extLst>
      <p:ext uri="{BB962C8B-B14F-4D97-AF65-F5344CB8AC3E}">
        <p14:creationId xmlns:p14="http://schemas.microsoft.com/office/powerpoint/2010/main" val="42736385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christ among the seven lampstands">
            <a:extLst>
              <a:ext uri="{FF2B5EF4-FFF2-40B4-BE49-F238E27FC236}">
                <a16:creationId xmlns:a16="http://schemas.microsoft.com/office/drawing/2014/main" id="{81543E2E-3294-4C3C-88A7-581DCB319C8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81200" y="152400"/>
            <a:ext cx="5181600" cy="6422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94567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09650" y="1155414"/>
            <a:ext cx="7124700" cy="2502186"/>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Seen (Chapter 1)</a:t>
            </a:r>
          </a:p>
          <a:p>
            <a:pPr marL="461963" indent="-461963"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Are (Chapters 2–3)</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After these things (Chapters 4–22)</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762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Revelation 1:19</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2931" y="3733800"/>
            <a:ext cx="2658138" cy="2743200"/>
          </a:xfrm>
          <a:prstGeom prst="rect">
            <a:avLst/>
          </a:prstGeom>
        </p:spPr>
      </p:pic>
    </p:spTree>
    <p:extLst>
      <p:ext uri="{BB962C8B-B14F-4D97-AF65-F5344CB8AC3E}">
        <p14:creationId xmlns:p14="http://schemas.microsoft.com/office/powerpoint/2010/main" val="34396602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600200" y="1143000"/>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190500"/>
            <a:ext cx="838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7">
            <a:extLst>
              <a:ext uri="{FF2B5EF4-FFF2-40B4-BE49-F238E27FC236}">
                <a16:creationId xmlns:a16="http://schemas.microsoft.com/office/drawing/2014/main" id="{24E3E441-9436-4D27-888C-8C07CDF78A77}"/>
              </a:ext>
            </a:extLst>
          </p:cNvPr>
          <p:cNvSpPr>
            <a:spLocks noChangeArrowheads="1"/>
          </p:cNvSpPr>
          <p:nvPr/>
        </p:nvSpPr>
        <p:spPr bwMode="auto">
          <a:xfrm>
            <a:off x="838200" y="4648200"/>
            <a:ext cx="2286000" cy="11430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84724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18312</TotalTime>
  <Words>2400</Words>
  <Application>Microsoft Office PowerPoint</Application>
  <PresentationFormat>On-screen Show (4:3)</PresentationFormat>
  <Paragraphs>392</Paragraphs>
  <Slides>59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59</vt:i4>
      </vt:variant>
    </vt:vector>
  </HeadingPairs>
  <TitlesOfParts>
    <vt:vector size="63" baseType="lpstr">
      <vt:lpstr>Calibri</vt:lpstr>
      <vt:lpstr>Times New Roman</vt:lpstr>
      <vt:lpstr>Wingdings</vt:lpstr>
      <vt:lpstr>Azure</vt:lpstr>
      <vt:lpstr>PowerPoint Presentation</vt:lpstr>
      <vt:lpstr>Answering Ten Questions</vt:lpstr>
      <vt:lpstr>Prologue (Rev. 1:1-8)</vt:lpstr>
      <vt:lpstr>PowerPoint Presentation</vt:lpstr>
      <vt:lpstr>Revelation 1:19</vt:lpstr>
      <vt:lpstr>Revelation 1:19</vt:lpstr>
      <vt:lpstr>PowerPoint Presentation</vt:lpstr>
      <vt:lpstr>Revelation 1:19</vt:lpstr>
      <vt:lpstr>PowerPoint Presentation</vt:lpstr>
      <vt:lpstr>PowerPoint Presentation</vt:lpstr>
      <vt:lpstr>Revelation 1:19</vt:lpstr>
      <vt:lpstr>PowerPoint Presentation</vt:lpstr>
      <vt:lpstr>PowerPoint Presentation</vt:lpstr>
      <vt:lpstr>“After These Things”  (Rev. 4‒22)</vt:lpstr>
      <vt:lpstr>“After These Things”  (Rev. 4‒22)</vt:lpstr>
      <vt:lpstr>PowerPoint Presentation</vt:lpstr>
      <vt:lpstr>Preview (Rev. 4:1-11)</vt:lpstr>
      <vt:lpstr>Revelation 5:1-14</vt:lpstr>
      <vt:lpstr>Revelation 5:1-14</vt:lpstr>
      <vt:lpstr>VIII. A reaction (5:8-14)</vt:lpstr>
      <vt:lpstr>VIII. A reaction (5:8-14)</vt:lpstr>
      <vt:lpstr>VIII. A reaction (5:8-14)</vt:lpstr>
      <vt:lpstr>VIII. A reaction (5:8-14)</vt:lpstr>
      <vt:lpstr>PowerPoint Presentation</vt:lpstr>
      <vt:lpstr>PowerPoint Presentation</vt:lpstr>
      <vt:lpstr>Twenty-Four Elders (Rev. 4:4; 5:8-10)</vt:lpstr>
      <vt:lpstr>When Will the Rapture Take Place Relative to the Tribulation Period?</vt:lpstr>
      <vt:lpstr>PowerPoint Presentation</vt:lpstr>
      <vt:lpstr>PowerPoint Presentation</vt:lpstr>
      <vt:lpstr>PowerPoint Presentation</vt:lpstr>
      <vt:lpstr>PowerPoint Presentation</vt:lpstr>
      <vt:lpstr>PowerPoint Presentation</vt:lpstr>
      <vt:lpstr>PowerPoint Presentation</vt:lpstr>
      <vt:lpstr>J.A. Seiss Seiss, J. A. (1901). The Apocalypse: A Series of Special Lectures on the Revelation of Jesus Christ with Revised Text (Eighth Edition, Vol. 1). New York: Charles C. Cook.</vt:lpstr>
      <vt:lpstr>J.A. Seiss Seiss, J. A. (1901). The Apocalypse: A Series of Special Lectures on the Revelation of Jesus Christ with Revised Text (Eighth Edition, Vol. 1). New York: Charles C. Cook.</vt:lpstr>
      <vt:lpstr>PowerPoint Presentation</vt:lpstr>
      <vt:lpstr>PowerPoint Presentation</vt:lpstr>
      <vt:lpstr>2. Worship (Rev. 5:9-10)</vt:lpstr>
      <vt:lpstr>2. Worship (Rev. 5:9-10)</vt:lpstr>
      <vt:lpstr>PowerPoint Presentation</vt:lpstr>
      <vt:lpstr>PowerPoint Presentation</vt:lpstr>
      <vt:lpstr>PowerPoint Presentation</vt:lpstr>
      <vt:lpstr>2. Worship (Rev. 5:9-10)</vt:lpstr>
      <vt:lpstr>PowerPoint Presentation</vt:lpstr>
      <vt:lpstr>PowerPoint Presentation</vt:lpstr>
      <vt:lpstr>VIII. A reaction (5:8-14)</vt:lpstr>
      <vt:lpstr>VIII. A reaction (5:8-14)</vt:lpstr>
      <vt:lpstr>Twenty-Four Elders (Rev. 4:4)</vt:lpstr>
      <vt:lpstr>VIII. A reaction (5:8-14)</vt:lpstr>
      <vt:lpstr>VIII. A reaction (5:8-14)</vt:lpstr>
      <vt:lpstr>VIII. A reaction (5:8-14)</vt:lpstr>
      <vt:lpstr>VIII. A reaction (5:8-14)</vt:lpstr>
      <vt:lpstr>VIII. A reaction (5:8-14)</vt:lpstr>
      <vt:lpstr>VIII. A reaction (5:8-14)</vt:lpstr>
      <vt:lpstr>VIII. A reaction (5:8-14)</vt:lpstr>
      <vt:lpstr>Conclusion</vt:lpstr>
      <vt:lpstr>Revelation 5:1-14</vt:lpstr>
      <vt:lpstr>VIII. A reaction (5:8-14)</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16-Revelation-3v11-13</dc:title>
  <dc:subject>Revelation</dc:subject>
  <dc:creator>A. Woods</dc:creator>
  <dc:description>Modified by Jim McGowan</dc:description>
  <cp:lastModifiedBy>Jim McGowan</cp:lastModifiedBy>
  <cp:revision>1945</cp:revision>
  <cp:lastPrinted>2018-07-08T14:38:51Z</cp:lastPrinted>
  <dcterms:created xsi:type="dcterms:W3CDTF">2009-03-17T12:21:13Z</dcterms:created>
  <dcterms:modified xsi:type="dcterms:W3CDTF">2018-12-09T14:44:29Z</dcterms:modified>
</cp:coreProperties>
</file>