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781" r:id="rId2"/>
    <p:sldId id="4232" r:id="rId3"/>
    <p:sldId id="4207" r:id="rId4"/>
    <p:sldId id="4492" r:id="rId5"/>
    <p:sldId id="4447" r:id="rId6"/>
    <p:sldId id="4501" r:id="rId7"/>
    <p:sldId id="4495" r:id="rId8"/>
    <p:sldId id="4503" r:id="rId9"/>
    <p:sldId id="4518" r:id="rId10"/>
    <p:sldId id="4523" r:id="rId11"/>
    <p:sldId id="3683" r:id="rId12"/>
    <p:sldId id="4524" r:id="rId13"/>
    <p:sldId id="4525" r:id="rId14"/>
    <p:sldId id="2308" r:id="rId15"/>
    <p:sldId id="4756" r:id="rId16"/>
    <p:sldId id="4755" r:id="rId17"/>
    <p:sldId id="4511" r:id="rId18"/>
    <p:sldId id="4526" r:id="rId19"/>
    <p:sldId id="4527" r:id="rId20"/>
    <p:sldId id="4528" r:id="rId21"/>
    <p:sldId id="4531" r:id="rId22"/>
    <p:sldId id="4532" r:id="rId23"/>
    <p:sldId id="4533" r:id="rId24"/>
    <p:sldId id="4534" r:id="rId25"/>
    <p:sldId id="2926" r:id="rId26"/>
    <p:sldId id="4705" r:id="rId27"/>
    <p:sldId id="3063" r:id="rId28"/>
    <p:sldId id="3059" r:id="rId29"/>
    <p:sldId id="4707" r:id="rId30"/>
    <p:sldId id="3065" r:id="rId31"/>
    <p:sldId id="4163" r:id="rId32"/>
    <p:sldId id="4476" r:id="rId33"/>
    <p:sldId id="545" r:id="rId34"/>
    <p:sldId id="4724" r:id="rId35"/>
    <p:sldId id="4764" r:id="rId36"/>
    <p:sldId id="4765" r:id="rId37"/>
    <p:sldId id="4766" r:id="rId3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01" d="100"/>
          <a:sy n="101" d="100"/>
        </p:scale>
        <p:origin x="123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12/5/2018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12T00:39:34.569"/>
    </inkml:context>
    <inkml:brush xml:id="br0">
      <inkml:brushProperty name="width" value="0.05" units="cm"/>
      <inkml:brushProperty name="height" value="0.05" units="cm"/>
    </inkml:brush>
  </inkml:definitions>
  <inkml:trace contextRef="#ctx0" brushRef="#br0">33 38 5120,'-21'-21'1170,"15"16"-820,2 0-36,2 3-68,2-1 446,1 3-516,1-1-47,-1 1-69,0 0-54,0 0-65,1 0-74,-1 0-84,0 0-94,1 0-103,-1 0-114,-1 0 204,1 0-36,-1 0-35,0 0-39,0 0-605,0 0-642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12/5/2018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12/5/2018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a:t>
            </a:fld>
            <a:endParaRPr lang="en-US" altLang="en-US" dirty="0"/>
          </a:p>
        </p:txBody>
      </p:sp>
    </p:spTree>
    <p:extLst>
      <p:ext uri="{BB962C8B-B14F-4D97-AF65-F5344CB8AC3E}">
        <p14:creationId xmlns:p14="http://schemas.microsoft.com/office/powerpoint/2010/main" val="323259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12/5/2018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11</a:t>
            </a:fld>
            <a:endParaRPr lang="en-US" dirty="0"/>
          </a:p>
        </p:txBody>
      </p:sp>
    </p:spTree>
    <p:extLst>
      <p:ext uri="{BB962C8B-B14F-4D97-AF65-F5344CB8AC3E}">
        <p14:creationId xmlns:p14="http://schemas.microsoft.com/office/powerpoint/2010/main" val="289968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12</a:t>
            </a:fld>
            <a:endParaRPr lang="en-US" altLang="en-US" dirty="0"/>
          </a:p>
        </p:txBody>
      </p:sp>
    </p:spTree>
    <p:extLst>
      <p:ext uri="{BB962C8B-B14F-4D97-AF65-F5344CB8AC3E}">
        <p14:creationId xmlns:p14="http://schemas.microsoft.com/office/powerpoint/2010/main" val="256943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13</a:t>
            </a:fld>
            <a:endParaRPr lang="en-US" dirty="0"/>
          </a:p>
        </p:txBody>
      </p:sp>
    </p:spTree>
    <p:extLst>
      <p:ext uri="{BB962C8B-B14F-4D97-AF65-F5344CB8AC3E}">
        <p14:creationId xmlns:p14="http://schemas.microsoft.com/office/powerpoint/2010/main" val="417144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17</a:t>
            </a:fld>
            <a:endParaRPr lang="en-US" dirty="0"/>
          </a:p>
        </p:txBody>
      </p:sp>
    </p:spTree>
    <p:extLst>
      <p:ext uri="{BB962C8B-B14F-4D97-AF65-F5344CB8AC3E}">
        <p14:creationId xmlns:p14="http://schemas.microsoft.com/office/powerpoint/2010/main" val="264193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18</a:t>
            </a:fld>
            <a:endParaRPr lang="en-US" dirty="0"/>
          </a:p>
        </p:txBody>
      </p:sp>
    </p:spTree>
    <p:extLst>
      <p:ext uri="{BB962C8B-B14F-4D97-AF65-F5344CB8AC3E}">
        <p14:creationId xmlns:p14="http://schemas.microsoft.com/office/powerpoint/2010/main" val="225970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19</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12/5/2018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28</a:t>
            </a:fld>
            <a:endParaRPr lang="en-US" dirty="0"/>
          </a:p>
        </p:txBody>
      </p:sp>
    </p:spTree>
    <p:extLst>
      <p:ext uri="{BB962C8B-B14F-4D97-AF65-F5344CB8AC3E}">
        <p14:creationId xmlns:p14="http://schemas.microsoft.com/office/powerpoint/2010/main" val="323740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pPr>
              <a:defRPr/>
            </a:pPr>
            <a:fld id="{AC0D2097-2C7E-42E9-8043-462C1F5AA0A7}" type="slidenum">
              <a:rPr lang="en-US" altLang="en-US"/>
              <a:pPr>
                <a:defRPr/>
              </a:pPr>
              <a:t>‹#›</a:t>
            </a:fld>
            <a:endParaRPr lang="en-US" altLang="en-US"/>
          </a:p>
        </p:txBody>
      </p:sp>
    </p:spTree>
    <p:extLst>
      <p:ext uri="{BB962C8B-B14F-4D97-AF65-F5344CB8AC3E}">
        <p14:creationId xmlns:p14="http://schemas.microsoft.com/office/powerpoint/2010/main" val="3067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0"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customXml" Target="../ink/ink2.xml"/><Relationship Id="rId4" Type="http://schemas.openxmlformats.org/officeDocument/2006/relationships/image" Target="../media/image120.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4.xm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customXml" Target="../ink/ink5.xml"/><Relationship Id="rId4" Type="http://schemas.openxmlformats.org/officeDocument/2006/relationships/image" Target="../media/image120.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emf"/><Relationship Id="rId7" Type="http://schemas.openxmlformats.org/officeDocument/2006/relationships/image" Target="../media/image210.emf"/><Relationship Id="rId2" Type="http://schemas.openxmlformats.org/officeDocument/2006/relationships/customXml" Target="../ink/ink6.xml"/><Relationship Id="rId1" Type="http://schemas.openxmlformats.org/officeDocument/2006/relationships/slideLayout" Target="../slideLayouts/slideLayout10.xml"/><Relationship Id="rId6" Type="http://schemas.openxmlformats.org/officeDocument/2006/relationships/customXml" Target="../ink/ink8.xml"/><Relationship Id="rId5" Type="http://schemas.openxmlformats.org/officeDocument/2006/relationships/image" Target="../media/image200.emf"/><Relationship Id="rId4" Type="http://schemas.openxmlformats.org/officeDocument/2006/relationships/customXml" Target="../ink/ink7.xml"/><Relationship Id="rId9"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219200" y="1610524"/>
            <a:ext cx="6705600" cy="1752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“The Davidic throne and the heavenly throne of Jesus at the right hand of the Father are one and the same.”</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8" name="Picture 7">
            <a:extLst>
              <a:ext uri="{FF2B5EF4-FFF2-40B4-BE49-F238E27FC236}">
                <a16:creationId xmlns:a16="http://schemas.microsoft.com/office/drawing/2014/main" id="{62097830-B3BB-412E-9D6E-B46FABBB760B}"/>
              </a:ext>
            </a:extLst>
          </p:cNvPr>
          <p:cNvPicPr>
            <a:picLocks noChangeAspect="1"/>
          </p:cNvPicPr>
          <p:nvPr/>
        </p:nvPicPr>
        <p:blipFill>
          <a:blip r:embed="rId8"/>
          <a:stretch>
            <a:fillRect/>
          </a:stretch>
        </p:blipFill>
        <p:spPr>
          <a:xfrm>
            <a:off x="2519680" y="3352800"/>
            <a:ext cx="4104641" cy="2743200"/>
          </a:xfrm>
          <a:prstGeom prst="rect">
            <a:avLst/>
          </a:prstGeom>
        </p:spPr>
      </p:pic>
      <p:sp>
        <p:nvSpPr>
          <p:cNvPr id="12" name="Rectangle 11">
            <a:extLst>
              <a:ext uri="{FF2B5EF4-FFF2-40B4-BE49-F238E27FC236}">
                <a16:creationId xmlns:a16="http://schemas.microsoft.com/office/drawing/2014/main" id="{7238D600-D951-46D2-8EB5-D1AC1375A50E}"/>
              </a:ext>
            </a:extLst>
          </p:cNvPr>
          <p:cNvSpPr/>
          <p:nvPr/>
        </p:nvSpPr>
        <p:spPr>
          <a:xfrm>
            <a:off x="1562100" y="264349"/>
            <a:ext cx="6019800" cy="127727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dirty="0">
                <a:effectLst>
                  <a:outerShdw blurRad="38100" dist="38100" dir="2700000" algn="tl">
                    <a:srgbClr val="000000">
                      <a:alpha val="43137"/>
                    </a:srgbClr>
                  </a:outerShdw>
                </a:effectLst>
                <a:latin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“Evidence from Acts,” in The Coming Millennial Kingdom, ed. Donald Campbell and Jeffrey Townsend (Chicago: Moody, 1992), 194.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515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1" y="1600200"/>
            <a:ext cx="7315200" cy="3539430"/>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“…the New Testament does introduce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change</a:t>
            </a:r>
            <a:r>
              <a:rPr lang="en-US" sz="3200" dirty="0">
                <a:effectLst>
                  <a:outerShdw blurRad="38100" dist="38100" dir="2700000" algn="tl">
                    <a:srgbClr val="000000">
                      <a:alpha val="43137"/>
                    </a:srgbClr>
                  </a:outerShdw>
                </a:effectLst>
                <a:latin typeface="Calibri" panose="020F0502020204030204" pitchFamily="34" charset="0"/>
              </a:rPr>
              <a:t> and advance; it does not merely repeat Old Testament revelation. In making complementary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additions</a:t>
            </a:r>
            <a:r>
              <a:rPr lang="en-US" sz="3200" dirty="0">
                <a:effectLst>
                  <a:outerShdw blurRad="38100" dist="38100" dir="2700000" algn="tl">
                    <a:srgbClr val="000000">
                      <a:alpha val="43137"/>
                    </a:srgbClr>
                  </a:outerShdw>
                </a:effectLst>
                <a:latin typeface="Calibri" panose="020F0502020204030204" pitchFamily="34" charset="0"/>
              </a:rPr>
              <a:t>, however, it does not jettison Old Testament promises.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enhancement</a:t>
            </a:r>
            <a:r>
              <a:rPr lang="en-US" sz="3200" dirty="0">
                <a:effectLst>
                  <a:outerShdw blurRad="38100" dist="38100" dir="2700000" algn="tl">
                    <a:srgbClr val="000000">
                      <a:alpha val="43137"/>
                    </a:srgbClr>
                  </a:outerShdw>
                </a:effectLst>
                <a:latin typeface="Calibri" panose="020F0502020204030204" pitchFamily="34" charset="0"/>
              </a:rPr>
              <a:t> is not at the expense of the original promise.”</a:t>
            </a:r>
          </a:p>
        </p:txBody>
      </p:sp>
      <p:sp>
        <p:nvSpPr>
          <p:cNvPr id="8" name="TextBox 7"/>
          <p:cNvSpPr txBox="1"/>
          <p:nvPr/>
        </p:nvSpPr>
        <p:spPr>
          <a:xfrm>
            <a:off x="190500" y="6248400"/>
            <a:ext cx="87630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Craig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Bock, “Dispensationalism, Israel and the Church: Assessment and Dialogue,”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Bock (Grand Rapids: Zondervan, 1992), 392–93.</a:t>
            </a:r>
          </a:p>
        </p:txBody>
      </p:sp>
      <p:sp>
        <p:nvSpPr>
          <p:cNvPr id="3" name="Rectangle 2"/>
          <p:cNvSpPr/>
          <p:nvPr/>
        </p:nvSpPr>
        <p:spPr>
          <a:xfrm>
            <a:off x="1066801" y="228600"/>
            <a:ext cx="70103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“Complementary Hermeneutics” in Progressive Dispensationalism</a:t>
            </a:r>
          </a:p>
        </p:txBody>
      </p:sp>
      <p:pic>
        <p:nvPicPr>
          <p:cNvPr id="2" name="Picture 1">
            <a:extLst>
              <a:ext uri="{FF2B5EF4-FFF2-40B4-BE49-F238E27FC236}">
                <a16:creationId xmlns:a16="http://schemas.microsoft.com/office/drawing/2014/main" id="{DBD5CF4E-5A21-4EBA-BEBB-1F72A0741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81" y="1752600"/>
            <a:ext cx="1632860" cy="22860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3C862AC-B7E9-4D45-8D19-DDAD72E17A58}"/>
                  </a:ext>
                </a:extLst>
              </p14:cNvPr>
              <p14:cNvContentPartPr/>
              <p14:nvPr/>
            </p14:nvContentPartPr>
            <p14:xfrm>
              <a:off x="10315493" y="2137744"/>
              <a:ext cx="12240" cy="13680"/>
            </p14:xfrm>
          </p:contentPart>
        </mc:Choice>
        <mc:Fallback xmlns="">
          <p:pic>
            <p:nvPicPr>
              <p:cNvPr id="4" name="Ink 3">
                <a:extLst>
                  <a:ext uri="{FF2B5EF4-FFF2-40B4-BE49-F238E27FC236}">
                    <a16:creationId xmlns:a16="http://schemas.microsoft.com/office/drawing/2014/main" id="{23C862AC-B7E9-4D45-8D19-DDAD72E17A58}"/>
                  </a:ext>
                </a:extLst>
              </p:cNvPr>
              <p:cNvPicPr/>
              <p:nvPr/>
            </p:nvPicPr>
            <p:blipFill>
              <a:blip r:embed="rId5"/>
              <a:stretch>
                <a:fillRect/>
              </a:stretch>
            </p:blipFill>
            <p:spPr>
              <a:xfrm>
                <a:off x="10306493" y="2128744"/>
                <a:ext cx="29880" cy="31320"/>
              </a:xfrm>
              <a:prstGeom prst="rect">
                <a:avLst/>
              </a:prstGeom>
            </p:spPr>
          </p:pic>
        </mc:Fallback>
      </mc:AlternateContent>
    </p:spTree>
    <p:extLst>
      <p:ext uri="{BB962C8B-B14F-4D97-AF65-F5344CB8AC3E}">
        <p14:creationId xmlns:p14="http://schemas.microsoft.com/office/powerpoint/2010/main" val="290001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9656"/>
            <a:ext cx="9144000" cy="341954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This novel interpretive approach allows mere “crucial linking allusions,” or “pictorial descriptions” Jesus as the heir to David’s Throne to expand the original terrestrial promise of the Davidic Throne so that it now encompasses a current spiritual form of the Davidic Kingdom with Jesus presently ruling from a celestial Davidic Throne.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8" name="Picture 7">
            <a:extLst>
              <a:ext uri="{FF2B5EF4-FFF2-40B4-BE49-F238E27FC236}">
                <a16:creationId xmlns:a16="http://schemas.microsoft.com/office/drawing/2014/main" id="{62097830-B3BB-412E-9D6E-B46FABBB760B}"/>
              </a:ext>
            </a:extLst>
          </p:cNvPr>
          <p:cNvPicPr>
            <a:picLocks noChangeAspect="1"/>
          </p:cNvPicPr>
          <p:nvPr/>
        </p:nvPicPr>
        <p:blipFill>
          <a:blip r:embed="rId8"/>
          <a:stretch>
            <a:fillRect/>
          </a:stretch>
        </p:blipFill>
        <p:spPr>
          <a:xfrm>
            <a:off x="3340608" y="4953000"/>
            <a:ext cx="2462784" cy="1645920"/>
          </a:xfrm>
          <a:prstGeom prst="rect">
            <a:avLst/>
          </a:prstGeom>
        </p:spPr>
      </p:pic>
      <p:sp>
        <p:nvSpPr>
          <p:cNvPr id="9" name="Rectangle 8">
            <a:extLst>
              <a:ext uri="{FF2B5EF4-FFF2-40B4-BE49-F238E27FC236}">
                <a16:creationId xmlns:a16="http://schemas.microsoft.com/office/drawing/2014/main" id="{B8A53E21-9CB3-45ED-A421-95704B922D2D}"/>
              </a:ext>
            </a:extLst>
          </p:cNvPr>
          <p:cNvSpPr/>
          <p:nvPr/>
        </p:nvSpPr>
        <p:spPr>
          <a:xfrm>
            <a:off x="1162050" y="264349"/>
            <a:ext cx="6819900" cy="127727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dirty="0">
                <a:effectLst>
                  <a:outerShdw blurRad="38100" dist="38100" dir="2700000" algn="tl">
                    <a:srgbClr val="000000">
                      <a:alpha val="43137"/>
                    </a:srgbClr>
                  </a:outerShdw>
                </a:effectLst>
                <a:latin typeface="Calibri" panose="020F0502020204030204" pitchFamily="34" charset="0"/>
              </a:rPr>
              <a:t> </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“The Reign of the Lord Christ,” in </a:t>
            </a: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Dispensationalism, Israel and the Church</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ed. Craig </a:t>
            </a:r>
            <a:r>
              <a:rPr lang="en-US" sz="1600" kern="0" dirty="0" err="1">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Blaising</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and Darrell Bock (Grand Rapids: Zondervan, 1992), 49, 51.</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9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2438400" y="1143000"/>
            <a:ext cx="6629400" cy="49530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“‘Complementary hermeneutics’ must not be confused with the historic orthodox doctrine of progressive revelation. The latter truth means that God revealed His truth gradually, sometimes over a long period of time.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What was revealed later never changed the original revelation, however. The meaning and the recipients of the original promise always remain the same.”</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210.</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295400"/>
            <a:ext cx="2076936" cy="2743200"/>
          </a:xfrm>
          <a:prstGeom prst="rect">
            <a:avLst/>
          </a:prstGeom>
        </p:spPr>
      </p:pic>
    </p:spTree>
    <p:extLst>
      <p:ext uri="{BB962C8B-B14F-4D97-AF65-F5344CB8AC3E}">
        <p14:creationId xmlns:p14="http://schemas.microsoft.com/office/powerpoint/2010/main" val="292520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105400"/>
          </a:xfrm>
        </p:spPr>
        <p:txBody>
          <a:bodyPr/>
          <a:lstStyle/>
          <a:p>
            <a:pPr marL="0" indent="0" algn="just">
              <a:spcBef>
                <a:spcPts val="0"/>
              </a:spcBef>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Although these early [bible] conferences were called to oppose postmillennialism and to promote premillennialism, today progressive dispensationalists focus on them as examples of </a:t>
            </a:r>
            <a:r>
              <a:rPr lang="en-US" sz="2800" b="1" u="sng" dirty="0">
                <a:solidFill>
                  <a:srgbClr val="FFFFCC"/>
                </a:solidFill>
                <a:effectLst>
                  <a:outerShdw blurRad="38100" dist="38100" dir="2700000" algn="tl">
                    <a:srgbClr val="000000">
                      <a:alpha val="43137"/>
                    </a:srgbClr>
                  </a:outerShdw>
                </a:effectLst>
              </a:rPr>
              <a:t>ecumenicity</a:t>
            </a:r>
            <a:r>
              <a:rPr lang="en-US" sz="2800" dirty="0">
                <a:effectLst>
                  <a:outerShdw blurRad="38100" dist="38100" dir="2700000" algn="tl">
                    <a:srgbClr val="000000">
                      <a:alpha val="43137"/>
                    </a:srgbClr>
                  </a:outerShdw>
                </a:effectLst>
              </a:rPr>
              <a:t> in order to justify their interest in </a:t>
            </a:r>
            <a:r>
              <a:rPr lang="en-US" sz="2800" b="1" u="sng" dirty="0">
                <a:solidFill>
                  <a:srgbClr val="FFFFCC"/>
                </a:solidFill>
                <a:effectLst>
                  <a:outerShdw blurRad="38100" dist="38100" dir="2700000" algn="tl">
                    <a:srgbClr val="000000">
                      <a:alpha val="43137"/>
                    </a:srgbClr>
                  </a:outerShdw>
                </a:effectLst>
              </a:rPr>
              <a:t>finding a rapprochement between dispensationalism and covenant theology</a:t>
            </a:r>
            <a:r>
              <a:rPr lang="en-US" sz="2800" dirty="0">
                <a:effectLst>
                  <a:outerShdw blurRad="38100" dist="38100" dir="2700000" algn="tl">
                    <a:srgbClr val="000000">
                      <a:alpha val="43137"/>
                    </a:srgbClr>
                  </a:outerShdw>
                </a:effectLst>
              </a:rPr>
              <a:t>. The early conferences in America sought no such rapprochement between themselves and postmillennialists or </a:t>
            </a:r>
            <a:r>
              <a:rPr lang="en-US" sz="2800" dirty="0" err="1">
                <a:effectLst>
                  <a:outerShdw blurRad="38100" dist="38100" dir="2700000" algn="tl">
                    <a:srgbClr val="000000">
                      <a:alpha val="43137"/>
                    </a:srgbClr>
                  </a:outerShdw>
                </a:effectLst>
              </a:rPr>
              <a:t>annihilationists</a:t>
            </a:r>
            <a:r>
              <a:rPr lang="en-US" sz="2800" dirty="0">
                <a:effectLst>
                  <a:outerShdw blurRad="38100" dist="38100" dir="2700000" algn="tl">
                    <a:srgbClr val="000000">
                      <a:alpha val="43137"/>
                    </a:srgbClr>
                  </a:outerShdw>
                </a:effectLst>
              </a:rPr>
              <a:t> or perfectionists</a:t>
            </a:r>
            <a:r>
              <a:rPr lang="en-US" sz="28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443038" y="304800"/>
            <a:ext cx="6257925"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C. Ryrie,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 ed. (Chicago: Moody, 1995), 146.</a:t>
            </a:r>
          </a:p>
        </p:txBody>
      </p:sp>
    </p:spTree>
    <p:extLst>
      <p:ext uri="{BB962C8B-B14F-4D97-AF65-F5344CB8AC3E}">
        <p14:creationId xmlns:p14="http://schemas.microsoft.com/office/powerpoint/2010/main" val="230368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1054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“As an example of the slippery nature of this complementary hermeneutic if applied to other concepts, consider the concept of ‘temple.’... The body of an individual Christian is the temple of the Spirit (1 Cor. 6:19). The local church is a temple of God (1 Cor. 3:16), as is the universal church (Eph. 2:21). What, then, is the meaning of temple in Revelation 11:1-2? A literal hermeneutic answers that it refers to an actual building in the tribulation period since there is no indication in the text that points to any other interpretation.”</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443038" y="293638"/>
            <a:ext cx="6257925"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C. Ryrie,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 ed. (Chicago: Moody, 1995), 175.</a:t>
            </a:r>
          </a:p>
        </p:txBody>
      </p:sp>
    </p:spTree>
    <p:extLst>
      <p:ext uri="{BB962C8B-B14F-4D97-AF65-F5344CB8AC3E}">
        <p14:creationId xmlns:p14="http://schemas.microsoft.com/office/powerpoint/2010/main" val="214538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9624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“But using the complementary hermeneutic one could conclude that it refers to a community of believers (since that meaning is found elsewhere in the New Testament), thus placing the church in the tribulation period. Progressives have not used their complementary hermeneutic to conclude this, though it could be so used...The important question is simply this: Are there limits on the use of a complementary hermeneutic, and, if so, how are these limits to be determined and by whom?”</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443038" y="293638"/>
            <a:ext cx="6257925"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C. Ryrie,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 ed. (Chicago: Moody, 1995), 175.</a:t>
            </a:r>
          </a:p>
        </p:txBody>
      </p:sp>
    </p:spTree>
    <p:extLst>
      <p:ext uri="{BB962C8B-B14F-4D97-AF65-F5344CB8AC3E}">
        <p14:creationId xmlns:p14="http://schemas.microsoft.com/office/powerpoint/2010/main" val="107248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990600"/>
            <a:ext cx="9144000" cy="4800600"/>
          </a:xfrm>
        </p:spPr>
        <p:txBody>
          <a:bodyPr/>
          <a:lstStyle/>
          <a:p>
            <a:pPr marL="0" indent="0" algn="just">
              <a:buNone/>
              <a:defRPr/>
            </a:pPr>
            <a:r>
              <a:rPr lang="en-US" altLang="en-US" sz="2600" dirty="0">
                <a:effectLst>
                  <a:outerShdw blurRad="38100" dist="38100" dir="2700000" algn="tl">
                    <a:srgbClr val="000000">
                      <a:alpha val="43137"/>
                    </a:srgbClr>
                  </a:outerShdw>
                </a:effectLst>
                <a:cs typeface="Calibri" panose="020F0502020204030204" pitchFamily="34" charset="0"/>
              </a:rPr>
              <a:t>“</a:t>
            </a:r>
            <a:r>
              <a:rPr lang="en-US" sz="2600" dirty="0">
                <a:effectLst>
                  <a:outerShdw blurRad="38100" dist="38100" dir="2700000" algn="tl">
                    <a:srgbClr val="000000">
                      <a:alpha val="43137"/>
                    </a:srgbClr>
                  </a:outerShdw>
                </a:effectLst>
                <a:cs typeface="Calibri" panose="020F0502020204030204" pitchFamily="34" charset="0"/>
              </a:rPr>
              <a:t>What if you apply the complementary hermeneutic to all of Scripture? . . . What if the complementary hermeneutic, used by progressives in Acts 2 to substantiate the fact that the kingdom has been inaugurated, in part, would be applied universally to all prophetic matters of Scripture ever given? One could not know for sure precisely who was involved in the prophecy or where it would be fulfilled until either the prophecy was fulfilled or the canon of Scripture was closed. . . . If the same hermeneutic was applied to other areas of prophecy, like it is applied to the Davidic covenant, you could never be sure of anything in the Scripture until it was either fulfilled or the canon was closed. Then, of course, you know there is not going to be any further revelation, ‘change.’”</a:t>
            </a:r>
          </a:p>
        </p:txBody>
      </p:sp>
      <p:sp>
        <p:nvSpPr>
          <p:cNvPr id="61444" name="TextBox 3"/>
          <p:cNvSpPr txBox="1">
            <a:spLocks noChangeArrowheads="1"/>
          </p:cNvSpPr>
          <p:nvPr/>
        </p:nvSpPr>
        <p:spPr bwMode="auto">
          <a:xfrm>
            <a:off x="1238250" y="6037163"/>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“Progressive Dispensationalism,”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descr="http://t1.gstatic.com/images?q=tbn:ANd9GcRVEkk3EF6aIGxY0Yz0z_uevMi3B1FPvrIm0btZT0dvwfQOys6K">
            <a:extLst>
              <a:ext uri="{FF2B5EF4-FFF2-40B4-BE49-F238E27FC236}">
                <a16:creationId xmlns:a16="http://schemas.microsoft.com/office/drawing/2014/main" id="{AAA99044-618E-4B1E-89D6-BB099680B4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7323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3355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990600"/>
            <a:ext cx="9144000" cy="4876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outerShdw blurRad="38100" dist="38100" dir="2700000" algn="tl">
                    <a:srgbClr val="000000">
                      <a:alpha val="43137"/>
                    </a:srgbClr>
                  </a:outerShdw>
                </a:effectLst>
                <a:cs typeface="Calibri" panose="020F0502020204030204" pitchFamily="34" charset="0"/>
              </a:rPr>
              <a:t>Until that time, all prophecy is open to complementation. For example, when God, through the prophets, predicted the Assyrian captivity of Israel and the Babylonian captivity of Judah, they couldn’t really be sure that it was an exclusive captivity of Assyria. Who knows, but what, the Babylonians would have been included, or vise versa. . . . Because it involves people and if the people involved in the Davidic Covenant can change and include other people, then why can’t the people change in these other prophecies? If the place can change in the Davidic Covenant as in Acts 2, then why can’t the place change in other prophecies of Scripture? Other people or other places can be brought in totally changing the original promise in later revelation. . . . Take another illustration. All prophecy or prediction in the Bible, which involves a specific place and people, might be changed in later revelation.”</a:t>
            </a:r>
          </a:p>
        </p:txBody>
      </p:sp>
      <p:sp>
        <p:nvSpPr>
          <p:cNvPr id="61444" name="TextBox 3"/>
          <p:cNvSpPr txBox="1">
            <a:spLocks noChangeArrowheads="1"/>
          </p:cNvSpPr>
          <p:nvPr/>
        </p:nvSpPr>
        <p:spPr bwMode="auto">
          <a:xfrm>
            <a:off x="1238250" y="6059269"/>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“Progressive Dispensationalism,”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descr="http://t1.gstatic.com/images?q=tbn:ANd9GcRVEkk3EF6aIGxY0Yz0z_uevMi3B1FPvrIm0btZT0dvwfQOys6K">
            <a:extLst>
              <a:ext uri="{FF2B5EF4-FFF2-40B4-BE49-F238E27FC236}">
                <a16:creationId xmlns:a16="http://schemas.microsoft.com/office/drawing/2014/main" id="{905EA9D2-CA89-485E-9343-528CE345A7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7323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593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990600"/>
            <a:ext cx="9144000" cy="3733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outerShdw blurRad="38100" dist="38100" dir="2700000" algn="tl">
                    <a:srgbClr val="000000">
                      <a:alpha val="43137"/>
                    </a:srgbClr>
                  </a:outerShdw>
                </a:effectLst>
                <a:cs typeface="Calibri" panose="020F0502020204030204" pitchFamily="34" charset="0"/>
              </a:rPr>
              <a:t>How about Daniel 2, Daniel 7, Daniel 9?, and the Gentile world powers, are we to understand those nations, when given, exclusively as those nations? Maybe not; maybe later revelation would change them...Just like some today have an open view of God, the complementary hermeneutic, whether they admit it or know it, is an open view of Scripture as well, to this extent, until the prophecy is realized, it is fulfilled, or the canon has closed. It is not open any longer, please understand me, but I mean that until the canon was closed or the prophecy was fulfilled, it had to be open, if you apply the same hermeneutic to other passages of Scripture. The promise of the land, the promise to Israel, might involve another people later on. I consider this to be a serious danger. . . . If you apply their complementary hermeneutic across the board to other Scripture, it is devastating.”</a:t>
            </a:r>
          </a:p>
        </p:txBody>
      </p:sp>
      <p:sp>
        <p:nvSpPr>
          <p:cNvPr id="61444" name="TextBox 3"/>
          <p:cNvSpPr txBox="1">
            <a:spLocks noChangeArrowheads="1"/>
          </p:cNvSpPr>
          <p:nvPr/>
        </p:nvSpPr>
        <p:spPr bwMode="auto">
          <a:xfrm>
            <a:off x="1238250" y="6059269"/>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“Progressive Dispensationalism,”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descr="http://t1.gstatic.com/images?q=tbn:ANd9GcRVEkk3EF6aIGxY0Yz0z_uevMi3B1FPvrIm0btZT0dvwfQOys6K">
            <a:extLst>
              <a:ext uri="{FF2B5EF4-FFF2-40B4-BE49-F238E27FC236}">
                <a16:creationId xmlns:a16="http://schemas.microsoft.com/office/drawing/2014/main" id="{DAD1211B-3E65-4A86-BF10-40BBA2F318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7323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72686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704661" y="304800"/>
            <a:ext cx="7772400" cy="1047184"/>
          </a:xfrm>
        </p:spPr>
        <p:txBody>
          <a:bodyPr/>
          <a:lstStyle/>
          <a:p>
            <a:pPr algn="ctr"/>
            <a:r>
              <a:rPr lang="en-US" altLang="en-US" sz="3200" dirty="0">
                <a:effectLst>
                  <a:outerShdw blurRad="38100" dist="38100" dir="2700000" algn="tl">
                    <a:srgbClr val="000000">
                      <a:alpha val="43137"/>
                    </a:srgbClr>
                  </a:outerShdw>
                </a:effectLst>
              </a:rPr>
              <a:t>How Could the Early Church Test All Things if God Changed His Original Promises?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457199" y="1676400"/>
            <a:ext cx="3581401"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Deut. 13:1-5</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Isa. 8:20</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Acts 17:11</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Gal. 1:8-9</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1 Thess. 5:20-21</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1 Cor. 14:29</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1 John 4:1</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38601" y="1693333"/>
            <a:ext cx="439615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3048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865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590800"/>
          </a:xfrm>
        </p:spPr>
        <p:txBody>
          <a:bodyPr/>
          <a:lstStyle/>
          <a:p>
            <a:pPr marL="0" indent="0" algn="ctr">
              <a:spcBef>
                <a:spcPct val="0"/>
              </a:spcBef>
              <a:spcAft>
                <a:spcPts val="1200"/>
              </a:spcAft>
              <a:buFont typeface="Arial" charset="0"/>
              <a:buNone/>
              <a:defRPr/>
            </a:pPr>
            <a:r>
              <a:rPr lang="en-US" altLang="en-US" sz="4000" dirty="0">
                <a:solidFill>
                  <a:srgbClr val="00FFFF"/>
                </a:solidFill>
                <a:effectLst>
                  <a:outerShdw blurRad="38100" dist="38100" dir="2700000" algn="tl">
                    <a:srgbClr val="000000">
                      <a:alpha val="43137"/>
                    </a:srgbClr>
                  </a:outerShdw>
                </a:effectLst>
                <a:ea typeface="+mj-ea"/>
                <a:cs typeface="+mj-cs"/>
              </a:rPr>
              <a:t>John</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17:5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spcBef>
                <a:spcPts val="0"/>
              </a:spcBef>
              <a:buFont typeface="Arial" charset="0"/>
              <a:buNone/>
              <a:defRPr/>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rPr>
              <a:t>Now, Father, glorify Me together with Yourself, with the glory which I had with You before the world was.” </a:t>
            </a:r>
          </a:p>
        </p:txBody>
      </p:sp>
      <p:pic>
        <p:nvPicPr>
          <p:cNvPr id="4" name="Picture 3">
            <a:extLst>
              <a:ext uri="{FF2B5EF4-FFF2-40B4-BE49-F238E27FC236}">
                <a16:creationId xmlns:a16="http://schemas.microsoft.com/office/drawing/2014/main" id="{AE23BF11-AF90-415E-AE1C-99AC4371A917}"/>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206937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3651413464"/>
              </p:ext>
            </p:extLst>
          </p:nvPr>
        </p:nvGraphicFramePr>
        <p:xfrm>
          <a:off x="76200" y="670560"/>
          <a:ext cx="8991600" cy="551688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3561167396"/>
                    </a:ext>
                  </a:extLst>
                </a:gridCol>
                <a:gridCol w="2514600">
                  <a:extLst>
                    <a:ext uri="{9D8B030D-6E8A-4147-A177-3AD203B41FA5}">
                      <a16:colId xmlns:a16="http://schemas.microsoft.com/office/drawing/2014/main" val="980899094"/>
                    </a:ext>
                  </a:extLst>
                </a:gridCol>
                <a:gridCol w="2667000">
                  <a:extLst>
                    <a:ext uri="{9D8B030D-6E8A-4147-A177-3AD203B41FA5}">
                      <a16:colId xmlns:a16="http://schemas.microsoft.com/office/drawing/2014/main" val="2934671267"/>
                    </a:ext>
                  </a:extLst>
                </a:gridCol>
              </a:tblGrid>
              <a:tr h="822960">
                <a:tc gridSpan="3">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Kingdom Parallels</a:t>
                      </a:r>
                    </a:p>
                  </a:txBody>
                  <a:tcPr anchor="ctr"/>
                </a:tc>
                <a:tc hMerge="1">
                  <a:txBody>
                    <a:bodyPr/>
                    <a:lstStyle/>
                    <a:p>
                      <a:pPr algn="ctr"/>
                      <a:endParaRPr lang="en-US" sz="3600" b="0" dirty="0">
                        <a:solidFill>
                          <a:srgbClr val="00FFFF"/>
                        </a:solidFill>
                        <a:effectLst/>
                        <a:latin typeface="Calibri" panose="020F0502020204030204" pitchFamily="34" charset="0"/>
                        <a:ea typeface="+mj-ea"/>
                        <a:cs typeface="Calibri" panose="020F0502020204030204" pitchFamily="34" charset="0"/>
                      </a:endParaRPr>
                    </a:p>
                  </a:txBody>
                  <a:tcPr anchor="ctr"/>
                </a:tc>
                <a:tc hMerge="1">
                  <a:txBody>
                    <a:bodyPr/>
                    <a:lstStyle/>
                    <a:p>
                      <a:pPr algn="ctr"/>
                      <a:endParaRPr lang="en-US" sz="3600" b="0" dirty="0">
                        <a:solidFill>
                          <a:srgbClr val="00FFFF"/>
                        </a:solidFill>
                        <a:effectLst/>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718635725"/>
                  </a:ext>
                </a:extLst>
              </a:tr>
              <a:tr h="579120">
                <a:tc>
                  <a:txBody>
                    <a:bodyPr/>
                    <a:lstStyle/>
                    <a:p>
                      <a:pPr algn="ctr"/>
                      <a:endParaRPr lang="en-US" sz="3000" b="1"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r>
                        <a:rPr lang="en-US" sz="3000" b="1" kern="1200" dirty="0">
                          <a:solidFill>
                            <a:srgbClr val="C00000"/>
                          </a:solidFill>
                          <a:latin typeface="Calibri" panose="020F0502020204030204" pitchFamily="34" charset="0"/>
                          <a:ea typeface="+mn-ea"/>
                          <a:cs typeface="Calibri" panose="020F0502020204030204" pitchFamily="34" charset="0"/>
                        </a:rPr>
                        <a:t>DAVIDIC</a:t>
                      </a:r>
                    </a:p>
                  </a:txBody>
                  <a:tcPr anchor="ctr"/>
                </a:tc>
                <a:tc>
                  <a:txBody>
                    <a:bodyPr/>
                    <a:lstStyle/>
                    <a:p>
                      <a:pPr algn="ctr"/>
                      <a:r>
                        <a:rPr lang="en-US" sz="3000" b="1" kern="1200" dirty="0">
                          <a:solidFill>
                            <a:srgbClr val="0000FF"/>
                          </a:solidFill>
                          <a:latin typeface="Calibri" panose="020F0502020204030204" pitchFamily="34" charset="0"/>
                          <a:ea typeface="+mn-ea"/>
                          <a:cs typeface="Calibri" panose="020F0502020204030204" pitchFamily="34" charset="0"/>
                        </a:rPr>
                        <a:t>JESUS</a:t>
                      </a:r>
                    </a:p>
                  </a:txBody>
                  <a:tcPr anchor="ctr"/>
                </a:tc>
                <a:extLst>
                  <a:ext uri="{0D108BD9-81ED-4DB2-BD59-A6C34878D82A}">
                    <a16:rowId xmlns:a16="http://schemas.microsoft.com/office/drawing/2014/main" val="2178549750"/>
                  </a:ext>
                </a:extLst>
              </a:tr>
              <a:tr h="822960">
                <a:tc>
                  <a:txBody>
                    <a:bodyPr/>
                    <a:lstStyle/>
                    <a:p>
                      <a:r>
                        <a:rPr lang="en-US" sz="3000" b="1" dirty="0">
                          <a:latin typeface="Calibri" panose="020F0502020204030204" pitchFamily="34" charset="0"/>
                          <a:cs typeface="Calibri" panose="020F0502020204030204" pitchFamily="34" charset="0"/>
                        </a:rPr>
                        <a:t>Anointing:</a:t>
                      </a:r>
                    </a:p>
                  </a:txBody>
                  <a:tcPr anchor="ctr"/>
                </a:tc>
                <a:tc>
                  <a:txBody>
                    <a:bodyPr/>
                    <a:lstStyle/>
                    <a:p>
                      <a:pPr algn="ctr"/>
                      <a:r>
                        <a:rPr lang="en-US" sz="3000" b="1" dirty="0">
                          <a:solidFill>
                            <a:srgbClr val="C00000"/>
                          </a:solidFill>
                          <a:latin typeface="Calibri" panose="020F0502020204030204" pitchFamily="34" charset="0"/>
                          <a:cs typeface="Calibri" panose="020F0502020204030204" pitchFamily="34" charset="0"/>
                        </a:rPr>
                        <a:t>1 Sam. 16</a:t>
                      </a:r>
                    </a:p>
                  </a:txBody>
                  <a:tcPr anchor="ctr"/>
                </a:tc>
                <a:tc>
                  <a:txBody>
                    <a:bodyPr/>
                    <a:lstStyle/>
                    <a:p>
                      <a:pPr algn="ctr"/>
                      <a:r>
                        <a:rPr lang="en-US" sz="3000" b="1" dirty="0">
                          <a:solidFill>
                            <a:srgbClr val="0000FF"/>
                          </a:solidFill>
                          <a:latin typeface="Calibri" panose="020F0502020204030204" pitchFamily="34" charset="0"/>
                          <a:cs typeface="Calibri" panose="020F0502020204030204" pitchFamily="34" charset="0"/>
                        </a:rPr>
                        <a:t>Acts 2:33-35</a:t>
                      </a:r>
                    </a:p>
                  </a:txBody>
                  <a:tcPr anchor="ctr"/>
                </a:tc>
                <a:extLst>
                  <a:ext uri="{0D108BD9-81ED-4DB2-BD59-A6C34878D82A}">
                    <a16:rowId xmlns:a16="http://schemas.microsoft.com/office/drawing/2014/main" val="745773342"/>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Inauguration:</a:t>
                      </a:r>
                    </a:p>
                  </a:txBody>
                  <a:tcPr anchor="ctr"/>
                </a:tc>
                <a:tc>
                  <a:txBody>
                    <a:bodyPr/>
                    <a:lstStyle/>
                    <a:p>
                      <a:pPr algn="ctr"/>
                      <a:r>
                        <a:rPr lang="en-US" sz="3000" b="1" dirty="0">
                          <a:solidFill>
                            <a:srgbClr val="C00000"/>
                          </a:solidFill>
                          <a:latin typeface="Calibri" panose="020F0502020204030204" pitchFamily="34" charset="0"/>
                          <a:cs typeface="Calibri" panose="020F0502020204030204" pitchFamily="34" charset="0"/>
                        </a:rPr>
                        <a:t>2 Sam. 5</a:t>
                      </a:r>
                    </a:p>
                  </a:txBody>
                  <a:tcPr anchor="ctr"/>
                </a:tc>
                <a:tc>
                  <a:txBody>
                    <a:bodyPr/>
                    <a:lstStyle/>
                    <a:p>
                      <a:pPr algn="ctr"/>
                      <a:r>
                        <a:rPr lang="en-US" sz="3000" b="1" dirty="0">
                          <a:solidFill>
                            <a:srgbClr val="0000FF"/>
                          </a:solidFill>
                          <a:latin typeface="Calibri" panose="020F0502020204030204" pitchFamily="34" charset="0"/>
                          <a:cs typeface="Calibri" panose="020F0502020204030204" pitchFamily="34" charset="0"/>
                        </a:rPr>
                        <a:t>Matt. 25:31</a:t>
                      </a:r>
                    </a:p>
                  </a:txBody>
                  <a:tcPr anchor="ctr"/>
                </a:tc>
                <a:extLst>
                  <a:ext uri="{0D108BD9-81ED-4DB2-BD59-A6C34878D82A}">
                    <a16:rowId xmlns:a16="http://schemas.microsoft.com/office/drawing/2014/main" val="1199476003"/>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Usurper:</a:t>
                      </a:r>
                    </a:p>
                  </a:txBody>
                  <a:tcPr anchor="ctr"/>
                </a:tc>
                <a:tc>
                  <a:txBody>
                    <a:bodyPr/>
                    <a:lstStyle/>
                    <a:p>
                      <a:pPr algn="ctr"/>
                      <a:r>
                        <a:rPr lang="en-US" sz="3000" b="1" dirty="0">
                          <a:solidFill>
                            <a:srgbClr val="C00000"/>
                          </a:solidFill>
                          <a:latin typeface="Calibri" panose="020F0502020204030204" pitchFamily="34" charset="0"/>
                          <a:cs typeface="Calibri" panose="020F0502020204030204" pitchFamily="34" charset="0"/>
                        </a:rPr>
                        <a:t>Saul</a:t>
                      </a:r>
                    </a:p>
                  </a:txBody>
                  <a:tcPr anchor="ctr"/>
                </a:tc>
                <a:tc>
                  <a:txBody>
                    <a:bodyPr/>
                    <a:lstStyle/>
                    <a:p>
                      <a:pPr algn="ctr"/>
                      <a:r>
                        <a:rPr lang="en-US" sz="3000" b="1" dirty="0">
                          <a:solidFill>
                            <a:srgbClr val="0000FF"/>
                          </a:solidFill>
                          <a:latin typeface="Calibri" panose="020F0502020204030204" pitchFamily="34" charset="0"/>
                          <a:cs typeface="Calibri" panose="020F0502020204030204" pitchFamily="34" charset="0"/>
                        </a:rPr>
                        <a:t>Satan</a:t>
                      </a:r>
                    </a:p>
                  </a:txBody>
                  <a:tcPr anchor="ctr"/>
                </a:tc>
                <a:extLst>
                  <a:ext uri="{0D108BD9-81ED-4DB2-BD59-A6C34878D82A}">
                    <a16:rowId xmlns:a16="http://schemas.microsoft.com/office/drawing/2014/main" val="259398831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Interim:</a:t>
                      </a:r>
                    </a:p>
                  </a:txBody>
                  <a:tcPr anchor="ctr"/>
                </a:tc>
                <a:tc>
                  <a:txBody>
                    <a:bodyPr/>
                    <a:lstStyle/>
                    <a:p>
                      <a:pPr algn="ctr"/>
                      <a:r>
                        <a:rPr lang="en-US" sz="3000" b="1" dirty="0">
                          <a:solidFill>
                            <a:srgbClr val="C00000"/>
                          </a:solidFill>
                          <a:latin typeface="Calibri" panose="020F0502020204030204" pitchFamily="34" charset="0"/>
                          <a:cs typeface="Calibri" panose="020F0502020204030204" pitchFamily="34" charset="0"/>
                        </a:rPr>
                        <a:t>1 Sam. 24; 26</a:t>
                      </a:r>
                    </a:p>
                  </a:txBody>
                  <a:tcPr anchor="ctr"/>
                </a:tc>
                <a:tc>
                  <a:txBody>
                    <a:bodyPr/>
                    <a:lstStyle/>
                    <a:p>
                      <a:pPr algn="ctr"/>
                      <a:r>
                        <a:rPr lang="en-US" sz="3000" b="1" dirty="0">
                          <a:solidFill>
                            <a:srgbClr val="0000FF"/>
                          </a:solidFill>
                          <a:latin typeface="Calibri" panose="020F0502020204030204" pitchFamily="34" charset="0"/>
                          <a:cs typeface="Calibri" panose="020F0502020204030204" pitchFamily="34" charset="0"/>
                        </a:rPr>
                        <a:t>1 John 5:19</a:t>
                      </a:r>
                    </a:p>
                  </a:txBody>
                  <a:tcPr anchor="ctr"/>
                </a:tc>
                <a:extLst>
                  <a:ext uri="{0D108BD9-81ED-4DB2-BD59-A6C34878D82A}">
                    <a16:rowId xmlns:a16="http://schemas.microsoft.com/office/drawing/2014/main" val="3264997085"/>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Choice (sight v. faith):</a:t>
                      </a:r>
                    </a:p>
                  </a:txBody>
                  <a:tcPr anchor="ctr"/>
                </a:tc>
                <a:tc>
                  <a:txBody>
                    <a:bodyPr/>
                    <a:lstStyle/>
                    <a:p>
                      <a:pPr algn="ctr"/>
                      <a:r>
                        <a:rPr lang="en-US" sz="3000" b="1" dirty="0">
                          <a:solidFill>
                            <a:srgbClr val="C00000"/>
                          </a:solidFill>
                          <a:latin typeface="Calibri" panose="020F0502020204030204" pitchFamily="34" charset="0"/>
                          <a:cs typeface="Calibri" panose="020F0502020204030204" pitchFamily="34" charset="0"/>
                        </a:rPr>
                        <a:t>Saul v. David</a:t>
                      </a:r>
                    </a:p>
                  </a:txBody>
                  <a:tcPr anchor="ctr"/>
                </a:tc>
                <a:tc>
                  <a:txBody>
                    <a:bodyPr/>
                    <a:lstStyle/>
                    <a:p>
                      <a:pPr algn="ctr"/>
                      <a:r>
                        <a:rPr lang="en-US" sz="3000" b="1" dirty="0">
                          <a:solidFill>
                            <a:srgbClr val="0000FF"/>
                          </a:solidFill>
                          <a:latin typeface="Calibri" panose="020F0502020204030204" pitchFamily="34" charset="0"/>
                          <a:cs typeface="Calibri" panose="020F0502020204030204" pitchFamily="34" charset="0"/>
                        </a:rPr>
                        <a:t>Satan v. Jesus</a:t>
                      </a:r>
                    </a:p>
                  </a:txBody>
                  <a:tcPr anchor="ctr"/>
                </a:tc>
                <a:extLst>
                  <a:ext uri="{0D108BD9-81ED-4DB2-BD59-A6C34878D82A}">
                    <a16:rowId xmlns:a16="http://schemas.microsoft.com/office/drawing/2014/main" val="3108394330"/>
                  </a:ext>
                </a:extLst>
              </a:tr>
            </a:tbl>
          </a:graphicData>
        </a:graphic>
      </p:graphicFrame>
    </p:spTree>
    <p:extLst>
      <p:ext uri="{BB962C8B-B14F-4D97-AF65-F5344CB8AC3E}">
        <p14:creationId xmlns:p14="http://schemas.microsoft.com/office/powerpoint/2010/main" val="109262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1200"/>
              </a:spcAft>
              <a:buFont typeface="Arial" charset="0"/>
              <a:buNone/>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 8:34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spcBef>
                <a:spcPts val="0"/>
              </a:spcBef>
              <a:buFont typeface="Arial" charset="0"/>
              <a:buNone/>
              <a:defRPr/>
            </a:pPr>
            <a:r>
              <a:rPr lang="en-US" sz="3600" dirty="0">
                <a:effectLst>
                  <a:outerShdw blurRad="38100" dist="38100" dir="2700000" algn="tl">
                    <a:srgbClr val="000000">
                      <a:alpha val="43137"/>
                    </a:srgbClr>
                  </a:outerShdw>
                </a:effectLst>
              </a:rPr>
              <a:t>“who is the one who condemns? Christ Jesus is He who died, yes, rather who was raised, </a:t>
            </a:r>
            <a:r>
              <a:rPr lang="en-US" sz="3600" b="1" u="sng" dirty="0">
                <a:solidFill>
                  <a:srgbClr val="FFFFCC"/>
                </a:solidFill>
                <a:effectLst>
                  <a:outerShdw blurRad="38100" dist="38100" dir="2700000" algn="tl">
                    <a:srgbClr val="000000">
                      <a:alpha val="43137"/>
                    </a:srgbClr>
                  </a:outerShdw>
                </a:effectLst>
              </a:rPr>
              <a:t>who is at the right hand of God</a:t>
            </a:r>
            <a:r>
              <a:rPr lang="en-US" sz="3600" dirty="0">
                <a:effectLst>
                  <a:outerShdw blurRad="38100" dist="38100" dir="2700000" algn="tl">
                    <a:srgbClr val="000000">
                      <a:alpha val="43137"/>
                    </a:srgbClr>
                  </a:outerShdw>
                </a:effectLst>
              </a:rPr>
              <a:t>, who also intercedes for us.” </a:t>
            </a:r>
          </a:p>
        </p:txBody>
      </p:sp>
      <p:pic>
        <p:nvPicPr>
          <p:cNvPr id="6" name="Picture 5">
            <a:extLst>
              <a:ext uri="{FF2B5EF4-FFF2-40B4-BE49-F238E27FC236}">
                <a16:creationId xmlns:a16="http://schemas.microsoft.com/office/drawing/2014/main" id="{076ACF8A-45C1-4803-A06C-84EBF723024F}"/>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51666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089DDC7-0344-4ACB-9210-27731B0199AC}"/>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798585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Two Thrones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FDE5FF95-7B9F-4B8E-AF2E-F5F94374618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37116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108"/>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may object that the throne at the right hand of God is not the Davidic throne, which is earthly. The objection might be raised by appealing to a text like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Jesus distinguishes between ‘my throne,’ in which the overcomer will sit, and the Father’s throne, on which Jesus currently sits. The argument is made that the throne on which Jesus sits in Acts is the Father’s throne, not David’s…this throne of the lamb, set next to the Father, is alluded to again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same throne that Jesus occupies in the consummation! He exercises Davidic rule now even as he will exercises it then.”</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50, 62.</a:t>
            </a:r>
          </a:p>
        </p:txBody>
      </p:sp>
      <p:sp>
        <p:nvSpPr>
          <p:cNvPr id="3" name="Rectangle 2"/>
          <p:cNvSpPr/>
          <p:nvPr/>
        </p:nvSpPr>
        <p:spPr>
          <a:xfrm>
            <a:off x="1699260" y="294382"/>
            <a:ext cx="5745480"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3:21 in Progressive Dispensationalism</a:t>
            </a:r>
          </a:p>
        </p:txBody>
      </p:sp>
    </p:spTree>
    <p:extLst>
      <p:ext uri="{BB962C8B-B14F-4D97-AF65-F5344CB8AC3E}">
        <p14:creationId xmlns:p14="http://schemas.microsoft.com/office/powerpoint/2010/main" val="330469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3048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457200" y="1143000"/>
            <a:ext cx="6858000" cy="49180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Satan (Rev 20:10)</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sea (Rev 21:1)</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death, crying, or pain (Rev 21:4)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Sun (Rev 22:5)</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Moon (Rev 21:23)</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night (Rev 21:25)</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evil (Rev 21:27)</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curse (Rev 22:23)</a:t>
            </a:r>
          </a:p>
        </p:txBody>
      </p:sp>
      <p:pic>
        <p:nvPicPr>
          <p:cNvPr id="2" name="Picture 1"/>
          <p:cNvPicPr>
            <a:picLocks noChangeAspect="1"/>
          </p:cNvPicPr>
          <p:nvPr/>
        </p:nvPicPr>
        <p:blipFill>
          <a:blip r:embed="rId2"/>
          <a:stretch>
            <a:fillRect/>
          </a:stretch>
        </p:blipFill>
        <p:spPr>
          <a:xfrm>
            <a:off x="6248400" y="3435204"/>
            <a:ext cx="2722574" cy="3291840"/>
          </a:xfrm>
          <a:prstGeom prst="rect">
            <a:avLst/>
          </a:prstGeom>
        </p:spPr>
      </p:pic>
    </p:spTree>
    <p:extLst>
      <p:ext uri="{BB962C8B-B14F-4D97-AF65-F5344CB8AC3E}">
        <p14:creationId xmlns:p14="http://schemas.microsoft.com/office/powerpoint/2010/main" val="386489173"/>
      </p:ext>
    </p:extLst>
  </p:cSld>
  <p:clrMapOvr>
    <a:masterClrMapping/>
  </p:clrMapOvr>
  <mc:AlternateContent xmlns:mc="http://schemas.openxmlformats.org/markup-compatibility/2006" xmlns:p14="http://schemas.microsoft.com/office/powerpoint/2010/main">
    <mc:Choice Requires="p14">
      <p:transition p14:dur="0" advTm="91680"/>
    </mc:Choice>
    <mc:Fallback xmlns="">
      <p:transition advTm="9168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914400" y="4724400"/>
            <a:ext cx="1890346" cy="762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3045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The Book of the Revelation </a:t>
            </a:r>
            <a:r>
              <a:rPr lang="en-US" sz="1600" dirty="0">
                <a:solidFill>
                  <a:schemeClr val="tx1"/>
                </a:solidFill>
                <a:effectLst>
                  <a:outerShdw blurRad="38100" dist="38100" dir="2700000" algn="tl">
                    <a:srgbClr val="000000">
                      <a:alpha val="43137"/>
                    </a:srgbClr>
                  </a:outerShdw>
                </a:effectLst>
              </a:rPr>
              <a:t>(Chicago: Moody, 1935), 75.</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pic>
        <p:nvPicPr>
          <p:cNvPr id="12" name="Picture 2" descr="Image result for laodicea">
            <a:extLst>
              <a:ext uri="{FF2B5EF4-FFF2-40B4-BE49-F238E27FC236}">
                <a16:creationId xmlns:a16="http://schemas.microsoft.com/office/drawing/2014/main" id="{8A9E8661-CAC4-446C-A903-0440AA3B0E8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122715" y="3429000"/>
            <a:ext cx="489857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5500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6EDD14AE-D924-41BF-9E5C-7BA0ADB751DC}"/>
              </a:ext>
            </a:extLst>
          </p:cNvPr>
          <p:cNvSpPr>
            <a:spLocks noGrp="1"/>
          </p:cNvSpPr>
          <p:nvPr>
            <p:ph idx="1"/>
          </p:nvPr>
        </p:nvSpPr>
        <p:spPr>
          <a:xfrm>
            <a:off x="457200" y="1981200"/>
            <a:ext cx="8229600" cy="4525963"/>
          </a:xfrm>
        </p:spPr>
        <p:txBody>
          <a:bodyPr/>
          <a:lstStyle/>
          <a:p>
            <a:pPr eaLnBrk="1" hangingPunct="1">
              <a:defRPr/>
            </a:pPr>
            <a:r>
              <a:rPr lang="en-US" sz="2800">
                <a:solidFill>
                  <a:schemeClr val="bg1"/>
                </a:solidFill>
              </a:rPr>
              <a:t>Imminency?</a:t>
            </a:r>
          </a:p>
          <a:p>
            <a:pPr eaLnBrk="1" hangingPunct="1">
              <a:defRPr/>
            </a:pPr>
            <a:r>
              <a:rPr lang="en-US" sz="2800">
                <a:solidFill>
                  <a:schemeClr val="bg1"/>
                </a:solidFill>
              </a:rPr>
              <a:t>Ethnocentricity</a:t>
            </a:r>
          </a:p>
          <a:p>
            <a:pPr eaLnBrk="1" hangingPunct="1">
              <a:defRPr/>
            </a:pPr>
            <a:r>
              <a:rPr lang="en-US" sz="2800">
                <a:solidFill>
                  <a:schemeClr val="bg1"/>
                </a:solidFill>
              </a:rPr>
              <a:t>Does not exactly fit church history</a:t>
            </a:r>
          </a:p>
          <a:p>
            <a:pPr eaLnBrk="1" hangingPunct="1">
              <a:defRPr/>
            </a:pPr>
            <a:r>
              <a:rPr lang="en-US" sz="2800">
                <a:solidFill>
                  <a:schemeClr val="bg1"/>
                </a:solidFill>
              </a:rPr>
              <a:t>Allegorical</a:t>
            </a:r>
          </a:p>
        </p:txBody>
      </p:sp>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1349375"/>
            <a:ext cx="8077200" cy="42132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4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when they had come together, they were asking Him,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 is it at this time You are restoring the kingdom to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said to them, ‘It is not for you to know times or epochs which the Father has fixed by His own authority.’”</a:t>
            </a:r>
          </a:p>
        </p:txBody>
      </p:sp>
    </p:spTree>
    <p:extLst>
      <p:ext uri="{BB962C8B-B14F-4D97-AF65-F5344CB8AC3E}">
        <p14:creationId xmlns:p14="http://schemas.microsoft.com/office/powerpoint/2010/main" val="1642642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93597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4579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184861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3048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3048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6748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Kings 2:11-12</a:t>
            </a:r>
          </a:p>
          <a:p>
            <a:pPr algn="just"/>
            <a:r>
              <a:rPr lang="en-US" sz="3200" dirty="0">
                <a:effectLst>
                  <a:outerShdw blurRad="38100" dist="38100" dir="2700000" algn="tl">
                    <a:srgbClr val="000000">
                      <a:alpha val="43137"/>
                    </a:srgbClr>
                  </a:outerShdw>
                </a:effectLst>
                <a:latin typeface="Calibri" panose="020F0502020204030204" pitchFamily="34" charset="0"/>
              </a:rPr>
              <a:t>“The days that David reigned 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200" dirty="0">
                <a:effectLst>
                  <a:outerShdw blurRad="38100" dist="38100" dir="2700000" algn="tl">
                    <a:srgbClr val="000000">
                      <a:alpha val="43137"/>
                    </a:srgbClr>
                  </a:outerShdw>
                </a:effectLst>
                <a:latin typeface="Calibri" panose="020F0502020204030204" pitchFamily="34" charset="0"/>
              </a:rPr>
              <a:t> were forty years: seven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Hebron</a:t>
            </a:r>
            <a:r>
              <a:rPr lang="en-US" sz="3200" dirty="0">
                <a:effectLst>
                  <a:outerShdw blurRad="38100" dist="38100" dir="2700000" algn="tl">
                    <a:srgbClr val="000000">
                      <a:alpha val="43137"/>
                    </a:srgbClr>
                  </a:outerShdw>
                </a:effectLst>
                <a:latin typeface="Calibri" panose="020F0502020204030204" pitchFamily="34" charset="0"/>
              </a:rPr>
              <a:t> and thirty-three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Solomon sat on the throne of David</a:t>
            </a:r>
            <a:r>
              <a:rPr lang="en-US" sz="3200" dirty="0">
                <a:effectLst>
                  <a:outerShdw blurRad="38100" dist="38100" dir="2700000" algn="tl">
                    <a:srgbClr val="000000">
                      <a:alpha val="43137"/>
                    </a:srgbClr>
                  </a:outerShdw>
                </a:effectLst>
                <a:latin typeface="Calibri" panose="020F0502020204030204" pitchFamily="34" charset="0"/>
              </a:rPr>
              <a:t> his father, and his kingdom was firmly established.”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6E98CA-7F29-4522-9EC2-7FAA6ADDE188}"/>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59857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3048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52868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574291200"/>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Changes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Biblical </a:t>
                      </a:r>
                    </a:p>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 Now?</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Place: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Earth</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Heaven</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People: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Israel</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Gentile Church</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Israel:</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Converted</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Unconverted</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22480</TotalTime>
  <Words>2346</Words>
  <Application>Microsoft Office PowerPoint</Application>
  <PresentationFormat>On-screen Show (4:3)</PresentationFormat>
  <Paragraphs>201</Paragraphs>
  <Slides>37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Azure</vt:lpstr>
      <vt:lpstr>PowerPoint Presentation</vt:lpstr>
      <vt:lpstr>The Coming Kingdom Chapter 17</vt:lpstr>
      <vt:lpstr>Kingdom Study Outline</vt:lpstr>
      <vt:lpstr>Response to Kingdom Now Problem Passages</vt:lpstr>
      <vt:lpstr>2. Is Jesus Now Reigning from David’s Throne?  (Acts 2)</vt:lpstr>
      <vt:lpstr>2. Is Jesus Now Reigning from David’s Throne?  (Acts 2)</vt:lpstr>
      <vt:lpstr>PowerPoint Presentation</vt:lpstr>
      <vt:lpstr>2. Is Jesus Now Reigning from David’s Throne?  (Acts 2)</vt:lpstr>
      <vt:lpstr>PowerPoint Presentation</vt:lpstr>
      <vt:lpstr>PowerPoint Presentation</vt:lpstr>
      <vt:lpstr>PowerPoint Presentation</vt:lpstr>
      <vt:lpstr>PowerPoint Presentation</vt:lpstr>
      <vt:lpstr>Is Jesus Now Reigning on David’s Throne?</vt:lpstr>
      <vt:lpstr>PowerPoint Presentation</vt:lpstr>
      <vt:lpstr>PowerPoint Presentation</vt:lpstr>
      <vt:lpstr>PowerPoint Presentation</vt:lpstr>
      <vt:lpstr>Is Jesus Now Reigning on David’s Throne?</vt:lpstr>
      <vt:lpstr>Is Jesus Now Reigning on David’s Throne?</vt:lpstr>
      <vt:lpstr>Is Jesus Now Reigning on David’s Throne?</vt:lpstr>
      <vt:lpstr>How Could the Early Church Test All Things if God Changed His Original Promises?</vt:lpstr>
      <vt:lpstr>2. 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William Newell The Book of the Revelation (Chicago: Moody, 1935), 75.</vt:lpstr>
      <vt:lpstr>PowerPoint Presentation</vt:lpstr>
      <vt:lpstr>PowerPoint Presentation</vt:lpstr>
      <vt:lpstr>PowerPoint Presentation</vt:lpstr>
      <vt:lpstr>Response to Kingdom Now Problem Passages</vt:lpstr>
      <vt:lpstr>2. Is Jesus Now Reigning from David’s Throne?  (Acts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2615</cp:revision>
  <cp:lastPrinted>2018-10-24T20:34:06Z</cp:lastPrinted>
  <dcterms:created xsi:type="dcterms:W3CDTF">2009-03-17T12:21:13Z</dcterms:created>
  <dcterms:modified xsi:type="dcterms:W3CDTF">2018-12-06T13:54:02Z</dcterms:modified>
</cp:coreProperties>
</file>