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6"/>
  </p:notesMasterIdLst>
  <p:handoutMasterIdLst>
    <p:handoutMasterId r:id="rId87"/>
  </p:handoutMasterIdLst>
  <p:sldIdLst>
    <p:sldId id="2067" r:id="rId2"/>
    <p:sldId id="963" r:id="rId3"/>
    <p:sldId id="3944" r:id="rId4"/>
    <p:sldId id="3860" r:id="rId5"/>
    <p:sldId id="4696" r:id="rId6"/>
    <p:sldId id="3960" r:id="rId7"/>
    <p:sldId id="4185" r:id="rId8"/>
    <p:sldId id="4239" r:id="rId9"/>
    <p:sldId id="492" r:id="rId10"/>
    <p:sldId id="4161" r:id="rId11"/>
    <p:sldId id="4735" r:id="rId12"/>
    <p:sldId id="4742" r:id="rId13"/>
    <p:sldId id="3861" r:id="rId14"/>
    <p:sldId id="4171" r:id="rId15"/>
    <p:sldId id="4811" r:id="rId16"/>
    <p:sldId id="4773" r:id="rId17"/>
    <p:sldId id="4699" r:id="rId18"/>
    <p:sldId id="1340" r:id="rId19"/>
    <p:sldId id="4813" r:id="rId20"/>
    <p:sldId id="2298" r:id="rId21"/>
    <p:sldId id="2304" r:id="rId22"/>
    <p:sldId id="4814" r:id="rId23"/>
    <p:sldId id="4815" r:id="rId24"/>
    <p:sldId id="4816" r:id="rId25"/>
    <p:sldId id="290" r:id="rId26"/>
    <p:sldId id="1394" r:id="rId27"/>
    <p:sldId id="2372" r:id="rId28"/>
    <p:sldId id="2317" r:id="rId29"/>
    <p:sldId id="1379" r:id="rId30"/>
    <p:sldId id="1356" r:id="rId31"/>
    <p:sldId id="4817" r:id="rId32"/>
    <p:sldId id="4837" r:id="rId33"/>
    <p:sldId id="4836" r:id="rId34"/>
    <p:sldId id="4731" r:id="rId35"/>
    <p:sldId id="4818" r:id="rId36"/>
    <p:sldId id="4800" r:id="rId37"/>
    <p:sldId id="4801" r:id="rId38"/>
    <p:sldId id="2929" r:id="rId39"/>
    <p:sldId id="263" r:id="rId40"/>
    <p:sldId id="4281" r:id="rId41"/>
    <p:sldId id="2654" r:id="rId42"/>
    <p:sldId id="4821" r:id="rId43"/>
    <p:sldId id="4802" r:id="rId44"/>
    <p:sldId id="4808" r:id="rId45"/>
    <p:sldId id="2231" r:id="rId46"/>
    <p:sldId id="264" r:id="rId47"/>
    <p:sldId id="4282" r:id="rId48"/>
    <p:sldId id="265" r:id="rId49"/>
    <p:sldId id="4283" r:id="rId50"/>
    <p:sldId id="4502" r:id="rId51"/>
    <p:sldId id="4803" r:id="rId52"/>
    <p:sldId id="4809" r:id="rId53"/>
    <p:sldId id="1448" r:id="rId54"/>
    <p:sldId id="4213" r:id="rId55"/>
    <p:sldId id="4504" r:id="rId56"/>
    <p:sldId id="1439" r:id="rId57"/>
    <p:sldId id="4804" r:id="rId58"/>
    <p:sldId id="4681" r:id="rId59"/>
    <p:sldId id="4331" r:id="rId60"/>
    <p:sldId id="4819" r:id="rId61"/>
    <p:sldId id="4820" r:id="rId62"/>
    <p:sldId id="4787" r:id="rId63"/>
    <p:sldId id="4822" r:id="rId64"/>
    <p:sldId id="4823" r:id="rId65"/>
    <p:sldId id="4824" r:id="rId66"/>
    <p:sldId id="4805" r:id="rId67"/>
    <p:sldId id="4806" r:id="rId68"/>
    <p:sldId id="1347" r:id="rId69"/>
    <p:sldId id="4807" r:id="rId70"/>
    <p:sldId id="3926" r:id="rId71"/>
    <p:sldId id="4741" r:id="rId72"/>
    <p:sldId id="4825" r:id="rId73"/>
    <p:sldId id="4826" r:id="rId74"/>
    <p:sldId id="4827" r:id="rId75"/>
    <p:sldId id="4828" r:id="rId76"/>
    <p:sldId id="4829" r:id="rId77"/>
    <p:sldId id="4830" r:id="rId78"/>
    <p:sldId id="4831" r:id="rId79"/>
    <p:sldId id="4832" r:id="rId80"/>
    <p:sldId id="4833" r:id="rId81"/>
    <p:sldId id="4834" r:id="rId82"/>
    <p:sldId id="2248" r:id="rId83"/>
    <p:sldId id="4835" r:id="rId84"/>
    <p:sldId id="3488" r:id="rId8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6600"/>
    <a:srgbClr val="003300"/>
    <a:srgbClr val="008000"/>
    <a:srgbClr val="0000CC"/>
    <a:srgbClr val="FFFF99"/>
    <a:srgbClr val="A50021"/>
    <a:srgbClr val="000066"/>
    <a:srgbClr val="33CC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95071" autoAdjust="0"/>
  </p:normalViewPr>
  <p:slideViewPr>
    <p:cSldViewPr>
      <p:cViewPr varScale="1">
        <p:scale>
          <a:sx n="108" d="100"/>
          <a:sy n="108" d="100"/>
        </p:scale>
        <p:origin x="160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fld id="{EE6F0C23-484F-41FC-B4E1-0436582C60C5}" type="datetime1">
              <a:rPr lang="en-US" smtClean="0">
                <a:latin typeface="Calibri" panose="020F0502020204030204" pitchFamily="34" charset="0"/>
                <a:cs typeface="Calibri" panose="020F0502020204030204" pitchFamily="34" charset="0"/>
              </a:rPr>
              <a:t>12/1/2018</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0F6AA0AE-7CD5-4F16-ABCB-735DB84D759A}" type="datetime1">
              <a:rPr lang="en-US" smtClean="0"/>
              <a:t>12/1/2018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519FA5C6-8B19-423F-BCBC-5EA426BA582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95E6AD2D-68AA-462F-8A8A-5DE91022FE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A04F76E8-1C71-4DE0-8A97-DB4214AF7F25}"/>
              </a:ext>
            </a:extLst>
          </p:cNvPr>
          <p:cNvSpPr>
            <a:spLocks noGrp="1" noChangeArrowheads="1"/>
          </p:cNvSpPr>
          <p:nvPr>
            <p:ph type="sldNum" sz="quarter" idx="12"/>
          </p:nvPr>
        </p:nvSpPr>
        <p:spPr/>
        <p:txBody>
          <a:bodyPr/>
          <a:lstStyle>
            <a:lvl1pPr>
              <a:defRPr/>
            </a:lvl1pPr>
          </a:lstStyle>
          <a:p>
            <a:fld id="{3C8BDF75-FAFD-4772-87A3-AE2DDCF0B1C1}" type="slidenum">
              <a:rPr lang="en-US" altLang="en-US"/>
              <a:pPr/>
              <a:t>‹#›</a:t>
            </a:fld>
            <a:endParaRPr lang="en-US" altLang="en-US"/>
          </a:p>
        </p:txBody>
      </p:sp>
    </p:spTree>
    <p:extLst>
      <p:ext uri="{BB962C8B-B14F-4D97-AF65-F5344CB8AC3E}">
        <p14:creationId xmlns:p14="http://schemas.microsoft.com/office/powerpoint/2010/main" val="4103847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12/1/2018</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698424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12/1/2018</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73549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6" r:id="rId14"/>
    <p:sldLayoutId id="2147483917"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839488806"/>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03755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246572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1306558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4:1</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looked, and behold, a door standing open in heaven, and the first voice which I had heard, like the sound of a trumpet speaking with me, said, ‘Come up here, and I will show you what must take place after these things</a:t>
            </a:r>
            <a:r>
              <a:rPr lang="en-US" sz="3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1CB69889-E8E5-4A45-A188-711C20D6B5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629313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3200" kern="1200" dirty="0">
                <a:effectLst>
                  <a:outerShdw blurRad="38100" dist="38100" dir="2700000" algn="tl">
                    <a:srgbClr val="000000">
                      <a:alpha val="43137"/>
                    </a:srgbClr>
                  </a:outerShdw>
                </a:effectLst>
                <a:cs typeface="Calibri" panose="020F0502020204030204" pitchFamily="34" charset="0"/>
              </a:rPr>
              <a:t>(Rev. 4‒22)</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800" y="1614487"/>
            <a:ext cx="2215115" cy="2286000"/>
          </a:xfrm>
          <a:prstGeom prst="rect">
            <a:avLst/>
          </a:prstGeom>
        </p:spPr>
      </p:pic>
    </p:spTree>
    <p:extLst>
      <p:ext uri="{BB962C8B-B14F-4D97-AF65-F5344CB8AC3E}">
        <p14:creationId xmlns:p14="http://schemas.microsoft.com/office/powerpoint/2010/main" val="1536054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3200" kern="1200" dirty="0">
                <a:effectLst>
                  <a:outerShdw blurRad="38100" dist="38100" dir="2700000" algn="tl">
                    <a:srgbClr val="000000">
                      <a:alpha val="43137"/>
                    </a:srgbClr>
                  </a:outerShdw>
                </a:effectLst>
                <a:cs typeface="Calibri" panose="020F0502020204030204" pitchFamily="34" charset="0"/>
              </a:rPr>
              <a:t>(Rev. 4‒22)</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800" y="1614487"/>
            <a:ext cx="2215115" cy="2286000"/>
          </a:xfrm>
          <a:prstGeom prst="rect">
            <a:avLst/>
          </a:prstGeom>
        </p:spPr>
      </p:pic>
    </p:spTree>
    <p:extLst>
      <p:ext uri="{BB962C8B-B14F-4D97-AF65-F5344CB8AC3E}">
        <p14:creationId xmlns:p14="http://schemas.microsoft.com/office/powerpoint/2010/main" val="24032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78E08CBC-A220-4565-B490-FDD7AAC7DF69}"/>
              </a:ext>
            </a:extLst>
          </p:cNvPr>
          <p:cNvGraphicFramePr>
            <a:graphicFrameLocks noGrp="1"/>
          </p:cNvGraphicFramePr>
          <p:nvPr>
            <p:ph idx="1"/>
            <p:extLst/>
          </p:nvPr>
        </p:nvGraphicFramePr>
        <p:xfrm>
          <a:off x="228600" y="990600"/>
          <a:ext cx="8686800" cy="487680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50022173"/>
                    </a:ext>
                  </a:extLst>
                </a:gridCol>
                <a:gridCol w="2971800">
                  <a:extLst>
                    <a:ext uri="{9D8B030D-6E8A-4147-A177-3AD203B41FA5}">
                      <a16:colId xmlns:a16="http://schemas.microsoft.com/office/drawing/2014/main" val="1742434693"/>
                    </a:ext>
                  </a:extLst>
                </a:gridCol>
                <a:gridCol w="3581400">
                  <a:extLst>
                    <a:ext uri="{9D8B030D-6E8A-4147-A177-3AD203B41FA5}">
                      <a16:colId xmlns:a16="http://schemas.microsoft.com/office/drawing/2014/main" val="4047906092"/>
                    </a:ext>
                  </a:extLst>
                </a:gridCol>
              </a:tblGrid>
              <a:tr h="91440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Comparing Revelation 4 &amp; 5</a:t>
                      </a:r>
                    </a:p>
                  </a:txBody>
                  <a:tcPr marL="81815" marR="81815" anchor="ctr">
                    <a:solidFill>
                      <a:schemeClr val="bg2"/>
                    </a:solidFill>
                  </a:tcPr>
                </a:tc>
                <a:tc hMerge="1">
                  <a:txBody>
                    <a:bodyPr/>
                    <a:lstStyle/>
                    <a:p>
                      <a:pPr algn="ctr"/>
                      <a:endParaRPr lang="en-US" sz="3600" dirty="0">
                        <a:latin typeface="Calibri" panose="020F0502020204030204" pitchFamily="34" charset="0"/>
                        <a:cs typeface="Calibri" panose="020F0502020204030204" pitchFamily="34" charset="0"/>
                      </a:endParaRPr>
                    </a:p>
                  </a:txBody>
                  <a:tcPr marL="81815" marR="81815"/>
                </a:tc>
                <a:tc hMerge="1">
                  <a:txBody>
                    <a:bodyPr/>
                    <a:lstStyle/>
                    <a:p>
                      <a:pPr algn="ctr"/>
                      <a:endParaRPr lang="en-US" sz="3600" dirty="0">
                        <a:latin typeface="Calibri" panose="020F0502020204030204" pitchFamily="34" charset="0"/>
                        <a:cs typeface="Calibri" panose="020F0502020204030204" pitchFamily="34" charset="0"/>
                      </a:endParaRPr>
                    </a:p>
                  </a:txBody>
                  <a:tcPr marL="81815" marR="81815"/>
                </a:tc>
                <a:extLst>
                  <a:ext uri="{0D108BD9-81ED-4DB2-BD59-A6C34878D82A}">
                    <a16:rowId xmlns:a16="http://schemas.microsoft.com/office/drawing/2014/main" val="1547574899"/>
                  </a:ext>
                </a:extLst>
              </a:tr>
              <a:tr h="914400">
                <a:tc>
                  <a:txBody>
                    <a:bodyPr/>
                    <a:lstStyle/>
                    <a:p>
                      <a:pPr algn="ctr"/>
                      <a:r>
                        <a:rPr lang="en-US" sz="3200" b="1" dirty="0">
                          <a:latin typeface="Calibri" panose="020F0502020204030204" pitchFamily="34" charset="0"/>
                          <a:cs typeface="Calibri" panose="020F0502020204030204" pitchFamily="34" charset="0"/>
                        </a:rPr>
                        <a:t>Chapter</a:t>
                      </a:r>
                    </a:p>
                  </a:txBody>
                  <a:tcPr marL="81815" marR="81815" anchor="ctr"/>
                </a:tc>
                <a:tc>
                  <a:txBody>
                    <a:bodyPr/>
                    <a:lstStyle/>
                    <a:p>
                      <a:pPr marL="119063" indent="0" algn="l"/>
                      <a:r>
                        <a:rPr lang="en-US" sz="3200" b="0" dirty="0">
                          <a:latin typeface="Calibri" panose="020F0502020204030204" pitchFamily="34" charset="0"/>
                          <a:cs typeface="Calibri" panose="020F0502020204030204" pitchFamily="34" charset="0"/>
                        </a:rPr>
                        <a:t>Revelation 4</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Revelation 5</a:t>
                      </a:r>
                    </a:p>
                  </a:txBody>
                  <a:tcPr marL="81815" marR="81815" anchor="ctr"/>
                </a:tc>
                <a:extLst>
                  <a:ext uri="{0D108BD9-81ED-4DB2-BD59-A6C34878D82A}">
                    <a16:rowId xmlns:a16="http://schemas.microsoft.com/office/drawing/2014/main" val="3779306561"/>
                  </a:ext>
                </a:extLst>
              </a:tr>
              <a:tr h="914400">
                <a:tc>
                  <a:txBody>
                    <a:bodyPr/>
                    <a:lstStyle/>
                    <a:p>
                      <a:pPr algn="ctr"/>
                      <a:r>
                        <a:rPr lang="en-US" sz="3200" b="1" dirty="0">
                          <a:latin typeface="Calibri" panose="020F0502020204030204" pitchFamily="34" charset="0"/>
                          <a:cs typeface="Calibri" panose="020F0502020204030204" pitchFamily="34" charset="0"/>
                        </a:rPr>
                        <a:t>God-head Member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Father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Son</a:t>
                      </a:r>
                    </a:p>
                  </a:txBody>
                  <a:tcPr marL="81815" marR="81815" anchor="ctr"/>
                </a:tc>
                <a:extLst>
                  <a:ext uri="{0D108BD9-81ED-4DB2-BD59-A6C34878D82A}">
                    <a16:rowId xmlns:a16="http://schemas.microsoft.com/office/drawing/2014/main" val="1438223376"/>
                  </a:ext>
                </a:extLst>
              </a:tr>
              <a:tr h="914400">
                <a:tc>
                  <a:txBody>
                    <a:bodyPr/>
                    <a:lstStyle/>
                    <a:p>
                      <a:pPr algn="ctr"/>
                      <a:r>
                        <a:rPr lang="en-US" sz="3200" b="1" dirty="0">
                          <a:latin typeface="Calibri" panose="020F0502020204030204" pitchFamily="34" charset="0"/>
                          <a:cs typeface="Calibri" panose="020F0502020204030204" pitchFamily="34" charset="0"/>
                        </a:rPr>
                        <a:t>Role</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Creator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Redeemer</a:t>
                      </a:r>
                    </a:p>
                  </a:txBody>
                  <a:tcPr marL="81815" marR="81815" anchor="ctr"/>
                </a:tc>
                <a:extLst>
                  <a:ext uri="{0D108BD9-81ED-4DB2-BD59-A6C34878D82A}">
                    <a16:rowId xmlns:a16="http://schemas.microsoft.com/office/drawing/2014/main" val="1193739165"/>
                  </a:ext>
                </a:extLst>
              </a:tr>
              <a:tr h="914400">
                <a:tc>
                  <a:txBody>
                    <a:bodyPr/>
                    <a:lstStyle/>
                    <a:p>
                      <a:pPr algn="ctr"/>
                      <a:r>
                        <a:rPr lang="en-US" sz="3200" b="1" dirty="0">
                          <a:latin typeface="Calibri" panose="020F0502020204030204" pitchFamily="34" charset="0"/>
                          <a:cs typeface="Calibri" panose="020F0502020204030204" pitchFamily="34" charset="0"/>
                        </a:rPr>
                        <a:t>Reason for Worship</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Role in Creation (4:11)</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Role in Redemption (5:9, 12)</a:t>
                      </a:r>
                    </a:p>
                  </a:txBody>
                  <a:tcPr marL="81815" marR="81815" anchor="ctr"/>
                </a:tc>
                <a:extLst>
                  <a:ext uri="{0D108BD9-81ED-4DB2-BD59-A6C34878D82A}">
                    <a16:rowId xmlns:a16="http://schemas.microsoft.com/office/drawing/2014/main" val="3736021166"/>
                  </a:ext>
                </a:extLst>
              </a:tr>
            </a:tbl>
          </a:graphicData>
        </a:graphic>
      </p:graphicFrame>
    </p:spTree>
    <p:extLst>
      <p:ext uri="{BB962C8B-B14F-4D97-AF65-F5344CB8AC3E}">
        <p14:creationId xmlns:p14="http://schemas.microsoft.com/office/powerpoint/2010/main" val="2982421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Preview</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4:1-11)</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600200"/>
            <a:ext cx="5181600" cy="2590800"/>
          </a:xfrm>
        </p:spPr>
        <p:txBody>
          <a:bodyPr/>
          <a:lstStyle/>
          <a:p>
            <a:pPr marL="457200" indent="-457200"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Summons to Heaven (4:1)</a:t>
            </a:r>
          </a:p>
          <a:p>
            <a:pPr marL="457200" indent="-457200"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Sights in Heaven (4:2-8)</a:t>
            </a:r>
          </a:p>
          <a:p>
            <a:pPr marL="457200" indent="-457200"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Song of Heaven (4:9-11)</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9691" y="1676400"/>
            <a:ext cx="3124200" cy="3224176"/>
          </a:xfrm>
          <a:prstGeom prst="rect">
            <a:avLst/>
          </a:prstGeom>
        </p:spPr>
      </p:pic>
      <p:sp>
        <p:nvSpPr>
          <p:cNvPr id="2" name="TextBox 1">
            <a:extLst>
              <a:ext uri="{FF2B5EF4-FFF2-40B4-BE49-F238E27FC236}">
                <a16:creationId xmlns:a16="http://schemas.microsoft.com/office/drawing/2014/main" id="{009AEF67-3697-4588-A210-027DFC6950C7}"/>
              </a:ext>
            </a:extLst>
          </p:cNvPr>
          <p:cNvSpPr txBox="1"/>
          <p:nvPr/>
        </p:nvSpPr>
        <p:spPr>
          <a:xfrm>
            <a:off x="1790700" y="6324600"/>
            <a:ext cx="556260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Willmington. </a:t>
            </a:r>
            <a:r>
              <a:rPr lang="en-US" i="1" dirty="0">
                <a:latin typeface="Calibri" panose="020F0502020204030204" pitchFamily="34" charset="0"/>
                <a:cs typeface="Calibri" panose="020F0502020204030204" pitchFamily="34" charset="0"/>
              </a:rPr>
              <a:t>Outline Bible</a:t>
            </a:r>
            <a:r>
              <a:rPr lang="en-US"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322774833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Revelation 5:1-14</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457200" y="800100"/>
            <a:ext cx="5181600" cy="5067300"/>
          </a:xfrm>
        </p:spPr>
        <p:txBody>
          <a:bodyPr/>
          <a:lstStyle/>
          <a:p>
            <a:pPr marL="690563" indent="-690563">
              <a:spcBef>
                <a:spcPts val="0"/>
              </a:spcBef>
              <a:spcAft>
                <a:spcPts val="1200"/>
              </a:spcAft>
              <a:buSzPct val="100000"/>
              <a:buFont typeface="+mj-lt"/>
              <a:buAutoNum type="romanUcPeriod"/>
              <a:defRPr/>
            </a:pPr>
            <a:r>
              <a:rPr lang="en-US" dirty="0"/>
              <a:t>An observation</a:t>
            </a:r>
            <a:r>
              <a:rPr lang="en-US" dirty="0">
                <a:latin typeface="Calibri" panose="020F0502020204030204" pitchFamily="34" charset="0"/>
              </a:rPr>
              <a:t> (5:1)</a:t>
            </a:r>
          </a:p>
          <a:p>
            <a:pPr marL="690563" indent="-690563">
              <a:spcBef>
                <a:spcPts val="0"/>
              </a:spcBef>
              <a:spcAft>
                <a:spcPts val="1200"/>
              </a:spcAft>
              <a:buSzPct val="100000"/>
              <a:buFont typeface="+mj-lt"/>
              <a:buAutoNum type="romanUcPeriod"/>
              <a:defRPr/>
            </a:pPr>
            <a:r>
              <a:rPr lang="en-US" dirty="0"/>
              <a:t>A question</a:t>
            </a:r>
            <a:r>
              <a:rPr lang="en-US" dirty="0">
                <a:latin typeface="Calibri" panose="020F0502020204030204" pitchFamily="34" charset="0"/>
              </a:rPr>
              <a:t> (5:2)</a:t>
            </a:r>
            <a:endParaRPr lang="en-US" dirty="0"/>
          </a:p>
          <a:p>
            <a:pPr marL="690563" indent="-690563">
              <a:spcBef>
                <a:spcPts val="0"/>
              </a:spcBef>
              <a:spcAft>
                <a:spcPts val="1200"/>
              </a:spcAft>
              <a:buSzPct val="100000"/>
              <a:buFont typeface="+mj-lt"/>
              <a:buAutoNum type="romanUcPeriod"/>
              <a:defRPr/>
            </a:pPr>
            <a:r>
              <a:rPr lang="en-US" dirty="0"/>
              <a:t>An investigation</a:t>
            </a:r>
            <a:r>
              <a:rPr lang="en-US" dirty="0">
                <a:latin typeface="Calibri" panose="020F0502020204030204" pitchFamily="34" charset="0"/>
              </a:rPr>
              <a:t> (5:3)</a:t>
            </a:r>
            <a:endParaRPr lang="en-US" dirty="0"/>
          </a:p>
          <a:p>
            <a:pPr marL="690563" indent="-690563">
              <a:spcBef>
                <a:spcPts val="0"/>
              </a:spcBef>
              <a:spcAft>
                <a:spcPts val="1200"/>
              </a:spcAft>
              <a:buSzPct val="100000"/>
              <a:buFont typeface="+mj-lt"/>
              <a:buAutoNum type="romanUcPeriod"/>
              <a:defRPr/>
            </a:pPr>
            <a:r>
              <a:rPr lang="en-US" dirty="0"/>
              <a:t>A lamentation</a:t>
            </a:r>
            <a:r>
              <a:rPr lang="en-US" dirty="0">
                <a:latin typeface="Calibri" panose="020F0502020204030204" pitchFamily="34" charset="0"/>
              </a:rPr>
              <a:t> (5:4)</a:t>
            </a:r>
            <a:endParaRPr lang="en-US" dirty="0"/>
          </a:p>
          <a:p>
            <a:pPr marL="690563" indent="-690563">
              <a:spcBef>
                <a:spcPts val="0"/>
              </a:spcBef>
              <a:spcAft>
                <a:spcPts val="1200"/>
              </a:spcAft>
              <a:buSzPct val="100000"/>
              <a:buFont typeface="+mj-lt"/>
              <a:buAutoNum type="romanUcPeriod"/>
              <a:defRPr/>
            </a:pPr>
            <a:r>
              <a:rPr lang="en-US" dirty="0"/>
              <a:t>A consolation</a:t>
            </a:r>
            <a:r>
              <a:rPr lang="en-US" dirty="0">
                <a:latin typeface="Calibri" panose="020F0502020204030204" pitchFamily="34" charset="0"/>
              </a:rPr>
              <a:t> (5:5a)</a:t>
            </a:r>
          </a:p>
          <a:p>
            <a:pPr marL="690563" indent="-690563">
              <a:spcBef>
                <a:spcPts val="0"/>
              </a:spcBef>
              <a:spcAft>
                <a:spcPts val="1200"/>
              </a:spcAft>
              <a:buSzPct val="100000"/>
              <a:buFont typeface="+mj-lt"/>
              <a:buAutoNum type="romanUcPeriod"/>
              <a:defRPr/>
            </a:pPr>
            <a:r>
              <a:rPr lang="en-US" dirty="0"/>
              <a:t>A manifestation (5:5b-6)</a:t>
            </a:r>
          </a:p>
          <a:p>
            <a:pPr marL="690563" indent="-690563">
              <a:spcBef>
                <a:spcPts val="0"/>
              </a:spcBef>
              <a:spcAft>
                <a:spcPts val="1200"/>
              </a:spcAft>
              <a:buSzPct val="100000"/>
              <a:buFont typeface="+mj-lt"/>
              <a:buAutoNum type="romanUcPeriod"/>
              <a:defRPr/>
            </a:pPr>
            <a:r>
              <a:rPr lang="en-US" dirty="0">
                <a:latin typeface="Calibri" panose="020F0502020204030204" pitchFamily="34" charset="0"/>
              </a:rPr>
              <a:t>A</a:t>
            </a:r>
            <a:r>
              <a:rPr lang="en-US" dirty="0"/>
              <a:t> reception (5:7)</a:t>
            </a:r>
          </a:p>
          <a:p>
            <a:pPr marL="690563" indent="-690563">
              <a:spcBef>
                <a:spcPts val="0"/>
              </a:spcBef>
              <a:spcAft>
                <a:spcPts val="1200"/>
              </a:spcAft>
              <a:buSzPct val="100000"/>
              <a:buFont typeface="+mj-lt"/>
              <a:buAutoNum type="romanUcPeriod"/>
              <a:defRPr/>
            </a:pPr>
            <a:r>
              <a:rPr lang="en-US" dirty="0">
                <a:latin typeface="Calibri" panose="020F0502020204030204" pitchFamily="34" charset="0"/>
              </a:rPr>
              <a:t>A </a:t>
            </a:r>
            <a:r>
              <a:rPr lang="en-US" dirty="0"/>
              <a:t>reaction (5:8-14)</a:t>
            </a:r>
            <a:endParaRPr lang="en-US" dirty="0">
              <a:latin typeface="Calibri" panose="020F0502020204030204" pitchFamily="34" charset="0"/>
            </a:endParaRP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990600"/>
            <a:ext cx="2340438" cy="267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011727"/>
            <a:ext cx="3309276" cy="237377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736AFE-02A8-4C51-AB18-77B8E6B46031}"/>
              </a:ext>
            </a:extLst>
          </p:cNvPr>
          <p:cNvSpPr txBox="1"/>
          <p:nvPr/>
        </p:nvSpPr>
        <p:spPr>
          <a:xfrm>
            <a:off x="1730838" y="6477000"/>
            <a:ext cx="5562600"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Willmington. </a:t>
            </a:r>
            <a:r>
              <a:rPr lang="en-US" sz="1600" i="1" dirty="0">
                <a:latin typeface="Calibri" panose="020F0502020204030204" pitchFamily="34" charset="0"/>
                <a:cs typeface="Calibri" panose="020F0502020204030204" pitchFamily="34" charset="0"/>
              </a:rPr>
              <a:t>Outline Bible</a:t>
            </a:r>
            <a:r>
              <a:rPr lang="en-US" sz="1600" dirty="0">
                <a:latin typeface="Calibri" panose="020F0502020204030204" pitchFamily="34" charset="0"/>
                <a:cs typeface="Calibri" panose="020F0502020204030204" pitchFamily="34" charset="0"/>
              </a:rPr>
              <a:t>, 760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Revelation 5:1-14</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457200" y="800100"/>
            <a:ext cx="5181600" cy="5067300"/>
          </a:xfrm>
        </p:spPr>
        <p:txBody>
          <a:bodyPr/>
          <a:lstStyle/>
          <a:p>
            <a:pPr marL="690563" indent="-690563">
              <a:spcBef>
                <a:spcPts val="0"/>
              </a:spcBef>
              <a:spcAft>
                <a:spcPts val="1200"/>
              </a:spcAft>
              <a:buSzPct val="100000"/>
              <a:buFont typeface="+mj-lt"/>
              <a:buAutoNum type="romanUcPeriod"/>
              <a:defRPr/>
            </a:pPr>
            <a:r>
              <a:rPr lang="en-US" b="1" u="sng" dirty="0">
                <a:solidFill>
                  <a:srgbClr val="FFFFCC"/>
                </a:solidFill>
              </a:rPr>
              <a:t>An observation (5:1)</a:t>
            </a:r>
          </a:p>
          <a:p>
            <a:pPr marL="690563" indent="-690563">
              <a:spcBef>
                <a:spcPts val="0"/>
              </a:spcBef>
              <a:spcAft>
                <a:spcPts val="1200"/>
              </a:spcAft>
              <a:buSzPct val="100000"/>
              <a:buFont typeface="+mj-lt"/>
              <a:buAutoNum type="romanUcPeriod"/>
              <a:defRPr/>
            </a:pPr>
            <a:r>
              <a:rPr lang="en-US" dirty="0"/>
              <a:t>A question</a:t>
            </a:r>
            <a:r>
              <a:rPr lang="en-US" dirty="0">
                <a:latin typeface="Calibri" panose="020F0502020204030204" pitchFamily="34" charset="0"/>
              </a:rPr>
              <a:t> (5:2)</a:t>
            </a:r>
            <a:endParaRPr lang="en-US" dirty="0"/>
          </a:p>
          <a:p>
            <a:pPr marL="690563" indent="-690563">
              <a:spcBef>
                <a:spcPts val="0"/>
              </a:spcBef>
              <a:spcAft>
                <a:spcPts val="1200"/>
              </a:spcAft>
              <a:buSzPct val="100000"/>
              <a:buFont typeface="+mj-lt"/>
              <a:buAutoNum type="romanUcPeriod"/>
              <a:defRPr/>
            </a:pPr>
            <a:r>
              <a:rPr lang="en-US" dirty="0"/>
              <a:t>An investigation</a:t>
            </a:r>
            <a:r>
              <a:rPr lang="en-US" dirty="0">
                <a:latin typeface="Calibri" panose="020F0502020204030204" pitchFamily="34" charset="0"/>
              </a:rPr>
              <a:t> (5:3)</a:t>
            </a:r>
            <a:endParaRPr lang="en-US" dirty="0"/>
          </a:p>
          <a:p>
            <a:pPr marL="690563" indent="-690563">
              <a:spcBef>
                <a:spcPts val="0"/>
              </a:spcBef>
              <a:spcAft>
                <a:spcPts val="1200"/>
              </a:spcAft>
              <a:buSzPct val="100000"/>
              <a:buFont typeface="+mj-lt"/>
              <a:buAutoNum type="romanUcPeriod"/>
              <a:defRPr/>
            </a:pPr>
            <a:r>
              <a:rPr lang="en-US" dirty="0"/>
              <a:t>A lamentation</a:t>
            </a:r>
            <a:r>
              <a:rPr lang="en-US" dirty="0">
                <a:latin typeface="Calibri" panose="020F0502020204030204" pitchFamily="34" charset="0"/>
              </a:rPr>
              <a:t> (5:4)</a:t>
            </a:r>
            <a:endParaRPr lang="en-US" dirty="0"/>
          </a:p>
          <a:p>
            <a:pPr marL="690563" indent="-690563">
              <a:spcBef>
                <a:spcPts val="0"/>
              </a:spcBef>
              <a:spcAft>
                <a:spcPts val="1200"/>
              </a:spcAft>
              <a:buSzPct val="100000"/>
              <a:buFont typeface="+mj-lt"/>
              <a:buAutoNum type="romanUcPeriod"/>
              <a:defRPr/>
            </a:pPr>
            <a:r>
              <a:rPr lang="en-US" dirty="0"/>
              <a:t>A consolation</a:t>
            </a:r>
            <a:r>
              <a:rPr lang="en-US" dirty="0">
                <a:latin typeface="Calibri" panose="020F0502020204030204" pitchFamily="34" charset="0"/>
              </a:rPr>
              <a:t> (5:5a)</a:t>
            </a:r>
          </a:p>
          <a:p>
            <a:pPr marL="690563" indent="-690563">
              <a:spcBef>
                <a:spcPts val="0"/>
              </a:spcBef>
              <a:spcAft>
                <a:spcPts val="1200"/>
              </a:spcAft>
              <a:buSzPct val="100000"/>
              <a:buFont typeface="+mj-lt"/>
              <a:buAutoNum type="romanUcPeriod"/>
              <a:defRPr/>
            </a:pPr>
            <a:r>
              <a:rPr lang="en-US" dirty="0"/>
              <a:t>A manifestation (5:5b-6)</a:t>
            </a:r>
          </a:p>
          <a:p>
            <a:pPr marL="690563" indent="-690563">
              <a:spcBef>
                <a:spcPts val="0"/>
              </a:spcBef>
              <a:spcAft>
                <a:spcPts val="1200"/>
              </a:spcAft>
              <a:buSzPct val="100000"/>
              <a:buFont typeface="+mj-lt"/>
              <a:buAutoNum type="romanUcPeriod"/>
              <a:defRPr/>
            </a:pPr>
            <a:r>
              <a:rPr lang="en-US" dirty="0">
                <a:latin typeface="Calibri" panose="020F0502020204030204" pitchFamily="34" charset="0"/>
              </a:rPr>
              <a:t>A</a:t>
            </a:r>
            <a:r>
              <a:rPr lang="en-US" dirty="0"/>
              <a:t> reception (5:7)</a:t>
            </a:r>
          </a:p>
          <a:p>
            <a:pPr marL="690563" indent="-690563">
              <a:spcBef>
                <a:spcPts val="0"/>
              </a:spcBef>
              <a:spcAft>
                <a:spcPts val="1200"/>
              </a:spcAft>
              <a:buSzPct val="100000"/>
              <a:buFont typeface="+mj-lt"/>
              <a:buAutoNum type="romanUcPeriod"/>
              <a:defRPr/>
            </a:pPr>
            <a:r>
              <a:rPr lang="en-US" dirty="0">
                <a:latin typeface="Calibri" panose="020F0502020204030204" pitchFamily="34" charset="0"/>
              </a:rPr>
              <a:t>A </a:t>
            </a:r>
            <a:r>
              <a:rPr lang="en-US" dirty="0"/>
              <a:t>reaction (5:8-14)</a:t>
            </a:r>
            <a:endParaRPr lang="en-US" dirty="0">
              <a:latin typeface="Calibri" panose="020F0502020204030204" pitchFamily="34" charset="0"/>
            </a:endParaRP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990600"/>
            <a:ext cx="2340438" cy="267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011727"/>
            <a:ext cx="3309276" cy="237377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736AFE-02A8-4C51-AB18-77B8E6B46031}"/>
              </a:ext>
            </a:extLst>
          </p:cNvPr>
          <p:cNvSpPr txBox="1"/>
          <p:nvPr/>
        </p:nvSpPr>
        <p:spPr>
          <a:xfrm>
            <a:off x="1730838" y="6477000"/>
            <a:ext cx="5562600"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Willmington. </a:t>
            </a:r>
            <a:r>
              <a:rPr lang="en-US" sz="1600" i="1" dirty="0">
                <a:latin typeface="Calibri" panose="020F0502020204030204" pitchFamily="34" charset="0"/>
                <a:cs typeface="Calibri" panose="020F0502020204030204" pitchFamily="34" charset="0"/>
              </a:rPr>
              <a:t>Outline Bible</a:t>
            </a:r>
            <a:r>
              <a:rPr lang="en-US" sz="1600" dirty="0">
                <a:latin typeface="Calibri" panose="020F0502020204030204" pitchFamily="34" charset="0"/>
                <a:cs typeface="Calibri" panose="020F0502020204030204" pitchFamily="34" charset="0"/>
              </a:rPr>
              <a:t>, 760</a:t>
            </a:r>
          </a:p>
        </p:txBody>
      </p:sp>
    </p:spTree>
    <p:extLst>
      <p:ext uri="{BB962C8B-B14F-4D97-AF65-F5344CB8AC3E}">
        <p14:creationId xmlns:p14="http://schemas.microsoft.com/office/powerpoint/2010/main" val="3701596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342900" y="1140643"/>
            <a:ext cx="8458200"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title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Revelation of Jesus Christ</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John</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Patmos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Seven Churches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95</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3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was it delivered</a:t>
            </a:r>
            <a:r>
              <a:rPr lang="en-US" sz="2600" dirty="0">
                <a:solidFill>
                  <a:srgbClr val="FFFF99"/>
                </a:solidFill>
                <a:effectLst>
                  <a:outerShdw blurRad="38100" dist="38100" dir="2700000" algn="tl">
                    <a:srgbClr val="000000">
                      <a:alpha val="43137"/>
                    </a:srgbClr>
                  </a:outerShdw>
                </a:effectLst>
                <a:cs typeface="Calibri" panose="020F0502020204030204" pitchFamily="34" charset="0"/>
              </a:rPr>
              <a:t> </a:t>
            </a:r>
            <a:r>
              <a:rPr lang="en-US" sz="2600" dirty="0">
                <a:effectLst>
                  <a:outerShdw blurRad="38100" dist="38100" dir="2700000" algn="tl">
                    <a:srgbClr val="000000">
                      <a:alpha val="43137"/>
                    </a:srgbClr>
                  </a:outerShdw>
                </a:effectLst>
                <a:cs typeface="Calibri" panose="020F0502020204030204" pitchFamily="34" charset="0"/>
              </a:rPr>
              <a:t>–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Seven steps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Why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Encouragement and holiness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Jesus’ final victory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OT relationship</a:t>
            </a:r>
          </a:p>
        </p:txBody>
      </p:sp>
      <p:pic>
        <p:nvPicPr>
          <p:cNvPr id="20484" name="Picture 2" descr="http://iconreader.files.wordpress.com/2010/08/12_johntheologian.jpg">
            <a:extLst>
              <a:ext uri="{FF2B5EF4-FFF2-40B4-BE49-F238E27FC236}">
                <a16:creationId xmlns:a16="http://schemas.microsoft.com/office/drawing/2014/main" id="{0547C1CB-0812-4713-970D-1CF9DCC9ED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228601"/>
            <a:ext cx="1111827" cy="1389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3137855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7865" y="152403"/>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3"/>
            <a:ext cx="8791575" cy="4816703"/>
          </a:xfrm>
          <a:prstGeom prst="rect">
            <a:avLst/>
          </a:prstGeom>
          <a:noFill/>
          <a:ln w="28575">
            <a:noFill/>
            <a:miter lim="800000"/>
            <a:headEnd/>
            <a:tailEnd/>
          </a:ln>
        </p:spPr>
        <p:txBody>
          <a:bodyPr wrap="square">
            <a:spAutoFit/>
          </a:bodyPr>
          <a:lstStyle/>
          <a:p>
            <a:pPr algn="ctr">
              <a:spcAft>
                <a:spcPts val="600"/>
              </a:spcAft>
            </a:pPr>
            <a:r>
              <a:rPr lang="en-US" sz="2700" baseline="30000" dirty="0">
                <a:latin typeface="Calibri" panose="020F0502020204030204" pitchFamily="34" charset="0"/>
              </a:rPr>
              <a:t> </a:t>
            </a:r>
            <a:r>
              <a:rPr lang="en-US" sz="3200" b="1" dirty="0">
                <a:solidFill>
                  <a:schemeClr val="tx2"/>
                </a:solidFill>
                <a:latin typeface="Calibri" panose="020F0502020204030204" pitchFamily="34" charset="0"/>
                <a:ea typeface="+mj-ea"/>
              </a:rPr>
              <a:t>Genesis 1:26-28</a:t>
            </a:r>
          </a:p>
          <a:p>
            <a:pPr algn="just"/>
            <a:r>
              <a:rPr lang="en-US" sz="2700" baseline="30000" dirty="0">
                <a:latin typeface="Calibri" panose="020F0502020204030204" pitchFamily="34" charset="0"/>
              </a:rPr>
              <a:t>26 </a:t>
            </a:r>
            <a:r>
              <a:rPr lang="en-US" sz="2700" dirty="0">
                <a:latin typeface="Calibri" panose="020F0502020204030204" pitchFamily="34" charset="0"/>
              </a:rPr>
              <a:t>Then God said, “Let Us make man in Our image, according to Our likeness; and let </a:t>
            </a:r>
            <a:r>
              <a:rPr lang="en-US" sz="2700" b="1" u="sng" dirty="0">
                <a:solidFill>
                  <a:srgbClr val="FFFFCC"/>
                </a:solidFill>
                <a:latin typeface="Calibri" panose="020F0502020204030204" pitchFamily="34" charset="0"/>
              </a:rPr>
              <a:t>them rule over the fish of the sea and over the birds of the sky and over the cattle and over all the earth, and over every creeping thing that creeps on the earth</a:t>
            </a:r>
            <a:r>
              <a:rPr lang="en-US" sz="2700" dirty="0">
                <a:latin typeface="Calibri" panose="020F0502020204030204" pitchFamily="34" charset="0"/>
              </a:rPr>
              <a:t>.” </a:t>
            </a:r>
            <a:r>
              <a:rPr lang="en-US" sz="2700" baseline="30000" dirty="0">
                <a:latin typeface="Calibri" panose="020F0502020204030204" pitchFamily="34" charset="0"/>
              </a:rPr>
              <a:t>27 </a:t>
            </a:r>
            <a:r>
              <a:rPr lang="en-US" sz="2700" dirty="0">
                <a:latin typeface="Calibri" panose="020F0502020204030204" pitchFamily="34" charset="0"/>
              </a:rPr>
              <a:t>God created man in His own image, in the image of God He created him; male and female He created them. </a:t>
            </a:r>
            <a:r>
              <a:rPr lang="en-US" sz="2700" baseline="30000" dirty="0">
                <a:latin typeface="Calibri" panose="020F0502020204030204" pitchFamily="34" charset="0"/>
              </a:rPr>
              <a:t>28 </a:t>
            </a:r>
            <a:r>
              <a:rPr lang="en-US" sz="2700" dirty="0">
                <a:latin typeface="Calibri" panose="020F0502020204030204" pitchFamily="34" charset="0"/>
              </a:rPr>
              <a:t>God blessed them; and God said to them, “Be fruitful and multiply, and fill the earth, and </a:t>
            </a:r>
            <a:r>
              <a:rPr lang="en-US" sz="2700" b="1" u="sng" dirty="0">
                <a:solidFill>
                  <a:srgbClr val="FFFFCC"/>
                </a:solidFill>
                <a:latin typeface="Calibri" panose="020F0502020204030204" pitchFamily="34" charset="0"/>
              </a:rPr>
              <a:t>subdue it; and rule over the fish of the sea and over the birds of the sky and over every living thing that moves on the earth</a:t>
            </a:r>
            <a:r>
              <a:rPr lang="en-US" sz="2700" dirty="0">
                <a:latin typeface="Calibri" panose="020F0502020204030204" pitchFamily="34" charset="0"/>
              </a:rPr>
              <a:t>.”</a:t>
            </a:r>
          </a:p>
        </p:txBody>
      </p:sp>
    </p:spTree>
    <p:extLst>
      <p:ext uri="{BB962C8B-B14F-4D97-AF65-F5344CB8AC3E}">
        <p14:creationId xmlns:p14="http://schemas.microsoft.com/office/powerpoint/2010/main" val="167915813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463" y="228111"/>
            <a:ext cx="7773074" cy="5639289"/>
          </a:xfrm>
          <a:prstGeom prst="rect">
            <a:avLst/>
          </a:prstGeom>
        </p:spPr>
      </p:pic>
    </p:spTree>
    <p:extLst>
      <p:ext uri="{BB962C8B-B14F-4D97-AF65-F5344CB8AC3E}">
        <p14:creationId xmlns:p14="http://schemas.microsoft.com/office/powerpoint/2010/main" val="353446904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Revelation 5:1-14</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457200" y="800100"/>
            <a:ext cx="5181600" cy="5067300"/>
          </a:xfrm>
        </p:spPr>
        <p:txBody>
          <a:bodyPr/>
          <a:lstStyle/>
          <a:p>
            <a:pPr marL="690563" indent="-690563">
              <a:spcBef>
                <a:spcPts val="0"/>
              </a:spcBef>
              <a:spcAft>
                <a:spcPts val="1200"/>
              </a:spcAft>
              <a:buSzPct val="100000"/>
              <a:buFont typeface="+mj-lt"/>
              <a:buAutoNum type="romanUcPeriod"/>
              <a:defRPr/>
            </a:pPr>
            <a:r>
              <a:rPr lang="en-US" dirty="0"/>
              <a:t>An observation (5:1)</a:t>
            </a:r>
          </a:p>
          <a:p>
            <a:pPr marL="690563" indent="-690563">
              <a:spcBef>
                <a:spcPts val="0"/>
              </a:spcBef>
              <a:spcAft>
                <a:spcPts val="1200"/>
              </a:spcAft>
              <a:buSzPct val="100000"/>
              <a:buFont typeface="+mj-lt"/>
              <a:buAutoNum type="romanUcPeriod"/>
              <a:defRPr/>
            </a:pPr>
            <a:r>
              <a:rPr lang="en-US" b="1" u="sng" dirty="0">
                <a:solidFill>
                  <a:srgbClr val="FFFFCC"/>
                </a:solidFill>
              </a:rPr>
              <a:t>A question (5:2)</a:t>
            </a:r>
          </a:p>
          <a:p>
            <a:pPr marL="690563" indent="-690563">
              <a:spcBef>
                <a:spcPts val="0"/>
              </a:spcBef>
              <a:spcAft>
                <a:spcPts val="1200"/>
              </a:spcAft>
              <a:buSzPct val="100000"/>
              <a:buFont typeface="+mj-lt"/>
              <a:buAutoNum type="romanUcPeriod"/>
              <a:defRPr/>
            </a:pPr>
            <a:r>
              <a:rPr lang="en-US" dirty="0"/>
              <a:t>An investigation</a:t>
            </a:r>
            <a:r>
              <a:rPr lang="en-US" dirty="0">
                <a:latin typeface="Calibri" panose="020F0502020204030204" pitchFamily="34" charset="0"/>
              </a:rPr>
              <a:t> (5:3)</a:t>
            </a:r>
            <a:endParaRPr lang="en-US" dirty="0"/>
          </a:p>
          <a:p>
            <a:pPr marL="690563" indent="-690563">
              <a:spcBef>
                <a:spcPts val="0"/>
              </a:spcBef>
              <a:spcAft>
                <a:spcPts val="1200"/>
              </a:spcAft>
              <a:buSzPct val="100000"/>
              <a:buFont typeface="+mj-lt"/>
              <a:buAutoNum type="romanUcPeriod"/>
              <a:defRPr/>
            </a:pPr>
            <a:r>
              <a:rPr lang="en-US" dirty="0"/>
              <a:t>A lamentation</a:t>
            </a:r>
            <a:r>
              <a:rPr lang="en-US" dirty="0">
                <a:latin typeface="Calibri" panose="020F0502020204030204" pitchFamily="34" charset="0"/>
              </a:rPr>
              <a:t> (5:4)</a:t>
            </a:r>
            <a:endParaRPr lang="en-US" dirty="0"/>
          </a:p>
          <a:p>
            <a:pPr marL="690563" indent="-690563">
              <a:spcBef>
                <a:spcPts val="0"/>
              </a:spcBef>
              <a:spcAft>
                <a:spcPts val="1200"/>
              </a:spcAft>
              <a:buSzPct val="100000"/>
              <a:buFont typeface="+mj-lt"/>
              <a:buAutoNum type="romanUcPeriod"/>
              <a:defRPr/>
            </a:pPr>
            <a:r>
              <a:rPr lang="en-US" dirty="0"/>
              <a:t>A consolation</a:t>
            </a:r>
            <a:r>
              <a:rPr lang="en-US" dirty="0">
                <a:latin typeface="Calibri" panose="020F0502020204030204" pitchFamily="34" charset="0"/>
              </a:rPr>
              <a:t> (5:5a)</a:t>
            </a:r>
          </a:p>
          <a:p>
            <a:pPr marL="690563" indent="-690563">
              <a:spcBef>
                <a:spcPts val="0"/>
              </a:spcBef>
              <a:spcAft>
                <a:spcPts val="1200"/>
              </a:spcAft>
              <a:buSzPct val="100000"/>
              <a:buFont typeface="+mj-lt"/>
              <a:buAutoNum type="romanUcPeriod"/>
              <a:defRPr/>
            </a:pPr>
            <a:r>
              <a:rPr lang="en-US" dirty="0"/>
              <a:t>A manifestation (5:5b-6)</a:t>
            </a:r>
          </a:p>
          <a:p>
            <a:pPr marL="690563" indent="-690563">
              <a:spcBef>
                <a:spcPts val="0"/>
              </a:spcBef>
              <a:spcAft>
                <a:spcPts val="1200"/>
              </a:spcAft>
              <a:buSzPct val="100000"/>
              <a:buFont typeface="+mj-lt"/>
              <a:buAutoNum type="romanUcPeriod"/>
              <a:defRPr/>
            </a:pPr>
            <a:r>
              <a:rPr lang="en-US" dirty="0">
                <a:latin typeface="Calibri" panose="020F0502020204030204" pitchFamily="34" charset="0"/>
              </a:rPr>
              <a:t>A</a:t>
            </a:r>
            <a:r>
              <a:rPr lang="en-US" dirty="0"/>
              <a:t> reception (5:7)</a:t>
            </a:r>
          </a:p>
          <a:p>
            <a:pPr marL="690563" indent="-690563">
              <a:spcBef>
                <a:spcPts val="0"/>
              </a:spcBef>
              <a:spcAft>
                <a:spcPts val="1200"/>
              </a:spcAft>
              <a:buSzPct val="100000"/>
              <a:buFont typeface="+mj-lt"/>
              <a:buAutoNum type="romanUcPeriod"/>
              <a:defRPr/>
            </a:pPr>
            <a:r>
              <a:rPr lang="en-US" dirty="0">
                <a:latin typeface="Calibri" panose="020F0502020204030204" pitchFamily="34" charset="0"/>
              </a:rPr>
              <a:t>A </a:t>
            </a:r>
            <a:r>
              <a:rPr lang="en-US" dirty="0"/>
              <a:t>reaction (5:8-14)</a:t>
            </a:r>
            <a:endParaRPr lang="en-US" dirty="0">
              <a:latin typeface="Calibri" panose="020F0502020204030204" pitchFamily="34" charset="0"/>
            </a:endParaRP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990600"/>
            <a:ext cx="2340438" cy="267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011727"/>
            <a:ext cx="3309276" cy="237377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736AFE-02A8-4C51-AB18-77B8E6B46031}"/>
              </a:ext>
            </a:extLst>
          </p:cNvPr>
          <p:cNvSpPr txBox="1"/>
          <p:nvPr/>
        </p:nvSpPr>
        <p:spPr>
          <a:xfrm>
            <a:off x="1730838" y="6477000"/>
            <a:ext cx="5562600"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Willmington. </a:t>
            </a:r>
            <a:r>
              <a:rPr lang="en-US" sz="1600" i="1" dirty="0">
                <a:latin typeface="Calibri" panose="020F0502020204030204" pitchFamily="34" charset="0"/>
                <a:cs typeface="Calibri" panose="020F0502020204030204" pitchFamily="34" charset="0"/>
              </a:rPr>
              <a:t>Outline Bible</a:t>
            </a:r>
            <a:r>
              <a:rPr lang="en-US" sz="1600" dirty="0">
                <a:latin typeface="Calibri" panose="020F0502020204030204" pitchFamily="34" charset="0"/>
                <a:cs typeface="Calibri" panose="020F0502020204030204" pitchFamily="34" charset="0"/>
              </a:rPr>
              <a:t>, 760</a:t>
            </a:r>
          </a:p>
        </p:txBody>
      </p:sp>
    </p:spTree>
    <p:extLst>
      <p:ext uri="{BB962C8B-B14F-4D97-AF65-F5344CB8AC3E}">
        <p14:creationId xmlns:p14="http://schemas.microsoft.com/office/powerpoint/2010/main" val="1437381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Revelation 5:1-14</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457200" y="800100"/>
            <a:ext cx="5181600" cy="5067300"/>
          </a:xfrm>
        </p:spPr>
        <p:txBody>
          <a:bodyPr/>
          <a:lstStyle/>
          <a:p>
            <a:pPr marL="690563" indent="-690563">
              <a:spcBef>
                <a:spcPts val="0"/>
              </a:spcBef>
              <a:spcAft>
                <a:spcPts val="1200"/>
              </a:spcAft>
              <a:buSzPct val="100000"/>
              <a:buFont typeface="+mj-lt"/>
              <a:buAutoNum type="romanUcPeriod"/>
              <a:defRPr/>
            </a:pPr>
            <a:r>
              <a:rPr lang="en-US" dirty="0"/>
              <a:t>An observation (5:1)</a:t>
            </a:r>
          </a:p>
          <a:p>
            <a:pPr marL="690563" indent="-690563">
              <a:spcBef>
                <a:spcPts val="0"/>
              </a:spcBef>
              <a:spcAft>
                <a:spcPts val="1200"/>
              </a:spcAft>
              <a:buSzPct val="100000"/>
              <a:buFont typeface="+mj-lt"/>
              <a:buAutoNum type="romanUcPeriod"/>
              <a:defRPr/>
            </a:pPr>
            <a:r>
              <a:rPr lang="en-US" dirty="0"/>
              <a:t>A question (5:2)</a:t>
            </a:r>
          </a:p>
          <a:p>
            <a:pPr marL="690563" indent="-690563">
              <a:spcBef>
                <a:spcPts val="0"/>
              </a:spcBef>
              <a:spcAft>
                <a:spcPts val="1200"/>
              </a:spcAft>
              <a:buSzPct val="100000"/>
              <a:buFont typeface="+mj-lt"/>
              <a:buAutoNum type="romanUcPeriod"/>
              <a:defRPr/>
            </a:pPr>
            <a:r>
              <a:rPr lang="en-US" b="1" u="sng" dirty="0">
                <a:solidFill>
                  <a:srgbClr val="FFFFCC"/>
                </a:solidFill>
              </a:rPr>
              <a:t>An investigation (5:3)</a:t>
            </a:r>
          </a:p>
          <a:p>
            <a:pPr marL="690563" indent="-690563">
              <a:spcBef>
                <a:spcPts val="0"/>
              </a:spcBef>
              <a:spcAft>
                <a:spcPts val="1200"/>
              </a:spcAft>
              <a:buSzPct val="100000"/>
              <a:buFont typeface="+mj-lt"/>
              <a:buAutoNum type="romanUcPeriod"/>
              <a:defRPr/>
            </a:pPr>
            <a:r>
              <a:rPr lang="en-US" dirty="0"/>
              <a:t>A lamentation</a:t>
            </a:r>
            <a:r>
              <a:rPr lang="en-US" dirty="0">
                <a:latin typeface="Calibri" panose="020F0502020204030204" pitchFamily="34" charset="0"/>
              </a:rPr>
              <a:t> (5:4)</a:t>
            </a:r>
            <a:endParaRPr lang="en-US" dirty="0"/>
          </a:p>
          <a:p>
            <a:pPr marL="690563" indent="-690563">
              <a:spcBef>
                <a:spcPts val="0"/>
              </a:spcBef>
              <a:spcAft>
                <a:spcPts val="1200"/>
              </a:spcAft>
              <a:buSzPct val="100000"/>
              <a:buFont typeface="+mj-lt"/>
              <a:buAutoNum type="romanUcPeriod"/>
              <a:defRPr/>
            </a:pPr>
            <a:r>
              <a:rPr lang="en-US" dirty="0"/>
              <a:t>A consolation</a:t>
            </a:r>
            <a:r>
              <a:rPr lang="en-US" dirty="0">
                <a:latin typeface="Calibri" panose="020F0502020204030204" pitchFamily="34" charset="0"/>
              </a:rPr>
              <a:t> (5:5a)</a:t>
            </a:r>
          </a:p>
          <a:p>
            <a:pPr marL="690563" indent="-690563">
              <a:spcBef>
                <a:spcPts val="0"/>
              </a:spcBef>
              <a:spcAft>
                <a:spcPts val="1200"/>
              </a:spcAft>
              <a:buSzPct val="100000"/>
              <a:buFont typeface="+mj-lt"/>
              <a:buAutoNum type="romanUcPeriod"/>
              <a:defRPr/>
            </a:pPr>
            <a:r>
              <a:rPr lang="en-US" dirty="0"/>
              <a:t>A manifestation (5:5b-6)</a:t>
            </a:r>
          </a:p>
          <a:p>
            <a:pPr marL="690563" indent="-690563">
              <a:spcBef>
                <a:spcPts val="0"/>
              </a:spcBef>
              <a:spcAft>
                <a:spcPts val="1200"/>
              </a:spcAft>
              <a:buSzPct val="100000"/>
              <a:buFont typeface="+mj-lt"/>
              <a:buAutoNum type="romanUcPeriod"/>
              <a:defRPr/>
            </a:pPr>
            <a:r>
              <a:rPr lang="en-US" dirty="0">
                <a:latin typeface="Calibri" panose="020F0502020204030204" pitchFamily="34" charset="0"/>
              </a:rPr>
              <a:t>A</a:t>
            </a:r>
            <a:r>
              <a:rPr lang="en-US" dirty="0"/>
              <a:t> reception (5:7)</a:t>
            </a:r>
          </a:p>
          <a:p>
            <a:pPr marL="690563" indent="-690563">
              <a:spcBef>
                <a:spcPts val="0"/>
              </a:spcBef>
              <a:spcAft>
                <a:spcPts val="1200"/>
              </a:spcAft>
              <a:buSzPct val="100000"/>
              <a:buFont typeface="+mj-lt"/>
              <a:buAutoNum type="romanUcPeriod"/>
              <a:defRPr/>
            </a:pPr>
            <a:r>
              <a:rPr lang="en-US" dirty="0">
                <a:latin typeface="Calibri" panose="020F0502020204030204" pitchFamily="34" charset="0"/>
              </a:rPr>
              <a:t>A </a:t>
            </a:r>
            <a:r>
              <a:rPr lang="en-US" dirty="0"/>
              <a:t>reaction (5:8-14)</a:t>
            </a:r>
            <a:endParaRPr lang="en-US" dirty="0">
              <a:latin typeface="Calibri" panose="020F0502020204030204" pitchFamily="34" charset="0"/>
            </a:endParaRP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990600"/>
            <a:ext cx="2340438" cy="267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011727"/>
            <a:ext cx="3309276" cy="237377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736AFE-02A8-4C51-AB18-77B8E6B46031}"/>
              </a:ext>
            </a:extLst>
          </p:cNvPr>
          <p:cNvSpPr txBox="1"/>
          <p:nvPr/>
        </p:nvSpPr>
        <p:spPr>
          <a:xfrm>
            <a:off x="1730838" y="6477000"/>
            <a:ext cx="5562600"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Willmington. </a:t>
            </a:r>
            <a:r>
              <a:rPr lang="en-US" sz="1600" i="1" dirty="0">
                <a:latin typeface="Calibri" panose="020F0502020204030204" pitchFamily="34" charset="0"/>
                <a:cs typeface="Calibri" panose="020F0502020204030204" pitchFamily="34" charset="0"/>
              </a:rPr>
              <a:t>Outline Bible</a:t>
            </a:r>
            <a:r>
              <a:rPr lang="en-US" sz="1600" dirty="0">
                <a:latin typeface="Calibri" panose="020F0502020204030204" pitchFamily="34" charset="0"/>
                <a:cs typeface="Calibri" panose="020F0502020204030204" pitchFamily="34" charset="0"/>
              </a:rPr>
              <a:t>, 760</a:t>
            </a:r>
          </a:p>
        </p:txBody>
      </p:sp>
    </p:spTree>
    <p:extLst>
      <p:ext uri="{BB962C8B-B14F-4D97-AF65-F5344CB8AC3E}">
        <p14:creationId xmlns:p14="http://schemas.microsoft.com/office/powerpoint/2010/main" val="3766503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Revelation 5:1-14</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457200" y="800100"/>
            <a:ext cx="5181600" cy="5067300"/>
          </a:xfrm>
        </p:spPr>
        <p:txBody>
          <a:bodyPr/>
          <a:lstStyle/>
          <a:p>
            <a:pPr marL="690563" indent="-690563">
              <a:spcBef>
                <a:spcPts val="0"/>
              </a:spcBef>
              <a:spcAft>
                <a:spcPts val="1200"/>
              </a:spcAft>
              <a:buSzPct val="100000"/>
              <a:buFont typeface="+mj-lt"/>
              <a:buAutoNum type="romanUcPeriod"/>
              <a:defRPr/>
            </a:pPr>
            <a:r>
              <a:rPr lang="en-US" dirty="0"/>
              <a:t>An observation (5:1)</a:t>
            </a:r>
          </a:p>
          <a:p>
            <a:pPr marL="690563" indent="-690563">
              <a:spcBef>
                <a:spcPts val="0"/>
              </a:spcBef>
              <a:spcAft>
                <a:spcPts val="1200"/>
              </a:spcAft>
              <a:buSzPct val="100000"/>
              <a:buFont typeface="+mj-lt"/>
              <a:buAutoNum type="romanUcPeriod"/>
              <a:defRPr/>
            </a:pPr>
            <a:r>
              <a:rPr lang="en-US" dirty="0"/>
              <a:t>A question (5:2)</a:t>
            </a:r>
          </a:p>
          <a:p>
            <a:pPr marL="690563" indent="-690563">
              <a:spcBef>
                <a:spcPts val="0"/>
              </a:spcBef>
              <a:spcAft>
                <a:spcPts val="1200"/>
              </a:spcAft>
              <a:buSzPct val="100000"/>
              <a:buFont typeface="+mj-lt"/>
              <a:buAutoNum type="romanUcPeriod"/>
              <a:defRPr/>
            </a:pPr>
            <a:r>
              <a:rPr lang="en-US" dirty="0"/>
              <a:t>An investigation (5:3)</a:t>
            </a:r>
          </a:p>
          <a:p>
            <a:pPr marL="690563" indent="-690563">
              <a:spcBef>
                <a:spcPts val="0"/>
              </a:spcBef>
              <a:spcAft>
                <a:spcPts val="1200"/>
              </a:spcAft>
              <a:buSzPct val="100000"/>
              <a:buFont typeface="+mj-lt"/>
              <a:buAutoNum type="romanUcPeriod"/>
              <a:defRPr/>
            </a:pPr>
            <a:r>
              <a:rPr lang="en-US" b="1" u="sng" dirty="0">
                <a:solidFill>
                  <a:srgbClr val="FFFFCC"/>
                </a:solidFill>
              </a:rPr>
              <a:t>A lamentation (5:4)</a:t>
            </a:r>
          </a:p>
          <a:p>
            <a:pPr marL="690563" indent="-690563">
              <a:spcBef>
                <a:spcPts val="0"/>
              </a:spcBef>
              <a:spcAft>
                <a:spcPts val="1200"/>
              </a:spcAft>
              <a:buSzPct val="100000"/>
              <a:buFont typeface="+mj-lt"/>
              <a:buAutoNum type="romanUcPeriod"/>
              <a:defRPr/>
            </a:pPr>
            <a:r>
              <a:rPr lang="en-US" dirty="0"/>
              <a:t>A consolation</a:t>
            </a:r>
            <a:r>
              <a:rPr lang="en-US" dirty="0">
                <a:latin typeface="Calibri" panose="020F0502020204030204" pitchFamily="34" charset="0"/>
              </a:rPr>
              <a:t> (5:5a)</a:t>
            </a:r>
          </a:p>
          <a:p>
            <a:pPr marL="690563" indent="-690563">
              <a:spcBef>
                <a:spcPts val="0"/>
              </a:spcBef>
              <a:spcAft>
                <a:spcPts val="1200"/>
              </a:spcAft>
              <a:buSzPct val="100000"/>
              <a:buFont typeface="+mj-lt"/>
              <a:buAutoNum type="romanUcPeriod"/>
              <a:defRPr/>
            </a:pPr>
            <a:r>
              <a:rPr lang="en-US" dirty="0"/>
              <a:t>A manifestation (5:5b-6)</a:t>
            </a:r>
          </a:p>
          <a:p>
            <a:pPr marL="690563" indent="-690563">
              <a:spcBef>
                <a:spcPts val="0"/>
              </a:spcBef>
              <a:spcAft>
                <a:spcPts val="1200"/>
              </a:spcAft>
              <a:buSzPct val="100000"/>
              <a:buFont typeface="+mj-lt"/>
              <a:buAutoNum type="romanUcPeriod"/>
              <a:defRPr/>
            </a:pPr>
            <a:r>
              <a:rPr lang="en-US" dirty="0">
                <a:latin typeface="Calibri" panose="020F0502020204030204" pitchFamily="34" charset="0"/>
              </a:rPr>
              <a:t>A</a:t>
            </a:r>
            <a:r>
              <a:rPr lang="en-US" dirty="0"/>
              <a:t> reception (5:7)</a:t>
            </a:r>
          </a:p>
          <a:p>
            <a:pPr marL="690563" indent="-690563">
              <a:spcBef>
                <a:spcPts val="0"/>
              </a:spcBef>
              <a:spcAft>
                <a:spcPts val="1200"/>
              </a:spcAft>
              <a:buSzPct val="100000"/>
              <a:buFont typeface="+mj-lt"/>
              <a:buAutoNum type="romanUcPeriod"/>
              <a:defRPr/>
            </a:pPr>
            <a:r>
              <a:rPr lang="en-US" dirty="0">
                <a:latin typeface="Calibri" panose="020F0502020204030204" pitchFamily="34" charset="0"/>
              </a:rPr>
              <a:t>A </a:t>
            </a:r>
            <a:r>
              <a:rPr lang="en-US" dirty="0"/>
              <a:t>reaction (5:8-14)</a:t>
            </a:r>
            <a:endParaRPr lang="en-US" dirty="0">
              <a:latin typeface="Calibri" panose="020F0502020204030204" pitchFamily="34" charset="0"/>
            </a:endParaRP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990600"/>
            <a:ext cx="2340438" cy="267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011727"/>
            <a:ext cx="3309276" cy="237377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736AFE-02A8-4C51-AB18-77B8E6B46031}"/>
              </a:ext>
            </a:extLst>
          </p:cNvPr>
          <p:cNvSpPr txBox="1"/>
          <p:nvPr/>
        </p:nvSpPr>
        <p:spPr>
          <a:xfrm>
            <a:off x="1730838" y="6477000"/>
            <a:ext cx="5562600"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Willmington. </a:t>
            </a:r>
            <a:r>
              <a:rPr lang="en-US" sz="1600" i="1" dirty="0">
                <a:latin typeface="Calibri" panose="020F0502020204030204" pitchFamily="34" charset="0"/>
                <a:cs typeface="Calibri" panose="020F0502020204030204" pitchFamily="34" charset="0"/>
              </a:rPr>
              <a:t>Outline Bible</a:t>
            </a:r>
            <a:r>
              <a:rPr lang="en-US" sz="1600" dirty="0">
                <a:latin typeface="Calibri" panose="020F0502020204030204" pitchFamily="34" charset="0"/>
                <a:cs typeface="Calibri" panose="020F0502020204030204" pitchFamily="34" charset="0"/>
              </a:rPr>
              <a:t>, 760</a:t>
            </a:r>
          </a:p>
        </p:txBody>
      </p:sp>
    </p:spTree>
    <p:extLst>
      <p:ext uri="{BB962C8B-B14F-4D97-AF65-F5344CB8AC3E}">
        <p14:creationId xmlns:p14="http://schemas.microsoft.com/office/powerpoint/2010/main" val="998497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Satan as Ruler of this World</a:t>
            </a:r>
          </a:p>
        </p:txBody>
      </p:sp>
      <p:sp>
        <p:nvSpPr>
          <p:cNvPr id="25603" name="Rectangle 3"/>
          <p:cNvSpPr>
            <a:spLocks noGrp="1" noChangeArrowheads="1"/>
          </p:cNvSpPr>
          <p:nvPr>
            <p:ph type="body" idx="1"/>
          </p:nvPr>
        </p:nvSpPr>
        <p:spPr>
          <a:xfrm>
            <a:off x="491150" y="1143000"/>
            <a:ext cx="4766649" cy="4724400"/>
          </a:xfrm>
        </p:spPr>
        <p:txBody>
          <a:bodyPr/>
          <a:lstStyle/>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Job 1:7; 2:2</a:t>
            </a:r>
          </a:p>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Luke 4:5-7</a:t>
            </a:r>
          </a:p>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John 12:31; 14:30; 16:11</a:t>
            </a:r>
          </a:p>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2 Corinthians 4:4</a:t>
            </a:r>
          </a:p>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Ephesians 2:2</a:t>
            </a:r>
          </a:p>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1 John 4:4; 5:19</a:t>
            </a:r>
          </a:p>
        </p:txBody>
      </p:sp>
      <p:pic>
        <p:nvPicPr>
          <p:cNvPr id="43012" name="Picture 8" descr="D:\Powerpoint JPEG Images\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8800" y="2209800"/>
            <a:ext cx="3082500" cy="232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19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D699A13-E3BF-4E80-A7BA-5AE615F75764}"/>
              </a:ext>
            </a:extLst>
          </p:cNvPr>
          <p:cNvSpPr>
            <a:spLocks noGrp="1" noChangeArrowheads="1"/>
          </p:cNvSpPr>
          <p:nvPr>
            <p:ph type="title"/>
          </p:nvPr>
        </p:nvSpPr>
        <p:spPr>
          <a:xfrm>
            <a:off x="1562100" y="228600"/>
            <a:ext cx="6019800" cy="1447800"/>
          </a:xfrm>
        </p:spPr>
        <p:txBody>
          <a:bodyPr/>
          <a:lstStyle/>
          <a:p>
            <a:pPr algn="ctr" eaLnBrk="1" hangingPunct="1"/>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Names &amp; Titles Demonstrating Satan’s Post-Fall, Earthly Authority </a:t>
            </a:r>
            <a:b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(Job 1:7; 2:2; Luke 4:5-8; Rom. 8:19-22)</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Rectangle 3">
            <a:extLst>
              <a:ext uri="{FF2B5EF4-FFF2-40B4-BE49-F238E27FC236}">
                <a16:creationId xmlns:a16="http://schemas.microsoft.com/office/drawing/2014/main" id="{E20A4117-02C0-435B-BA49-74ABF45830C5}"/>
              </a:ext>
            </a:extLst>
          </p:cNvPr>
          <p:cNvSpPr>
            <a:spLocks noGrp="1" noChangeArrowheads="1"/>
          </p:cNvSpPr>
          <p:nvPr>
            <p:ph type="body" idx="1"/>
          </p:nvPr>
        </p:nvSpPr>
        <p:spPr>
          <a:xfrm>
            <a:off x="1714500" y="2057400"/>
            <a:ext cx="7353300" cy="4114800"/>
          </a:xfrm>
        </p:spPr>
        <p:txBody>
          <a:bodyPr/>
          <a:lstStyle/>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Prince of this world (John 12:31; 14:30; 16:11)</a:t>
            </a:r>
          </a:p>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of this world (2 Cor. 4:4)</a:t>
            </a:r>
          </a:p>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Prince and power of the air (Eph. 2:2)</a:t>
            </a:r>
          </a:p>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the believer wrestles with (Eph. 6:12)</a:t>
            </a:r>
          </a:p>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Roaring lion (1 Pet. 5:8)</a:t>
            </a:r>
          </a:p>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Whole world lies in his power (1 John 5:19)</a:t>
            </a:r>
          </a:p>
        </p:txBody>
      </p:sp>
      <p:pic>
        <p:nvPicPr>
          <p:cNvPr id="28676" name="Picture 2" descr="https://encrypted-tbn2.gstatic.com/images?q=tbn:ANd9GcSBMfbzscRtRxzhQdk5QNPtl4JEhIIZ2ki1w7Rw4zlT093wbKclsg">
            <a:extLst>
              <a:ext uri="{FF2B5EF4-FFF2-40B4-BE49-F238E27FC236}">
                <a16:creationId xmlns:a16="http://schemas.microsoft.com/office/drawing/2014/main" id="{AD44DBCC-F00E-46BC-A785-7F30CBE59F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700" y="2133600"/>
            <a:ext cx="142036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823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838200"/>
          </a:xfrm>
        </p:spPr>
        <p:txBody>
          <a:bodyPr/>
          <a:lstStyle/>
          <a:p>
            <a:pPr algn="ctr" eaLnBrk="1" hangingPunct="1"/>
            <a:r>
              <a:rPr lang="en-US" sz="4000" dirty="0">
                <a:effectLst>
                  <a:outerShdw blurRad="38100" dist="38100" dir="2700000" algn="tl">
                    <a:srgbClr val="000000">
                      <a:alpha val="43137"/>
                    </a:srgbClr>
                  </a:outerShdw>
                </a:effectLst>
              </a:rPr>
              <a:t>Divine Judgments (Gen. 3:14-19)</a:t>
            </a:r>
          </a:p>
        </p:txBody>
      </p:sp>
      <p:sp>
        <p:nvSpPr>
          <p:cNvPr id="34819" name="Rectangle 3"/>
          <p:cNvSpPr>
            <a:spLocks noGrp="1" noChangeArrowheads="1"/>
          </p:cNvSpPr>
          <p:nvPr>
            <p:ph type="body" idx="1"/>
          </p:nvPr>
        </p:nvSpPr>
        <p:spPr>
          <a:xfrm>
            <a:off x="457200" y="1371600"/>
            <a:ext cx="3810000" cy="4689475"/>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Serpent (3:14-15)</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Woman (3:16)</a:t>
            </a:r>
          </a:p>
          <a:p>
            <a:pPr marL="461963" indent="-461963" eaLnBrk="1" hangingPunct="1">
              <a:spcBef>
                <a:spcPts val="0"/>
              </a:spcBef>
              <a:spcAft>
                <a:spcPts val="3600"/>
              </a:spcAft>
              <a:defRPr/>
            </a:pPr>
            <a:r>
              <a:rPr lang="en-US" b="1" u="sng" dirty="0">
                <a:solidFill>
                  <a:srgbClr val="FFFFCC"/>
                </a:solidFill>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2275" y="1524000"/>
            <a:ext cx="4270725" cy="3657600"/>
          </a:xfrm>
          <a:prstGeom prst="rect">
            <a:avLst/>
          </a:prstGeom>
          <a:noFill/>
          <a:ln w="9525">
            <a:noFill/>
            <a:miter lim="800000"/>
            <a:headEnd/>
            <a:tailEnd/>
          </a:ln>
        </p:spPr>
      </p:pic>
    </p:spTree>
    <p:extLst>
      <p:ext uri="{BB962C8B-B14F-4D97-AF65-F5344CB8AC3E}">
        <p14:creationId xmlns:p14="http://schemas.microsoft.com/office/powerpoint/2010/main" val="2795427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838200"/>
          </a:xfrm>
        </p:spPr>
        <p:txBody>
          <a:bodyPr/>
          <a:lstStyle/>
          <a:p>
            <a:pPr algn="ctr" eaLnBrk="1" hangingPunct="1"/>
            <a:r>
              <a:rPr lang="en-US" sz="4000" dirty="0">
                <a:effectLst>
                  <a:outerShdw blurRad="38100" dist="38100" dir="2700000" algn="tl">
                    <a:srgbClr val="000000">
                      <a:alpha val="43137"/>
                    </a:srgbClr>
                  </a:outerShdw>
                </a:effectLst>
              </a:rPr>
              <a:t>Man (Gen. 3:17-19)</a:t>
            </a:r>
          </a:p>
        </p:txBody>
      </p:sp>
      <p:sp>
        <p:nvSpPr>
          <p:cNvPr id="38915" name="Rectangle 3"/>
          <p:cNvSpPr>
            <a:spLocks noGrp="1" noChangeArrowheads="1"/>
          </p:cNvSpPr>
          <p:nvPr>
            <p:ph type="body" idx="1"/>
          </p:nvPr>
        </p:nvSpPr>
        <p:spPr>
          <a:xfrm>
            <a:off x="2209800" y="1371599"/>
            <a:ext cx="4724400" cy="1752601"/>
          </a:xfrm>
        </p:spPr>
        <p:txBody>
          <a:bodyPr/>
          <a:lstStyle/>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Painful labor (3:17-19a)</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Death (3:19b)</a:t>
            </a:r>
          </a:p>
        </p:txBody>
      </p:sp>
      <p:pic>
        <p:nvPicPr>
          <p:cNvPr id="30724" name="Picture 4" descr="C:\Users\awoods\AppData\Local\Microsoft\Windows\Temporary Internet Files\Content.IE5\5C7NAJFS\MCj02899890000[1].wmf"/>
          <p:cNvPicPr>
            <a:picLocks noChangeAspect="1" noChangeArrowheads="1"/>
          </p:cNvPicPr>
          <p:nvPr/>
        </p:nvPicPr>
        <p:blipFill>
          <a:blip r:embed="rId2" cstate="print"/>
          <a:srcRect/>
          <a:stretch>
            <a:fillRect/>
          </a:stretch>
        </p:blipFill>
        <p:spPr bwMode="auto">
          <a:xfrm>
            <a:off x="2969419" y="3092450"/>
            <a:ext cx="3205163" cy="33845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0AF70-B179-470D-9C25-D9298A0F79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28185" cy="4893647"/>
          </a:xfrm>
          <a:prstGeom prst="rect">
            <a:avLst/>
          </a:prstGeom>
          <a:noFill/>
          <a:ln w="28575">
            <a:noFill/>
            <a:miter lim="800000"/>
            <a:headEnd/>
            <a:tailEnd/>
          </a:ln>
        </p:spPr>
        <p:txBody>
          <a:bodyPr wrap="square">
            <a:spAutoFit/>
          </a:bodyPr>
          <a:lstStyle/>
          <a:p>
            <a:pPr algn="ctr">
              <a:spcAft>
                <a:spcPts val="1200"/>
              </a:spcAft>
              <a:defRPr/>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Romans 8:19-23</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just">
              <a:defRPr/>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anxious longing of the creation waits eagerly for the revealing of the sons of God.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creation was subjected to futility, not willingly, but because of Him who subjected it, in hope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the creation itself also will be set free from its slavery to corruption into the freedom of the glory of the children of God.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that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whole creation groans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suffers the pains of childbirth together until now.</a:t>
            </a:r>
            <a:r>
              <a:rPr lang="en-US" sz="27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27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not only this, but also we ourselves, having the first fruits of the Spirit, even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ourselves groan</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within ourselves, waiting eagerly for our adoption as sons, the redemption of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body</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25725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324600" cy="5181600"/>
          </a:xfrm>
        </p:spPr>
        <p:txBody>
          <a:bodyPr/>
          <a:lstStyle/>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Chain of Communication (1b-2)</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0098" y="2514600"/>
            <a:ext cx="3545302" cy="3657600"/>
          </a:xfrm>
          <a:prstGeom prst="rect">
            <a:avLst/>
          </a:prstGeom>
        </p:spPr>
      </p:pic>
    </p:spTree>
    <p:extLst>
      <p:ext uri="{BB962C8B-B14F-4D97-AF65-F5344CB8AC3E}">
        <p14:creationId xmlns:p14="http://schemas.microsoft.com/office/powerpoint/2010/main" val="2387720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a:extLst>
              <a:ext uri="{FF2B5EF4-FFF2-40B4-BE49-F238E27FC236}">
                <a16:creationId xmlns:a16="http://schemas.microsoft.com/office/drawing/2014/main" id="{65D4DCBA-C569-4E35-9EF6-409DC374ED2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9650" y="293688"/>
            <a:ext cx="71247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Revelation 5:1-14</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457200" y="800100"/>
            <a:ext cx="5181600" cy="5067300"/>
          </a:xfrm>
        </p:spPr>
        <p:txBody>
          <a:bodyPr/>
          <a:lstStyle/>
          <a:p>
            <a:pPr marL="690563" indent="-690563">
              <a:spcBef>
                <a:spcPts val="0"/>
              </a:spcBef>
              <a:spcAft>
                <a:spcPts val="1200"/>
              </a:spcAft>
              <a:buSzPct val="100000"/>
              <a:buFont typeface="+mj-lt"/>
              <a:buAutoNum type="romanUcPeriod"/>
              <a:defRPr/>
            </a:pPr>
            <a:r>
              <a:rPr lang="en-US" dirty="0"/>
              <a:t>An observation (5:1)</a:t>
            </a:r>
          </a:p>
          <a:p>
            <a:pPr marL="690563" indent="-690563">
              <a:spcBef>
                <a:spcPts val="0"/>
              </a:spcBef>
              <a:spcAft>
                <a:spcPts val="1200"/>
              </a:spcAft>
              <a:buSzPct val="100000"/>
              <a:buFont typeface="+mj-lt"/>
              <a:buAutoNum type="romanUcPeriod"/>
              <a:defRPr/>
            </a:pPr>
            <a:r>
              <a:rPr lang="en-US" dirty="0"/>
              <a:t>A question (5:2)</a:t>
            </a:r>
          </a:p>
          <a:p>
            <a:pPr marL="690563" indent="-690563">
              <a:spcBef>
                <a:spcPts val="0"/>
              </a:spcBef>
              <a:spcAft>
                <a:spcPts val="1200"/>
              </a:spcAft>
              <a:buSzPct val="100000"/>
              <a:buFont typeface="+mj-lt"/>
              <a:buAutoNum type="romanUcPeriod"/>
              <a:defRPr/>
            </a:pPr>
            <a:r>
              <a:rPr lang="en-US" dirty="0"/>
              <a:t>An investigation (5:3)</a:t>
            </a:r>
          </a:p>
          <a:p>
            <a:pPr marL="690563" indent="-690563">
              <a:spcBef>
                <a:spcPts val="0"/>
              </a:spcBef>
              <a:spcAft>
                <a:spcPts val="1200"/>
              </a:spcAft>
              <a:buSzPct val="100000"/>
              <a:buFont typeface="+mj-lt"/>
              <a:buAutoNum type="romanUcPeriod"/>
              <a:defRPr/>
            </a:pPr>
            <a:r>
              <a:rPr lang="en-US" dirty="0"/>
              <a:t>A lamentation (5:4)</a:t>
            </a:r>
          </a:p>
          <a:p>
            <a:pPr marL="690563" indent="-690563">
              <a:spcBef>
                <a:spcPts val="0"/>
              </a:spcBef>
              <a:spcAft>
                <a:spcPts val="1200"/>
              </a:spcAft>
              <a:buSzPct val="100000"/>
              <a:buFont typeface="+mj-lt"/>
              <a:buAutoNum type="romanUcPeriod"/>
              <a:defRPr/>
            </a:pPr>
            <a:r>
              <a:rPr lang="en-US" b="1" u="sng" dirty="0">
                <a:solidFill>
                  <a:srgbClr val="FFFFCC"/>
                </a:solidFill>
              </a:rPr>
              <a:t>A consolation (5:5a)</a:t>
            </a:r>
          </a:p>
          <a:p>
            <a:pPr marL="690563" indent="-690563">
              <a:spcBef>
                <a:spcPts val="0"/>
              </a:spcBef>
              <a:spcAft>
                <a:spcPts val="1200"/>
              </a:spcAft>
              <a:buSzPct val="100000"/>
              <a:buFont typeface="+mj-lt"/>
              <a:buAutoNum type="romanUcPeriod"/>
              <a:defRPr/>
            </a:pPr>
            <a:r>
              <a:rPr lang="en-US" dirty="0"/>
              <a:t>A manifestation (5:5b-6)</a:t>
            </a:r>
          </a:p>
          <a:p>
            <a:pPr marL="690563" indent="-690563">
              <a:spcBef>
                <a:spcPts val="0"/>
              </a:spcBef>
              <a:spcAft>
                <a:spcPts val="1200"/>
              </a:spcAft>
              <a:buSzPct val="100000"/>
              <a:buFont typeface="+mj-lt"/>
              <a:buAutoNum type="romanUcPeriod"/>
              <a:defRPr/>
            </a:pPr>
            <a:r>
              <a:rPr lang="en-US" dirty="0">
                <a:latin typeface="Calibri" panose="020F0502020204030204" pitchFamily="34" charset="0"/>
              </a:rPr>
              <a:t>A</a:t>
            </a:r>
            <a:r>
              <a:rPr lang="en-US" dirty="0"/>
              <a:t> reception (5:7)</a:t>
            </a:r>
          </a:p>
          <a:p>
            <a:pPr marL="690563" indent="-690563">
              <a:spcBef>
                <a:spcPts val="0"/>
              </a:spcBef>
              <a:spcAft>
                <a:spcPts val="1200"/>
              </a:spcAft>
              <a:buSzPct val="100000"/>
              <a:buFont typeface="+mj-lt"/>
              <a:buAutoNum type="romanUcPeriod"/>
              <a:defRPr/>
            </a:pPr>
            <a:r>
              <a:rPr lang="en-US" dirty="0">
                <a:latin typeface="Calibri" panose="020F0502020204030204" pitchFamily="34" charset="0"/>
              </a:rPr>
              <a:t>A </a:t>
            </a:r>
            <a:r>
              <a:rPr lang="en-US" dirty="0"/>
              <a:t>reaction (5:8-14)</a:t>
            </a:r>
            <a:endParaRPr lang="en-US" dirty="0">
              <a:latin typeface="Calibri" panose="020F0502020204030204" pitchFamily="34" charset="0"/>
            </a:endParaRP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990600"/>
            <a:ext cx="2340438" cy="267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011727"/>
            <a:ext cx="3309276" cy="237377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736AFE-02A8-4C51-AB18-77B8E6B46031}"/>
              </a:ext>
            </a:extLst>
          </p:cNvPr>
          <p:cNvSpPr txBox="1"/>
          <p:nvPr/>
        </p:nvSpPr>
        <p:spPr>
          <a:xfrm>
            <a:off x="1730838" y="6477000"/>
            <a:ext cx="5562600"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Willmington. </a:t>
            </a:r>
            <a:r>
              <a:rPr lang="en-US" sz="1600" i="1" dirty="0">
                <a:latin typeface="Calibri" panose="020F0502020204030204" pitchFamily="34" charset="0"/>
                <a:cs typeface="Calibri" panose="020F0502020204030204" pitchFamily="34" charset="0"/>
              </a:rPr>
              <a:t>Outline Bible</a:t>
            </a:r>
            <a:r>
              <a:rPr lang="en-US" sz="1600" dirty="0">
                <a:latin typeface="Calibri" panose="020F0502020204030204" pitchFamily="34" charset="0"/>
                <a:cs typeface="Calibri" panose="020F0502020204030204" pitchFamily="34" charset="0"/>
              </a:rPr>
              <a:t>, 760</a:t>
            </a:r>
          </a:p>
        </p:txBody>
      </p:sp>
    </p:spTree>
    <p:extLst>
      <p:ext uri="{BB962C8B-B14F-4D97-AF65-F5344CB8AC3E}">
        <p14:creationId xmlns:p14="http://schemas.microsoft.com/office/powerpoint/2010/main" val="2302485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179AA0-2DE3-45E0-BD01-AAE1F827A6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of the elders said to 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Stop weeping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the Lion that is from the tribe of Judah, the Root of David, has overcome so as to open the book and its seven seals.”</a:t>
            </a:r>
          </a:p>
        </p:txBody>
      </p:sp>
    </p:spTree>
    <p:extLst>
      <p:ext uri="{BB962C8B-B14F-4D97-AF65-F5344CB8AC3E}">
        <p14:creationId xmlns:p14="http://schemas.microsoft.com/office/powerpoint/2010/main" val="2036884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179AA0-2DE3-45E0-BD01-AAE1F827A6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of the elders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said to me, “Stop weeping; behold, the Lion that is from the tribe of Judah, the Root of David, has overcome so as to open the book and its seven seals.”</a:t>
            </a:r>
          </a:p>
        </p:txBody>
      </p:sp>
    </p:spTree>
    <p:extLst>
      <p:ext uri="{BB962C8B-B14F-4D97-AF65-F5344CB8AC3E}">
        <p14:creationId xmlns:p14="http://schemas.microsoft.com/office/powerpoint/2010/main" val="485375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Twenty-Four Elders</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4:4)</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914400" y="1371600"/>
            <a:ext cx="6172200" cy="5181600"/>
          </a:xfrm>
        </p:spPr>
        <p:txBody>
          <a:bodyPr/>
          <a:lstStyle/>
          <a:p>
            <a:pPr marL="0" indent="0" eaLnBrk="1" hangingPunct="1">
              <a:spcBef>
                <a:spcPts val="0"/>
              </a:spcBef>
              <a:spcAft>
                <a:spcPts val="1800"/>
              </a:spcAft>
              <a:buSzPct val="100000"/>
              <a:buNone/>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Church</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Crowned (2:10)</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Clothed in White (3:5)</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Redeemed (5:8-10)</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Enthroned (3:21)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Elders (1 Tim. 3:1-7)</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of Priests (Rev. 1:6)</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Twenty-four (Rev. 1:6)</a:t>
            </a:r>
          </a:p>
        </p:txBody>
      </p:sp>
      <p:pic>
        <p:nvPicPr>
          <p:cNvPr id="5" name="Picture 4">
            <a:extLst>
              <a:ext uri="{FF2B5EF4-FFF2-40B4-BE49-F238E27FC236}">
                <a16:creationId xmlns:a16="http://schemas.microsoft.com/office/drawing/2014/main" id="{4813355A-A201-4CF1-9852-5FA55F792D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4483" y="2286000"/>
            <a:ext cx="2215117" cy="2286000"/>
          </a:xfrm>
          <a:prstGeom prst="rect">
            <a:avLst/>
          </a:prstGeom>
        </p:spPr>
      </p:pic>
    </p:spTree>
    <p:extLst>
      <p:ext uri="{BB962C8B-B14F-4D97-AF65-F5344CB8AC3E}">
        <p14:creationId xmlns:p14="http://schemas.microsoft.com/office/powerpoint/2010/main" val="3563011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Revelation 5:1-14</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457200" y="800100"/>
            <a:ext cx="5181600" cy="5067300"/>
          </a:xfrm>
        </p:spPr>
        <p:txBody>
          <a:bodyPr/>
          <a:lstStyle/>
          <a:p>
            <a:pPr marL="690563" indent="-690563">
              <a:spcBef>
                <a:spcPts val="0"/>
              </a:spcBef>
              <a:spcAft>
                <a:spcPts val="1200"/>
              </a:spcAft>
              <a:buSzPct val="100000"/>
              <a:buFont typeface="+mj-lt"/>
              <a:buAutoNum type="romanUcPeriod"/>
              <a:defRPr/>
            </a:pPr>
            <a:r>
              <a:rPr lang="en-US" dirty="0"/>
              <a:t>An observation (5:1)</a:t>
            </a:r>
          </a:p>
          <a:p>
            <a:pPr marL="690563" indent="-690563">
              <a:spcBef>
                <a:spcPts val="0"/>
              </a:spcBef>
              <a:spcAft>
                <a:spcPts val="1200"/>
              </a:spcAft>
              <a:buSzPct val="100000"/>
              <a:buFont typeface="+mj-lt"/>
              <a:buAutoNum type="romanUcPeriod"/>
              <a:defRPr/>
            </a:pPr>
            <a:r>
              <a:rPr lang="en-US" dirty="0"/>
              <a:t>A question (5:2)</a:t>
            </a:r>
          </a:p>
          <a:p>
            <a:pPr marL="690563" indent="-690563">
              <a:spcBef>
                <a:spcPts val="0"/>
              </a:spcBef>
              <a:spcAft>
                <a:spcPts val="1200"/>
              </a:spcAft>
              <a:buSzPct val="100000"/>
              <a:buFont typeface="+mj-lt"/>
              <a:buAutoNum type="romanUcPeriod"/>
              <a:defRPr/>
            </a:pPr>
            <a:r>
              <a:rPr lang="en-US" dirty="0"/>
              <a:t>An investigation (5:3)</a:t>
            </a:r>
          </a:p>
          <a:p>
            <a:pPr marL="690563" indent="-690563">
              <a:spcBef>
                <a:spcPts val="0"/>
              </a:spcBef>
              <a:spcAft>
                <a:spcPts val="1200"/>
              </a:spcAft>
              <a:buSzPct val="100000"/>
              <a:buFont typeface="+mj-lt"/>
              <a:buAutoNum type="romanUcPeriod"/>
              <a:defRPr/>
            </a:pPr>
            <a:r>
              <a:rPr lang="en-US" dirty="0"/>
              <a:t>A lamentation (5:4)</a:t>
            </a:r>
          </a:p>
          <a:p>
            <a:pPr marL="690563" indent="-690563">
              <a:spcBef>
                <a:spcPts val="0"/>
              </a:spcBef>
              <a:spcAft>
                <a:spcPts val="1200"/>
              </a:spcAft>
              <a:buSzPct val="100000"/>
              <a:buFont typeface="+mj-lt"/>
              <a:buAutoNum type="romanUcPeriod"/>
              <a:defRPr/>
            </a:pPr>
            <a:r>
              <a:rPr lang="en-US" dirty="0"/>
              <a:t>A consolation (5:5a)</a:t>
            </a:r>
          </a:p>
          <a:p>
            <a:pPr marL="690563" indent="-690563">
              <a:spcBef>
                <a:spcPts val="0"/>
              </a:spcBef>
              <a:spcAft>
                <a:spcPts val="1200"/>
              </a:spcAft>
              <a:buSzPct val="100000"/>
              <a:buFont typeface="+mj-lt"/>
              <a:buAutoNum type="romanUcPeriod"/>
              <a:defRPr/>
            </a:pPr>
            <a:r>
              <a:rPr lang="en-US" b="1" u="sng" dirty="0">
                <a:solidFill>
                  <a:srgbClr val="FFFFCC"/>
                </a:solidFill>
              </a:rPr>
              <a:t>A manifestation (5:5b-6)</a:t>
            </a:r>
          </a:p>
          <a:p>
            <a:pPr marL="690563" indent="-690563">
              <a:spcBef>
                <a:spcPts val="0"/>
              </a:spcBef>
              <a:spcAft>
                <a:spcPts val="1200"/>
              </a:spcAft>
              <a:buSzPct val="100000"/>
              <a:buFont typeface="+mj-lt"/>
              <a:buAutoNum type="romanUcPeriod"/>
              <a:defRPr/>
            </a:pPr>
            <a:r>
              <a:rPr lang="en-US" dirty="0">
                <a:latin typeface="Calibri" panose="020F0502020204030204" pitchFamily="34" charset="0"/>
              </a:rPr>
              <a:t>A</a:t>
            </a:r>
            <a:r>
              <a:rPr lang="en-US" dirty="0"/>
              <a:t> reception (5:7)</a:t>
            </a:r>
          </a:p>
          <a:p>
            <a:pPr marL="690563" indent="-690563">
              <a:spcBef>
                <a:spcPts val="0"/>
              </a:spcBef>
              <a:spcAft>
                <a:spcPts val="1200"/>
              </a:spcAft>
              <a:buSzPct val="100000"/>
              <a:buFont typeface="+mj-lt"/>
              <a:buAutoNum type="romanUcPeriod"/>
              <a:defRPr/>
            </a:pPr>
            <a:r>
              <a:rPr lang="en-US" dirty="0">
                <a:latin typeface="Calibri" panose="020F0502020204030204" pitchFamily="34" charset="0"/>
              </a:rPr>
              <a:t>A </a:t>
            </a:r>
            <a:r>
              <a:rPr lang="en-US" dirty="0"/>
              <a:t>reaction (5:8-14)</a:t>
            </a:r>
            <a:endParaRPr lang="en-US" dirty="0">
              <a:latin typeface="Calibri" panose="020F0502020204030204" pitchFamily="34" charset="0"/>
            </a:endParaRP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990600"/>
            <a:ext cx="2340438" cy="267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011727"/>
            <a:ext cx="3309276" cy="237377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736AFE-02A8-4C51-AB18-77B8E6B46031}"/>
              </a:ext>
            </a:extLst>
          </p:cNvPr>
          <p:cNvSpPr txBox="1"/>
          <p:nvPr/>
        </p:nvSpPr>
        <p:spPr>
          <a:xfrm>
            <a:off x="1730838" y="6477000"/>
            <a:ext cx="5562600"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Willmington. </a:t>
            </a:r>
            <a:r>
              <a:rPr lang="en-US" sz="1600" i="1" dirty="0">
                <a:latin typeface="Calibri" panose="020F0502020204030204" pitchFamily="34" charset="0"/>
                <a:cs typeface="Calibri" panose="020F0502020204030204" pitchFamily="34" charset="0"/>
              </a:rPr>
              <a:t>Outline Bible</a:t>
            </a:r>
            <a:r>
              <a:rPr lang="en-US" sz="1600" dirty="0">
                <a:latin typeface="Calibri" panose="020F0502020204030204" pitchFamily="34" charset="0"/>
                <a:cs typeface="Calibri" panose="020F0502020204030204" pitchFamily="34" charset="0"/>
              </a:rPr>
              <a:t>, 760</a:t>
            </a:r>
          </a:p>
        </p:txBody>
      </p:sp>
    </p:spTree>
    <p:extLst>
      <p:ext uri="{BB962C8B-B14F-4D97-AF65-F5344CB8AC3E}">
        <p14:creationId xmlns:p14="http://schemas.microsoft.com/office/powerpoint/2010/main" val="3269056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VI. A Manifestation</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5:5b-6)</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600200"/>
            <a:ext cx="5867400" cy="3505200"/>
          </a:xfrm>
        </p:spPr>
        <p:txBody>
          <a:bodyPr/>
          <a:lstStyle/>
          <a:p>
            <a:pPr marL="514350" indent="-514350" eaLnBrk="1" hangingPunct="1">
              <a:spcBef>
                <a:spcPts val="120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Right tribe: Judah (5:5b)</a:t>
            </a:r>
          </a:p>
          <a:p>
            <a:pPr marL="457200" indent="-457200" eaLnBrk="1" hangingPunct="1">
              <a:spcBef>
                <a:spcPts val="120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Right lineage: Davidic (5:5c)</a:t>
            </a:r>
          </a:p>
          <a:p>
            <a:pPr marL="457200" indent="-457200" eaLnBrk="1" hangingPunct="1">
              <a:spcBef>
                <a:spcPts val="120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Right victory: Overcame (5:5d)</a:t>
            </a:r>
          </a:p>
          <a:p>
            <a:pPr marL="457200" indent="-457200" eaLnBrk="1" hangingPunct="1">
              <a:spcBef>
                <a:spcPts val="120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Right mission: Lamb (5:6)</a:t>
            </a:r>
          </a:p>
        </p:txBody>
      </p:sp>
      <p:pic>
        <p:nvPicPr>
          <p:cNvPr id="7" name="Picture 6">
            <a:extLst>
              <a:ext uri="{FF2B5EF4-FFF2-40B4-BE49-F238E27FC236}">
                <a16:creationId xmlns:a16="http://schemas.microsoft.com/office/drawing/2014/main" id="{9A676B77-B00B-49CB-8D30-520BD07578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1219199"/>
            <a:ext cx="2350033" cy="168570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B4F07109-DF32-4E29-A067-F121E0D3D4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62884" y="3276599"/>
            <a:ext cx="2341767" cy="267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907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VI. A Manifestation</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5:5b-6)</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600200"/>
            <a:ext cx="5867400" cy="2590800"/>
          </a:xfrm>
        </p:spPr>
        <p:txBody>
          <a:bodyPr/>
          <a:lstStyle/>
          <a:p>
            <a:pPr marL="514350" indent="-514350" eaLnBrk="1" hangingPunct="1">
              <a:spcBef>
                <a:spcPts val="120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Right tribe: Judah (5:5b)</a:t>
            </a:r>
          </a:p>
          <a:p>
            <a:pPr marL="457200" indent="-457200" eaLnBrk="1" hangingPunct="1">
              <a:spcBef>
                <a:spcPts val="120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Right lineage: Davidic (5:5c)</a:t>
            </a:r>
          </a:p>
          <a:p>
            <a:pPr marL="457200" indent="-457200" eaLnBrk="1" hangingPunct="1">
              <a:spcBef>
                <a:spcPts val="120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Right victory: Overcame (5:5d)</a:t>
            </a:r>
          </a:p>
          <a:p>
            <a:pPr marL="457200" indent="-457200" eaLnBrk="1" hangingPunct="1">
              <a:spcBef>
                <a:spcPts val="120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Right mission: Lamb (5:6)</a:t>
            </a:r>
          </a:p>
        </p:txBody>
      </p:sp>
      <p:pic>
        <p:nvPicPr>
          <p:cNvPr id="7" name="Picture 6">
            <a:extLst>
              <a:ext uri="{FF2B5EF4-FFF2-40B4-BE49-F238E27FC236}">
                <a16:creationId xmlns:a16="http://schemas.microsoft.com/office/drawing/2014/main" id="{9A676B77-B00B-49CB-8D30-520BD07578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1219199"/>
            <a:ext cx="2350033" cy="168570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B4F07109-DF32-4E29-A067-F121E0D3D4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62884" y="3276599"/>
            <a:ext cx="2341767" cy="267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289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179AA0-2DE3-45E0-BD01-AAE1F827A6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of the elders said to me, “Stop weeping; behold, the Lion that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tribe of Judah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Root of David, has overcome so as to open the book and its seven seals.”</a:t>
            </a:r>
          </a:p>
        </p:txBody>
      </p:sp>
    </p:spTree>
    <p:extLst>
      <p:ext uri="{BB962C8B-B14F-4D97-AF65-F5344CB8AC3E}">
        <p14:creationId xmlns:p14="http://schemas.microsoft.com/office/powerpoint/2010/main" val="1578221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0E3C37A-2740-4C10-B07F-1E6492723F85}"/>
              </a:ext>
            </a:extLst>
          </p:cNvPr>
          <p:cNvSpPr>
            <a:spLocks noGrp="1" noChangeArrowheads="1"/>
          </p:cNvSpPr>
          <p:nvPr>
            <p:ph type="title"/>
          </p:nvPr>
        </p:nvSpPr>
        <p:spPr>
          <a:xfrm>
            <a:off x="2057400" y="241698"/>
            <a:ext cx="5029200" cy="1358502"/>
          </a:xfrm>
        </p:spPr>
        <p:txBody>
          <a:bodyPr/>
          <a:lstStyle/>
          <a:p>
            <a:pPr algn="ctr" eaLnBrk="1" hangingPunct="1">
              <a:defRPr/>
            </a:pPr>
            <a:r>
              <a:rPr lang="en-US" sz="4000" dirty="0"/>
              <a:t>Messiah must be from the tribe of Judah</a:t>
            </a:r>
          </a:p>
        </p:txBody>
      </p:sp>
      <p:sp>
        <p:nvSpPr>
          <p:cNvPr id="59395" name="Rectangle 3">
            <a:extLst>
              <a:ext uri="{FF2B5EF4-FFF2-40B4-BE49-F238E27FC236}">
                <a16:creationId xmlns:a16="http://schemas.microsoft.com/office/drawing/2014/main" id="{1F64AE84-06C1-4A5B-9FC4-CD842750385D}"/>
              </a:ext>
            </a:extLst>
          </p:cNvPr>
          <p:cNvSpPr>
            <a:spLocks noGrp="1" noChangeArrowheads="1"/>
          </p:cNvSpPr>
          <p:nvPr>
            <p:ph type="body" idx="1"/>
          </p:nvPr>
        </p:nvSpPr>
        <p:spPr>
          <a:xfrm>
            <a:off x="1371600" y="2914650"/>
            <a:ext cx="3352800" cy="666749"/>
          </a:xfrm>
        </p:spPr>
        <p:txBody>
          <a:bodyPr/>
          <a:lstStyle/>
          <a:p>
            <a:pPr marL="457200" indent="-457200" eaLnBrk="1" hangingPunct="1">
              <a:buClr>
                <a:schemeClr val="tx2"/>
              </a:buClr>
              <a:buFont typeface="Wingdings" panose="05000000000000000000" pitchFamily="2" charset="2"/>
              <a:buChar char="n"/>
              <a:defRPr/>
            </a:pPr>
            <a:r>
              <a:rPr lang="en-US" sz="3600" dirty="0"/>
              <a:t>Genesis 49:10</a:t>
            </a:r>
          </a:p>
        </p:txBody>
      </p:sp>
      <p:pic>
        <p:nvPicPr>
          <p:cNvPr id="25604" name="Picture 5" descr="C:\Program Files\Common Files\Microsoft Shared\Clipart\cagcat50\AN01124_.wmf">
            <a:extLst>
              <a:ext uri="{FF2B5EF4-FFF2-40B4-BE49-F238E27FC236}">
                <a16:creationId xmlns:a16="http://schemas.microsoft.com/office/drawing/2014/main" id="{199A1E3A-20F7-4D8D-A1C1-DCF3E49AA32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29150" y="1699909"/>
            <a:ext cx="3981450" cy="484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838273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965DD5-3EB9-4BE8-A5E6-37980A89FC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3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900"/>
              </a:spcAft>
            </a:pPr>
            <a:r>
              <a:rPr lang="en-US" alt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49:10</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scepter</a:t>
            </a:r>
            <a:r>
              <a:rPr lang="en-US" sz="3600" dirty="0">
                <a:effectLst>
                  <a:outerShdw blurRad="38100" dist="38100" dir="2700000" algn="tl">
                    <a:srgbClr val="000000">
                      <a:alpha val="43137"/>
                    </a:srgbClr>
                  </a:outerShdw>
                </a:effectLst>
                <a:latin typeface="Calibri" panose="020F0502020204030204" pitchFamily="34" charset="0"/>
              </a:rPr>
              <a:t> shall not depart from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Judah</a:t>
            </a:r>
            <a:r>
              <a:rPr lang="en-US" sz="3600" dirty="0">
                <a:effectLst>
                  <a:outerShdw blurRad="38100" dist="38100" dir="2700000" algn="tl">
                    <a:srgbClr val="000000">
                      <a:alpha val="43137"/>
                    </a:srgbClr>
                  </a:outerShdw>
                </a:effectLst>
                <a:latin typeface="Calibri" panose="020F0502020204030204" pitchFamily="34" charset="0"/>
              </a:rPr>
              <a:t>, Nor the ruler’s staff from between his feet, Until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Shiloh</a:t>
            </a:r>
            <a:r>
              <a:rPr lang="en-US" sz="3600" dirty="0">
                <a:effectLst>
                  <a:outerShdw blurRad="38100" dist="38100" dir="2700000" algn="tl">
                    <a:srgbClr val="000000">
                      <a:alpha val="43137"/>
                    </a:srgbClr>
                  </a:outerShdw>
                </a:effectLst>
                <a:latin typeface="Calibri" panose="020F0502020204030204" pitchFamily="34" charset="0"/>
              </a:rPr>
              <a:t> comes, And to him shall be the obedience of the peoples.”</a:t>
            </a:r>
          </a:p>
        </p:txBody>
      </p:sp>
      <p:pic>
        <p:nvPicPr>
          <p:cNvPr id="3" name="Picture 2">
            <a:extLst>
              <a:ext uri="{FF2B5EF4-FFF2-40B4-BE49-F238E27FC236}">
                <a16:creationId xmlns:a16="http://schemas.microsoft.com/office/drawing/2014/main" id="{8C2434A7-BDE9-4A4A-A2DA-52296839FF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1229" y="3048000"/>
            <a:ext cx="2441542" cy="1828800"/>
          </a:xfrm>
          <a:prstGeom prst="rect">
            <a:avLst/>
          </a:prstGeom>
        </p:spPr>
      </p:pic>
    </p:spTree>
    <p:extLst>
      <p:ext uri="{BB962C8B-B14F-4D97-AF65-F5344CB8AC3E}">
        <p14:creationId xmlns:p14="http://schemas.microsoft.com/office/powerpoint/2010/main" val="1720216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1" y="20841"/>
            <a:ext cx="4572000" cy="6816320"/>
          </a:xfrm>
          <a:prstGeom prst="rect">
            <a:avLst/>
          </a:prstGeom>
        </p:spPr>
      </p:pic>
    </p:spTree>
    <p:extLst>
      <p:ext uri="{BB962C8B-B14F-4D97-AF65-F5344CB8AC3E}">
        <p14:creationId xmlns:p14="http://schemas.microsoft.com/office/powerpoint/2010/main" val="99802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0E3C37A-2740-4C10-B07F-1E6492723F85}"/>
              </a:ext>
            </a:extLst>
          </p:cNvPr>
          <p:cNvSpPr>
            <a:spLocks noGrp="1" noChangeArrowheads="1"/>
          </p:cNvSpPr>
          <p:nvPr>
            <p:ph type="title"/>
          </p:nvPr>
        </p:nvSpPr>
        <p:spPr>
          <a:xfrm>
            <a:off x="2057400" y="241698"/>
            <a:ext cx="5029200" cy="1358502"/>
          </a:xfrm>
        </p:spPr>
        <p:txBody>
          <a:bodyPr/>
          <a:lstStyle/>
          <a:p>
            <a:pPr algn="ctr" eaLnBrk="1" hangingPunct="1">
              <a:defRPr/>
            </a:pPr>
            <a:r>
              <a:rPr lang="en-US" sz="4000" dirty="0"/>
              <a:t>Messiah must be from the tribe of Judah</a:t>
            </a:r>
          </a:p>
        </p:txBody>
      </p:sp>
      <p:sp>
        <p:nvSpPr>
          <p:cNvPr id="59395" name="Rectangle 3">
            <a:extLst>
              <a:ext uri="{FF2B5EF4-FFF2-40B4-BE49-F238E27FC236}">
                <a16:creationId xmlns:a16="http://schemas.microsoft.com/office/drawing/2014/main" id="{1F64AE84-06C1-4A5B-9FC4-CD842750385D}"/>
              </a:ext>
            </a:extLst>
          </p:cNvPr>
          <p:cNvSpPr>
            <a:spLocks noGrp="1" noChangeArrowheads="1"/>
          </p:cNvSpPr>
          <p:nvPr>
            <p:ph type="body" idx="1"/>
          </p:nvPr>
        </p:nvSpPr>
        <p:spPr>
          <a:xfrm>
            <a:off x="1371600" y="2914650"/>
            <a:ext cx="3352800" cy="1358502"/>
          </a:xfrm>
        </p:spPr>
        <p:txBody>
          <a:bodyPr/>
          <a:lstStyle/>
          <a:p>
            <a:pPr marL="457200" indent="-457200" eaLnBrk="1" hangingPunct="1">
              <a:buClr>
                <a:schemeClr val="tx2"/>
              </a:buClr>
              <a:buFont typeface="Wingdings" panose="05000000000000000000" pitchFamily="2" charset="2"/>
              <a:buChar char="n"/>
              <a:defRPr/>
            </a:pPr>
            <a:r>
              <a:rPr lang="en-US" sz="3600" dirty="0"/>
              <a:t>Genesis 49:10</a:t>
            </a:r>
          </a:p>
          <a:p>
            <a:pPr marL="457200" indent="-457200" eaLnBrk="1" hangingPunct="1">
              <a:defRPr/>
            </a:pPr>
            <a:r>
              <a:rPr lang="en-US" sz="3600" dirty="0"/>
              <a:t>Revelation 5:5</a:t>
            </a:r>
          </a:p>
        </p:txBody>
      </p:sp>
      <p:pic>
        <p:nvPicPr>
          <p:cNvPr id="25604" name="Picture 5" descr="C:\Program Files\Common Files\Microsoft Shared\Clipart\cagcat50\AN01124_.wmf">
            <a:extLst>
              <a:ext uri="{FF2B5EF4-FFF2-40B4-BE49-F238E27FC236}">
                <a16:creationId xmlns:a16="http://schemas.microsoft.com/office/drawing/2014/main" id="{199A1E3A-20F7-4D8D-A1C1-DCF3E49AA32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29150" y="1699909"/>
            <a:ext cx="3981450" cy="484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205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VI. A Manifestation</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5:5b-6)</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600200"/>
            <a:ext cx="5867400" cy="3505200"/>
          </a:xfrm>
        </p:spPr>
        <p:txBody>
          <a:bodyPr/>
          <a:lstStyle/>
          <a:p>
            <a:pPr marL="514350" indent="-514350" eaLnBrk="1" hangingPunct="1">
              <a:spcBef>
                <a:spcPts val="120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Right tribe: Judah (5:5b)</a:t>
            </a:r>
          </a:p>
          <a:p>
            <a:pPr marL="457200" indent="-457200" eaLnBrk="1" hangingPunct="1">
              <a:spcBef>
                <a:spcPts val="120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Right lineage: Davidic (5:5c)</a:t>
            </a:r>
          </a:p>
          <a:p>
            <a:pPr marL="457200" indent="-457200" eaLnBrk="1" hangingPunct="1">
              <a:spcBef>
                <a:spcPts val="120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Right victory: Overcame (5:5d)</a:t>
            </a:r>
          </a:p>
          <a:p>
            <a:pPr marL="457200" indent="-457200" eaLnBrk="1" hangingPunct="1">
              <a:spcBef>
                <a:spcPts val="120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Right mission: Lamb (5:6)</a:t>
            </a:r>
          </a:p>
        </p:txBody>
      </p:sp>
      <p:pic>
        <p:nvPicPr>
          <p:cNvPr id="7" name="Picture 6">
            <a:extLst>
              <a:ext uri="{FF2B5EF4-FFF2-40B4-BE49-F238E27FC236}">
                <a16:creationId xmlns:a16="http://schemas.microsoft.com/office/drawing/2014/main" id="{9A676B77-B00B-49CB-8D30-520BD07578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14916" y="1219199"/>
            <a:ext cx="2350033" cy="168570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B4F07109-DF32-4E29-A067-F121E0D3D4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3276599"/>
            <a:ext cx="2341767" cy="267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920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179AA0-2DE3-45E0-BD01-AAE1F827A6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of the elders said to me, “Stop weeping; behold, the Lion that is from the tribe of Judah,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Root of David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overcome so as to open the book and its seven seals.”</a:t>
            </a:r>
          </a:p>
        </p:txBody>
      </p:sp>
    </p:spTree>
    <p:extLst>
      <p:ext uri="{BB962C8B-B14F-4D97-AF65-F5344CB8AC3E}">
        <p14:creationId xmlns:p14="http://schemas.microsoft.com/office/powerpoint/2010/main" val="598529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187946130"/>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E04B3C7-B1E4-450D-8F0E-FF89FA06A38F}"/>
              </a:ext>
            </a:extLst>
          </p:cNvPr>
          <p:cNvSpPr>
            <a:spLocks noGrp="1" noChangeArrowheads="1"/>
          </p:cNvSpPr>
          <p:nvPr>
            <p:ph type="title"/>
          </p:nvPr>
        </p:nvSpPr>
        <p:spPr>
          <a:xfrm>
            <a:off x="2119313" y="228600"/>
            <a:ext cx="4905375" cy="1371600"/>
          </a:xfrm>
        </p:spPr>
        <p:txBody>
          <a:bodyPr/>
          <a:lstStyle/>
          <a:p>
            <a:pPr algn="ctr" eaLnBrk="1" hangingPunct="1">
              <a:defRPr/>
            </a:pPr>
            <a:r>
              <a:rPr lang="en-US" sz="4000" dirty="0"/>
              <a:t>Messiah must be from the family of Jesse</a:t>
            </a:r>
          </a:p>
        </p:txBody>
      </p:sp>
      <p:sp>
        <p:nvSpPr>
          <p:cNvPr id="60419" name="Rectangle 3">
            <a:extLst>
              <a:ext uri="{FF2B5EF4-FFF2-40B4-BE49-F238E27FC236}">
                <a16:creationId xmlns:a16="http://schemas.microsoft.com/office/drawing/2014/main" id="{A82D6B8B-27D8-4615-B646-73BCBAC0970F}"/>
              </a:ext>
            </a:extLst>
          </p:cNvPr>
          <p:cNvSpPr>
            <a:spLocks noGrp="1" noChangeArrowheads="1"/>
          </p:cNvSpPr>
          <p:nvPr>
            <p:ph type="body" idx="1"/>
          </p:nvPr>
        </p:nvSpPr>
        <p:spPr>
          <a:xfrm>
            <a:off x="1485900" y="2914650"/>
            <a:ext cx="2933700" cy="666749"/>
          </a:xfrm>
        </p:spPr>
        <p:txBody>
          <a:bodyPr/>
          <a:lstStyle/>
          <a:p>
            <a:pPr marL="457200" indent="-457200" eaLnBrk="1" hangingPunct="1">
              <a:defRPr/>
            </a:pPr>
            <a:r>
              <a:rPr lang="en-US" sz="3600" dirty="0"/>
              <a:t>Isaiah 11:1</a:t>
            </a:r>
          </a:p>
        </p:txBody>
      </p:sp>
      <p:pic>
        <p:nvPicPr>
          <p:cNvPr id="26628" name="Picture 4">
            <a:extLst>
              <a:ext uri="{FF2B5EF4-FFF2-40B4-BE49-F238E27FC236}">
                <a16:creationId xmlns:a16="http://schemas.microsoft.com/office/drawing/2014/main" id="{9289051F-3B84-45EF-BBC2-A0BE2182F2C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72051" y="1905000"/>
            <a:ext cx="2743199"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5AA5B7-E701-47B2-BC6E-CCE2B1449C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248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900"/>
              </a:spcAft>
            </a:pPr>
            <a:r>
              <a:rPr lang="en-US" alt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11:1</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 shoot will spring from the stem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branch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his roots will bear fruit.”</a:t>
            </a:r>
          </a:p>
        </p:txBody>
      </p:sp>
      <p:pic>
        <p:nvPicPr>
          <p:cNvPr id="3" name="Picture 2">
            <a:extLst>
              <a:ext uri="{FF2B5EF4-FFF2-40B4-BE49-F238E27FC236}">
                <a16:creationId xmlns:a16="http://schemas.microsoft.com/office/drawing/2014/main" id="{497D5942-51D5-4CDC-91F4-9B7245F795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698" y="2438400"/>
            <a:ext cx="3046605" cy="2286000"/>
          </a:xfrm>
          <a:prstGeom prst="rect">
            <a:avLst/>
          </a:prstGeom>
        </p:spPr>
      </p:pic>
    </p:spTree>
    <p:extLst>
      <p:ext uri="{BB962C8B-B14F-4D97-AF65-F5344CB8AC3E}">
        <p14:creationId xmlns:p14="http://schemas.microsoft.com/office/powerpoint/2010/main" val="1901472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41AE51C-25FE-49FB-B965-5BE5BA79DC68}"/>
              </a:ext>
            </a:extLst>
          </p:cNvPr>
          <p:cNvSpPr>
            <a:spLocks noGrp="1" noChangeArrowheads="1"/>
          </p:cNvSpPr>
          <p:nvPr>
            <p:ph type="title"/>
          </p:nvPr>
        </p:nvSpPr>
        <p:spPr>
          <a:xfrm>
            <a:off x="2114550" y="228600"/>
            <a:ext cx="4914900" cy="1371600"/>
          </a:xfrm>
        </p:spPr>
        <p:txBody>
          <a:bodyPr/>
          <a:lstStyle/>
          <a:p>
            <a:pPr algn="ctr" eaLnBrk="1" hangingPunct="1">
              <a:defRPr/>
            </a:pPr>
            <a:r>
              <a:rPr lang="en-US" sz="4000" dirty="0"/>
              <a:t>Messiah must be from the line of David</a:t>
            </a:r>
          </a:p>
        </p:txBody>
      </p:sp>
      <p:sp>
        <p:nvSpPr>
          <p:cNvPr id="61443" name="Rectangle 3">
            <a:extLst>
              <a:ext uri="{FF2B5EF4-FFF2-40B4-BE49-F238E27FC236}">
                <a16:creationId xmlns:a16="http://schemas.microsoft.com/office/drawing/2014/main" id="{B65258E6-EEC3-4D48-852E-70B113B501C6}"/>
              </a:ext>
            </a:extLst>
          </p:cNvPr>
          <p:cNvSpPr>
            <a:spLocks noGrp="1" noChangeArrowheads="1"/>
          </p:cNvSpPr>
          <p:nvPr>
            <p:ph type="body" idx="1"/>
          </p:nvPr>
        </p:nvSpPr>
        <p:spPr>
          <a:xfrm>
            <a:off x="1485900" y="2914650"/>
            <a:ext cx="3467100" cy="666749"/>
          </a:xfrm>
        </p:spPr>
        <p:txBody>
          <a:bodyPr/>
          <a:lstStyle/>
          <a:p>
            <a:pPr marL="457200" indent="-457200" eaLnBrk="1" hangingPunct="1">
              <a:lnSpc>
                <a:spcPct val="90000"/>
              </a:lnSpc>
              <a:defRPr/>
            </a:pPr>
            <a:r>
              <a:rPr lang="en-US" sz="3600" dirty="0"/>
              <a:t>2 Samuel 7:16</a:t>
            </a:r>
          </a:p>
        </p:txBody>
      </p:sp>
      <p:pic>
        <p:nvPicPr>
          <p:cNvPr id="27652" name="Picture 6">
            <a:extLst>
              <a:ext uri="{FF2B5EF4-FFF2-40B4-BE49-F238E27FC236}">
                <a16:creationId xmlns:a16="http://schemas.microsoft.com/office/drawing/2014/main" id="{036994ED-B039-41E2-8159-68B91A58DF2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10200" y="1905000"/>
            <a:ext cx="27432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EF2E5C-5991-430F-B091-655D7D831A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70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900"/>
              </a:spcAft>
            </a:pPr>
            <a:r>
              <a:rPr lang="en-US" alt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Samuel 7:8, 16</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therefore, thus you shall say to My servant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‘Thus says 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“I took you from the pasture, from following the sheep, to be ruler over My people Israel…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house and your kingdom shall endure before Me forever; your throne shall be established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37345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004087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38E9C2-D1FE-4AB5-860F-4AD8D41568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p:cNvSpPr>
            <a:spLocks noGrp="1"/>
          </p:cNvSpPr>
          <p:nvPr>
            <p:ph type="body" idx="4294967295"/>
          </p:nvPr>
        </p:nvSpPr>
        <p:spPr>
          <a:xfrm>
            <a:off x="0" y="0"/>
            <a:ext cx="9144000" cy="5638800"/>
          </a:xfrm>
        </p:spPr>
        <p:txBody>
          <a:bodyPr/>
          <a:lstStyle/>
          <a:p>
            <a:pPr marL="0" indent="0" algn="ctr">
              <a:spcBef>
                <a:spcPts val="0"/>
              </a:spcBef>
              <a:spcAft>
                <a:spcPts val="600"/>
              </a:spcAft>
              <a:buNone/>
              <a:defRPr/>
            </a:pPr>
            <a:r>
              <a:rPr lang="en-US" altLang="en-US" kern="1200" dirty="0">
                <a:solidFill>
                  <a:srgbClr val="00FFFF"/>
                </a:solidFill>
                <a:effectLst>
                  <a:outerShdw blurRad="38100" dist="38100" dir="2700000" algn="tl">
                    <a:srgbClr val="000000">
                      <a:alpha val="43137"/>
                    </a:srgbClr>
                  </a:outerShdw>
                </a:effectLst>
                <a:ea typeface="+mj-ea"/>
                <a:cs typeface="Arial" charset="0"/>
              </a:rPr>
              <a:t>2 Samuel 7:12-16</a:t>
            </a:r>
          </a:p>
          <a:p>
            <a:pPr marL="0" lvl="0" indent="0" algn="just">
              <a:spcBef>
                <a:spcPts val="0"/>
              </a:spcBef>
              <a:buClr>
                <a:srgbClr val="00FFFF"/>
              </a:buClr>
              <a:buNone/>
              <a:defRPr/>
            </a:pPr>
            <a:r>
              <a:rPr lang="en-US" sz="2600" dirty="0">
                <a:solidFill>
                  <a:srgbClr val="FFFFFF"/>
                </a:solidFill>
                <a:cs typeface="Calibri" panose="020F0502020204030204" pitchFamily="34" charset="0"/>
              </a:rPr>
              <a:t>“When your days are complete and you lie down with your fathers, I will raise up your </a:t>
            </a:r>
            <a:r>
              <a:rPr lang="en-US" sz="2600" b="1" u="sng" dirty="0">
                <a:solidFill>
                  <a:srgbClr val="FFFFCC"/>
                </a:solidFill>
                <a:cs typeface="Calibri" panose="020F0502020204030204" pitchFamily="34" charset="0"/>
              </a:rPr>
              <a:t>descendant</a:t>
            </a:r>
            <a:r>
              <a:rPr lang="en-US" sz="2600" dirty="0">
                <a:solidFill>
                  <a:srgbClr val="FFFFFF"/>
                </a:solidFill>
                <a:cs typeface="Calibri" panose="020F0502020204030204" pitchFamily="34" charset="0"/>
              </a:rPr>
              <a:t> after you, who will come forth from you, and I will establish his kingdom. </a:t>
            </a:r>
            <a:r>
              <a:rPr lang="en-US" sz="2600" baseline="30000" dirty="0">
                <a:solidFill>
                  <a:srgbClr val="FFFFFF"/>
                </a:solidFill>
                <a:cs typeface="Calibri" panose="020F0502020204030204" pitchFamily="34" charset="0"/>
              </a:rPr>
              <a:t>13 </a:t>
            </a:r>
            <a:r>
              <a:rPr lang="en-US" sz="2600" dirty="0">
                <a:solidFill>
                  <a:srgbClr val="FFFFFF"/>
                </a:solidFill>
                <a:cs typeface="Calibri" panose="020F0502020204030204" pitchFamily="34" charset="0"/>
              </a:rPr>
              <a:t>He shall build a house for My name, and I will establish </a:t>
            </a:r>
            <a:r>
              <a:rPr lang="en-US" sz="2600" b="1" u="sng" dirty="0">
                <a:solidFill>
                  <a:srgbClr val="FFFFCC"/>
                </a:solidFill>
                <a:cs typeface="Calibri" panose="020F0502020204030204" pitchFamily="34" charset="0"/>
              </a:rPr>
              <a:t>the</a:t>
            </a:r>
            <a:r>
              <a:rPr lang="en-US" sz="2600" b="1" u="sng" dirty="0">
                <a:solidFill>
                  <a:srgbClr val="FFFFFF"/>
                </a:solidFill>
                <a:cs typeface="Calibri" panose="020F0502020204030204" pitchFamily="34" charset="0"/>
              </a:rPr>
              <a:t> </a:t>
            </a:r>
            <a:r>
              <a:rPr lang="en-US" sz="2600" b="1" u="sng" dirty="0">
                <a:solidFill>
                  <a:srgbClr val="FFFFCC"/>
                </a:solidFill>
                <a:cs typeface="Calibri" panose="020F0502020204030204" pitchFamily="34" charset="0"/>
              </a:rPr>
              <a:t>throne of his kingdom forever</a:t>
            </a:r>
            <a:r>
              <a:rPr lang="en-US" sz="2600" dirty="0">
                <a:solidFill>
                  <a:srgbClr val="FFFFFF"/>
                </a:solidFill>
                <a:cs typeface="Calibri" panose="020F0502020204030204" pitchFamily="34" charset="0"/>
              </a:rPr>
              <a:t>. </a:t>
            </a:r>
            <a:r>
              <a:rPr lang="en-US" sz="2600" baseline="30000" dirty="0">
                <a:solidFill>
                  <a:srgbClr val="FFFFFF"/>
                </a:solidFill>
                <a:cs typeface="Calibri" panose="020F0502020204030204" pitchFamily="34" charset="0"/>
              </a:rPr>
              <a:t>14 </a:t>
            </a:r>
            <a:r>
              <a:rPr lang="en-US" sz="2600" dirty="0">
                <a:solidFill>
                  <a:srgbClr val="FFFFFF"/>
                </a:solidFill>
                <a:cs typeface="Calibri" panose="020F0502020204030204" pitchFamily="34" charset="0"/>
              </a:rPr>
              <a:t>I will be a father to him and he will be a son to Me; when he commits iniquity, I will correct him with the rod of men and the strokes of the sons of men, </a:t>
            </a:r>
            <a:r>
              <a:rPr lang="en-US" sz="2600" baseline="30000" dirty="0">
                <a:solidFill>
                  <a:srgbClr val="FFFFFF"/>
                </a:solidFill>
                <a:cs typeface="Calibri" panose="020F0502020204030204" pitchFamily="34" charset="0"/>
              </a:rPr>
              <a:t>15 </a:t>
            </a:r>
            <a:r>
              <a:rPr lang="en-US" sz="2600" dirty="0">
                <a:solidFill>
                  <a:srgbClr val="FFFFFF"/>
                </a:solidFill>
                <a:cs typeface="Calibri" panose="020F0502020204030204" pitchFamily="34" charset="0"/>
              </a:rPr>
              <a:t>but My lovingkindness shall not depart from him, as I took </a:t>
            </a:r>
            <a:r>
              <a:rPr lang="en-US" sz="2600" i="1" dirty="0">
                <a:solidFill>
                  <a:srgbClr val="FFFFFF"/>
                </a:solidFill>
                <a:cs typeface="Calibri" panose="020F0502020204030204" pitchFamily="34" charset="0"/>
              </a:rPr>
              <a:t>it</a:t>
            </a:r>
            <a:r>
              <a:rPr lang="en-US" sz="2600" dirty="0">
                <a:solidFill>
                  <a:srgbClr val="FFFFFF"/>
                </a:solidFill>
                <a:cs typeface="Calibri" panose="020F0502020204030204" pitchFamily="34" charset="0"/>
              </a:rPr>
              <a:t> away from Saul, whom I removed from before you. </a:t>
            </a:r>
            <a:r>
              <a:rPr lang="en-US" sz="2600" baseline="30000" dirty="0">
                <a:solidFill>
                  <a:srgbClr val="FFFFFF"/>
                </a:solidFill>
                <a:cs typeface="Calibri" panose="020F0502020204030204" pitchFamily="34" charset="0"/>
              </a:rPr>
              <a:t>16 </a:t>
            </a:r>
            <a:r>
              <a:rPr lang="en-US" sz="2600" b="1" u="sng" dirty="0">
                <a:solidFill>
                  <a:srgbClr val="FFFFCC"/>
                </a:solidFill>
                <a:cs typeface="Calibri" panose="020F0502020204030204" pitchFamily="34" charset="0"/>
              </a:rPr>
              <a:t>Your house and your kingdom shall endure before Me forever; your throne shall be established forever</a:t>
            </a:r>
            <a:r>
              <a:rPr lang="en-US" sz="2600" dirty="0">
                <a:solidFill>
                  <a:srgbClr val="FFFFFF"/>
                </a:solidFill>
                <a:cs typeface="Calibri" panose="020F0502020204030204" pitchFamily="34" charset="0"/>
              </a:rPr>
              <a:t>.” </a:t>
            </a:r>
            <a:r>
              <a:rPr lang="en-US" sz="2600" baseline="30000" dirty="0">
                <a:solidFill>
                  <a:srgbClr val="FFFFFF"/>
                </a:solidFill>
                <a:cs typeface="Calibri" panose="020F0502020204030204" pitchFamily="34" charset="0"/>
              </a:rPr>
              <a:t>17 </a:t>
            </a:r>
            <a:r>
              <a:rPr lang="en-US" sz="2600" dirty="0">
                <a:solidFill>
                  <a:srgbClr val="FFFFFF"/>
                </a:solidFill>
                <a:cs typeface="Calibri" panose="020F0502020204030204" pitchFamily="34" charset="0"/>
              </a:rPr>
              <a:t>In accordance with all these words and all this vision, so Nathan spoke </a:t>
            </a:r>
            <a:r>
              <a:rPr lang="en-US" sz="2600" b="1" u="sng" dirty="0">
                <a:solidFill>
                  <a:srgbClr val="FFFFCC"/>
                </a:solidFill>
                <a:cs typeface="Calibri" panose="020F0502020204030204" pitchFamily="34" charset="0"/>
              </a:rPr>
              <a:t>to David</a:t>
            </a:r>
            <a:r>
              <a:rPr lang="en-US" sz="2600" dirty="0">
                <a:solidFill>
                  <a:srgbClr val="FFFFFF"/>
                </a:solidFill>
                <a:cs typeface="Calibri" panose="020F0502020204030204" pitchFamily="34" charset="0"/>
              </a:rPr>
              <a:t>.”</a:t>
            </a:r>
          </a:p>
        </p:txBody>
      </p:sp>
    </p:spTree>
    <p:extLst>
      <p:ext uri="{BB962C8B-B14F-4D97-AF65-F5344CB8AC3E}">
        <p14:creationId xmlns:p14="http://schemas.microsoft.com/office/powerpoint/2010/main" val="293944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VI. A Manifestation</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5:5b-6)</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600200"/>
            <a:ext cx="5867400" cy="2590800"/>
          </a:xfrm>
        </p:spPr>
        <p:txBody>
          <a:bodyPr/>
          <a:lstStyle/>
          <a:p>
            <a:pPr marL="514350" indent="-514350" eaLnBrk="1" hangingPunct="1">
              <a:spcBef>
                <a:spcPts val="120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Right tribe: Judah (5:5b)</a:t>
            </a:r>
          </a:p>
          <a:p>
            <a:pPr marL="457200" indent="-457200" eaLnBrk="1" hangingPunct="1">
              <a:spcBef>
                <a:spcPts val="120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Right lineage: Davidic (5:5c)</a:t>
            </a:r>
          </a:p>
          <a:p>
            <a:pPr marL="457200" indent="-457200" eaLnBrk="1" hangingPunct="1">
              <a:spcBef>
                <a:spcPts val="120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Right victory: Overcame (5:5d)</a:t>
            </a:r>
          </a:p>
          <a:p>
            <a:pPr marL="457200" indent="-457200" eaLnBrk="1" hangingPunct="1">
              <a:spcBef>
                <a:spcPts val="120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Right mission: Lamb (5:6)</a:t>
            </a:r>
          </a:p>
        </p:txBody>
      </p:sp>
      <p:pic>
        <p:nvPicPr>
          <p:cNvPr id="7" name="Picture 6">
            <a:extLst>
              <a:ext uri="{FF2B5EF4-FFF2-40B4-BE49-F238E27FC236}">
                <a16:creationId xmlns:a16="http://schemas.microsoft.com/office/drawing/2014/main" id="{9A676B77-B00B-49CB-8D30-520BD07578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14916" y="1219199"/>
            <a:ext cx="2350033" cy="168570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B4F07109-DF32-4E29-A067-F121E0D3D4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3276599"/>
            <a:ext cx="2341767" cy="267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665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179AA0-2DE3-45E0-BD01-AAE1F827A6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5:5</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of the elders said to me, “Stop weeping; behold, the Lion that is from the tribe of Judah, the Root of David,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overcome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as to open the book and its seven seals.”</a:t>
            </a:r>
          </a:p>
        </p:txBody>
      </p:sp>
      <p:pic>
        <p:nvPicPr>
          <p:cNvPr id="3" name="Picture 2">
            <a:extLst>
              <a:ext uri="{FF2B5EF4-FFF2-40B4-BE49-F238E27FC236}">
                <a16:creationId xmlns:a16="http://schemas.microsoft.com/office/drawing/2014/main" id="{35CAA8CD-C035-4FD9-9324-B702E4B775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4315" y="2769989"/>
            <a:ext cx="4315370" cy="2106811"/>
          </a:xfrm>
          <a:prstGeom prst="rect">
            <a:avLst/>
          </a:prstGeom>
        </p:spPr>
      </p:pic>
    </p:spTree>
    <p:extLst>
      <p:ext uri="{BB962C8B-B14F-4D97-AF65-F5344CB8AC3E}">
        <p14:creationId xmlns:p14="http://schemas.microsoft.com/office/powerpoint/2010/main" val="275711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9A5B4F-C012-4275-B864-A72D5EF837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16:33</a:t>
            </a:r>
          </a:p>
          <a:p>
            <a:pPr algn="just" eaLnBrk="1" fontAlgn="auto" hangingPunct="1">
              <a:spcBef>
                <a:spcPts val="600"/>
              </a:spcBef>
              <a:spcAft>
                <a:spcPts val="60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things I have spoken to you, so that in Me you may have peace. In the world you have tribulation,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 courage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a:t>
            </a:r>
            <a:r>
              <a:rPr lang="en-US" sz="36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nikaō;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perfect tense]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3B50C49-15CE-4596-A935-7D1BAE0C120B}"/>
              </a:ext>
            </a:extLst>
          </p:cNvPr>
          <p:cNvPicPr>
            <a:picLocks noChangeAspect="1"/>
          </p:cNvPicPr>
          <p:nvPr/>
        </p:nvPicPr>
        <p:blipFill>
          <a:blip r:embed="rId3"/>
          <a:stretch>
            <a:fillRect/>
          </a:stretch>
        </p:blipFill>
        <p:spPr>
          <a:xfrm>
            <a:off x="3105758" y="3124200"/>
            <a:ext cx="2932485" cy="1737360"/>
          </a:xfrm>
          <a:prstGeom prst="rect">
            <a:avLst/>
          </a:prstGeom>
        </p:spPr>
      </p:pic>
    </p:spTree>
    <p:extLst>
      <p:ext uri="{BB962C8B-B14F-4D97-AF65-F5344CB8AC3E}">
        <p14:creationId xmlns:p14="http://schemas.microsoft.com/office/powerpoint/2010/main" val="326283094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5:4-5</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whatever 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born of God overcomes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and this is the victory that has overcome the world—our faith.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is the one who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but he who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Jesus is the Son of God?”</a:t>
            </a:r>
          </a:p>
        </p:txBody>
      </p:sp>
      <p:pic>
        <p:nvPicPr>
          <p:cNvPr id="3" name="Picture 2">
            <a:extLst>
              <a:ext uri="{FF2B5EF4-FFF2-40B4-BE49-F238E27FC236}">
                <a16:creationId xmlns:a16="http://schemas.microsoft.com/office/drawing/2014/main" id="{BB940E1E-1CB7-4BBD-9EA4-606D32C21C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9877" y="2819400"/>
            <a:ext cx="1884247" cy="2011680"/>
          </a:xfrm>
          <a:prstGeom prst="rect">
            <a:avLst/>
          </a:prstGeom>
        </p:spPr>
      </p:pic>
    </p:spTree>
    <p:extLst>
      <p:ext uri="{BB962C8B-B14F-4D97-AF65-F5344CB8AC3E}">
        <p14:creationId xmlns:p14="http://schemas.microsoft.com/office/powerpoint/2010/main" val="1320697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9A5B4F-C012-4275-B864-A72D5EF837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4:4</a:t>
            </a:r>
          </a:p>
          <a:p>
            <a:pPr algn="just" eaLnBrk="1" fontAlgn="auto" hangingPunct="1">
              <a:spcBef>
                <a:spcPts val="600"/>
              </a:spcBef>
              <a:spcAft>
                <a:spcPts val="60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from God, little children, and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nikaō;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perfect tense]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 because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greater is He who is in you than he who is in the world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3B50C49-15CE-4596-A935-7D1BAE0C120B}"/>
              </a:ext>
            </a:extLst>
          </p:cNvPr>
          <p:cNvPicPr>
            <a:picLocks noChangeAspect="1"/>
          </p:cNvPicPr>
          <p:nvPr/>
        </p:nvPicPr>
        <p:blipFill>
          <a:blip r:embed="rId3"/>
          <a:stretch>
            <a:fillRect/>
          </a:stretch>
        </p:blipFill>
        <p:spPr>
          <a:xfrm>
            <a:off x="3105758" y="3124200"/>
            <a:ext cx="2932485" cy="1737360"/>
          </a:xfrm>
          <a:prstGeom prst="rect">
            <a:avLst/>
          </a:prstGeom>
        </p:spPr>
      </p:pic>
    </p:spTree>
    <p:extLst>
      <p:ext uri="{BB962C8B-B14F-4D97-AF65-F5344CB8AC3E}">
        <p14:creationId xmlns:p14="http://schemas.microsoft.com/office/powerpoint/2010/main" val="66856377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7A0B77-FEA5-49C8-B412-B0CDF57B07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8:37</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in all these things we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overwhelmingly conquer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hypernikaō</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present tense]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Him who loved us.”</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335E7CF-0C59-40A4-BFA7-3DC1DC5180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2613" y="2362200"/>
            <a:ext cx="3038775" cy="2286000"/>
          </a:xfrm>
          <a:prstGeom prst="rect">
            <a:avLst/>
          </a:prstGeom>
        </p:spPr>
      </p:pic>
    </p:spTree>
    <p:extLst>
      <p:ext uri="{BB962C8B-B14F-4D97-AF65-F5344CB8AC3E}">
        <p14:creationId xmlns:p14="http://schemas.microsoft.com/office/powerpoint/2010/main" val="414985859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VI. A Manifestation</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5:5b-6)</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600200"/>
            <a:ext cx="5867400" cy="2590800"/>
          </a:xfrm>
        </p:spPr>
        <p:txBody>
          <a:bodyPr/>
          <a:lstStyle/>
          <a:p>
            <a:pPr marL="514350" indent="-514350" eaLnBrk="1" hangingPunct="1">
              <a:spcBef>
                <a:spcPts val="120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Right tribe: Judah (5:5b)</a:t>
            </a:r>
          </a:p>
          <a:p>
            <a:pPr marL="457200" indent="-457200" eaLnBrk="1" hangingPunct="1">
              <a:spcBef>
                <a:spcPts val="120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Right lineage: Davidic (5:5c)</a:t>
            </a:r>
          </a:p>
          <a:p>
            <a:pPr marL="457200" indent="-457200" eaLnBrk="1" hangingPunct="1">
              <a:spcBef>
                <a:spcPts val="120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Right victory: Overcame (5:5d)</a:t>
            </a:r>
          </a:p>
          <a:p>
            <a:pPr marL="457200" indent="-457200" eaLnBrk="1" hangingPunct="1">
              <a:spcBef>
                <a:spcPts val="120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Right mission: Lamb (5:6)</a:t>
            </a:r>
          </a:p>
        </p:txBody>
      </p:sp>
      <p:pic>
        <p:nvPicPr>
          <p:cNvPr id="7" name="Picture 6">
            <a:extLst>
              <a:ext uri="{FF2B5EF4-FFF2-40B4-BE49-F238E27FC236}">
                <a16:creationId xmlns:a16="http://schemas.microsoft.com/office/drawing/2014/main" id="{9A676B77-B00B-49CB-8D30-520BD07578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14916" y="1219199"/>
            <a:ext cx="2350033" cy="168570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B4F07109-DF32-4E29-A067-F121E0D3D4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3276599"/>
            <a:ext cx="2341767" cy="267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394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1:29</a:t>
            </a:r>
          </a:p>
          <a:p>
            <a:pPr algn="just" eaLnBrk="1" fontAlgn="auto" hangingPunct="1">
              <a:spcBef>
                <a:spcPts val="600"/>
              </a:spcBef>
              <a:spcAft>
                <a:spcPts val="60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next day he saw Jesus coming to him and said, “Behold, the Lamb of God who takes away the sin of the world!”</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DA15F10-5EF1-45E7-9C44-C6478E815F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514600"/>
            <a:ext cx="3048000" cy="2286000"/>
          </a:xfrm>
          <a:prstGeom prst="rect">
            <a:avLst/>
          </a:prstGeom>
        </p:spPr>
      </p:pic>
    </p:spTree>
    <p:extLst>
      <p:ext uri="{BB962C8B-B14F-4D97-AF65-F5344CB8AC3E}">
        <p14:creationId xmlns:p14="http://schemas.microsoft.com/office/powerpoint/2010/main" val="2673443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11:2</a:t>
            </a:r>
          </a:p>
          <a:p>
            <a:pPr algn="just"/>
            <a:r>
              <a:rPr lang="en-US" sz="3400" dirty="0">
                <a:latin typeface="Calibri" panose="020F0502020204030204" pitchFamily="34" charset="0"/>
                <a:cs typeface="Calibri" panose="020F0502020204030204" pitchFamily="34" charset="0"/>
              </a:rPr>
              <a:t>“The Spirit of the </a:t>
            </a:r>
            <a:r>
              <a:rPr lang="en-US" sz="3400" b="1" u="sng" dirty="0">
                <a:solidFill>
                  <a:srgbClr val="FFFFCC"/>
                </a:solidFill>
                <a:latin typeface="Calibri" panose="020F0502020204030204" pitchFamily="34" charset="0"/>
                <a:cs typeface="Calibri" panose="020F0502020204030204" pitchFamily="34" charset="0"/>
              </a:rPr>
              <a:t>Lord</a:t>
            </a:r>
            <a:r>
              <a:rPr lang="en-US" sz="3400" dirty="0">
                <a:latin typeface="Calibri" panose="020F0502020204030204" pitchFamily="34" charset="0"/>
                <a:cs typeface="Calibri" panose="020F0502020204030204" pitchFamily="34" charset="0"/>
              </a:rPr>
              <a:t> will rest on Him, The spirit of </a:t>
            </a:r>
            <a:r>
              <a:rPr lang="en-US" sz="3400" b="1" u="sng" dirty="0">
                <a:solidFill>
                  <a:srgbClr val="FFFFCC"/>
                </a:solidFill>
                <a:latin typeface="Calibri" panose="020F0502020204030204" pitchFamily="34" charset="0"/>
                <a:cs typeface="Calibri" panose="020F0502020204030204" pitchFamily="34" charset="0"/>
              </a:rPr>
              <a:t>wisdom</a:t>
            </a:r>
            <a:r>
              <a:rPr lang="en-US" sz="3400" dirty="0">
                <a:latin typeface="Calibri" panose="020F0502020204030204" pitchFamily="34" charset="0"/>
                <a:cs typeface="Calibri" panose="020F0502020204030204" pitchFamily="34" charset="0"/>
              </a:rPr>
              <a:t> and </a:t>
            </a:r>
            <a:r>
              <a:rPr lang="en-US" sz="3400" b="1" u="sng" dirty="0">
                <a:solidFill>
                  <a:srgbClr val="FFFFCC"/>
                </a:solidFill>
                <a:latin typeface="Calibri" panose="020F0502020204030204" pitchFamily="34" charset="0"/>
                <a:cs typeface="Calibri" panose="020F0502020204030204" pitchFamily="34" charset="0"/>
              </a:rPr>
              <a:t>understanding</a:t>
            </a:r>
            <a:r>
              <a:rPr lang="en-US" sz="3400" dirty="0">
                <a:latin typeface="Calibri" panose="020F0502020204030204" pitchFamily="34" charset="0"/>
                <a:cs typeface="Calibri" panose="020F0502020204030204" pitchFamily="34" charset="0"/>
              </a:rPr>
              <a:t>, The spirit of </a:t>
            </a:r>
            <a:r>
              <a:rPr lang="en-US" sz="3400" b="1" u="sng" dirty="0">
                <a:solidFill>
                  <a:srgbClr val="FFFFCC"/>
                </a:solidFill>
                <a:latin typeface="Calibri" panose="020F0502020204030204" pitchFamily="34" charset="0"/>
                <a:cs typeface="Calibri" panose="020F0502020204030204" pitchFamily="34" charset="0"/>
              </a:rPr>
              <a:t>counsel</a:t>
            </a:r>
            <a:r>
              <a:rPr lang="en-US" sz="3400" dirty="0">
                <a:latin typeface="Calibri" panose="020F0502020204030204" pitchFamily="34" charset="0"/>
                <a:cs typeface="Calibri" panose="020F0502020204030204" pitchFamily="34" charset="0"/>
              </a:rPr>
              <a:t> and </a:t>
            </a:r>
            <a:r>
              <a:rPr lang="en-US" sz="3400" b="1" u="sng" dirty="0">
                <a:solidFill>
                  <a:srgbClr val="FFFFCC"/>
                </a:solidFill>
                <a:latin typeface="Calibri" panose="020F0502020204030204" pitchFamily="34" charset="0"/>
                <a:cs typeface="Calibri" panose="020F0502020204030204" pitchFamily="34" charset="0"/>
              </a:rPr>
              <a:t>strength</a:t>
            </a:r>
            <a:r>
              <a:rPr lang="en-US" sz="3400" dirty="0">
                <a:latin typeface="Calibri" panose="020F0502020204030204" pitchFamily="34" charset="0"/>
                <a:cs typeface="Calibri" panose="020F0502020204030204" pitchFamily="34" charset="0"/>
              </a:rPr>
              <a:t>, The spirit of </a:t>
            </a:r>
            <a:r>
              <a:rPr lang="en-US" sz="3400" b="1" u="sng" dirty="0">
                <a:solidFill>
                  <a:srgbClr val="FFFFCC"/>
                </a:solidFill>
                <a:latin typeface="Calibri" panose="020F0502020204030204" pitchFamily="34" charset="0"/>
                <a:cs typeface="Calibri" panose="020F0502020204030204" pitchFamily="34" charset="0"/>
              </a:rPr>
              <a:t>knowledge</a:t>
            </a:r>
            <a:r>
              <a:rPr lang="en-US" sz="3400" dirty="0">
                <a:latin typeface="Calibri" panose="020F0502020204030204" pitchFamily="34" charset="0"/>
                <a:cs typeface="Calibri" panose="020F0502020204030204" pitchFamily="34" charset="0"/>
              </a:rPr>
              <a:t> and </a:t>
            </a:r>
            <a:r>
              <a:rPr lang="en-US" sz="3400" b="1" u="sng" dirty="0">
                <a:solidFill>
                  <a:srgbClr val="FFFFCC"/>
                </a:solidFill>
                <a:latin typeface="Calibri" panose="020F0502020204030204" pitchFamily="34" charset="0"/>
                <a:cs typeface="Calibri" panose="020F0502020204030204" pitchFamily="34" charset="0"/>
              </a:rPr>
              <a:t>the fear of the Lord</a:t>
            </a:r>
            <a:r>
              <a:rPr lang="en-US" sz="3400" dirty="0">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6AFFAF01-33EC-4709-8104-1D3B95FAF3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0333" y="2895600"/>
            <a:ext cx="2643335" cy="2011680"/>
          </a:xfrm>
          <a:prstGeom prst="rect">
            <a:avLst/>
          </a:prstGeom>
        </p:spPr>
      </p:pic>
    </p:spTree>
    <p:extLst>
      <p:ext uri="{BB962C8B-B14F-4D97-AF65-F5344CB8AC3E}">
        <p14:creationId xmlns:p14="http://schemas.microsoft.com/office/powerpoint/2010/main" val="3860655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273638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Revelation 5:1-14</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457200" y="800100"/>
            <a:ext cx="5181600" cy="5067300"/>
          </a:xfrm>
        </p:spPr>
        <p:txBody>
          <a:bodyPr/>
          <a:lstStyle/>
          <a:p>
            <a:pPr marL="690563" indent="-690563">
              <a:spcBef>
                <a:spcPts val="0"/>
              </a:spcBef>
              <a:spcAft>
                <a:spcPts val="1200"/>
              </a:spcAft>
              <a:buSzPct val="100000"/>
              <a:buFont typeface="+mj-lt"/>
              <a:buAutoNum type="romanUcPeriod"/>
              <a:defRPr/>
            </a:pPr>
            <a:r>
              <a:rPr lang="en-US" dirty="0"/>
              <a:t>An observation (5:1)</a:t>
            </a:r>
          </a:p>
          <a:p>
            <a:pPr marL="690563" indent="-690563">
              <a:spcBef>
                <a:spcPts val="0"/>
              </a:spcBef>
              <a:spcAft>
                <a:spcPts val="1200"/>
              </a:spcAft>
              <a:buSzPct val="100000"/>
              <a:buFont typeface="+mj-lt"/>
              <a:buAutoNum type="romanUcPeriod"/>
              <a:defRPr/>
            </a:pPr>
            <a:r>
              <a:rPr lang="en-US" dirty="0"/>
              <a:t>A question (5:2)</a:t>
            </a:r>
          </a:p>
          <a:p>
            <a:pPr marL="690563" indent="-690563">
              <a:spcBef>
                <a:spcPts val="0"/>
              </a:spcBef>
              <a:spcAft>
                <a:spcPts val="1200"/>
              </a:spcAft>
              <a:buSzPct val="100000"/>
              <a:buFont typeface="+mj-lt"/>
              <a:buAutoNum type="romanUcPeriod"/>
              <a:defRPr/>
            </a:pPr>
            <a:r>
              <a:rPr lang="en-US" dirty="0"/>
              <a:t>An investigation (5:3)</a:t>
            </a:r>
          </a:p>
          <a:p>
            <a:pPr marL="690563" indent="-690563">
              <a:spcBef>
                <a:spcPts val="0"/>
              </a:spcBef>
              <a:spcAft>
                <a:spcPts val="1200"/>
              </a:spcAft>
              <a:buSzPct val="100000"/>
              <a:buFont typeface="+mj-lt"/>
              <a:buAutoNum type="romanUcPeriod"/>
              <a:defRPr/>
            </a:pPr>
            <a:r>
              <a:rPr lang="en-US" dirty="0"/>
              <a:t>A lamentation (5:4)</a:t>
            </a:r>
          </a:p>
          <a:p>
            <a:pPr marL="690563" indent="-690563">
              <a:spcBef>
                <a:spcPts val="0"/>
              </a:spcBef>
              <a:spcAft>
                <a:spcPts val="1200"/>
              </a:spcAft>
              <a:buSzPct val="100000"/>
              <a:buFont typeface="+mj-lt"/>
              <a:buAutoNum type="romanUcPeriod"/>
              <a:defRPr/>
            </a:pPr>
            <a:r>
              <a:rPr lang="en-US" dirty="0"/>
              <a:t>A consolation (5:5a)</a:t>
            </a:r>
          </a:p>
          <a:p>
            <a:pPr marL="690563" indent="-690563">
              <a:spcBef>
                <a:spcPts val="0"/>
              </a:spcBef>
              <a:spcAft>
                <a:spcPts val="1200"/>
              </a:spcAft>
              <a:buSzPct val="100000"/>
              <a:buFont typeface="+mj-lt"/>
              <a:buAutoNum type="romanUcPeriod"/>
              <a:defRPr/>
            </a:pPr>
            <a:r>
              <a:rPr lang="en-US" dirty="0"/>
              <a:t>A manifestation (5:5b-6)</a:t>
            </a:r>
          </a:p>
          <a:p>
            <a:pPr marL="690563" indent="-690563">
              <a:spcBef>
                <a:spcPts val="0"/>
              </a:spcBef>
              <a:spcAft>
                <a:spcPts val="1200"/>
              </a:spcAft>
              <a:buSzPct val="100000"/>
              <a:buFont typeface="+mj-lt"/>
              <a:buAutoNum type="romanUcPeriod"/>
              <a:defRPr/>
            </a:pPr>
            <a:r>
              <a:rPr lang="en-US" b="1" u="sng" dirty="0">
                <a:solidFill>
                  <a:srgbClr val="FFFFCC"/>
                </a:solidFill>
              </a:rPr>
              <a:t>A reception (5:7)</a:t>
            </a:r>
          </a:p>
          <a:p>
            <a:pPr marL="690563" indent="-690563">
              <a:spcBef>
                <a:spcPts val="0"/>
              </a:spcBef>
              <a:spcAft>
                <a:spcPts val="1200"/>
              </a:spcAft>
              <a:buSzPct val="100000"/>
              <a:buFont typeface="+mj-lt"/>
              <a:buAutoNum type="romanUcPeriod"/>
              <a:defRPr/>
            </a:pPr>
            <a:r>
              <a:rPr lang="en-US" dirty="0">
                <a:latin typeface="Calibri" panose="020F0502020204030204" pitchFamily="34" charset="0"/>
              </a:rPr>
              <a:t>A </a:t>
            </a:r>
            <a:r>
              <a:rPr lang="en-US" dirty="0"/>
              <a:t>reaction (5:8-14)</a:t>
            </a:r>
            <a:endParaRPr lang="en-US" dirty="0">
              <a:latin typeface="Calibri" panose="020F0502020204030204" pitchFamily="34" charset="0"/>
            </a:endParaRP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990600"/>
            <a:ext cx="2340438" cy="267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011727"/>
            <a:ext cx="3309276" cy="237377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736AFE-02A8-4C51-AB18-77B8E6B46031}"/>
              </a:ext>
            </a:extLst>
          </p:cNvPr>
          <p:cNvSpPr txBox="1"/>
          <p:nvPr/>
        </p:nvSpPr>
        <p:spPr>
          <a:xfrm>
            <a:off x="1730838" y="6477000"/>
            <a:ext cx="5562600"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Willmington. </a:t>
            </a:r>
            <a:r>
              <a:rPr lang="en-US" sz="1600" i="1" dirty="0">
                <a:latin typeface="Calibri" panose="020F0502020204030204" pitchFamily="34" charset="0"/>
                <a:cs typeface="Calibri" panose="020F0502020204030204" pitchFamily="34" charset="0"/>
              </a:rPr>
              <a:t>Outline Bible</a:t>
            </a:r>
            <a:r>
              <a:rPr lang="en-US" sz="1600" dirty="0">
                <a:latin typeface="Calibri" panose="020F0502020204030204" pitchFamily="34" charset="0"/>
                <a:cs typeface="Calibri" panose="020F0502020204030204" pitchFamily="34" charset="0"/>
              </a:rPr>
              <a:t>, 760</a:t>
            </a:r>
          </a:p>
        </p:txBody>
      </p:sp>
    </p:spTree>
    <p:extLst>
      <p:ext uri="{BB962C8B-B14F-4D97-AF65-F5344CB8AC3E}">
        <p14:creationId xmlns:p14="http://schemas.microsoft.com/office/powerpoint/2010/main" val="2287999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Revelation 5:1-14</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457200" y="800100"/>
            <a:ext cx="5181600" cy="5067300"/>
          </a:xfrm>
        </p:spPr>
        <p:txBody>
          <a:bodyPr/>
          <a:lstStyle/>
          <a:p>
            <a:pPr marL="690563" indent="-690563">
              <a:spcBef>
                <a:spcPts val="0"/>
              </a:spcBef>
              <a:spcAft>
                <a:spcPts val="1200"/>
              </a:spcAft>
              <a:buSzPct val="100000"/>
              <a:buFont typeface="+mj-lt"/>
              <a:buAutoNum type="romanUcPeriod"/>
              <a:defRPr/>
            </a:pPr>
            <a:r>
              <a:rPr lang="en-US" dirty="0"/>
              <a:t>An observation (5:1)</a:t>
            </a:r>
          </a:p>
          <a:p>
            <a:pPr marL="690563" indent="-690563">
              <a:spcBef>
                <a:spcPts val="0"/>
              </a:spcBef>
              <a:spcAft>
                <a:spcPts val="1200"/>
              </a:spcAft>
              <a:buSzPct val="100000"/>
              <a:buFont typeface="+mj-lt"/>
              <a:buAutoNum type="romanUcPeriod"/>
              <a:defRPr/>
            </a:pPr>
            <a:r>
              <a:rPr lang="en-US" dirty="0"/>
              <a:t>A question (5:2)</a:t>
            </a:r>
          </a:p>
          <a:p>
            <a:pPr marL="690563" indent="-690563">
              <a:spcBef>
                <a:spcPts val="0"/>
              </a:spcBef>
              <a:spcAft>
                <a:spcPts val="1200"/>
              </a:spcAft>
              <a:buSzPct val="100000"/>
              <a:buFont typeface="+mj-lt"/>
              <a:buAutoNum type="romanUcPeriod"/>
              <a:defRPr/>
            </a:pPr>
            <a:r>
              <a:rPr lang="en-US" dirty="0"/>
              <a:t>An investigation (5:3)</a:t>
            </a:r>
          </a:p>
          <a:p>
            <a:pPr marL="690563" indent="-690563">
              <a:spcBef>
                <a:spcPts val="0"/>
              </a:spcBef>
              <a:spcAft>
                <a:spcPts val="1200"/>
              </a:spcAft>
              <a:buSzPct val="100000"/>
              <a:buFont typeface="+mj-lt"/>
              <a:buAutoNum type="romanUcPeriod"/>
              <a:defRPr/>
            </a:pPr>
            <a:r>
              <a:rPr lang="en-US" dirty="0"/>
              <a:t>A lamentation (5:4)</a:t>
            </a:r>
          </a:p>
          <a:p>
            <a:pPr marL="690563" indent="-690563">
              <a:spcBef>
                <a:spcPts val="0"/>
              </a:spcBef>
              <a:spcAft>
                <a:spcPts val="1200"/>
              </a:spcAft>
              <a:buSzPct val="100000"/>
              <a:buFont typeface="+mj-lt"/>
              <a:buAutoNum type="romanUcPeriod"/>
              <a:defRPr/>
            </a:pPr>
            <a:r>
              <a:rPr lang="en-US" dirty="0"/>
              <a:t>A consolation (5:5a)</a:t>
            </a:r>
          </a:p>
          <a:p>
            <a:pPr marL="690563" indent="-690563">
              <a:spcBef>
                <a:spcPts val="0"/>
              </a:spcBef>
              <a:spcAft>
                <a:spcPts val="1200"/>
              </a:spcAft>
              <a:buSzPct val="100000"/>
              <a:buFont typeface="+mj-lt"/>
              <a:buAutoNum type="romanUcPeriod"/>
              <a:defRPr/>
            </a:pPr>
            <a:r>
              <a:rPr lang="en-US" dirty="0"/>
              <a:t>A manifestation (5:5b-6)</a:t>
            </a:r>
          </a:p>
          <a:p>
            <a:pPr marL="690563" indent="-690563">
              <a:spcBef>
                <a:spcPts val="0"/>
              </a:spcBef>
              <a:spcAft>
                <a:spcPts val="1200"/>
              </a:spcAft>
              <a:buSzPct val="100000"/>
              <a:buFont typeface="+mj-lt"/>
              <a:buAutoNum type="romanUcPeriod"/>
              <a:defRPr/>
            </a:pPr>
            <a:r>
              <a:rPr lang="en-US" dirty="0"/>
              <a:t>A reception (5:7)</a:t>
            </a:r>
          </a:p>
          <a:p>
            <a:pPr marL="690563" indent="-690563">
              <a:spcBef>
                <a:spcPts val="0"/>
              </a:spcBef>
              <a:spcAft>
                <a:spcPts val="1200"/>
              </a:spcAft>
              <a:buSzPct val="100000"/>
              <a:buFont typeface="+mj-lt"/>
              <a:buAutoNum type="romanUcPeriod"/>
              <a:defRPr/>
            </a:pPr>
            <a:r>
              <a:rPr lang="en-US" b="1" u="sng" dirty="0">
                <a:solidFill>
                  <a:srgbClr val="FFFFCC"/>
                </a:solidFill>
              </a:rPr>
              <a:t>A reaction (5:8-14)</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990600"/>
            <a:ext cx="2340438" cy="267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011727"/>
            <a:ext cx="3309276" cy="237377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736AFE-02A8-4C51-AB18-77B8E6B46031}"/>
              </a:ext>
            </a:extLst>
          </p:cNvPr>
          <p:cNvSpPr txBox="1"/>
          <p:nvPr/>
        </p:nvSpPr>
        <p:spPr>
          <a:xfrm>
            <a:off x="1730838" y="6477000"/>
            <a:ext cx="5562600"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Willmington. </a:t>
            </a:r>
            <a:r>
              <a:rPr lang="en-US" sz="1600" i="1" dirty="0">
                <a:latin typeface="Calibri" panose="020F0502020204030204" pitchFamily="34" charset="0"/>
                <a:cs typeface="Calibri" panose="020F0502020204030204" pitchFamily="34" charset="0"/>
              </a:rPr>
              <a:t>Outline Bible</a:t>
            </a:r>
            <a:r>
              <a:rPr lang="en-US" sz="1600" dirty="0">
                <a:latin typeface="Calibri" panose="020F0502020204030204" pitchFamily="34" charset="0"/>
                <a:cs typeface="Calibri" panose="020F0502020204030204" pitchFamily="34" charset="0"/>
              </a:rPr>
              <a:t>, 760</a:t>
            </a:r>
          </a:p>
        </p:txBody>
      </p:sp>
    </p:spTree>
    <p:extLst>
      <p:ext uri="{BB962C8B-B14F-4D97-AF65-F5344CB8AC3E}">
        <p14:creationId xmlns:p14="http://schemas.microsoft.com/office/powerpoint/2010/main" val="1491400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t>VIII. A reaction (5:8-14)</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dirty="0">
                <a:latin typeface="Calibri" panose="020F0502020204030204" pitchFamily="34" charset="0"/>
              </a:rPr>
              <a:t>4 </a:t>
            </a:r>
            <a:r>
              <a:rPr lang="en-US" sz="2800" dirty="0"/>
              <a:t>living creatures &amp; 24 elders</a:t>
            </a:r>
            <a:r>
              <a:rPr lang="en-US" sz="2800" dirty="0">
                <a:latin typeface="Calibri" panose="020F0502020204030204" pitchFamily="34" charset="0"/>
              </a:rPr>
              <a:t> (5:8-10)</a:t>
            </a:r>
          </a:p>
          <a:p>
            <a:pPr marL="914400" lvl="1" indent="-457200">
              <a:spcBef>
                <a:spcPts val="0"/>
              </a:spcBef>
              <a:spcAft>
                <a:spcPts val="400"/>
              </a:spcAft>
              <a:buSzPct val="100000"/>
              <a:buAutoNum type="arabicPeriod"/>
              <a:defRPr/>
            </a:pPr>
            <a:r>
              <a:rPr lang="en-US" sz="2800" dirty="0">
                <a:latin typeface="Calibri" panose="020F0502020204030204" pitchFamily="34" charset="0"/>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 (9-10)</a:t>
            </a:r>
          </a:p>
          <a:p>
            <a:pPr marL="457200" indent="-457200">
              <a:spcBef>
                <a:spcPts val="0"/>
              </a:spcBef>
              <a:spcAft>
                <a:spcPts val="400"/>
              </a:spcAft>
              <a:buSzPct val="100000"/>
              <a:buFont typeface="+mj-lt"/>
              <a:buAutoNum type="alphaUcPeriod"/>
              <a:defRPr/>
            </a:pPr>
            <a:r>
              <a:rPr lang="en-US" sz="2800" dirty="0"/>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 (12)</a:t>
            </a:r>
          </a:p>
          <a:p>
            <a:pPr marL="457200" indent="-457200">
              <a:spcBef>
                <a:spcPts val="0"/>
              </a:spcBef>
              <a:spcAft>
                <a:spcPts val="400"/>
              </a:spcAft>
              <a:buSzPct val="100000"/>
              <a:buFont typeface="+mj-lt"/>
              <a:buAutoNum type="alphaUcPeriod"/>
              <a:defRPr/>
            </a:pPr>
            <a:r>
              <a:rPr lang="en-US" sz="2800" dirty="0"/>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 (13b)</a:t>
            </a:r>
          </a:p>
          <a:p>
            <a:pPr marL="457200" indent="-457200">
              <a:spcBef>
                <a:spcPts val="0"/>
              </a:spcBef>
              <a:spcAft>
                <a:spcPts val="400"/>
              </a:spcAft>
              <a:buSzPct val="100000"/>
              <a:buFont typeface="+mj-lt"/>
              <a:buAutoNum type="alphaUcPeriod"/>
              <a:defRPr/>
            </a:pPr>
            <a:r>
              <a:rPr lang="en-US" sz="2800" dirty="0"/>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563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t>VIII. A reaction (5:8-14)</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b="1" u="sng" dirty="0">
                <a:solidFill>
                  <a:srgbClr val="FFFFCC"/>
                </a:solidFill>
              </a:rPr>
              <a:t>4 living creatures &amp; 24 elders (5:8-10)</a:t>
            </a:r>
          </a:p>
          <a:p>
            <a:pPr marL="914400" lvl="1" indent="-457200">
              <a:spcBef>
                <a:spcPts val="0"/>
              </a:spcBef>
              <a:spcAft>
                <a:spcPts val="400"/>
              </a:spcAft>
              <a:buSzPct val="100000"/>
              <a:buAutoNum type="arabicPeriod"/>
              <a:defRPr/>
            </a:pPr>
            <a:r>
              <a:rPr lang="en-US" sz="2800" dirty="0">
                <a:latin typeface="Calibri" panose="020F0502020204030204" pitchFamily="34" charset="0"/>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 (9-10)</a:t>
            </a:r>
          </a:p>
          <a:p>
            <a:pPr marL="457200" indent="-457200">
              <a:spcBef>
                <a:spcPts val="0"/>
              </a:spcBef>
              <a:spcAft>
                <a:spcPts val="400"/>
              </a:spcAft>
              <a:buSzPct val="100000"/>
              <a:buFont typeface="+mj-lt"/>
              <a:buAutoNum type="alphaUcPeriod"/>
              <a:defRPr/>
            </a:pPr>
            <a:r>
              <a:rPr lang="en-US" sz="2800" dirty="0"/>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 (12)</a:t>
            </a:r>
          </a:p>
          <a:p>
            <a:pPr marL="457200" indent="-457200">
              <a:spcBef>
                <a:spcPts val="0"/>
              </a:spcBef>
              <a:spcAft>
                <a:spcPts val="400"/>
              </a:spcAft>
              <a:buSzPct val="100000"/>
              <a:buFont typeface="+mj-lt"/>
              <a:buAutoNum type="alphaUcPeriod"/>
              <a:defRPr/>
            </a:pPr>
            <a:r>
              <a:rPr lang="en-US" sz="2800" dirty="0"/>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 (13b)</a:t>
            </a:r>
          </a:p>
          <a:p>
            <a:pPr marL="457200" indent="-457200">
              <a:spcBef>
                <a:spcPts val="0"/>
              </a:spcBef>
              <a:spcAft>
                <a:spcPts val="400"/>
              </a:spcAft>
              <a:buSzPct val="100000"/>
              <a:buFont typeface="+mj-lt"/>
              <a:buAutoNum type="alphaUcPeriod"/>
              <a:defRPr/>
            </a:pPr>
            <a:r>
              <a:rPr lang="en-US" sz="2800" dirty="0"/>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498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t>VIII. A reaction (5:8-14)</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b="1" dirty="0">
                <a:solidFill>
                  <a:srgbClr val="FFFFCC"/>
                </a:solidFill>
              </a:rPr>
              <a:t>4 living creatures &amp; 24 elders (5:8-10)</a:t>
            </a:r>
          </a:p>
          <a:p>
            <a:pPr marL="914400" lvl="1" indent="-457200">
              <a:spcBef>
                <a:spcPts val="0"/>
              </a:spcBef>
              <a:spcAft>
                <a:spcPts val="400"/>
              </a:spcAft>
              <a:buSzPct val="100000"/>
              <a:buAutoNum type="arabicPeriod"/>
              <a:defRPr/>
            </a:pPr>
            <a:r>
              <a:rPr lang="en-US" sz="2800" b="1" u="sng" dirty="0">
                <a:solidFill>
                  <a:srgbClr val="FFFFCC"/>
                </a:solidFill>
                <a:ea typeface="+mn-ea"/>
                <a:cs typeface="+mn-cs"/>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 (9-10)</a:t>
            </a:r>
          </a:p>
          <a:p>
            <a:pPr marL="457200" indent="-457200">
              <a:spcBef>
                <a:spcPts val="0"/>
              </a:spcBef>
              <a:spcAft>
                <a:spcPts val="400"/>
              </a:spcAft>
              <a:buSzPct val="100000"/>
              <a:buFont typeface="+mj-lt"/>
              <a:buAutoNum type="alphaUcPeriod"/>
              <a:defRPr/>
            </a:pPr>
            <a:r>
              <a:rPr lang="en-US" sz="2800" dirty="0"/>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 (12)</a:t>
            </a:r>
          </a:p>
          <a:p>
            <a:pPr marL="457200" indent="-457200">
              <a:spcBef>
                <a:spcPts val="0"/>
              </a:spcBef>
              <a:spcAft>
                <a:spcPts val="400"/>
              </a:spcAft>
              <a:buSzPct val="100000"/>
              <a:buFont typeface="+mj-lt"/>
              <a:buAutoNum type="alphaUcPeriod"/>
              <a:defRPr/>
            </a:pPr>
            <a:r>
              <a:rPr lang="en-US" sz="2800" dirty="0"/>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 (13b)</a:t>
            </a:r>
          </a:p>
          <a:p>
            <a:pPr marL="457200" indent="-457200">
              <a:spcBef>
                <a:spcPts val="0"/>
              </a:spcBef>
              <a:spcAft>
                <a:spcPts val="400"/>
              </a:spcAft>
              <a:buSzPct val="100000"/>
              <a:buFont typeface="+mj-lt"/>
              <a:buAutoNum type="alphaUcPeriod"/>
              <a:defRPr/>
            </a:pPr>
            <a:r>
              <a:rPr lang="en-US" sz="2800" dirty="0"/>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733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t>VIII. A reaction (5:8-14)</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b="1" dirty="0">
                <a:solidFill>
                  <a:srgbClr val="FFFFCC"/>
                </a:solidFill>
              </a:rPr>
              <a:t>4 living creatures &amp; 24 elders (5:8-10)</a:t>
            </a:r>
          </a:p>
          <a:p>
            <a:pPr marL="914400" lvl="1" indent="-457200">
              <a:spcBef>
                <a:spcPts val="0"/>
              </a:spcBef>
              <a:spcAft>
                <a:spcPts val="400"/>
              </a:spcAft>
              <a:buSzPct val="100000"/>
              <a:buAutoNum type="arabicPeriod"/>
              <a:defRPr/>
            </a:pPr>
            <a:r>
              <a:rPr lang="en-US" sz="2800" dirty="0">
                <a:ea typeface="+mn-ea"/>
                <a:cs typeface="+mn-cs"/>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b="1" u="sng" dirty="0">
                <a:solidFill>
                  <a:srgbClr val="FFFFCC"/>
                </a:solidFill>
                <a:ea typeface="+mn-ea"/>
                <a:cs typeface="+mn-cs"/>
              </a:rPr>
              <a:t>Worship (9-10)</a:t>
            </a:r>
          </a:p>
          <a:p>
            <a:pPr marL="457200" indent="-457200">
              <a:spcBef>
                <a:spcPts val="0"/>
              </a:spcBef>
              <a:spcAft>
                <a:spcPts val="400"/>
              </a:spcAft>
              <a:buSzPct val="100000"/>
              <a:buFont typeface="+mj-lt"/>
              <a:buAutoNum type="alphaUcPeriod"/>
              <a:defRPr/>
            </a:pPr>
            <a:r>
              <a:rPr lang="en-US" sz="2800" dirty="0"/>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 (12)</a:t>
            </a:r>
          </a:p>
          <a:p>
            <a:pPr marL="457200" indent="-457200">
              <a:spcBef>
                <a:spcPts val="0"/>
              </a:spcBef>
              <a:spcAft>
                <a:spcPts val="400"/>
              </a:spcAft>
              <a:buSzPct val="100000"/>
              <a:buFont typeface="+mj-lt"/>
              <a:buAutoNum type="alphaUcPeriod"/>
              <a:defRPr/>
            </a:pPr>
            <a:r>
              <a:rPr lang="en-US" sz="2800" dirty="0"/>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 (13b)</a:t>
            </a:r>
          </a:p>
          <a:p>
            <a:pPr marL="457200" indent="-457200">
              <a:spcBef>
                <a:spcPts val="0"/>
              </a:spcBef>
              <a:spcAft>
                <a:spcPts val="400"/>
              </a:spcAft>
              <a:buSzPct val="100000"/>
              <a:buFont typeface="+mj-lt"/>
              <a:buAutoNum type="alphaUcPeriod"/>
              <a:defRPr/>
            </a:pPr>
            <a:r>
              <a:rPr lang="en-US" sz="2800" dirty="0"/>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435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Worship</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5:9-10)</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2133600"/>
            <a:ext cx="5867400" cy="2590800"/>
          </a:xfrm>
        </p:spPr>
        <p:txBody>
          <a:bodyPr/>
          <a:lstStyle/>
          <a:p>
            <a:pPr marL="514350" indent="-514350" eaLnBrk="1" hangingPunct="1">
              <a:spcBef>
                <a:spcPts val="1200"/>
              </a:spcBef>
              <a:spcAft>
                <a:spcPts val="24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Redemption (5:9)</a:t>
            </a:r>
          </a:p>
          <a:p>
            <a:pPr marL="457200" indent="-457200" eaLnBrk="1" hangingPunct="1">
              <a:spcBef>
                <a:spcPts val="1200"/>
              </a:spcBef>
              <a:spcAft>
                <a:spcPts val="24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The Coming Kingdom (5:10)</a:t>
            </a:r>
          </a:p>
        </p:txBody>
      </p:sp>
      <p:pic>
        <p:nvPicPr>
          <p:cNvPr id="7" name="Picture 6">
            <a:extLst>
              <a:ext uri="{FF2B5EF4-FFF2-40B4-BE49-F238E27FC236}">
                <a16:creationId xmlns:a16="http://schemas.microsoft.com/office/drawing/2014/main" id="{9A676B77-B00B-49CB-8D30-520BD07578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1219199"/>
            <a:ext cx="2350033" cy="168570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B4F07109-DF32-4E29-A067-F121E0D3D4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0484" y="3276599"/>
            <a:ext cx="2341767" cy="267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409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Worship</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5:9-10)</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2133600"/>
            <a:ext cx="5867400" cy="2590800"/>
          </a:xfrm>
        </p:spPr>
        <p:txBody>
          <a:bodyPr/>
          <a:lstStyle/>
          <a:p>
            <a:pPr marL="514350" indent="-514350" eaLnBrk="1" hangingPunct="1">
              <a:spcBef>
                <a:spcPts val="1200"/>
              </a:spcBef>
              <a:spcAft>
                <a:spcPts val="2400"/>
              </a:spcAft>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Redemption (5:9)</a:t>
            </a:r>
          </a:p>
          <a:p>
            <a:pPr marL="457200" indent="-457200" eaLnBrk="1" hangingPunct="1">
              <a:spcBef>
                <a:spcPts val="1200"/>
              </a:spcBef>
              <a:spcAft>
                <a:spcPts val="24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The Coming Kingdom (5:10)</a:t>
            </a:r>
          </a:p>
        </p:txBody>
      </p:sp>
      <p:pic>
        <p:nvPicPr>
          <p:cNvPr id="7" name="Picture 6">
            <a:extLst>
              <a:ext uri="{FF2B5EF4-FFF2-40B4-BE49-F238E27FC236}">
                <a16:creationId xmlns:a16="http://schemas.microsoft.com/office/drawing/2014/main" id="{9A676B77-B00B-49CB-8D30-520BD07578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1219199"/>
            <a:ext cx="2350033" cy="168570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B4F07109-DF32-4E29-A067-F121E0D3D4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0484" y="3276599"/>
            <a:ext cx="2341767" cy="267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733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5BECBB-8FEF-422F-9AD2-569056928379}"/>
              </a:ext>
            </a:extLst>
          </p:cNvPr>
          <p:cNvSpPr/>
          <p:nvPr/>
        </p:nvSpPr>
        <p:spPr>
          <a:xfrm>
            <a:off x="2614613" y="1335088"/>
            <a:ext cx="6300787" cy="2676525"/>
          </a:xfrm>
          <a:prstGeom prst="rect">
            <a:avLst/>
          </a:prstGeom>
        </p:spPr>
        <p:txBody>
          <a:bodyPr>
            <a:spAutoFit/>
          </a:bodyPr>
          <a:lstStyle/>
          <a:p>
            <a:pPr algn="just">
              <a:defRPr/>
            </a:pPr>
            <a:r>
              <a:rPr lang="en-US" sz="2800" dirty="0">
                <a:latin typeface="Calibri" panose="020F0502020204030204" pitchFamily="34" charset="0"/>
                <a:cs typeface="Calibri" panose="020F0502020204030204" pitchFamily="34" charset="0"/>
              </a:rPr>
              <a:t>“But counselors, as Christians, are obligated to present the claims of Christ. They must present the good news that Christ Jesus died on the cross in the place of His own, that He bore the guilt and suffered the penalty for their sins. He died</a:t>
            </a:r>
          </a:p>
        </p:txBody>
      </p:sp>
      <p:sp>
        <p:nvSpPr>
          <p:cNvPr id="5" name="TextBox 4">
            <a:extLst>
              <a:ext uri="{FF2B5EF4-FFF2-40B4-BE49-F238E27FC236}">
                <a16:creationId xmlns:a16="http://schemas.microsoft.com/office/drawing/2014/main" id="{B30D8041-C4E9-43C4-91A8-934E7133E539}"/>
              </a:ext>
            </a:extLst>
          </p:cNvPr>
          <p:cNvSpPr txBox="1"/>
          <p:nvPr/>
        </p:nvSpPr>
        <p:spPr>
          <a:xfrm>
            <a:off x="1559719" y="79375"/>
            <a:ext cx="6024562" cy="1015663"/>
          </a:xfrm>
          <a:prstGeom prst="rect">
            <a:avLst/>
          </a:prstGeom>
          <a:noFill/>
        </p:spPr>
        <p:txBody>
          <a:bodyPr>
            <a:spAutoFit/>
          </a:bodyPr>
          <a:lstStyle/>
          <a:p>
            <a:pPr algn="ctr">
              <a:defRPr/>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Jay Adams </a:t>
            </a:r>
          </a:p>
          <a:p>
            <a:pPr algn="ctr">
              <a:defRPr/>
            </a:pPr>
            <a:r>
              <a:rPr lang="en-US" i="1" dirty="0">
                <a:latin typeface="Calibri" panose="020F0502020204030204" pitchFamily="34" charset="0"/>
                <a:cs typeface="Calibri" panose="020F0502020204030204" pitchFamily="34" charset="0"/>
              </a:rPr>
              <a:t>Competent to Counsel</a:t>
            </a:r>
            <a:r>
              <a:rPr lang="en-US" dirty="0">
                <a:latin typeface="Calibri" panose="020F0502020204030204" pitchFamily="34" charset="0"/>
                <a:cs typeface="Calibri" panose="020F0502020204030204" pitchFamily="34" charset="0"/>
              </a:rPr>
              <a:t>,  70. </a:t>
            </a:r>
          </a:p>
        </p:txBody>
      </p:sp>
      <p:pic>
        <p:nvPicPr>
          <p:cNvPr id="3" name="Picture 2">
            <a:extLst>
              <a:ext uri="{FF2B5EF4-FFF2-40B4-BE49-F238E27FC236}">
                <a16:creationId xmlns:a16="http://schemas.microsoft.com/office/drawing/2014/main" id="{5E37B89F-1448-4262-8EA8-2FC706805B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524000"/>
            <a:ext cx="2204751" cy="22098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3A646BFF-B9C9-4B47-A327-A1635B2F8A0F}"/>
              </a:ext>
            </a:extLst>
          </p:cNvPr>
          <p:cNvSpPr/>
          <p:nvPr/>
        </p:nvSpPr>
        <p:spPr>
          <a:xfrm>
            <a:off x="76200" y="3875088"/>
            <a:ext cx="8839200" cy="2678112"/>
          </a:xfrm>
          <a:prstGeom prst="rect">
            <a:avLst/>
          </a:prstGeom>
        </p:spPr>
        <p:txBody>
          <a:bodyPr>
            <a:spAutoFit/>
          </a:bodyPr>
          <a:lstStyle/>
          <a:p>
            <a:pPr algn="just">
              <a:defRPr/>
            </a:pPr>
            <a:r>
              <a:rPr lang="en-US" sz="2800" dirty="0">
                <a:latin typeface="Calibri" panose="020F0502020204030204" pitchFamily="34" charset="0"/>
                <a:cs typeface="Calibri" panose="020F0502020204030204" pitchFamily="34" charset="0"/>
              </a:rPr>
              <a:t>that all whom the Father had given to Him might come unto Him and have life everlasting. As a reformed Christian, the writer believes that counselors must not tell any unsaved counselee that Christ </a:t>
            </a:r>
            <a:r>
              <a:rPr lang="en-US" sz="2800" dirty="0">
                <a:solidFill>
                  <a:prstClr val="white"/>
                </a:solidFill>
                <a:latin typeface="Calibri" panose="020F0502020204030204" pitchFamily="34" charset="0"/>
                <a:cs typeface="Calibri" panose="020F0502020204030204" pitchFamily="34" charset="0"/>
              </a:rPr>
              <a:t>died for him, </a:t>
            </a:r>
            <a:r>
              <a:rPr lang="en-US" sz="2800" b="1" u="sng" dirty="0">
                <a:solidFill>
                  <a:srgbClr val="FFFFCC"/>
                </a:solidFill>
                <a:latin typeface="Calibri" panose="020F0502020204030204" pitchFamily="34" charset="0"/>
                <a:cs typeface="Calibri" panose="020F0502020204030204" pitchFamily="34" charset="0"/>
              </a:rPr>
              <a:t>FOR THEY CANNOT SAY THAT</a:t>
            </a:r>
            <a:r>
              <a:rPr lang="en-US" sz="2800" dirty="0">
                <a:solidFill>
                  <a:prstClr val="white"/>
                </a:solidFill>
                <a:latin typeface="Calibri" panose="020F0502020204030204" pitchFamily="34" charset="0"/>
                <a:cs typeface="Calibri" panose="020F0502020204030204" pitchFamily="34" charset="0"/>
              </a:rPr>
              <a:t>. No man knows except Christ Himself who are His elect for whom He died." [emphasis mine]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Worship</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5:9-10)</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2133600"/>
            <a:ext cx="5867400" cy="2590800"/>
          </a:xfrm>
        </p:spPr>
        <p:txBody>
          <a:bodyPr/>
          <a:lstStyle/>
          <a:p>
            <a:pPr marL="514350" indent="-514350" eaLnBrk="1" hangingPunct="1">
              <a:spcBef>
                <a:spcPts val="1200"/>
              </a:spcBef>
              <a:spcAft>
                <a:spcPts val="24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Redemption (5:9)</a:t>
            </a:r>
          </a:p>
          <a:p>
            <a:pPr marL="457200" indent="-457200" eaLnBrk="1" hangingPunct="1">
              <a:spcBef>
                <a:spcPts val="1200"/>
              </a:spcBef>
              <a:spcAft>
                <a:spcPts val="2400"/>
              </a:spcAft>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Coming Kingdom (5:10)</a:t>
            </a:r>
          </a:p>
        </p:txBody>
      </p:sp>
      <p:pic>
        <p:nvPicPr>
          <p:cNvPr id="7" name="Picture 6">
            <a:extLst>
              <a:ext uri="{FF2B5EF4-FFF2-40B4-BE49-F238E27FC236}">
                <a16:creationId xmlns:a16="http://schemas.microsoft.com/office/drawing/2014/main" id="{9A676B77-B00B-49CB-8D30-520BD07578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1219199"/>
            <a:ext cx="2350033" cy="168570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B4F07109-DF32-4E29-A067-F121E0D3D4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0484" y="3276599"/>
            <a:ext cx="2341767" cy="267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116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hrist among the seven lampstands">
            <a:extLst>
              <a:ext uri="{FF2B5EF4-FFF2-40B4-BE49-F238E27FC236}">
                <a16:creationId xmlns:a16="http://schemas.microsoft.com/office/drawing/2014/main" id="{81543E2E-3294-4C3C-88A7-581DCB319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
            <a:ext cx="5181600" cy="642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94567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854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1:6; 5:10</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has made us to be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kingdom, priests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His God and Father—to Him be the glory and the dominion forever and ever. Amen…You have made them to be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our God; and they will reign [</a:t>
            </a:r>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upon the earth </a:t>
            </a:r>
            <a:r>
              <a:rPr lang="en-US" sz="32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2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6C7EC7E5-BACC-41F4-A44B-9C63AF43A9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124200"/>
            <a:ext cx="2461193" cy="1828800"/>
          </a:xfrm>
          <a:prstGeom prst="rect">
            <a:avLst/>
          </a:prstGeom>
        </p:spPr>
      </p:pic>
    </p:spTree>
    <p:extLst>
      <p:ext uri="{BB962C8B-B14F-4D97-AF65-F5344CB8AC3E}">
        <p14:creationId xmlns:p14="http://schemas.microsoft.com/office/powerpoint/2010/main" val="301547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152401"/>
            <a:ext cx="8839201" cy="5791200"/>
          </a:xfrm>
          <a:prstGeom prst="rect">
            <a:avLst/>
          </a:prstGeom>
          <a:ln>
            <a:solidFill>
              <a:srgbClr val="FFFFCC"/>
            </a:solidFill>
          </a:ln>
        </p:spPr>
      </p:pic>
    </p:spTree>
    <p:extLst>
      <p:ext uri="{BB962C8B-B14F-4D97-AF65-F5344CB8AC3E}">
        <p14:creationId xmlns:p14="http://schemas.microsoft.com/office/powerpoint/2010/main" val="37986791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t>VIII. A reaction (5:8-14)</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dirty="0"/>
              <a:t>4 living creatures &amp; 24 elders (5:8-10)</a:t>
            </a:r>
          </a:p>
          <a:p>
            <a:pPr marL="914400" lvl="1" indent="-457200">
              <a:spcBef>
                <a:spcPts val="0"/>
              </a:spcBef>
              <a:spcAft>
                <a:spcPts val="400"/>
              </a:spcAft>
              <a:buSzPct val="100000"/>
              <a:buAutoNum type="arabicPeriod"/>
              <a:defRPr/>
            </a:pPr>
            <a:r>
              <a:rPr lang="en-US" sz="2800" dirty="0">
                <a:ea typeface="+mn-ea"/>
                <a:cs typeface="+mn-cs"/>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 (9-10)</a:t>
            </a:r>
          </a:p>
          <a:p>
            <a:pPr marL="457200" indent="-457200">
              <a:spcBef>
                <a:spcPts val="0"/>
              </a:spcBef>
              <a:spcAft>
                <a:spcPts val="400"/>
              </a:spcAft>
              <a:buSzPct val="100000"/>
              <a:buFont typeface="+mj-lt"/>
              <a:buAutoNum type="alphaUcPeriod"/>
              <a:defRPr/>
            </a:pPr>
            <a:r>
              <a:rPr lang="en-US" sz="2800" b="1" u="sng" dirty="0">
                <a:solidFill>
                  <a:srgbClr val="FFFFCC"/>
                </a:solidFill>
              </a:rPr>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 (12)</a:t>
            </a:r>
          </a:p>
          <a:p>
            <a:pPr marL="457200" indent="-457200">
              <a:spcBef>
                <a:spcPts val="0"/>
              </a:spcBef>
              <a:spcAft>
                <a:spcPts val="400"/>
              </a:spcAft>
              <a:buSzPct val="100000"/>
              <a:buFont typeface="+mj-lt"/>
              <a:buAutoNum type="alphaUcPeriod"/>
              <a:defRPr/>
            </a:pPr>
            <a:r>
              <a:rPr lang="en-US" sz="2800" dirty="0"/>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 (13b)</a:t>
            </a:r>
          </a:p>
          <a:p>
            <a:pPr marL="457200" indent="-457200">
              <a:spcBef>
                <a:spcPts val="0"/>
              </a:spcBef>
              <a:spcAft>
                <a:spcPts val="400"/>
              </a:spcAft>
              <a:buSzPct val="100000"/>
              <a:buFont typeface="+mj-lt"/>
              <a:buAutoNum type="alphaUcPeriod"/>
              <a:defRPr/>
            </a:pPr>
            <a:r>
              <a:rPr lang="en-US" sz="2800" dirty="0"/>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598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t>VIII. A reaction (5:8-14)</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dirty="0"/>
              <a:t>4 living creatures &amp; 24 elders (5:8-10)</a:t>
            </a:r>
          </a:p>
          <a:p>
            <a:pPr marL="914400" lvl="1" indent="-457200">
              <a:spcBef>
                <a:spcPts val="0"/>
              </a:spcBef>
              <a:spcAft>
                <a:spcPts val="400"/>
              </a:spcAft>
              <a:buSzPct val="100000"/>
              <a:buAutoNum type="arabicPeriod"/>
              <a:defRPr/>
            </a:pPr>
            <a:r>
              <a:rPr lang="en-US" sz="2800" dirty="0">
                <a:ea typeface="+mn-ea"/>
                <a:cs typeface="+mn-cs"/>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 (9-10)</a:t>
            </a:r>
          </a:p>
          <a:p>
            <a:pPr marL="457200" indent="-457200">
              <a:spcBef>
                <a:spcPts val="0"/>
              </a:spcBef>
              <a:spcAft>
                <a:spcPts val="400"/>
              </a:spcAft>
              <a:buSzPct val="100000"/>
              <a:buFont typeface="+mj-lt"/>
              <a:buAutoNum type="alphaUcPeriod"/>
              <a:defRPr/>
            </a:pPr>
            <a:r>
              <a:rPr lang="en-US" sz="2800" b="1" dirty="0">
                <a:solidFill>
                  <a:srgbClr val="FFFFCC"/>
                </a:solidFill>
              </a:rPr>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b="1" u="sng" dirty="0">
                <a:solidFill>
                  <a:srgbClr val="FFFFCC"/>
                </a:solidFill>
                <a:ea typeface="+mn-ea"/>
                <a:cs typeface="+mn-cs"/>
              </a:rPr>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 (12)</a:t>
            </a:r>
          </a:p>
          <a:p>
            <a:pPr marL="457200" indent="-457200">
              <a:spcBef>
                <a:spcPts val="0"/>
              </a:spcBef>
              <a:spcAft>
                <a:spcPts val="400"/>
              </a:spcAft>
              <a:buSzPct val="100000"/>
              <a:buFont typeface="+mj-lt"/>
              <a:buAutoNum type="alphaUcPeriod"/>
              <a:defRPr/>
            </a:pPr>
            <a:r>
              <a:rPr lang="en-US" sz="2800" dirty="0"/>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 (13b)</a:t>
            </a:r>
          </a:p>
          <a:p>
            <a:pPr marL="457200" indent="-457200">
              <a:spcBef>
                <a:spcPts val="0"/>
              </a:spcBef>
              <a:spcAft>
                <a:spcPts val="400"/>
              </a:spcAft>
              <a:buSzPct val="100000"/>
              <a:buFont typeface="+mj-lt"/>
              <a:buAutoNum type="alphaUcPeriod"/>
              <a:defRPr/>
            </a:pPr>
            <a:r>
              <a:rPr lang="en-US" sz="2800" dirty="0"/>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623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Twenty-Four Elders</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4:4)</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914400" y="1371600"/>
            <a:ext cx="6172200" cy="5181600"/>
          </a:xfrm>
        </p:spPr>
        <p:txBody>
          <a:bodyPr/>
          <a:lstStyle/>
          <a:p>
            <a:pPr marL="0" indent="0" eaLnBrk="1" hangingPunct="1">
              <a:spcBef>
                <a:spcPts val="0"/>
              </a:spcBef>
              <a:spcAft>
                <a:spcPts val="1800"/>
              </a:spcAft>
              <a:buSzPct val="100000"/>
              <a:buNone/>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Church</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Crowned (2:10)</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Clothed in White (3:5)</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Redeemed (5:8-10)</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Enthroned (3:21)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Elders (1 Tim. 3:1-7)</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of Priests (Rev. 1:6)</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Twenty-four (Rev. 1:6)</a:t>
            </a:r>
          </a:p>
        </p:txBody>
      </p:sp>
      <p:pic>
        <p:nvPicPr>
          <p:cNvPr id="5" name="Picture 4">
            <a:extLst>
              <a:ext uri="{FF2B5EF4-FFF2-40B4-BE49-F238E27FC236}">
                <a16:creationId xmlns:a16="http://schemas.microsoft.com/office/drawing/2014/main" id="{4813355A-A201-4CF1-9852-5FA55F792D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4483" y="2286000"/>
            <a:ext cx="2215117" cy="2286000"/>
          </a:xfrm>
          <a:prstGeom prst="rect">
            <a:avLst/>
          </a:prstGeom>
        </p:spPr>
      </p:pic>
    </p:spTree>
    <p:extLst>
      <p:ext uri="{BB962C8B-B14F-4D97-AF65-F5344CB8AC3E}">
        <p14:creationId xmlns:p14="http://schemas.microsoft.com/office/powerpoint/2010/main" val="4008257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t>VIII. A reaction (5:8-14)</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dirty="0"/>
              <a:t>4 living creatures &amp; 24 elders (5:8-10)</a:t>
            </a:r>
          </a:p>
          <a:p>
            <a:pPr marL="914400" lvl="1" indent="-457200">
              <a:spcBef>
                <a:spcPts val="0"/>
              </a:spcBef>
              <a:spcAft>
                <a:spcPts val="400"/>
              </a:spcAft>
              <a:buSzPct val="100000"/>
              <a:buAutoNum type="arabicPeriod"/>
              <a:defRPr/>
            </a:pPr>
            <a:r>
              <a:rPr lang="en-US" sz="2800" dirty="0">
                <a:ea typeface="+mn-ea"/>
                <a:cs typeface="+mn-cs"/>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 (9-10)</a:t>
            </a:r>
          </a:p>
          <a:p>
            <a:pPr marL="457200" indent="-457200">
              <a:spcBef>
                <a:spcPts val="0"/>
              </a:spcBef>
              <a:spcAft>
                <a:spcPts val="400"/>
              </a:spcAft>
              <a:buSzPct val="100000"/>
              <a:buFont typeface="+mj-lt"/>
              <a:buAutoNum type="alphaUcPeriod"/>
              <a:defRPr/>
            </a:pPr>
            <a:r>
              <a:rPr lang="en-US" sz="2800" b="1" dirty="0">
                <a:solidFill>
                  <a:srgbClr val="FFFFCC"/>
                </a:solidFill>
              </a:rPr>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b="1" u="sng" dirty="0">
                <a:solidFill>
                  <a:srgbClr val="FFFFCC"/>
                </a:solidFill>
                <a:ea typeface="+mn-ea"/>
                <a:cs typeface="+mn-cs"/>
              </a:rPr>
              <a:t>Worship (12)</a:t>
            </a:r>
          </a:p>
          <a:p>
            <a:pPr marL="457200" indent="-457200">
              <a:spcBef>
                <a:spcPts val="0"/>
              </a:spcBef>
              <a:spcAft>
                <a:spcPts val="400"/>
              </a:spcAft>
              <a:buSzPct val="100000"/>
              <a:buFont typeface="+mj-lt"/>
              <a:buAutoNum type="alphaUcPeriod"/>
              <a:defRPr/>
            </a:pPr>
            <a:r>
              <a:rPr lang="en-US" sz="2800" dirty="0"/>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 (13b)</a:t>
            </a:r>
          </a:p>
          <a:p>
            <a:pPr marL="457200" indent="-457200">
              <a:spcBef>
                <a:spcPts val="0"/>
              </a:spcBef>
              <a:spcAft>
                <a:spcPts val="400"/>
              </a:spcAft>
              <a:buSzPct val="100000"/>
              <a:buFont typeface="+mj-lt"/>
              <a:buAutoNum type="alphaUcPeriod"/>
              <a:defRPr/>
            </a:pPr>
            <a:r>
              <a:rPr lang="en-US" sz="2800" dirty="0"/>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570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t>VIII. A reaction (5:8-14)</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dirty="0"/>
              <a:t>4 living creatures &amp; 24 elders (5:8-10)</a:t>
            </a:r>
          </a:p>
          <a:p>
            <a:pPr marL="914400" lvl="1" indent="-457200">
              <a:spcBef>
                <a:spcPts val="0"/>
              </a:spcBef>
              <a:spcAft>
                <a:spcPts val="400"/>
              </a:spcAft>
              <a:buSzPct val="100000"/>
              <a:buAutoNum type="arabicPeriod"/>
              <a:defRPr/>
            </a:pPr>
            <a:r>
              <a:rPr lang="en-US" sz="2800" dirty="0">
                <a:ea typeface="+mn-ea"/>
                <a:cs typeface="+mn-cs"/>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 (9-10)</a:t>
            </a:r>
          </a:p>
          <a:p>
            <a:pPr marL="457200" indent="-457200">
              <a:spcBef>
                <a:spcPts val="0"/>
              </a:spcBef>
              <a:spcAft>
                <a:spcPts val="400"/>
              </a:spcAft>
              <a:buSzPct val="100000"/>
              <a:buFont typeface="+mj-lt"/>
              <a:buAutoNum type="alphaUcPeriod"/>
              <a:defRPr/>
            </a:pPr>
            <a:r>
              <a:rPr lang="en-US" sz="2800" dirty="0"/>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 (12)</a:t>
            </a:r>
          </a:p>
          <a:p>
            <a:pPr marL="457200" indent="-457200">
              <a:spcBef>
                <a:spcPts val="0"/>
              </a:spcBef>
              <a:spcAft>
                <a:spcPts val="400"/>
              </a:spcAft>
              <a:buSzPct val="100000"/>
              <a:buFont typeface="+mj-lt"/>
              <a:buAutoNum type="alphaUcPeriod"/>
              <a:defRPr/>
            </a:pPr>
            <a:r>
              <a:rPr lang="en-US" sz="2800" b="1" u="sng" dirty="0">
                <a:solidFill>
                  <a:srgbClr val="FFFFCC"/>
                </a:solidFill>
              </a:rPr>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 (13b)</a:t>
            </a:r>
          </a:p>
          <a:p>
            <a:pPr marL="457200" indent="-457200">
              <a:spcBef>
                <a:spcPts val="0"/>
              </a:spcBef>
              <a:spcAft>
                <a:spcPts val="400"/>
              </a:spcAft>
              <a:buSzPct val="100000"/>
              <a:buFont typeface="+mj-lt"/>
              <a:buAutoNum type="alphaUcPeriod"/>
              <a:defRPr/>
            </a:pPr>
            <a:r>
              <a:rPr lang="en-US" sz="2800" dirty="0"/>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334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t>VIII. A reaction (5:8-14)</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dirty="0"/>
              <a:t>4 living creatures &amp; 24 elders (5:8-10)</a:t>
            </a:r>
          </a:p>
          <a:p>
            <a:pPr marL="914400" lvl="1" indent="-457200">
              <a:spcBef>
                <a:spcPts val="0"/>
              </a:spcBef>
              <a:spcAft>
                <a:spcPts val="400"/>
              </a:spcAft>
              <a:buSzPct val="100000"/>
              <a:buAutoNum type="arabicPeriod"/>
              <a:defRPr/>
            </a:pPr>
            <a:r>
              <a:rPr lang="en-US" sz="2800" dirty="0">
                <a:ea typeface="+mn-ea"/>
                <a:cs typeface="+mn-cs"/>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 (9-10)</a:t>
            </a:r>
          </a:p>
          <a:p>
            <a:pPr marL="457200" indent="-457200">
              <a:spcBef>
                <a:spcPts val="0"/>
              </a:spcBef>
              <a:spcAft>
                <a:spcPts val="400"/>
              </a:spcAft>
              <a:buSzPct val="100000"/>
              <a:buFont typeface="+mj-lt"/>
              <a:buAutoNum type="alphaUcPeriod"/>
              <a:defRPr/>
            </a:pPr>
            <a:r>
              <a:rPr lang="en-US" sz="2800" dirty="0"/>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 (12)</a:t>
            </a:r>
          </a:p>
          <a:p>
            <a:pPr marL="457200" indent="-457200">
              <a:spcBef>
                <a:spcPts val="0"/>
              </a:spcBef>
              <a:spcAft>
                <a:spcPts val="400"/>
              </a:spcAft>
              <a:buSzPct val="100000"/>
              <a:buFont typeface="+mj-lt"/>
              <a:buAutoNum type="alphaUcPeriod"/>
              <a:defRPr/>
            </a:pPr>
            <a:r>
              <a:rPr lang="en-US" sz="2800" b="1" dirty="0">
                <a:solidFill>
                  <a:srgbClr val="FFFFCC"/>
                </a:solidFill>
              </a:rPr>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b="1" u="sng" dirty="0">
                <a:solidFill>
                  <a:srgbClr val="FFFFCC"/>
                </a:solidFill>
                <a:ea typeface="+mn-ea"/>
                <a:cs typeface="+mn-cs"/>
              </a:rPr>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t>Worship (13b)</a:t>
            </a:r>
          </a:p>
          <a:p>
            <a:pPr marL="457200" indent="-457200">
              <a:spcBef>
                <a:spcPts val="0"/>
              </a:spcBef>
              <a:spcAft>
                <a:spcPts val="400"/>
              </a:spcAft>
              <a:buSzPct val="100000"/>
              <a:buFont typeface="+mj-lt"/>
              <a:buAutoNum type="alphaUcPeriod"/>
              <a:defRPr/>
            </a:pPr>
            <a:r>
              <a:rPr lang="en-US" sz="2800" dirty="0"/>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701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t>VIII. A reaction (5:8-14)</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dirty="0"/>
              <a:t>4 living creatures &amp; 24 elders (5:8-10)</a:t>
            </a:r>
          </a:p>
          <a:p>
            <a:pPr marL="914400" lvl="1" indent="-457200">
              <a:spcBef>
                <a:spcPts val="0"/>
              </a:spcBef>
              <a:spcAft>
                <a:spcPts val="400"/>
              </a:spcAft>
              <a:buSzPct val="100000"/>
              <a:buAutoNum type="arabicPeriod"/>
              <a:defRPr/>
            </a:pPr>
            <a:r>
              <a:rPr lang="en-US" sz="2800" dirty="0">
                <a:ea typeface="+mn-ea"/>
                <a:cs typeface="+mn-cs"/>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 (9-10)</a:t>
            </a:r>
          </a:p>
          <a:p>
            <a:pPr marL="457200" indent="-457200">
              <a:spcBef>
                <a:spcPts val="0"/>
              </a:spcBef>
              <a:spcAft>
                <a:spcPts val="400"/>
              </a:spcAft>
              <a:buSzPct val="100000"/>
              <a:buFont typeface="+mj-lt"/>
              <a:buAutoNum type="alphaUcPeriod"/>
              <a:defRPr/>
            </a:pPr>
            <a:r>
              <a:rPr lang="en-US" sz="2800" dirty="0"/>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 (12)</a:t>
            </a:r>
          </a:p>
          <a:p>
            <a:pPr marL="457200" indent="-457200">
              <a:spcBef>
                <a:spcPts val="0"/>
              </a:spcBef>
              <a:spcAft>
                <a:spcPts val="400"/>
              </a:spcAft>
              <a:buSzPct val="100000"/>
              <a:buFont typeface="+mj-lt"/>
              <a:buAutoNum type="alphaUcPeriod"/>
              <a:defRPr/>
            </a:pPr>
            <a:r>
              <a:rPr lang="en-US" sz="2800" b="1" dirty="0">
                <a:solidFill>
                  <a:srgbClr val="FFFFCC"/>
                </a:solidFill>
              </a:rPr>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b="1" u="sng" dirty="0">
                <a:solidFill>
                  <a:srgbClr val="FFFFCC"/>
                </a:solidFill>
                <a:ea typeface="+mn-ea"/>
                <a:cs typeface="+mn-cs"/>
              </a:rPr>
              <a:t>Worship (13b)</a:t>
            </a:r>
          </a:p>
          <a:p>
            <a:pPr marL="457200" indent="-457200">
              <a:spcBef>
                <a:spcPts val="0"/>
              </a:spcBef>
              <a:spcAft>
                <a:spcPts val="400"/>
              </a:spcAft>
              <a:buSzPct val="100000"/>
              <a:buFont typeface="+mj-lt"/>
              <a:buAutoNum type="alphaUcPeriod"/>
              <a:defRPr/>
            </a:pPr>
            <a:r>
              <a:rPr lang="en-US" sz="2800" dirty="0"/>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046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t>VIII. A reaction (5:8-14)</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dirty="0"/>
              <a:t>4 living creatures &amp; 24 elders (5:8-10)</a:t>
            </a:r>
          </a:p>
          <a:p>
            <a:pPr marL="914400" lvl="1" indent="-457200">
              <a:spcBef>
                <a:spcPts val="0"/>
              </a:spcBef>
              <a:spcAft>
                <a:spcPts val="400"/>
              </a:spcAft>
              <a:buSzPct val="100000"/>
              <a:buAutoNum type="arabicPeriod"/>
              <a:defRPr/>
            </a:pPr>
            <a:r>
              <a:rPr lang="en-US" sz="2800" dirty="0">
                <a:ea typeface="+mn-ea"/>
                <a:cs typeface="+mn-cs"/>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 (9-10)</a:t>
            </a:r>
          </a:p>
          <a:p>
            <a:pPr marL="457200" indent="-457200">
              <a:spcBef>
                <a:spcPts val="0"/>
              </a:spcBef>
              <a:spcAft>
                <a:spcPts val="400"/>
              </a:spcAft>
              <a:buSzPct val="100000"/>
              <a:buFont typeface="+mj-lt"/>
              <a:buAutoNum type="alphaUcPeriod"/>
              <a:defRPr/>
            </a:pPr>
            <a:r>
              <a:rPr lang="en-US" sz="2800" dirty="0"/>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 (12)</a:t>
            </a:r>
          </a:p>
          <a:p>
            <a:pPr marL="457200" indent="-457200">
              <a:spcBef>
                <a:spcPts val="0"/>
              </a:spcBef>
              <a:spcAft>
                <a:spcPts val="400"/>
              </a:spcAft>
              <a:buSzPct val="100000"/>
              <a:buFont typeface="+mj-lt"/>
              <a:buAutoNum type="alphaUcPeriod"/>
              <a:defRPr/>
            </a:pPr>
            <a:r>
              <a:rPr lang="en-US" sz="2800" dirty="0"/>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 (13b)</a:t>
            </a:r>
          </a:p>
          <a:p>
            <a:pPr marL="457200" indent="-457200">
              <a:spcBef>
                <a:spcPts val="0"/>
              </a:spcBef>
              <a:spcAft>
                <a:spcPts val="400"/>
              </a:spcAft>
              <a:buSzPct val="100000"/>
              <a:buFont typeface="+mj-lt"/>
              <a:buAutoNum type="alphaUcPeriod"/>
              <a:defRPr/>
            </a:pPr>
            <a:r>
              <a:rPr lang="en-US" sz="2800" b="1" u="sng" dirty="0">
                <a:solidFill>
                  <a:srgbClr val="FFFFCC"/>
                </a:solidFill>
              </a:rPr>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99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3439660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t>VIII. A reaction (5:8-14)</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dirty="0"/>
              <a:t>4 living creatures &amp; 24 elders (5:8-10)</a:t>
            </a:r>
          </a:p>
          <a:p>
            <a:pPr marL="914400" lvl="1" indent="-457200">
              <a:spcBef>
                <a:spcPts val="0"/>
              </a:spcBef>
              <a:spcAft>
                <a:spcPts val="400"/>
              </a:spcAft>
              <a:buSzPct val="100000"/>
              <a:buAutoNum type="arabicPeriod"/>
              <a:defRPr/>
            </a:pPr>
            <a:r>
              <a:rPr lang="en-US" sz="2800" dirty="0">
                <a:ea typeface="+mn-ea"/>
                <a:cs typeface="+mn-cs"/>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 (9-10)</a:t>
            </a:r>
          </a:p>
          <a:p>
            <a:pPr marL="457200" indent="-457200">
              <a:spcBef>
                <a:spcPts val="0"/>
              </a:spcBef>
              <a:spcAft>
                <a:spcPts val="400"/>
              </a:spcAft>
              <a:buSzPct val="100000"/>
              <a:buFont typeface="+mj-lt"/>
              <a:buAutoNum type="alphaUcPeriod"/>
              <a:defRPr/>
            </a:pPr>
            <a:r>
              <a:rPr lang="en-US" sz="2800" dirty="0"/>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 (12)</a:t>
            </a:r>
          </a:p>
          <a:p>
            <a:pPr marL="457200" indent="-457200">
              <a:spcBef>
                <a:spcPts val="0"/>
              </a:spcBef>
              <a:spcAft>
                <a:spcPts val="400"/>
              </a:spcAft>
              <a:buSzPct val="100000"/>
              <a:buFont typeface="+mj-lt"/>
              <a:buAutoNum type="alphaUcPeriod"/>
              <a:defRPr/>
            </a:pPr>
            <a:r>
              <a:rPr lang="en-US" sz="2800" dirty="0"/>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 (13b)</a:t>
            </a:r>
          </a:p>
          <a:p>
            <a:pPr marL="457200" indent="-457200">
              <a:spcBef>
                <a:spcPts val="0"/>
              </a:spcBef>
              <a:spcAft>
                <a:spcPts val="400"/>
              </a:spcAft>
              <a:buSzPct val="100000"/>
              <a:buFont typeface="+mj-lt"/>
              <a:buAutoNum type="alphaUcPeriod"/>
              <a:defRPr/>
            </a:pPr>
            <a:r>
              <a:rPr lang="en-US" sz="2800" b="1" dirty="0">
                <a:solidFill>
                  <a:srgbClr val="FFFFCC"/>
                </a:solidFill>
              </a:rPr>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b="1" u="sng" dirty="0">
                <a:solidFill>
                  <a:srgbClr val="FFFFCC"/>
                </a:solidFill>
                <a:ea typeface="+mn-ea"/>
                <a:cs typeface="+mn-cs"/>
              </a:rPr>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1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t>VIII. A reaction (5:8-14)</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dirty="0"/>
              <a:t>4 living creatures &amp; 24 elders (5:8-10)</a:t>
            </a:r>
          </a:p>
          <a:p>
            <a:pPr marL="914400" lvl="1" indent="-457200">
              <a:spcBef>
                <a:spcPts val="0"/>
              </a:spcBef>
              <a:spcAft>
                <a:spcPts val="400"/>
              </a:spcAft>
              <a:buSzPct val="100000"/>
              <a:buAutoNum type="arabicPeriod"/>
              <a:defRPr/>
            </a:pPr>
            <a:r>
              <a:rPr lang="en-US" sz="2800" dirty="0">
                <a:ea typeface="+mn-ea"/>
                <a:cs typeface="+mn-cs"/>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 (9-10)</a:t>
            </a:r>
          </a:p>
          <a:p>
            <a:pPr marL="457200" indent="-457200">
              <a:spcBef>
                <a:spcPts val="0"/>
              </a:spcBef>
              <a:spcAft>
                <a:spcPts val="400"/>
              </a:spcAft>
              <a:buSzPct val="100000"/>
              <a:buFont typeface="+mj-lt"/>
              <a:buAutoNum type="alphaUcPeriod"/>
              <a:defRPr/>
            </a:pPr>
            <a:r>
              <a:rPr lang="en-US" sz="2800" dirty="0"/>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 (12)</a:t>
            </a:r>
          </a:p>
          <a:p>
            <a:pPr marL="457200" indent="-457200">
              <a:spcBef>
                <a:spcPts val="0"/>
              </a:spcBef>
              <a:spcAft>
                <a:spcPts val="400"/>
              </a:spcAft>
              <a:buSzPct val="100000"/>
              <a:buFont typeface="+mj-lt"/>
              <a:buAutoNum type="alphaUcPeriod"/>
              <a:defRPr/>
            </a:pPr>
            <a:r>
              <a:rPr lang="en-US" sz="2800" dirty="0"/>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Worship (13b)</a:t>
            </a:r>
          </a:p>
          <a:p>
            <a:pPr marL="457200" indent="-457200">
              <a:spcBef>
                <a:spcPts val="0"/>
              </a:spcBef>
              <a:spcAft>
                <a:spcPts val="400"/>
              </a:spcAft>
              <a:buSzPct val="100000"/>
              <a:buFont typeface="+mj-lt"/>
              <a:buAutoNum type="alphaUcPeriod"/>
              <a:defRPr/>
            </a:pPr>
            <a:r>
              <a:rPr lang="en-US" sz="2800" b="1" dirty="0">
                <a:solidFill>
                  <a:srgbClr val="FFFFCC"/>
                </a:solidFill>
              </a:rPr>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ea typeface="+mn-ea"/>
                <a:cs typeface="+mn-cs"/>
              </a:rPr>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b="1" u="sng" dirty="0">
                <a:solidFill>
                  <a:srgbClr val="FFFFCC"/>
                </a:solidFill>
                <a:ea typeface="+mn-ea"/>
                <a:cs typeface="+mn-cs"/>
              </a:rPr>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298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Revelation 5:1-14</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457200" y="800100"/>
            <a:ext cx="5181600" cy="5067300"/>
          </a:xfrm>
        </p:spPr>
        <p:txBody>
          <a:bodyPr/>
          <a:lstStyle/>
          <a:p>
            <a:pPr marL="690563" indent="-690563">
              <a:spcBef>
                <a:spcPts val="0"/>
              </a:spcBef>
              <a:spcAft>
                <a:spcPts val="1200"/>
              </a:spcAft>
              <a:buSzPct val="100000"/>
              <a:buFont typeface="+mj-lt"/>
              <a:buAutoNum type="romanUcPeriod"/>
              <a:defRPr/>
            </a:pPr>
            <a:r>
              <a:rPr lang="en-US" dirty="0"/>
              <a:t>An observation</a:t>
            </a:r>
            <a:r>
              <a:rPr lang="en-US" dirty="0">
                <a:latin typeface="Calibri" panose="020F0502020204030204" pitchFamily="34" charset="0"/>
              </a:rPr>
              <a:t> (5:1)</a:t>
            </a:r>
          </a:p>
          <a:p>
            <a:pPr marL="690563" indent="-690563">
              <a:spcBef>
                <a:spcPts val="0"/>
              </a:spcBef>
              <a:spcAft>
                <a:spcPts val="1200"/>
              </a:spcAft>
              <a:buSzPct val="100000"/>
              <a:buFont typeface="+mj-lt"/>
              <a:buAutoNum type="romanUcPeriod"/>
              <a:defRPr/>
            </a:pPr>
            <a:r>
              <a:rPr lang="en-US" dirty="0"/>
              <a:t>A question</a:t>
            </a:r>
            <a:r>
              <a:rPr lang="en-US" dirty="0">
                <a:latin typeface="Calibri" panose="020F0502020204030204" pitchFamily="34" charset="0"/>
              </a:rPr>
              <a:t> (5:2)</a:t>
            </a:r>
            <a:endParaRPr lang="en-US" dirty="0"/>
          </a:p>
          <a:p>
            <a:pPr marL="690563" indent="-690563">
              <a:spcBef>
                <a:spcPts val="0"/>
              </a:spcBef>
              <a:spcAft>
                <a:spcPts val="1200"/>
              </a:spcAft>
              <a:buSzPct val="100000"/>
              <a:buFont typeface="+mj-lt"/>
              <a:buAutoNum type="romanUcPeriod"/>
              <a:defRPr/>
            </a:pPr>
            <a:r>
              <a:rPr lang="en-US" dirty="0"/>
              <a:t>An investigation</a:t>
            </a:r>
            <a:r>
              <a:rPr lang="en-US" dirty="0">
                <a:latin typeface="Calibri" panose="020F0502020204030204" pitchFamily="34" charset="0"/>
              </a:rPr>
              <a:t> (5:3)</a:t>
            </a:r>
            <a:endParaRPr lang="en-US" dirty="0"/>
          </a:p>
          <a:p>
            <a:pPr marL="690563" indent="-690563">
              <a:spcBef>
                <a:spcPts val="0"/>
              </a:spcBef>
              <a:spcAft>
                <a:spcPts val="1200"/>
              </a:spcAft>
              <a:buSzPct val="100000"/>
              <a:buFont typeface="+mj-lt"/>
              <a:buAutoNum type="romanUcPeriod"/>
              <a:defRPr/>
            </a:pPr>
            <a:r>
              <a:rPr lang="en-US" dirty="0"/>
              <a:t>A lamentation</a:t>
            </a:r>
            <a:r>
              <a:rPr lang="en-US" dirty="0">
                <a:latin typeface="Calibri" panose="020F0502020204030204" pitchFamily="34" charset="0"/>
              </a:rPr>
              <a:t> (5:4)</a:t>
            </a:r>
            <a:endParaRPr lang="en-US" dirty="0"/>
          </a:p>
          <a:p>
            <a:pPr marL="690563" indent="-690563">
              <a:spcBef>
                <a:spcPts val="0"/>
              </a:spcBef>
              <a:spcAft>
                <a:spcPts val="1200"/>
              </a:spcAft>
              <a:buSzPct val="100000"/>
              <a:buFont typeface="+mj-lt"/>
              <a:buAutoNum type="romanUcPeriod"/>
              <a:defRPr/>
            </a:pPr>
            <a:r>
              <a:rPr lang="en-US" dirty="0"/>
              <a:t>A consolation</a:t>
            </a:r>
            <a:r>
              <a:rPr lang="en-US" dirty="0">
                <a:latin typeface="Calibri" panose="020F0502020204030204" pitchFamily="34" charset="0"/>
              </a:rPr>
              <a:t> (5:5a)</a:t>
            </a:r>
          </a:p>
          <a:p>
            <a:pPr marL="690563" indent="-690563">
              <a:spcBef>
                <a:spcPts val="0"/>
              </a:spcBef>
              <a:spcAft>
                <a:spcPts val="1200"/>
              </a:spcAft>
              <a:buSzPct val="100000"/>
              <a:buFont typeface="+mj-lt"/>
              <a:buAutoNum type="romanUcPeriod"/>
              <a:defRPr/>
            </a:pPr>
            <a:r>
              <a:rPr lang="en-US" dirty="0"/>
              <a:t>A manifestation (5:5b-6)</a:t>
            </a:r>
          </a:p>
          <a:p>
            <a:pPr marL="690563" indent="-690563">
              <a:spcBef>
                <a:spcPts val="0"/>
              </a:spcBef>
              <a:spcAft>
                <a:spcPts val="1200"/>
              </a:spcAft>
              <a:buSzPct val="100000"/>
              <a:buFont typeface="+mj-lt"/>
              <a:buAutoNum type="romanUcPeriod"/>
              <a:defRPr/>
            </a:pPr>
            <a:r>
              <a:rPr lang="en-US" dirty="0">
                <a:latin typeface="Calibri" panose="020F0502020204030204" pitchFamily="34" charset="0"/>
              </a:rPr>
              <a:t>A</a:t>
            </a:r>
            <a:r>
              <a:rPr lang="en-US" dirty="0"/>
              <a:t> reception (5:7)</a:t>
            </a:r>
          </a:p>
          <a:p>
            <a:pPr marL="690563" indent="-690563">
              <a:spcBef>
                <a:spcPts val="0"/>
              </a:spcBef>
              <a:spcAft>
                <a:spcPts val="1200"/>
              </a:spcAft>
              <a:buSzPct val="100000"/>
              <a:buFont typeface="+mj-lt"/>
              <a:buAutoNum type="romanUcPeriod"/>
              <a:defRPr/>
            </a:pPr>
            <a:r>
              <a:rPr lang="en-US" dirty="0">
                <a:latin typeface="Calibri" panose="020F0502020204030204" pitchFamily="34" charset="0"/>
              </a:rPr>
              <a:t>A </a:t>
            </a:r>
            <a:r>
              <a:rPr lang="en-US" dirty="0"/>
              <a:t>reaction (5:8-14)</a:t>
            </a:r>
            <a:endParaRPr lang="en-US" dirty="0">
              <a:latin typeface="Calibri" panose="020F0502020204030204" pitchFamily="34" charset="0"/>
            </a:endParaRP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990600"/>
            <a:ext cx="2340438" cy="267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011727"/>
            <a:ext cx="3309276" cy="237377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736AFE-02A8-4C51-AB18-77B8E6B46031}"/>
              </a:ext>
            </a:extLst>
          </p:cNvPr>
          <p:cNvSpPr txBox="1"/>
          <p:nvPr/>
        </p:nvSpPr>
        <p:spPr>
          <a:xfrm>
            <a:off x="1730838" y="6477000"/>
            <a:ext cx="5562600"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Willmington. </a:t>
            </a:r>
            <a:r>
              <a:rPr lang="en-US" sz="1600" i="1" dirty="0">
                <a:latin typeface="Calibri" panose="020F0502020204030204" pitchFamily="34" charset="0"/>
                <a:cs typeface="Calibri" panose="020F0502020204030204" pitchFamily="34" charset="0"/>
              </a:rPr>
              <a:t>Outline Bible</a:t>
            </a:r>
            <a:r>
              <a:rPr lang="en-US" sz="1600" dirty="0">
                <a:latin typeface="Calibri" panose="020F0502020204030204" pitchFamily="34" charset="0"/>
                <a:cs typeface="Calibri" panose="020F0502020204030204" pitchFamily="34" charset="0"/>
              </a:rPr>
              <a:t>, 760</a:t>
            </a:r>
          </a:p>
        </p:txBody>
      </p:sp>
    </p:spTree>
    <p:extLst>
      <p:ext uri="{BB962C8B-B14F-4D97-AF65-F5344CB8AC3E}">
        <p14:creationId xmlns:p14="http://schemas.microsoft.com/office/powerpoint/2010/main" val="2177603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24E3E441-9436-4D27-888C-8C07CDF78A77}"/>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18091</TotalTime>
  <Words>2860</Words>
  <Application>Microsoft Office PowerPoint</Application>
  <PresentationFormat>On-screen Show (4:3)</PresentationFormat>
  <Paragraphs>497</Paragraphs>
  <Slides>84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84</vt:i4>
      </vt:variant>
    </vt:vector>
  </HeadingPairs>
  <TitlesOfParts>
    <vt:vector size="88" baseType="lpstr">
      <vt:lpstr>Calibri</vt:lpstr>
      <vt:lpstr>Times New Roman</vt:lpstr>
      <vt:lpstr>Wingdings</vt:lpstr>
      <vt:lpstr>Azure</vt:lpstr>
      <vt:lpstr>PowerPoint Presentation</vt:lpstr>
      <vt:lpstr>Answering Ten Questions</vt:lpstr>
      <vt:lpstr>Prologue (Rev. 1:1-8)</vt:lpstr>
      <vt:lpstr>PowerPoint Presentation</vt:lpstr>
      <vt:lpstr>Revelation 1:19</vt:lpstr>
      <vt:lpstr>Revelation 1:19</vt:lpstr>
      <vt:lpstr>PowerPoint Presentation</vt:lpstr>
      <vt:lpstr>Revelation 1:19</vt:lpstr>
      <vt:lpstr>PowerPoint Presentation</vt:lpstr>
      <vt:lpstr>PowerPoint Presentation</vt:lpstr>
      <vt:lpstr>Revelation 1:19</vt:lpstr>
      <vt:lpstr>PowerPoint Presentation</vt:lpstr>
      <vt:lpstr>PowerPoint Presentation</vt:lpstr>
      <vt:lpstr>“After These Things”  (Rev. 4‒22)</vt:lpstr>
      <vt:lpstr>“After These Things”  (Rev. 4‒22)</vt:lpstr>
      <vt:lpstr>PowerPoint Presentation</vt:lpstr>
      <vt:lpstr>Preview (Rev. 4:1-11)</vt:lpstr>
      <vt:lpstr>Revelation 5:1-14</vt:lpstr>
      <vt:lpstr>Revelation 5:1-14</vt:lpstr>
      <vt:lpstr>PowerPoint Presentation</vt:lpstr>
      <vt:lpstr>PowerPoint Presentation</vt:lpstr>
      <vt:lpstr>Revelation 5:1-14</vt:lpstr>
      <vt:lpstr>Revelation 5:1-14</vt:lpstr>
      <vt:lpstr>Revelation 5:1-14</vt:lpstr>
      <vt:lpstr>Satan as Ruler of this World</vt:lpstr>
      <vt:lpstr>Names &amp; Titles Demonstrating Satan’s Post-Fall, Earthly Authority  (Job 1:7; 2:2; Luke 4:5-8; Rom. 8:19-22)</vt:lpstr>
      <vt:lpstr>Divine Judgments (Gen. 3:14-19)</vt:lpstr>
      <vt:lpstr>Man (Gen. 3:17-19)</vt:lpstr>
      <vt:lpstr>PowerPoint Presentation</vt:lpstr>
      <vt:lpstr>PowerPoint Presentation</vt:lpstr>
      <vt:lpstr>Revelation 5:1-14</vt:lpstr>
      <vt:lpstr>PowerPoint Presentation</vt:lpstr>
      <vt:lpstr>PowerPoint Presentation</vt:lpstr>
      <vt:lpstr>Twenty-Four Elders (Rev. 4:4)</vt:lpstr>
      <vt:lpstr>Revelation 5:1-14</vt:lpstr>
      <vt:lpstr>VI. A Manifestation (Rev. 5:5b-6)</vt:lpstr>
      <vt:lpstr>VI. A Manifestation (Rev. 5:5b-6)</vt:lpstr>
      <vt:lpstr>PowerPoint Presentation</vt:lpstr>
      <vt:lpstr>Messiah must be from the tribe of Judah</vt:lpstr>
      <vt:lpstr>PowerPoint Presentation</vt:lpstr>
      <vt:lpstr>PowerPoint Presentation</vt:lpstr>
      <vt:lpstr>Messiah must be from the tribe of Judah</vt:lpstr>
      <vt:lpstr>VI. A Manifestation (Rev. 5:5b-6)</vt:lpstr>
      <vt:lpstr>PowerPoint Presentation</vt:lpstr>
      <vt:lpstr>PowerPoint Presentation</vt:lpstr>
      <vt:lpstr>Messiah must be from the family of Jesse</vt:lpstr>
      <vt:lpstr>PowerPoint Presentation</vt:lpstr>
      <vt:lpstr>Messiah must be from the line of David</vt:lpstr>
      <vt:lpstr>PowerPoint Presentation</vt:lpstr>
      <vt:lpstr>PowerPoint Presentation</vt:lpstr>
      <vt:lpstr>VI. A Manifestation (Rev. 5:5b-6)</vt:lpstr>
      <vt:lpstr>PowerPoint Presentation</vt:lpstr>
      <vt:lpstr>PowerPoint Presentation</vt:lpstr>
      <vt:lpstr>PowerPoint Presentation</vt:lpstr>
      <vt:lpstr>PowerPoint Presentation</vt:lpstr>
      <vt:lpstr>PowerPoint Presentation</vt:lpstr>
      <vt:lpstr>VI. A Manifestation (Rev. 5:5b-6)</vt:lpstr>
      <vt:lpstr>PowerPoint Presentation</vt:lpstr>
      <vt:lpstr>PowerPoint Presentation</vt:lpstr>
      <vt:lpstr>Revelation 5:1-14</vt:lpstr>
      <vt:lpstr>Revelation 5:1-14</vt:lpstr>
      <vt:lpstr>VIII. A reaction (5:8-14)</vt:lpstr>
      <vt:lpstr>VIII. A reaction (5:8-14)</vt:lpstr>
      <vt:lpstr>VIII. A reaction (5:8-14)</vt:lpstr>
      <vt:lpstr>VIII. A reaction (5:8-14)</vt:lpstr>
      <vt:lpstr>2. Worship (Rev. 5:9-10)</vt:lpstr>
      <vt:lpstr>2. Worship (Rev. 5:9-10)</vt:lpstr>
      <vt:lpstr>PowerPoint Presentation</vt:lpstr>
      <vt:lpstr>2. Worship (Rev. 5:9-10)</vt:lpstr>
      <vt:lpstr>PowerPoint Presentation</vt:lpstr>
      <vt:lpstr>PowerPoint Presentation</vt:lpstr>
      <vt:lpstr>VIII. A reaction (5:8-14)</vt:lpstr>
      <vt:lpstr>VIII. A reaction (5:8-14)</vt:lpstr>
      <vt:lpstr>Twenty-Four Elders (Rev. 4:4)</vt:lpstr>
      <vt:lpstr>VIII. A reaction (5:8-14)</vt:lpstr>
      <vt:lpstr>VIII. A reaction (5:8-14)</vt:lpstr>
      <vt:lpstr>VIII. A reaction (5:8-14)</vt:lpstr>
      <vt:lpstr>VIII. A reaction (5:8-14)</vt:lpstr>
      <vt:lpstr>VIII. A reaction (5:8-14)</vt:lpstr>
      <vt:lpstr>VIII. A reaction (5:8-14)</vt:lpstr>
      <vt:lpstr>VIII. A reaction (5:8-14)</vt:lpstr>
      <vt:lpstr>Conclusion</vt:lpstr>
      <vt:lpstr>Revelation 5:1-14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16-Revelation-3v11-13</dc:title>
  <dc:subject>Revelation</dc:subject>
  <dc:creator>A. Woods</dc:creator>
  <dc:description>Modified by Jim McGowan</dc:description>
  <cp:lastModifiedBy>Andy Woods</cp:lastModifiedBy>
  <cp:revision>1924</cp:revision>
  <cp:lastPrinted>2018-07-08T14:38:51Z</cp:lastPrinted>
  <dcterms:created xsi:type="dcterms:W3CDTF">2009-03-17T12:21:13Z</dcterms:created>
  <dcterms:modified xsi:type="dcterms:W3CDTF">2018-12-02T04:13:42Z</dcterms:modified>
</cp:coreProperties>
</file>