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3"/>
  </p:notesMasterIdLst>
  <p:handoutMasterIdLst>
    <p:handoutMasterId r:id="rId44"/>
  </p:handoutMasterIdLst>
  <p:sldIdLst>
    <p:sldId id="256" r:id="rId2"/>
    <p:sldId id="372" r:id="rId3"/>
    <p:sldId id="4540" r:id="rId4"/>
    <p:sldId id="4566" r:id="rId5"/>
    <p:sldId id="978" r:id="rId6"/>
    <p:sldId id="269" r:id="rId7"/>
    <p:sldId id="353" r:id="rId8"/>
    <p:sldId id="355" r:id="rId9"/>
    <p:sldId id="270" r:id="rId10"/>
    <p:sldId id="4598" r:id="rId11"/>
    <p:sldId id="4596" r:id="rId12"/>
    <p:sldId id="4597" r:id="rId13"/>
    <p:sldId id="4609" r:id="rId14"/>
    <p:sldId id="4610" r:id="rId15"/>
    <p:sldId id="4611" r:id="rId16"/>
    <p:sldId id="4612" r:id="rId17"/>
    <p:sldId id="4613" r:id="rId18"/>
    <p:sldId id="4614" r:id="rId19"/>
    <p:sldId id="4615" r:id="rId20"/>
    <p:sldId id="4616" r:id="rId21"/>
    <p:sldId id="4617" r:id="rId22"/>
    <p:sldId id="271" r:id="rId23"/>
    <p:sldId id="4618" r:id="rId24"/>
    <p:sldId id="4619" r:id="rId25"/>
    <p:sldId id="286" r:id="rId26"/>
    <p:sldId id="2343" r:id="rId27"/>
    <p:sldId id="4628" r:id="rId28"/>
    <p:sldId id="4620" r:id="rId29"/>
    <p:sldId id="4621" r:id="rId30"/>
    <p:sldId id="4623" r:id="rId31"/>
    <p:sldId id="4624" r:id="rId32"/>
    <p:sldId id="4626" r:id="rId33"/>
    <p:sldId id="4625" r:id="rId34"/>
    <p:sldId id="4630" r:id="rId35"/>
    <p:sldId id="4519" r:id="rId36"/>
    <p:sldId id="4629" r:id="rId37"/>
    <p:sldId id="4631" r:id="rId38"/>
    <p:sldId id="4518" r:id="rId39"/>
    <p:sldId id="856" r:id="rId40"/>
    <p:sldId id="4627" r:id="rId41"/>
    <p:sldId id="356" r:id="rId42"/>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CC"/>
    <a:srgbClr val="000066"/>
    <a:srgbClr val="990000"/>
    <a:srgbClr val="006600"/>
    <a:srgbClr val="66FF99"/>
    <a:srgbClr val="0033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21" autoAdjust="0"/>
    <p:restoredTop sz="94824" autoAdjust="0"/>
  </p:normalViewPr>
  <p:slideViewPr>
    <p:cSldViewPr>
      <p:cViewPr varScale="1">
        <p:scale>
          <a:sx n="108" d="100"/>
          <a:sy n="108" d="100"/>
        </p:scale>
        <p:origin x="1908"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170583" cy="480388"/>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defTabSz="966510" eaLnBrk="1" hangingPunct="1">
              <a:defRPr sz="1200">
                <a:latin typeface="Times New Roman" charset="0"/>
              </a:defRPr>
            </a:lvl1pPr>
          </a:lstStyle>
          <a:p>
            <a:pPr>
              <a:defRPr/>
            </a:pPr>
            <a:r>
              <a:rPr lang="en-US">
                <a:latin typeface="Calibri" panose="020F0502020204030204" pitchFamily="34" charset="0"/>
              </a:rPr>
              <a:t>Dr. Andy Woods - Ecclessiology</a:t>
            </a:r>
            <a:endParaRPr lang="en-US" dirty="0">
              <a:latin typeface="Calibri" panose="020F0502020204030204" pitchFamily="34" charset="0"/>
            </a:endParaRPr>
          </a:p>
        </p:txBody>
      </p:sp>
      <p:sp>
        <p:nvSpPr>
          <p:cNvPr id="25603" name="Rectangle 3"/>
          <p:cNvSpPr>
            <a:spLocks noGrp="1" noChangeArrowheads="1"/>
          </p:cNvSpPr>
          <p:nvPr>
            <p:ph type="dt" sz="quarter" idx="1"/>
          </p:nvPr>
        </p:nvSpPr>
        <p:spPr bwMode="auto">
          <a:xfrm>
            <a:off x="4144618" y="0"/>
            <a:ext cx="3170583" cy="480388"/>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algn="r" defTabSz="966510" eaLnBrk="1" hangingPunct="1">
              <a:defRPr sz="1200">
                <a:latin typeface="Times New Roman" charset="0"/>
              </a:defRPr>
            </a:lvl1pPr>
          </a:lstStyle>
          <a:p>
            <a:pPr>
              <a:defRPr/>
            </a:pPr>
            <a:r>
              <a:rPr lang="en-US">
                <a:latin typeface="Calibri" panose="020F0502020204030204" pitchFamily="34" charset="0"/>
              </a:rPr>
              <a:t>12/2/2018</a:t>
            </a:r>
            <a:endParaRPr lang="en-US" dirty="0">
              <a:latin typeface="Calibri" panose="020F0502020204030204" pitchFamily="34" charset="0"/>
            </a:endParaRPr>
          </a:p>
        </p:txBody>
      </p:sp>
      <p:sp>
        <p:nvSpPr>
          <p:cNvPr id="25604" name="Rectangle 4"/>
          <p:cNvSpPr>
            <a:spLocks noGrp="1" noChangeArrowheads="1"/>
          </p:cNvSpPr>
          <p:nvPr>
            <p:ph type="ftr" sz="quarter" idx="2"/>
          </p:nvPr>
        </p:nvSpPr>
        <p:spPr bwMode="auto">
          <a:xfrm>
            <a:off x="0" y="9120814"/>
            <a:ext cx="3170583" cy="480387"/>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defTabSz="966510" eaLnBrk="1" hangingPunct="1">
              <a:defRPr sz="1200">
                <a:latin typeface="Times New Roman" charset="0"/>
              </a:defRPr>
            </a:lvl1pPr>
          </a:lstStyle>
          <a:p>
            <a:pPr>
              <a:defRPr/>
            </a:pPr>
            <a:r>
              <a:rPr lang="en-US">
                <a:latin typeface="Calibri" panose="020F0502020204030204" pitchFamily="34" charset="0"/>
              </a:rPr>
              <a:t>Sugar Land Bible Church</a:t>
            </a:r>
            <a:endParaRPr lang="en-US" dirty="0">
              <a:latin typeface="Calibri" panose="020F0502020204030204" pitchFamily="34" charset="0"/>
            </a:endParaRPr>
          </a:p>
        </p:txBody>
      </p:sp>
      <p:sp>
        <p:nvSpPr>
          <p:cNvPr id="25605" name="Rectangle 5"/>
          <p:cNvSpPr>
            <a:spLocks noGrp="1" noChangeArrowheads="1"/>
          </p:cNvSpPr>
          <p:nvPr>
            <p:ph type="sldNum" sz="quarter" idx="3"/>
          </p:nvPr>
        </p:nvSpPr>
        <p:spPr bwMode="auto">
          <a:xfrm>
            <a:off x="4144618" y="9120814"/>
            <a:ext cx="3170583" cy="480387"/>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algn="r" defTabSz="966510" eaLnBrk="1" hangingPunct="1">
              <a:defRPr sz="1200" smtClean="0"/>
            </a:lvl1pPr>
          </a:lstStyle>
          <a:p>
            <a:pPr>
              <a:defRPr/>
            </a:pPr>
            <a:fld id="{64D9FA50-B652-4374-A60C-942D4D86F55D}" type="slidenum">
              <a:rPr lang="en-US" altLang="en-US">
                <a:latin typeface="Calibri" panose="020F0502020204030204" pitchFamily="34" charset="0"/>
              </a:rPr>
              <a:pPr>
                <a:defRPr/>
              </a:pPr>
              <a:t>‹#›</a:t>
            </a:fld>
            <a:endParaRPr lang="en-US"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sldNum="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1-19T16:48:20.075"/>
    </inkml:context>
    <inkml:brush xml:id="br0">
      <inkml:brushProperty name="width" value="0.0265" units="cm"/>
      <inkml:brushProperty name="height" value="0.0265" units="cm"/>
    </inkml:brush>
  </inkml:definitions>
  <inkml:trace contextRef="#ctx0" brushRef="#br0">17 0 2688,'-17'0'1056,"17"0"-576,0 34-512,0-18 224</inkml:trace>
  <inkml:trace contextRef="#ctx0" brushRef="#br0" timeOffset="90.021">1 51 4000,'0'0'-576,"0"0"288,0 0 128,0 0 192,0 0 64,0 0-32,0 0 32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40" tIns="47420" rIns="94840" bIns="47420" rtlCol="0"/>
          <a:lstStyle>
            <a:lvl1pPr algn="l" eaLnBrk="1" hangingPunct="1">
              <a:defRPr sz="1200">
                <a:latin typeface="Calibri" panose="020F0502020204030204" pitchFamily="34" charset="0"/>
              </a:defRPr>
            </a:lvl1pPr>
          </a:lstStyle>
          <a:p>
            <a:pPr>
              <a:defRPr/>
            </a:pPr>
            <a:r>
              <a:rPr lang="en-US"/>
              <a:t>Dr. Andy Woods - Ecclessiology</a:t>
            </a:r>
            <a:endParaRPr lang="en-US" dirty="0"/>
          </a:p>
        </p:txBody>
      </p:sp>
      <p:sp>
        <p:nvSpPr>
          <p:cNvPr id="3" name="Date Placeholder 2"/>
          <p:cNvSpPr>
            <a:spLocks noGrp="1"/>
          </p:cNvSpPr>
          <p:nvPr>
            <p:ph type="dt" idx="1"/>
          </p:nvPr>
        </p:nvSpPr>
        <p:spPr>
          <a:xfrm>
            <a:off x="4142962" y="0"/>
            <a:ext cx="3170583" cy="480388"/>
          </a:xfrm>
          <a:prstGeom prst="rect">
            <a:avLst/>
          </a:prstGeom>
        </p:spPr>
        <p:txBody>
          <a:bodyPr vert="horz" lIns="94840" tIns="47420" rIns="94840" bIns="47420" rtlCol="0"/>
          <a:lstStyle>
            <a:lvl1pPr algn="r" eaLnBrk="1" hangingPunct="1">
              <a:defRPr sz="1200">
                <a:latin typeface="Calibri" panose="020F0502020204030204" pitchFamily="34" charset="0"/>
              </a:defRPr>
            </a:lvl1pPr>
          </a:lstStyle>
          <a:p>
            <a:pPr>
              <a:defRPr/>
            </a:pPr>
            <a:r>
              <a:rPr lang="en-US"/>
              <a:t>12/2/2018</a:t>
            </a:r>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4840" tIns="47420" rIns="94840" bIns="47420" rtlCol="0" anchor="ctr"/>
          <a:lstStyle/>
          <a:p>
            <a:pPr lvl="0"/>
            <a:endParaRPr lang="en-US" noProof="0"/>
          </a:p>
        </p:txBody>
      </p:sp>
      <p:sp>
        <p:nvSpPr>
          <p:cNvPr id="5" name="Notes Placeholder 4"/>
          <p:cNvSpPr>
            <a:spLocks noGrp="1"/>
          </p:cNvSpPr>
          <p:nvPr>
            <p:ph type="body" sz="quarter" idx="3"/>
          </p:nvPr>
        </p:nvSpPr>
        <p:spPr>
          <a:xfrm>
            <a:off x="732183" y="4561227"/>
            <a:ext cx="5850835" cy="4320213"/>
          </a:xfrm>
          <a:prstGeom prst="rect">
            <a:avLst/>
          </a:prstGeom>
        </p:spPr>
        <p:txBody>
          <a:bodyPr vert="horz" lIns="94840" tIns="47420" rIns="94840" bIns="474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9173"/>
            <a:ext cx="3170583" cy="480388"/>
          </a:xfrm>
          <a:prstGeom prst="rect">
            <a:avLst/>
          </a:prstGeom>
        </p:spPr>
        <p:txBody>
          <a:bodyPr vert="horz" lIns="94840" tIns="47420" rIns="94840" bIns="47420" rtlCol="0" anchor="b"/>
          <a:lstStyle>
            <a:lvl1pPr algn="l" eaLnBrk="1" hangingPunct="1">
              <a:defRPr sz="1200">
                <a:latin typeface="Calibri" panose="020F0502020204030204" pitchFamily="34" charset="0"/>
              </a:defRPr>
            </a:lvl1pPr>
          </a:lstStyle>
          <a:p>
            <a:pPr>
              <a:defRPr/>
            </a:pPr>
            <a:r>
              <a:rPr lang="en-US"/>
              <a:t>Sugar Land Bible Church</a:t>
            </a:r>
            <a:endParaRPr lang="en-US" dirty="0"/>
          </a:p>
        </p:txBody>
      </p:sp>
      <p:sp>
        <p:nvSpPr>
          <p:cNvPr id="7" name="Slide Number Placeholder 6"/>
          <p:cNvSpPr>
            <a:spLocks noGrp="1"/>
          </p:cNvSpPr>
          <p:nvPr>
            <p:ph type="sldNum" sz="quarter" idx="5"/>
          </p:nvPr>
        </p:nvSpPr>
        <p:spPr>
          <a:xfrm>
            <a:off x="4142962" y="9119173"/>
            <a:ext cx="3170583" cy="480388"/>
          </a:xfrm>
          <a:prstGeom prst="rect">
            <a:avLst/>
          </a:prstGeom>
        </p:spPr>
        <p:txBody>
          <a:bodyPr vert="horz" wrap="square" lIns="94840" tIns="47420" rIns="94840" bIns="474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2EE12E10-4977-4B34-9E69-F74DF60D6BD7}"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sldNum="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18466"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846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45D4CAFE-C319-4571-8217-AC672F7692FF}" type="slidenum">
              <a:rPr lang="en-US" altLang="en-US"/>
              <a:pPr>
                <a:defRPr/>
              </a:pPr>
              <a:t>‹#›</a:t>
            </a:fld>
            <a:endParaRPr lang="en-US" altLang="en-US"/>
          </a:p>
        </p:txBody>
      </p:sp>
    </p:spTree>
    <p:extLst>
      <p:ext uri="{BB962C8B-B14F-4D97-AF65-F5344CB8AC3E}">
        <p14:creationId xmlns:p14="http://schemas.microsoft.com/office/powerpoint/2010/main" val="987856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C0876B10-3D84-4311-8447-02D560279475}" type="slidenum">
              <a:rPr lang="en-US" altLang="en-US"/>
              <a:pPr>
                <a:defRPr/>
              </a:pPr>
              <a:t>‹#›</a:t>
            </a:fld>
            <a:endParaRPr lang="en-US" altLang="en-US"/>
          </a:p>
        </p:txBody>
      </p:sp>
    </p:spTree>
    <p:extLst>
      <p:ext uri="{BB962C8B-B14F-4D97-AF65-F5344CB8AC3E}">
        <p14:creationId xmlns:p14="http://schemas.microsoft.com/office/powerpoint/2010/main" val="2541819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8D6343EB-E510-474F-81AE-1CC688088EE5}" type="slidenum">
              <a:rPr lang="en-US" altLang="en-US"/>
              <a:pPr>
                <a:defRPr/>
              </a:pPr>
              <a:t>‹#›</a:t>
            </a:fld>
            <a:endParaRPr lang="en-US" altLang="en-US"/>
          </a:p>
        </p:txBody>
      </p:sp>
    </p:spTree>
    <p:extLst>
      <p:ext uri="{BB962C8B-B14F-4D97-AF65-F5344CB8AC3E}">
        <p14:creationId xmlns:p14="http://schemas.microsoft.com/office/powerpoint/2010/main" val="971881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37FD5E51-C704-4CB5-AD20-00065384E650}" type="slidenum">
              <a:rPr lang="en-US" altLang="en-US"/>
              <a:pPr>
                <a:defRPr/>
              </a:pPr>
              <a:t>‹#›</a:t>
            </a:fld>
            <a:endParaRPr lang="en-US" altLang="en-US"/>
          </a:p>
        </p:txBody>
      </p:sp>
    </p:spTree>
    <p:extLst>
      <p:ext uri="{BB962C8B-B14F-4D97-AF65-F5344CB8AC3E}">
        <p14:creationId xmlns:p14="http://schemas.microsoft.com/office/powerpoint/2010/main" val="19691747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042686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74837715"/>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A60F24F6-3D46-4411-917A-59364F9CF2A7}" type="slidenum">
              <a:rPr lang="en-US" altLang="en-US"/>
              <a:pPr>
                <a:defRPr/>
              </a:pPr>
              <a:t>‹#›</a:t>
            </a:fld>
            <a:endParaRPr lang="en-US" altLang="en-US"/>
          </a:p>
        </p:txBody>
      </p:sp>
    </p:spTree>
    <p:extLst>
      <p:ext uri="{BB962C8B-B14F-4D97-AF65-F5344CB8AC3E}">
        <p14:creationId xmlns:p14="http://schemas.microsoft.com/office/powerpoint/2010/main" val="665050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53F88F1C-F52B-4866-9B19-20E62C6DC28C}" type="slidenum">
              <a:rPr lang="en-US" altLang="en-US"/>
              <a:pPr>
                <a:defRPr/>
              </a:pPr>
              <a:t>‹#›</a:t>
            </a:fld>
            <a:endParaRPr lang="en-US" altLang="en-US"/>
          </a:p>
        </p:txBody>
      </p:sp>
    </p:spTree>
    <p:extLst>
      <p:ext uri="{BB962C8B-B14F-4D97-AF65-F5344CB8AC3E}">
        <p14:creationId xmlns:p14="http://schemas.microsoft.com/office/powerpoint/2010/main" val="866586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9"/>
          <p:cNvSpPr>
            <a:spLocks noGrp="1" noChangeArrowheads="1"/>
          </p:cNvSpPr>
          <p:nvPr>
            <p:ph type="dt" sz="half" idx="10"/>
          </p:nvPr>
        </p:nvSpPr>
        <p:spPr/>
        <p:txBody>
          <a:bodyPr/>
          <a:lstStyle>
            <a:lvl1pPr>
              <a:defRPr/>
            </a:lvl1pPr>
          </a:lstStyle>
          <a:p>
            <a:pPr>
              <a:defRPr/>
            </a:pPr>
            <a:endParaRPr lang="en-US"/>
          </a:p>
        </p:txBody>
      </p:sp>
      <p:sp>
        <p:nvSpPr>
          <p:cNvPr id="6" name="Rectangle 1060"/>
          <p:cNvSpPr>
            <a:spLocks noGrp="1" noChangeArrowheads="1"/>
          </p:cNvSpPr>
          <p:nvPr>
            <p:ph type="ftr" sz="quarter" idx="11"/>
          </p:nvPr>
        </p:nvSpPr>
        <p:spPr/>
        <p:txBody>
          <a:bodyPr/>
          <a:lstStyle>
            <a:lvl1pPr>
              <a:defRPr/>
            </a:lvl1pPr>
          </a:lstStyle>
          <a:p>
            <a:pPr>
              <a:defRPr/>
            </a:pPr>
            <a:endParaRPr lang="en-US"/>
          </a:p>
        </p:txBody>
      </p:sp>
      <p:sp>
        <p:nvSpPr>
          <p:cNvPr id="7" name="Rectangle 1061"/>
          <p:cNvSpPr>
            <a:spLocks noGrp="1" noChangeArrowheads="1"/>
          </p:cNvSpPr>
          <p:nvPr>
            <p:ph type="sldNum" sz="quarter" idx="12"/>
          </p:nvPr>
        </p:nvSpPr>
        <p:spPr/>
        <p:txBody>
          <a:bodyPr/>
          <a:lstStyle>
            <a:lvl1pPr>
              <a:defRPr smtClean="0"/>
            </a:lvl1pPr>
          </a:lstStyle>
          <a:p>
            <a:pPr>
              <a:defRPr/>
            </a:pPr>
            <a:fld id="{1834585D-10B2-47BE-B30E-3840132CB95F}" type="slidenum">
              <a:rPr lang="en-US" altLang="en-US"/>
              <a:pPr>
                <a:defRPr/>
              </a:pPr>
              <a:t>‹#›</a:t>
            </a:fld>
            <a:endParaRPr lang="en-US" altLang="en-US"/>
          </a:p>
        </p:txBody>
      </p:sp>
    </p:spTree>
    <p:extLst>
      <p:ext uri="{BB962C8B-B14F-4D97-AF65-F5344CB8AC3E}">
        <p14:creationId xmlns:p14="http://schemas.microsoft.com/office/powerpoint/2010/main" val="715822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9"/>
          <p:cNvSpPr>
            <a:spLocks noGrp="1" noChangeArrowheads="1"/>
          </p:cNvSpPr>
          <p:nvPr>
            <p:ph type="dt" sz="half" idx="10"/>
          </p:nvPr>
        </p:nvSpPr>
        <p:spPr/>
        <p:txBody>
          <a:bodyPr/>
          <a:lstStyle>
            <a:lvl1pPr>
              <a:defRPr/>
            </a:lvl1pPr>
          </a:lstStyle>
          <a:p>
            <a:pPr>
              <a:defRPr/>
            </a:pPr>
            <a:endParaRPr lang="en-US"/>
          </a:p>
        </p:txBody>
      </p:sp>
      <p:sp>
        <p:nvSpPr>
          <p:cNvPr id="8" name="Rectangle 1060"/>
          <p:cNvSpPr>
            <a:spLocks noGrp="1" noChangeArrowheads="1"/>
          </p:cNvSpPr>
          <p:nvPr>
            <p:ph type="ftr" sz="quarter" idx="11"/>
          </p:nvPr>
        </p:nvSpPr>
        <p:spPr/>
        <p:txBody>
          <a:bodyPr/>
          <a:lstStyle>
            <a:lvl1pPr>
              <a:defRPr/>
            </a:lvl1pPr>
          </a:lstStyle>
          <a:p>
            <a:pPr>
              <a:defRPr/>
            </a:pPr>
            <a:endParaRPr lang="en-US"/>
          </a:p>
        </p:txBody>
      </p:sp>
      <p:sp>
        <p:nvSpPr>
          <p:cNvPr id="9" name="Rectangle 1061"/>
          <p:cNvSpPr>
            <a:spLocks noGrp="1" noChangeArrowheads="1"/>
          </p:cNvSpPr>
          <p:nvPr>
            <p:ph type="sldNum" sz="quarter" idx="12"/>
          </p:nvPr>
        </p:nvSpPr>
        <p:spPr/>
        <p:txBody>
          <a:bodyPr/>
          <a:lstStyle>
            <a:lvl1pPr>
              <a:defRPr smtClean="0"/>
            </a:lvl1pPr>
          </a:lstStyle>
          <a:p>
            <a:pPr>
              <a:defRPr/>
            </a:pPr>
            <a:fld id="{71C7DA9A-C91F-4D7C-9543-1232334F43DC}" type="slidenum">
              <a:rPr lang="en-US" altLang="en-US"/>
              <a:pPr>
                <a:defRPr/>
              </a:pPr>
              <a:t>‹#›</a:t>
            </a:fld>
            <a:endParaRPr lang="en-US" altLang="en-US"/>
          </a:p>
        </p:txBody>
      </p:sp>
    </p:spTree>
    <p:extLst>
      <p:ext uri="{BB962C8B-B14F-4D97-AF65-F5344CB8AC3E}">
        <p14:creationId xmlns:p14="http://schemas.microsoft.com/office/powerpoint/2010/main" val="3891287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59"/>
          <p:cNvSpPr>
            <a:spLocks noGrp="1" noChangeArrowheads="1"/>
          </p:cNvSpPr>
          <p:nvPr>
            <p:ph type="dt" sz="half" idx="10"/>
          </p:nvPr>
        </p:nvSpPr>
        <p:spPr/>
        <p:txBody>
          <a:bodyPr/>
          <a:lstStyle>
            <a:lvl1pPr>
              <a:defRPr/>
            </a:lvl1pPr>
          </a:lstStyle>
          <a:p>
            <a:pPr>
              <a:defRPr/>
            </a:pPr>
            <a:endParaRPr lang="en-US"/>
          </a:p>
        </p:txBody>
      </p:sp>
      <p:sp>
        <p:nvSpPr>
          <p:cNvPr id="4" name="Rectangle 1060"/>
          <p:cNvSpPr>
            <a:spLocks noGrp="1" noChangeArrowheads="1"/>
          </p:cNvSpPr>
          <p:nvPr>
            <p:ph type="ftr" sz="quarter" idx="11"/>
          </p:nvPr>
        </p:nvSpPr>
        <p:spPr/>
        <p:txBody>
          <a:bodyPr/>
          <a:lstStyle>
            <a:lvl1pPr>
              <a:defRPr/>
            </a:lvl1pPr>
          </a:lstStyle>
          <a:p>
            <a:pPr>
              <a:defRPr/>
            </a:pPr>
            <a:endParaRPr lang="en-US"/>
          </a:p>
        </p:txBody>
      </p:sp>
      <p:sp>
        <p:nvSpPr>
          <p:cNvPr id="5" name="Rectangle 1061"/>
          <p:cNvSpPr>
            <a:spLocks noGrp="1" noChangeArrowheads="1"/>
          </p:cNvSpPr>
          <p:nvPr>
            <p:ph type="sldNum" sz="quarter" idx="12"/>
          </p:nvPr>
        </p:nvSpPr>
        <p:spPr/>
        <p:txBody>
          <a:bodyPr/>
          <a:lstStyle>
            <a:lvl1pPr>
              <a:defRPr smtClean="0"/>
            </a:lvl1pPr>
          </a:lstStyle>
          <a:p>
            <a:pPr>
              <a:defRPr/>
            </a:pPr>
            <a:fld id="{228044A3-C64B-439C-B7F2-9F7A50A2C066}" type="slidenum">
              <a:rPr lang="en-US" altLang="en-US"/>
              <a:pPr>
                <a:defRPr/>
              </a:pPr>
              <a:t>‹#›</a:t>
            </a:fld>
            <a:endParaRPr lang="en-US" altLang="en-US"/>
          </a:p>
        </p:txBody>
      </p:sp>
    </p:spTree>
    <p:extLst>
      <p:ext uri="{BB962C8B-B14F-4D97-AF65-F5344CB8AC3E}">
        <p14:creationId xmlns:p14="http://schemas.microsoft.com/office/powerpoint/2010/main" val="3997023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059"/>
          <p:cNvSpPr>
            <a:spLocks noGrp="1" noChangeArrowheads="1"/>
          </p:cNvSpPr>
          <p:nvPr>
            <p:ph type="dt" sz="half" idx="10"/>
          </p:nvPr>
        </p:nvSpPr>
        <p:spPr/>
        <p:txBody>
          <a:bodyPr/>
          <a:lstStyle>
            <a:lvl1pPr>
              <a:defRPr/>
            </a:lvl1pPr>
          </a:lstStyle>
          <a:p>
            <a:pPr>
              <a:defRPr/>
            </a:pPr>
            <a:endParaRPr lang="en-US"/>
          </a:p>
        </p:txBody>
      </p:sp>
      <p:sp>
        <p:nvSpPr>
          <p:cNvPr id="3" name="Rectangle 1060"/>
          <p:cNvSpPr>
            <a:spLocks noGrp="1" noChangeArrowheads="1"/>
          </p:cNvSpPr>
          <p:nvPr>
            <p:ph type="ftr" sz="quarter" idx="11"/>
          </p:nvPr>
        </p:nvSpPr>
        <p:spPr/>
        <p:txBody>
          <a:bodyPr/>
          <a:lstStyle>
            <a:lvl1pPr>
              <a:defRPr/>
            </a:lvl1pPr>
          </a:lstStyle>
          <a:p>
            <a:pPr>
              <a:defRPr/>
            </a:pPr>
            <a:endParaRPr lang="en-US"/>
          </a:p>
        </p:txBody>
      </p:sp>
      <p:sp>
        <p:nvSpPr>
          <p:cNvPr id="4" name="Rectangle 1061"/>
          <p:cNvSpPr>
            <a:spLocks noGrp="1" noChangeArrowheads="1"/>
          </p:cNvSpPr>
          <p:nvPr>
            <p:ph type="sldNum" sz="quarter" idx="12"/>
          </p:nvPr>
        </p:nvSpPr>
        <p:spPr/>
        <p:txBody>
          <a:bodyPr/>
          <a:lstStyle>
            <a:lvl1pPr>
              <a:defRPr smtClean="0"/>
            </a:lvl1pPr>
          </a:lstStyle>
          <a:p>
            <a:pPr>
              <a:defRPr/>
            </a:pPr>
            <a:fld id="{E2E853EB-C01D-41FA-99BA-0A731164B337}" type="slidenum">
              <a:rPr lang="en-US" altLang="en-US"/>
              <a:pPr>
                <a:defRPr/>
              </a:pPr>
              <a:t>‹#›</a:t>
            </a:fld>
            <a:endParaRPr lang="en-US" altLang="en-US"/>
          </a:p>
        </p:txBody>
      </p:sp>
    </p:spTree>
    <p:extLst>
      <p:ext uri="{BB962C8B-B14F-4D97-AF65-F5344CB8AC3E}">
        <p14:creationId xmlns:p14="http://schemas.microsoft.com/office/powerpoint/2010/main" val="2504222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9"/>
          <p:cNvSpPr>
            <a:spLocks noGrp="1" noChangeArrowheads="1"/>
          </p:cNvSpPr>
          <p:nvPr>
            <p:ph type="dt" sz="half" idx="10"/>
          </p:nvPr>
        </p:nvSpPr>
        <p:spPr/>
        <p:txBody>
          <a:bodyPr/>
          <a:lstStyle>
            <a:lvl1pPr>
              <a:defRPr/>
            </a:lvl1pPr>
          </a:lstStyle>
          <a:p>
            <a:pPr>
              <a:defRPr/>
            </a:pPr>
            <a:endParaRPr lang="en-US"/>
          </a:p>
        </p:txBody>
      </p:sp>
      <p:sp>
        <p:nvSpPr>
          <p:cNvPr id="6" name="Rectangle 1060"/>
          <p:cNvSpPr>
            <a:spLocks noGrp="1" noChangeArrowheads="1"/>
          </p:cNvSpPr>
          <p:nvPr>
            <p:ph type="ftr" sz="quarter" idx="11"/>
          </p:nvPr>
        </p:nvSpPr>
        <p:spPr/>
        <p:txBody>
          <a:bodyPr/>
          <a:lstStyle>
            <a:lvl1pPr>
              <a:defRPr/>
            </a:lvl1pPr>
          </a:lstStyle>
          <a:p>
            <a:pPr>
              <a:defRPr/>
            </a:pPr>
            <a:endParaRPr lang="en-US"/>
          </a:p>
        </p:txBody>
      </p:sp>
      <p:sp>
        <p:nvSpPr>
          <p:cNvPr id="7" name="Rectangle 1061"/>
          <p:cNvSpPr>
            <a:spLocks noGrp="1" noChangeArrowheads="1"/>
          </p:cNvSpPr>
          <p:nvPr>
            <p:ph type="sldNum" sz="quarter" idx="12"/>
          </p:nvPr>
        </p:nvSpPr>
        <p:spPr/>
        <p:txBody>
          <a:bodyPr/>
          <a:lstStyle>
            <a:lvl1pPr>
              <a:defRPr smtClean="0"/>
            </a:lvl1pPr>
          </a:lstStyle>
          <a:p>
            <a:pPr>
              <a:defRPr/>
            </a:pPr>
            <a:fld id="{47164743-69A0-4AE9-A82A-E469AF6283A7}" type="slidenum">
              <a:rPr lang="en-US" altLang="en-US"/>
              <a:pPr>
                <a:defRPr/>
              </a:pPr>
              <a:t>‹#›</a:t>
            </a:fld>
            <a:endParaRPr lang="en-US" altLang="en-US"/>
          </a:p>
        </p:txBody>
      </p:sp>
    </p:spTree>
    <p:extLst>
      <p:ext uri="{BB962C8B-B14F-4D97-AF65-F5344CB8AC3E}">
        <p14:creationId xmlns:p14="http://schemas.microsoft.com/office/powerpoint/2010/main" val="102889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9"/>
          <p:cNvSpPr>
            <a:spLocks noGrp="1" noChangeArrowheads="1"/>
          </p:cNvSpPr>
          <p:nvPr>
            <p:ph type="dt" sz="half" idx="10"/>
          </p:nvPr>
        </p:nvSpPr>
        <p:spPr/>
        <p:txBody>
          <a:bodyPr/>
          <a:lstStyle>
            <a:lvl1pPr>
              <a:defRPr/>
            </a:lvl1pPr>
          </a:lstStyle>
          <a:p>
            <a:pPr>
              <a:defRPr/>
            </a:pPr>
            <a:endParaRPr lang="en-US"/>
          </a:p>
        </p:txBody>
      </p:sp>
      <p:sp>
        <p:nvSpPr>
          <p:cNvPr id="6" name="Rectangle 1060"/>
          <p:cNvSpPr>
            <a:spLocks noGrp="1" noChangeArrowheads="1"/>
          </p:cNvSpPr>
          <p:nvPr>
            <p:ph type="ftr" sz="quarter" idx="11"/>
          </p:nvPr>
        </p:nvSpPr>
        <p:spPr/>
        <p:txBody>
          <a:bodyPr/>
          <a:lstStyle>
            <a:lvl1pPr>
              <a:defRPr/>
            </a:lvl1pPr>
          </a:lstStyle>
          <a:p>
            <a:pPr>
              <a:defRPr/>
            </a:pPr>
            <a:endParaRPr lang="en-US"/>
          </a:p>
        </p:txBody>
      </p:sp>
      <p:sp>
        <p:nvSpPr>
          <p:cNvPr id="7" name="Rectangle 1061"/>
          <p:cNvSpPr>
            <a:spLocks noGrp="1" noChangeArrowheads="1"/>
          </p:cNvSpPr>
          <p:nvPr>
            <p:ph type="sldNum" sz="quarter" idx="12"/>
          </p:nvPr>
        </p:nvSpPr>
        <p:spPr/>
        <p:txBody>
          <a:bodyPr/>
          <a:lstStyle>
            <a:lvl1pPr>
              <a:defRPr smtClean="0"/>
            </a:lvl1pPr>
          </a:lstStyle>
          <a:p>
            <a:pPr>
              <a:defRPr/>
            </a:pPr>
            <a:fld id="{E63F167E-0034-4040-A80B-059AAEDBFB1F}" type="slidenum">
              <a:rPr lang="en-US" altLang="en-US"/>
              <a:pPr>
                <a:defRPr/>
              </a:pPr>
              <a:t>‹#›</a:t>
            </a:fld>
            <a:endParaRPr lang="en-US" altLang="en-US"/>
          </a:p>
        </p:txBody>
      </p:sp>
    </p:spTree>
    <p:extLst>
      <p:ext uri="{BB962C8B-B14F-4D97-AF65-F5344CB8AC3E}">
        <p14:creationId xmlns:p14="http://schemas.microsoft.com/office/powerpoint/2010/main" val="1875238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grpSp>
        <p:nvGrpSpPr>
          <p:cNvPr id="1026" name="Group 1026"/>
          <p:cNvGrpSpPr>
            <a:grpSpLocks/>
          </p:cNvGrpSpPr>
          <p:nvPr/>
        </p:nvGrpSpPr>
        <p:grpSpPr bwMode="auto">
          <a:xfrm>
            <a:off x="0" y="0"/>
            <a:ext cx="1085850" cy="6854825"/>
            <a:chOff x="0" y="0"/>
            <a:chExt cx="684" cy="4318"/>
          </a:xfrm>
        </p:grpSpPr>
        <p:sp>
          <p:nvSpPr>
            <p:cNvPr id="17411" name="Rectangle 1027"/>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1033" name="Group 1028"/>
            <p:cNvGrpSpPr>
              <a:grpSpLocks/>
            </p:cNvGrpSpPr>
            <p:nvPr/>
          </p:nvGrpSpPr>
          <p:grpSpPr bwMode="auto">
            <a:xfrm>
              <a:off x="48" y="102"/>
              <a:ext cx="96" cy="4128"/>
              <a:chOff x="48" y="102"/>
              <a:chExt cx="96" cy="4128"/>
            </a:xfrm>
          </p:grpSpPr>
          <p:sp>
            <p:nvSpPr>
              <p:cNvPr id="1034" name="Rectangle 1029"/>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5" name="Rectangle 1030"/>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6" name="Rectangle 1031"/>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7" name="Rectangle 1032"/>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8" name="Rectangle 1033"/>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9" name="Rectangle 1034"/>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0" name="Rectangle 1035"/>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1" name="Rectangle 1036"/>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2" name="Rectangle 1037"/>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3" name="Rectangle 1038"/>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4" name="Rectangle 1039"/>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5" name="Rectangle 1040"/>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6" name="Rectangle 1041"/>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7" name="Rectangle 1042"/>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8" name="Rectangle 1043"/>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9" name="Rectangle 1044"/>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0" name="Rectangle 1045"/>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1" name="Rectangle 1046"/>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2" name="Rectangle 1047"/>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3" name="Rectangle 1048"/>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4" name="Rectangle 1049"/>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5" name="Rectangle 1050"/>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6" name="Rectangle 1051"/>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7" name="Rectangle 1052"/>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8" name="Rectangle 1053"/>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9" name="Rectangle 1054"/>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0" name="Rectangle 1055"/>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1" name="Rectangle 1056"/>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2" name="Rectangle 1057"/>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1027" name="Rectangle 1058"/>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7443" name="Rectangle 1059"/>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endParaRPr lang="en-US" dirty="0"/>
          </a:p>
        </p:txBody>
      </p:sp>
      <p:sp>
        <p:nvSpPr>
          <p:cNvPr id="17444" name="Rectangle 1060"/>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dirty="0"/>
          </a:p>
        </p:txBody>
      </p:sp>
      <p:sp>
        <p:nvSpPr>
          <p:cNvPr id="17445" name="Rectangle 1061"/>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24A62825-CB94-47F8-9653-B250F41B4225}" type="slidenum">
              <a:rPr lang="en-US" altLang="en-US" smtClean="0"/>
              <a:pPr>
                <a:defRPr/>
              </a:pPr>
              <a:t>‹#›</a:t>
            </a:fld>
            <a:endParaRPr lang="en-US" altLang="en-US" dirty="0"/>
          </a:p>
        </p:txBody>
      </p:sp>
      <p:sp>
        <p:nvSpPr>
          <p:cNvPr id="17446" name="Rectangle 1062"/>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 id="2147483924" r:id="rId13"/>
    <p:sldLayoutId id="2147483925" r:id="rId14"/>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14.emf"/><Relationship Id="rId2" Type="http://schemas.openxmlformats.org/officeDocument/2006/relationships/customXml" Target="../ink/ink2.xml"/><Relationship Id="rId1" Type="http://schemas.openxmlformats.org/officeDocument/2006/relationships/slideLayout" Target="../slideLayouts/slideLayout2.xml"/><Relationship Id="rId6" Type="http://schemas.openxmlformats.org/officeDocument/2006/relationships/customXml" Target="../ink/ink4.xml"/><Relationship Id="rId5" Type="http://schemas.openxmlformats.org/officeDocument/2006/relationships/image" Target="../media/image13.emf"/><Relationship Id="rId4" Type="http://schemas.openxmlformats.org/officeDocument/2006/relationships/customXml" Target="../ink/ink3.xml"/></Relationships>
</file>

<file path=ppt/slides/_rels/slide36.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14.emf"/><Relationship Id="rId2" Type="http://schemas.openxmlformats.org/officeDocument/2006/relationships/customXml" Target="../ink/ink5.xml"/><Relationship Id="rId1" Type="http://schemas.openxmlformats.org/officeDocument/2006/relationships/slideLayout" Target="../slideLayouts/slideLayout2.xml"/><Relationship Id="rId6" Type="http://schemas.openxmlformats.org/officeDocument/2006/relationships/customXml" Target="../ink/ink7.xml"/><Relationship Id="rId5" Type="http://schemas.openxmlformats.org/officeDocument/2006/relationships/image" Target="../media/image13.emf"/><Relationship Id="rId4" Type="http://schemas.openxmlformats.org/officeDocument/2006/relationships/customXml" Target="../ink/ink6.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76996" y="2477941"/>
            <a:ext cx="1390008" cy="1902117"/>
          </a:xfrm>
          <a:prstGeom prst="rect">
            <a:avLst/>
          </a:prstGeom>
        </p:spPr>
      </p:pic>
      <p:sp>
        <p:nvSpPr>
          <p:cNvPr id="5" name="Title 1"/>
          <p:cNvSpPr txBox="1">
            <a:spLocks/>
          </p:cNvSpPr>
          <p:nvPr/>
        </p:nvSpPr>
        <p:spPr bwMode="auto">
          <a:xfrm>
            <a:off x="2971800" y="685800"/>
            <a:ext cx="3048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a:solidFill>
                  <a:srgbClr val="00FFFF"/>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eaLnBrk="1" hangingPunct="1">
              <a:defRPr/>
            </a:pPr>
            <a:r>
              <a:rPr lang="en-US" altLang="en-US" dirty="0">
                <a:effectLst>
                  <a:outerShdw blurRad="38100" dist="38100" dir="2700000" algn="tl">
                    <a:srgbClr val="000000">
                      <a:alpha val="43137"/>
                    </a:srgbClr>
                  </a:outerShdw>
                </a:effectLst>
                <a:cs typeface="Calibri" panose="020F0502020204030204" pitchFamily="34" charset="0"/>
              </a:rPr>
              <a:t>Ecclesiology</a:t>
            </a:r>
            <a:br>
              <a:rPr lang="en-US" altLang="en-US" b="1" kern="0" dirty="0">
                <a:effectLst>
                  <a:outerShdw blurRad="38100" dist="38100" dir="2700000" algn="tl">
                    <a:srgbClr val="000000">
                      <a:alpha val="43137"/>
                    </a:srgbClr>
                  </a:outerShdw>
                </a:effectLst>
              </a:rPr>
            </a:br>
            <a:r>
              <a:rPr lang="en-US" altLang="en-US" sz="2800" kern="0" dirty="0">
                <a:effectLst>
                  <a:outerShdw blurRad="38100" dist="38100" dir="2700000" algn="tl">
                    <a:srgbClr val="000000">
                      <a:alpha val="43137"/>
                    </a:srgbClr>
                  </a:outerShdw>
                </a:effectLst>
              </a:rPr>
              <a:t>Session 42</a:t>
            </a:r>
            <a:endParaRPr lang="en-US" altLang="en-US" kern="0" dirty="0">
              <a:effectLst>
                <a:outerShdw blurRad="38100" dist="38100" dir="2700000" algn="tl">
                  <a:srgbClr val="000000">
                    <a:alpha val="43137"/>
                  </a:srgbClr>
                </a:outerShdw>
              </a:effectLst>
            </a:endParaRPr>
          </a:p>
        </p:txBody>
      </p:sp>
      <p:sp>
        <p:nvSpPr>
          <p:cNvPr id="8" name="Subtitle 2"/>
          <p:cNvSpPr txBox="1">
            <a:spLocks/>
          </p:cNvSpPr>
          <p:nvPr/>
        </p:nvSpPr>
        <p:spPr bwMode="auto">
          <a:xfrm>
            <a:off x="838200" y="4572000"/>
            <a:ext cx="7467600" cy="17526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r>
              <a:rPr lang="en-US" altLang="en-US" kern="0" dirty="0">
                <a:solidFill>
                  <a:schemeClr val="tx1"/>
                </a:solidFill>
                <a:effectLst>
                  <a:outerShdw blurRad="38100" dist="38100" dir="2700000" algn="tl">
                    <a:srgbClr val="000000">
                      <a:alpha val="43137"/>
                    </a:srgbClr>
                  </a:outerShdw>
                </a:effectLst>
              </a:rPr>
              <a:t>Dr. Andy Woods</a:t>
            </a:r>
          </a:p>
          <a:p>
            <a:pPr eaLnBrk="1" hangingPunct="1"/>
            <a:endParaRPr lang="en-US" altLang="en-US" sz="2000" kern="0" dirty="0">
              <a:solidFill>
                <a:schemeClr val="tx1"/>
              </a:solidFill>
              <a:effectLst>
                <a:outerShdw blurRad="38100" dist="38100" dir="2700000" algn="tl">
                  <a:srgbClr val="000000">
                    <a:alpha val="43137"/>
                  </a:srgbClr>
                </a:outerShdw>
              </a:effectLst>
            </a:endParaRPr>
          </a:p>
          <a:p>
            <a:pPr eaLnBrk="1" hangingPunct="1"/>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3E27B7D1-57B0-45DC-ABD1-2E4F00DC204F}"/>
                  </a:ext>
                </a:extLst>
              </p14:cNvPr>
              <p14:cNvContentPartPr/>
              <p14:nvPr/>
            </p14:nvContentPartPr>
            <p14:xfrm>
              <a:off x="10853129" y="4297026"/>
              <a:ext cx="6120" cy="18180"/>
            </p14:xfrm>
          </p:contentPart>
        </mc:Choice>
        <mc:Fallback xmlns="">
          <p:pic>
            <p:nvPicPr>
              <p:cNvPr id="6" name="Ink 5">
                <a:extLst>
                  <a:ext uri="{FF2B5EF4-FFF2-40B4-BE49-F238E27FC236}">
                    <a16:creationId xmlns:a16="http://schemas.microsoft.com/office/drawing/2014/main" id="{3E27B7D1-57B0-45DC-ABD1-2E4F00DC204F}"/>
                  </a:ext>
                </a:extLst>
              </p:cNvPr>
              <p:cNvPicPr/>
              <p:nvPr/>
            </p:nvPicPr>
            <p:blipFill>
              <a:blip r:embed="rId4"/>
              <a:stretch>
                <a:fillRect/>
              </a:stretch>
            </p:blipFill>
            <p:spPr>
              <a:xfrm>
                <a:off x="10848709" y="4292481"/>
                <a:ext cx="14620" cy="26920"/>
              </a:xfrm>
              <a:prstGeom prst="rect">
                <a:avLst/>
              </a:prstGeom>
            </p:spPr>
          </p:pic>
        </mc:Fallback>
      </mc:AlternateContent>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6:3</a:t>
            </a:r>
          </a:p>
          <a:p>
            <a:pPr algn="just">
              <a:spcAft>
                <a:spcPts val="1200"/>
              </a:spcAft>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brethren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select from among you seven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good reputation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full of the Spirit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of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wisdom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whom we may put in charge of this task</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1">
            <a:extLst>
              <a:ext uri="{FF2B5EF4-FFF2-40B4-BE49-F238E27FC236}">
                <a16:creationId xmlns:a16="http://schemas.microsoft.com/office/drawing/2014/main" id="{FC589DAD-DA66-4934-81FE-607C3449C7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46400" y="2971800"/>
            <a:ext cx="3251200" cy="1828800"/>
          </a:xfrm>
          <a:prstGeom prst="rect">
            <a:avLst/>
          </a:prstGeom>
        </p:spPr>
      </p:pic>
    </p:spTree>
    <p:extLst>
      <p:ext uri="{BB962C8B-B14F-4D97-AF65-F5344CB8AC3E}">
        <p14:creationId xmlns:p14="http://schemas.microsoft.com/office/powerpoint/2010/main" val="3106706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09600" y="228599"/>
            <a:ext cx="7772400" cy="914401"/>
          </a:xfrm>
        </p:spPr>
        <p:txBody>
          <a:bodyPr/>
          <a:lstStyle/>
          <a:p>
            <a:pPr algn="ctr" eaLnBrk="1" hangingPunct="1"/>
            <a:r>
              <a:rPr lang="en-US" altLang="en-US" sz="3600" dirty="0">
                <a:effectLst>
                  <a:outerShdw blurRad="38100" dist="38100" dir="2700000" algn="tl">
                    <a:srgbClr val="000000">
                      <a:alpha val="43137"/>
                    </a:srgbClr>
                  </a:outerShdw>
                </a:effectLst>
              </a:rPr>
              <a:t>Deacon Qualifications</a:t>
            </a:r>
            <a:br>
              <a:rPr lang="en-US" altLang="en-US" sz="3600" dirty="0">
                <a:effectLst>
                  <a:outerShdw blurRad="38100" dist="38100" dir="2700000" algn="tl">
                    <a:srgbClr val="000000">
                      <a:alpha val="43137"/>
                    </a:srgbClr>
                  </a:outerShdw>
                </a:effectLst>
              </a:rPr>
            </a:br>
            <a:r>
              <a:rPr lang="en-US" altLang="en-US" sz="2800" dirty="0">
                <a:effectLst>
                  <a:outerShdw blurRad="38100" dist="38100" dir="2700000" algn="tl">
                    <a:srgbClr val="000000">
                      <a:alpha val="43137"/>
                    </a:srgbClr>
                  </a:outerShdw>
                </a:effectLst>
              </a:rPr>
              <a:t>Acts 6:3</a:t>
            </a:r>
            <a:endParaRPr lang="en-US" altLang="en-US" sz="3600" dirty="0">
              <a:effectLst>
                <a:outerShdw blurRad="38100" dist="38100" dir="2700000" algn="tl">
                  <a:srgbClr val="000000">
                    <a:alpha val="43137"/>
                  </a:srgbClr>
                </a:outerShdw>
              </a:effectLst>
            </a:endParaRPr>
          </a:p>
        </p:txBody>
      </p:sp>
      <p:sp>
        <p:nvSpPr>
          <p:cNvPr id="20483" name="Rectangle 3"/>
          <p:cNvSpPr>
            <a:spLocks noGrp="1" noChangeArrowheads="1"/>
          </p:cNvSpPr>
          <p:nvPr>
            <p:ph type="body" idx="1"/>
          </p:nvPr>
        </p:nvSpPr>
        <p:spPr>
          <a:xfrm>
            <a:off x="304800" y="1066800"/>
            <a:ext cx="7924800" cy="4876799"/>
          </a:xfrm>
        </p:spPr>
        <p:txBody>
          <a:bodyPr/>
          <a:lstStyle/>
          <a:p>
            <a:pPr marL="463550" indent="-463550" eaLnBrk="1" hangingPunct="1">
              <a:spcBef>
                <a:spcPts val="0"/>
              </a:spcBef>
              <a:spcAft>
                <a:spcPts val="600"/>
              </a:spcAft>
              <a:defRPr/>
            </a:pPr>
            <a:r>
              <a:rPr lang="en-US" sz="2800" dirty="0">
                <a:effectLst>
                  <a:outerShdw blurRad="38100" dist="38100" dir="2700000" algn="tl">
                    <a:srgbClr val="000000">
                      <a:alpha val="43137"/>
                    </a:srgbClr>
                  </a:outerShdw>
                </a:effectLst>
              </a:rPr>
              <a:t>Believer</a:t>
            </a:r>
          </a:p>
          <a:p>
            <a:pPr marL="463550" indent="-463550" eaLnBrk="1" hangingPunct="1">
              <a:spcBef>
                <a:spcPts val="0"/>
              </a:spcBef>
              <a:spcAft>
                <a:spcPts val="600"/>
              </a:spcAft>
              <a:defRPr/>
            </a:pPr>
            <a:r>
              <a:rPr lang="en-US" sz="2800" dirty="0">
                <a:effectLst>
                  <a:outerShdw blurRad="38100" dist="38100" dir="2700000" algn="tl">
                    <a:srgbClr val="000000">
                      <a:alpha val="43137"/>
                    </a:srgbClr>
                  </a:outerShdw>
                </a:effectLst>
              </a:rPr>
              <a:t>Men</a:t>
            </a:r>
          </a:p>
          <a:p>
            <a:pPr marL="463550" indent="-463550" eaLnBrk="1" hangingPunct="1">
              <a:spcBef>
                <a:spcPts val="0"/>
              </a:spcBef>
              <a:spcAft>
                <a:spcPts val="600"/>
              </a:spcAft>
              <a:defRPr/>
            </a:pPr>
            <a:r>
              <a:rPr lang="en-US" sz="2800" dirty="0">
                <a:effectLst>
                  <a:outerShdw blurRad="38100" dist="38100" dir="2700000" algn="tl">
                    <a:srgbClr val="000000">
                      <a:alpha val="43137"/>
                    </a:srgbClr>
                  </a:outerShdw>
                </a:effectLst>
              </a:rPr>
              <a:t>Good reputation</a:t>
            </a:r>
          </a:p>
          <a:p>
            <a:pPr marL="463550" indent="-463550" eaLnBrk="1" hangingPunct="1">
              <a:spcBef>
                <a:spcPts val="0"/>
              </a:spcBef>
              <a:spcAft>
                <a:spcPts val="600"/>
              </a:spcAft>
              <a:defRPr/>
            </a:pPr>
            <a:r>
              <a:rPr lang="en-US" sz="2800" dirty="0">
                <a:effectLst>
                  <a:outerShdw blurRad="38100" dist="38100" dir="2700000" algn="tl">
                    <a:srgbClr val="000000">
                      <a:alpha val="43137"/>
                    </a:srgbClr>
                  </a:outerShdw>
                </a:effectLst>
              </a:rPr>
              <a:t>Honest</a:t>
            </a:r>
          </a:p>
          <a:p>
            <a:pPr marL="463550" indent="-463550" eaLnBrk="1" hangingPunct="1">
              <a:spcBef>
                <a:spcPts val="0"/>
              </a:spcBef>
              <a:spcAft>
                <a:spcPts val="600"/>
              </a:spcAft>
              <a:defRPr/>
            </a:pPr>
            <a:r>
              <a:rPr lang="en-US" sz="2800" dirty="0">
                <a:effectLst>
                  <a:outerShdw blurRad="38100" dist="38100" dir="2700000" algn="tl">
                    <a:srgbClr val="000000">
                      <a:alpha val="43137"/>
                    </a:srgbClr>
                  </a:outerShdw>
                </a:effectLst>
              </a:rPr>
              <a:t>Spirit-filled</a:t>
            </a:r>
          </a:p>
          <a:p>
            <a:pPr marL="463550" indent="-463550" eaLnBrk="1" hangingPunct="1">
              <a:spcBef>
                <a:spcPts val="0"/>
              </a:spcBef>
              <a:spcAft>
                <a:spcPts val="600"/>
              </a:spcAft>
              <a:defRPr/>
            </a:pPr>
            <a:r>
              <a:rPr lang="en-US" sz="2800" dirty="0">
                <a:effectLst>
                  <a:outerShdw blurRad="38100" dist="38100" dir="2700000" algn="tl">
                    <a:srgbClr val="000000">
                      <a:alpha val="43137"/>
                    </a:srgbClr>
                  </a:outerShdw>
                </a:effectLst>
              </a:rPr>
              <a:t>Wise</a:t>
            </a:r>
          </a:p>
          <a:p>
            <a:pPr marL="463550" indent="-463550" eaLnBrk="1" hangingPunct="1">
              <a:spcBef>
                <a:spcPts val="0"/>
              </a:spcBef>
              <a:spcAft>
                <a:spcPts val="600"/>
              </a:spcAft>
              <a:defRPr/>
            </a:pPr>
            <a:r>
              <a:rPr lang="en-US" sz="2800" dirty="0">
                <a:effectLst>
                  <a:outerShdw blurRad="38100" dist="38100" dir="2700000" algn="tl">
                    <a:srgbClr val="000000">
                      <a:alpha val="43137"/>
                    </a:srgbClr>
                  </a:outerShdw>
                </a:effectLst>
              </a:rPr>
              <a:t>Examples</a:t>
            </a:r>
          </a:p>
          <a:p>
            <a:pPr marL="863600" lvl="1" indent="-463550" eaLnBrk="1" hangingPunct="1">
              <a:spcBef>
                <a:spcPts val="0"/>
              </a:spcBef>
              <a:spcAft>
                <a:spcPts val="600"/>
              </a:spcAft>
              <a:defRPr/>
            </a:pPr>
            <a:r>
              <a:rPr lang="en-US" sz="2800" dirty="0">
                <a:effectLst>
                  <a:outerShdw blurRad="38100" dist="38100" dir="2700000" algn="tl">
                    <a:srgbClr val="000000">
                      <a:alpha val="43137"/>
                    </a:srgbClr>
                  </a:outerShdw>
                </a:effectLst>
              </a:rPr>
              <a:t>Stephen (Acts 7)</a:t>
            </a:r>
          </a:p>
          <a:p>
            <a:pPr marL="863600" lvl="1" indent="-463550" eaLnBrk="1" hangingPunct="1">
              <a:spcBef>
                <a:spcPts val="0"/>
              </a:spcBef>
              <a:spcAft>
                <a:spcPts val="600"/>
              </a:spcAft>
              <a:defRPr/>
            </a:pPr>
            <a:r>
              <a:rPr lang="en-US" sz="2800" dirty="0">
                <a:effectLst>
                  <a:outerShdw blurRad="38100" dist="38100" dir="2700000" algn="tl">
                    <a:srgbClr val="000000">
                      <a:alpha val="43137"/>
                    </a:srgbClr>
                  </a:outerShdw>
                </a:effectLst>
              </a:rPr>
              <a:t>Philip (Acts 8)</a:t>
            </a:r>
          </a:p>
          <a:p>
            <a:pPr marL="463550" indent="-463550" eaLnBrk="1" hangingPunct="1">
              <a:spcBef>
                <a:spcPts val="0"/>
              </a:spcBef>
              <a:spcAft>
                <a:spcPts val="600"/>
              </a:spcAft>
              <a:defRPr/>
            </a:pPr>
            <a:r>
              <a:rPr lang="en-US" sz="2800" dirty="0">
                <a:effectLst>
                  <a:outerShdw blurRad="38100" dist="38100" dir="2700000" algn="tl">
                    <a:srgbClr val="000000">
                      <a:alpha val="43137"/>
                    </a:srgbClr>
                  </a:outerShdw>
                </a:effectLst>
              </a:rPr>
              <a:t>Exodus 18:21 – Men, God-fearers, truthful, haters of dishonest gain</a:t>
            </a:r>
          </a:p>
        </p:txBody>
      </p:sp>
      <p:pic>
        <p:nvPicPr>
          <p:cNvPr id="2" name="Picture 2" descr="Image result for deacon qualifications">
            <a:extLst>
              <a:ext uri="{FF2B5EF4-FFF2-40B4-BE49-F238E27FC236}">
                <a16:creationId xmlns:a16="http://schemas.microsoft.com/office/drawing/2014/main" id="{B933626F-431F-447F-BB14-C98C912DBCD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24400" y="2057400"/>
            <a:ext cx="4169465" cy="2347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10098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09600" y="228599"/>
            <a:ext cx="7772400" cy="914401"/>
          </a:xfrm>
        </p:spPr>
        <p:txBody>
          <a:bodyPr/>
          <a:lstStyle/>
          <a:p>
            <a:pPr algn="ctr" eaLnBrk="1" hangingPunct="1"/>
            <a:r>
              <a:rPr lang="en-US" altLang="en-US" sz="3600" dirty="0">
                <a:effectLst>
                  <a:outerShdw blurRad="38100" dist="38100" dir="2700000" algn="tl">
                    <a:srgbClr val="000000">
                      <a:alpha val="43137"/>
                    </a:srgbClr>
                  </a:outerShdw>
                </a:effectLst>
              </a:rPr>
              <a:t>Deacon Qualifications</a:t>
            </a:r>
            <a:br>
              <a:rPr lang="en-US" altLang="en-US" sz="3600" dirty="0">
                <a:effectLst>
                  <a:outerShdw blurRad="38100" dist="38100" dir="2700000" algn="tl">
                    <a:srgbClr val="000000">
                      <a:alpha val="43137"/>
                    </a:srgbClr>
                  </a:outerShdw>
                </a:effectLst>
              </a:rPr>
            </a:br>
            <a:r>
              <a:rPr lang="en-US" altLang="en-US" sz="2800" dirty="0">
                <a:effectLst>
                  <a:outerShdw blurRad="38100" dist="38100" dir="2700000" algn="tl">
                    <a:srgbClr val="000000">
                      <a:alpha val="43137"/>
                    </a:srgbClr>
                  </a:outerShdw>
                </a:effectLst>
              </a:rPr>
              <a:t>1 Tim. 3:8-13</a:t>
            </a:r>
            <a:endParaRPr lang="en-US" altLang="en-US" sz="3600" dirty="0">
              <a:effectLst>
                <a:outerShdw blurRad="38100" dist="38100" dir="2700000" algn="tl">
                  <a:srgbClr val="000000">
                    <a:alpha val="43137"/>
                  </a:srgbClr>
                </a:outerShdw>
              </a:effectLst>
            </a:endParaRPr>
          </a:p>
        </p:txBody>
      </p:sp>
      <p:sp>
        <p:nvSpPr>
          <p:cNvPr id="20483" name="Rectangle 3"/>
          <p:cNvSpPr>
            <a:spLocks noGrp="1" noChangeArrowheads="1"/>
          </p:cNvSpPr>
          <p:nvPr>
            <p:ph type="body" idx="1"/>
          </p:nvPr>
        </p:nvSpPr>
        <p:spPr>
          <a:xfrm>
            <a:off x="272473" y="1295402"/>
            <a:ext cx="7924800" cy="4876799"/>
          </a:xfrm>
        </p:spPr>
        <p:txBody>
          <a:bodyPr/>
          <a:lstStyle/>
          <a:p>
            <a:pPr marL="463550" indent="-463550" eaLnBrk="1" hangingPunct="1">
              <a:spcBef>
                <a:spcPts val="0"/>
              </a:spcBef>
              <a:spcAft>
                <a:spcPts val="600"/>
              </a:spcAft>
              <a:defRPr/>
            </a:pPr>
            <a:r>
              <a:rPr lang="en-US" sz="3000" dirty="0">
                <a:effectLst>
                  <a:outerShdw blurRad="38100" dist="38100" dir="2700000" algn="tl">
                    <a:srgbClr val="000000">
                      <a:alpha val="43137"/>
                    </a:srgbClr>
                  </a:outerShdw>
                </a:effectLst>
              </a:rPr>
              <a:t>Men of dignity</a:t>
            </a:r>
          </a:p>
          <a:p>
            <a:pPr marL="463550" indent="-463550" eaLnBrk="1" hangingPunct="1">
              <a:spcBef>
                <a:spcPts val="0"/>
              </a:spcBef>
              <a:spcAft>
                <a:spcPts val="600"/>
              </a:spcAft>
              <a:defRPr/>
            </a:pPr>
            <a:r>
              <a:rPr lang="en-US" sz="3000" dirty="0">
                <a:effectLst>
                  <a:outerShdw blurRad="38100" dist="38100" dir="2700000" algn="tl">
                    <a:srgbClr val="000000">
                      <a:alpha val="43137"/>
                    </a:srgbClr>
                  </a:outerShdw>
                </a:effectLst>
              </a:rPr>
              <a:t>Not double-tongued</a:t>
            </a:r>
          </a:p>
          <a:p>
            <a:pPr marL="463550" indent="-463550" eaLnBrk="1" hangingPunct="1">
              <a:spcBef>
                <a:spcPts val="0"/>
              </a:spcBef>
              <a:spcAft>
                <a:spcPts val="600"/>
              </a:spcAft>
              <a:defRPr/>
            </a:pPr>
            <a:r>
              <a:rPr lang="en-US" sz="3000" dirty="0">
                <a:effectLst>
                  <a:outerShdw blurRad="38100" dist="38100" dir="2700000" algn="tl">
                    <a:srgbClr val="000000">
                      <a:alpha val="43137"/>
                    </a:srgbClr>
                  </a:outerShdw>
                </a:effectLst>
              </a:rPr>
              <a:t>Not addicted to much wine</a:t>
            </a:r>
          </a:p>
          <a:p>
            <a:pPr marL="463550" indent="-463550" eaLnBrk="1" hangingPunct="1">
              <a:spcBef>
                <a:spcPts val="0"/>
              </a:spcBef>
              <a:spcAft>
                <a:spcPts val="600"/>
              </a:spcAft>
              <a:defRPr/>
            </a:pPr>
            <a:r>
              <a:rPr lang="en-US" sz="3000" dirty="0">
                <a:effectLst>
                  <a:outerShdw blurRad="38100" dist="38100" dir="2700000" algn="tl">
                    <a:srgbClr val="000000">
                      <a:alpha val="43137"/>
                    </a:srgbClr>
                  </a:outerShdw>
                </a:effectLst>
              </a:rPr>
              <a:t>Not fond of sordid gain</a:t>
            </a:r>
          </a:p>
          <a:p>
            <a:pPr marL="463550" indent="-463550" eaLnBrk="1" hangingPunct="1">
              <a:spcBef>
                <a:spcPts val="0"/>
              </a:spcBef>
              <a:spcAft>
                <a:spcPts val="600"/>
              </a:spcAft>
              <a:defRPr/>
            </a:pPr>
            <a:r>
              <a:rPr lang="en-US" sz="3000" dirty="0">
                <a:effectLst>
                  <a:outerShdw blurRad="38100" dist="38100" dir="2700000" algn="tl">
                    <a:srgbClr val="000000">
                      <a:alpha val="43137"/>
                    </a:srgbClr>
                  </a:outerShdw>
                </a:effectLst>
              </a:rPr>
              <a:t>Holding to the mystery of the faith with a clear conscience</a:t>
            </a:r>
          </a:p>
          <a:p>
            <a:pPr marL="463550" indent="-463550" eaLnBrk="1" hangingPunct="1">
              <a:spcBef>
                <a:spcPts val="0"/>
              </a:spcBef>
              <a:spcAft>
                <a:spcPts val="600"/>
              </a:spcAft>
              <a:defRPr/>
            </a:pPr>
            <a:r>
              <a:rPr lang="en-US" sz="3000" dirty="0">
                <a:effectLst>
                  <a:outerShdw blurRad="38100" dist="38100" dir="2700000" algn="tl">
                    <a:srgbClr val="000000">
                      <a:alpha val="43137"/>
                    </a:srgbClr>
                  </a:outerShdw>
                </a:effectLst>
              </a:rPr>
              <a:t>First tested</a:t>
            </a:r>
          </a:p>
          <a:p>
            <a:pPr marL="463550" indent="-463550" eaLnBrk="1" hangingPunct="1">
              <a:spcBef>
                <a:spcPts val="0"/>
              </a:spcBef>
              <a:spcAft>
                <a:spcPts val="600"/>
              </a:spcAft>
              <a:defRPr/>
            </a:pPr>
            <a:r>
              <a:rPr lang="en-US" sz="3000" dirty="0">
                <a:effectLst>
                  <a:outerShdw blurRad="38100" dist="38100" dir="2700000" algn="tl">
                    <a:srgbClr val="000000">
                      <a:alpha val="43137"/>
                    </a:srgbClr>
                  </a:outerShdw>
                </a:effectLst>
              </a:rPr>
              <a:t>Beyond reproach</a:t>
            </a:r>
          </a:p>
          <a:p>
            <a:pPr marL="463550" indent="-463550" eaLnBrk="1" hangingPunct="1">
              <a:spcBef>
                <a:spcPts val="0"/>
              </a:spcBef>
              <a:spcAft>
                <a:spcPts val="600"/>
              </a:spcAft>
              <a:defRPr/>
            </a:pPr>
            <a:r>
              <a:rPr lang="en-US" sz="3000" dirty="0">
                <a:effectLst>
                  <a:outerShdw blurRad="38100" dist="38100" dir="2700000" algn="tl">
                    <a:srgbClr val="000000">
                      <a:alpha val="43137"/>
                    </a:srgbClr>
                  </a:outerShdw>
                </a:effectLst>
              </a:rPr>
              <a:t>Husband of one wife</a:t>
            </a:r>
          </a:p>
          <a:p>
            <a:pPr marL="463550" indent="-463550" eaLnBrk="1" hangingPunct="1">
              <a:spcBef>
                <a:spcPts val="0"/>
              </a:spcBef>
              <a:spcAft>
                <a:spcPts val="600"/>
              </a:spcAft>
              <a:defRPr/>
            </a:pPr>
            <a:r>
              <a:rPr lang="en-US" sz="3000" dirty="0">
                <a:effectLst>
                  <a:outerShdw blurRad="38100" dist="38100" dir="2700000" algn="tl">
                    <a:srgbClr val="000000">
                      <a:alpha val="43137"/>
                    </a:srgbClr>
                  </a:outerShdw>
                </a:effectLst>
              </a:rPr>
              <a:t>Good managers of their children &amp; household</a:t>
            </a:r>
          </a:p>
        </p:txBody>
      </p:sp>
      <p:pic>
        <p:nvPicPr>
          <p:cNvPr id="2" name="Picture 2" descr="Image result for deacon qualifications">
            <a:extLst>
              <a:ext uri="{FF2B5EF4-FFF2-40B4-BE49-F238E27FC236}">
                <a16:creationId xmlns:a16="http://schemas.microsoft.com/office/drawing/2014/main" id="{B933626F-431F-447F-BB14-C98C912DBCD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26899" y="1104900"/>
            <a:ext cx="3112301" cy="1752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21860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09600" y="228599"/>
            <a:ext cx="7772400" cy="914401"/>
          </a:xfrm>
        </p:spPr>
        <p:txBody>
          <a:bodyPr/>
          <a:lstStyle/>
          <a:p>
            <a:pPr algn="ctr" eaLnBrk="1" hangingPunct="1"/>
            <a:r>
              <a:rPr lang="en-US" altLang="en-US" sz="3600" dirty="0">
                <a:effectLst>
                  <a:outerShdw blurRad="38100" dist="38100" dir="2700000" algn="tl">
                    <a:srgbClr val="000000">
                      <a:alpha val="43137"/>
                    </a:srgbClr>
                  </a:outerShdw>
                </a:effectLst>
              </a:rPr>
              <a:t>Deacon Qualifications</a:t>
            </a:r>
            <a:br>
              <a:rPr lang="en-US" altLang="en-US" sz="3600" dirty="0">
                <a:effectLst>
                  <a:outerShdw blurRad="38100" dist="38100" dir="2700000" algn="tl">
                    <a:srgbClr val="000000">
                      <a:alpha val="43137"/>
                    </a:srgbClr>
                  </a:outerShdw>
                </a:effectLst>
              </a:rPr>
            </a:br>
            <a:r>
              <a:rPr lang="en-US" altLang="en-US" sz="2800" dirty="0">
                <a:effectLst>
                  <a:outerShdw blurRad="38100" dist="38100" dir="2700000" algn="tl">
                    <a:srgbClr val="000000">
                      <a:alpha val="43137"/>
                    </a:srgbClr>
                  </a:outerShdw>
                </a:effectLst>
              </a:rPr>
              <a:t>1 Tim. 3:8-13</a:t>
            </a:r>
            <a:endParaRPr lang="en-US" altLang="en-US" sz="3600" dirty="0">
              <a:effectLst>
                <a:outerShdw blurRad="38100" dist="38100" dir="2700000" algn="tl">
                  <a:srgbClr val="000000">
                    <a:alpha val="43137"/>
                  </a:srgbClr>
                </a:outerShdw>
              </a:effectLst>
            </a:endParaRPr>
          </a:p>
        </p:txBody>
      </p:sp>
      <p:sp>
        <p:nvSpPr>
          <p:cNvPr id="20483" name="Rectangle 3"/>
          <p:cNvSpPr>
            <a:spLocks noGrp="1" noChangeArrowheads="1"/>
          </p:cNvSpPr>
          <p:nvPr>
            <p:ph type="body" idx="1"/>
          </p:nvPr>
        </p:nvSpPr>
        <p:spPr>
          <a:xfrm>
            <a:off x="272473" y="1295402"/>
            <a:ext cx="7924800" cy="4876799"/>
          </a:xfrm>
        </p:spPr>
        <p:txBody>
          <a:bodyPr/>
          <a:lstStyle/>
          <a:p>
            <a:pPr marL="463550" indent="-463550" eaLnBrk="1" hangingPunct="1">
              <a:spcBef>
                <a:spcPts val="0"/>
              </a:spcBef>
              <a:spcAft>
                <a:spcPts val="600"/>
              </a:spcAft>
              <a:defRPr/>
            </a:pPr>
            <a:r>
              <a:rPr lang="en-US" sz="3000" b="1" u="sng" dirty="0">
                <a:solidFill>
                  <a:srgbClr val="FFFFCC"/>
                </a:solidFill>
                <a:effectLst>
                  <a:outerShdw blurRad="38100" dist="38100" dir="2700000" algn="tl">
                    <a:srgbClr val="000000">
                      <a:alpha val="43137"/>
                    </a:srgbClr>
                  </a:outerShdw>
                </a:effectLst>
              </a:rPr>
              <a:t>Men of dignity</a:t>
            </a:r>
          </a:p>
          <a:p>
            <a:pPr marL="463550" indent="-463550" eaLnBrk="1" hangingPunct="1">
              <a:spcBef>
                <a:spcPts val="0"/>
              </a:spcBef>
              <a:spcAft>
                <a:spcPts val="600"/>
              </a:spcAft>
              <a:defRPr/>
            </a:pPr>
            <a:r>
              <a:rPr lang="en-US" sz="3000" dirty="0">
                <a:effectLst>
                  <a:outerShdw blurRad="38100" dist="38100" dir="2700000" algn="tl">
                    <a:srgbClr val="000000">
                      <a:alpha val="43137"/>
                    </a:srgbClr>
                  </a:outerShdw>
                </a:effectLst>
              </a:rPr>
              <a:t>Not double-tongued</a:t>
            </a:r>
          </a:p>
          <a:p>
            <a:pPr marL="463550" indent="-463550" eaLnBrk="1" hangingPunct="1">
              <a:spcBef>
                <a:spcPts val="0"/>
              </a:spcBef>
              <a:spcAft>
                <a:spcPts val="600"/>
              </a:spcAft>
              <a:defRPr/>
            </a:pPr>
            <a:r>
              <a:rPr lang="en-US" sz="3000" dirty="0">
                <a:effectLst>
                  <a:outerShdw blurRad="38100" dist="38100" dir="2700000" algn="tl">
                    <a:srgbClr val="000000">
                      <a:alpha val="43137"/>
                    </a:srgbClr>
                  </a:outerShdw>
                </a:effectLst>
              </a:rPr>
              <a:t>Not addicted to much wine</a:t>
            </a:r>
          </a:p>
          <a:p>
            <a:pPr marL="463550" indent="-463550" eaLnBrk="1" hangingPunct="1">
              <a:spcBef>
                <a:spcPts val="0"/>
              </a:spcBef>
              <a:spcAft>
                <a:spcPts val="600"/>
              </a:spcAft>
              <a:defRPr/>
            </a:pPr>
            <a:r>
              <a:rPr lang="en-US" sz="3000" dirty="0">
                <a:effectLst>
                  <a:outerShdw blurRad="38100" dist="38100" dir="2700000" algn="tl">
                    <a:srgbClr val="000000">
                      <a:alpha val="43137"/>
                    </a:srgbClr>
                  </a:outerShdw>
                </a:effectLst>
              </a:rPr>
              <a:t>Not fond of sordid gain</a:t>
            </a:r>
          </a:p>
          <a:p>
            <a:pPr marL="463550" indent="-463550" eaLnBrk="1" hangingPunct="1">
              <a:spcBef>
                <a:spcPts val="0"/>
              </a:spcBef>
              <a:spcAft>
                <a:spcPts val="600"/>
              </a:spcAft>
              <a:defRPr/>
            </a:pPr>
            <a:r>
              <a:rPr lang="en-US" sz="3000" dirty="0">
                <a:effectLst>
                  <a:outerShdw blurRad="38100" dist="38100" dir="2700000" algn="tl">
                    <a:srgbClr val="000000">
                      <a:alpha val="43137"/>
                    </a:srgbClr>
                  </a:outerShdw>
                </a:effectLst>
              </a:rPr>
              <a:t>Holding to the mystery of the faith with a clear conscience</a:t>
            </a:r>
          </a:p>
          <a:p>
            <a:pPr marL="463550" indent="-463550" eaLnBrk="1" hangingPunct="1">
              <a:spcBef>
                <a:spcPts val="0"/>
              </a:spcBef>
              <a:spcAft>
                <a:spcPts val="600"/>
              </a:spcAft>
              <a:defRPr/>
            </a:pPr>
            <a:r>
              <a:rPr lang="en-US" sz="3000" dirty="0">
                <a:effectLst>
                  <a:outerShdw blurRad="38100" dist="38100" dir="2700000" algn="tl">
                    <a:srgbClr val="000000">
                      <a:alpha val="43137"/>
                    </a:srgbClr>
                  </a:outerShdw>
                </a:effectLst>
              </a:rPr>
              <a:t>First tested</a:t>
            </a:r>
          </a:p>
          <a:p>
            <a:pPr marL="463550" indent="-463550" eaLnBrk="1" hangingPunct="1">
              <a:spcBef>
                <a:spcPts val="0"/>
              </a:spcBef>
              <a:spcAft>
                <a:spcPts val="600"/>
              </a:spcAft>
              <a:defRPr/>
            </a:pPr>
            <a:r>
              <a:rPr lang="en-US" sz="3000" dirty="0">
                <a:effectLst>
                  <a:outerShdw blurRad="38100" dist="38100" dir="2700000" algn="tl">
                    <a:srgbClr val="000000">
                      <a:alpha val="43137"/>
                    </a:srgbClr>
                  </a:outerShdw>
                </a:effectLst>
              </a:rPr>
              <a:t>Beyond reproach</a:t>
            </a:r>
          </a:p>
          <a:p>
            <a:pPr marL="463550" indent="-463550" eaLnBrk="1" hangingPunct="1">
              <a:spcBef>
                <a:spcPts val="0"/>
              </a:spcBef>
              <a:spcAft>
                <a:spcPts val="600"/>
              </a:spcAft>
              <a:defRPr/>
            </a:pPr>
            <a:r>
              <a:rPr lang="en-US" sz="3000" dirty="0">
                <a:effectLst>
                  <a:outerShdw blurRad="38100" dist="38100" dir="2700000" algn="tl">
                    <a:srgbClr val="000000">
                      <a:alpha val="43137"/>
                    </a:srgbClr>
                  </a:outerShdw>
                </a:effectLst>
              </a:rPr>
              <a:t>Husband of one wife</a:t>
            </a:r>
          </a:p>
          <a:p>
            <a:pPr marL="463550" indent="-463550" eaLnBrk="1" hangingPunct="1">
              <a:spcBef>
                <a:spcPts val="0"/>
              </a:spcBef>
              <a:spcAft>
                <a:spcPts val="600"/>
              </a:spcAft>
              <a:defRPr/>
            </a:pPr>
            <a:r>
              <a:rPr lang="en-US" sz="3000" dirty="0">
                <a:effectLst>
                  <a:outerShdw blurRad="38100" dist="38100" dir="2700000" algn="tl">
                    <a:srgbClr val="000000">
                      <a:alpha val="43137"/>
                    </a:srgbClr>
                  </a:outerShdw>
                </a:effectLst>
              </a:rPr>
              <a:t>Good managers of their children &amp; household</a:t>
            </a:r>
          </a:p>
        </p:txBody>
      </p:sp>
      <p:pic>
        <p:nvPicPr>
          <p:cNvPr id="2" name="Picture 2" descr="Image result for deacon qualifications">
            <a:extLst>
              <a:ext uri="{FF2B5EF4-FFF2-40B4-BE49-F238E27FC236}">
                <a16:creationId xmlns:a16="http://schemas.microsoft.com/office/drawing/2014/main" id="{B933626F-431F-447F-BB14-C98C912DBCD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26899" y="1104900"/>
            <a:ext cx="3112301" cy="1752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91390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09600" y="228599"/>
            <a:ext cx="7772400" cy="914401"/>
          </a:xfrm>
        </p:spPr>
        <p:txBody>
          <a:bodyPr/>
          <a:lstStyle/>
          <a:p>
            <a:pPr algn="ctr" eaLnBrk="1" hangingPunct="1"/>
            <a:r>
              <a:rPr lang="en-US" altLang="en-US" sz="3600" dirty="0">
                <a:effectLst>
                  <a:outerShdw blurRad="38100" dist="38100" dir="2700000" algn="tl">
                    <a:srgbClr val="000000">
                      <a:alpha val="43137"/>
                    </a:srgbClr>
                  </a:outerShdw>
                </a:effectLst>
              </a:rPr>
              <a:t>Deacon Qualifications</a:t>
            </a:r>
            <a:br>
              <a:rPr lang="en-US" altLang="en-US" sz="3600" dirty="0">
                <a:effectLst>
                  <a:outerShdw blurRad="38100" dist="38100" dir="2700000" algn="tl">
                    <a:srgbClr val="000000">
                      <a:alpha val="43137"/>
                    </a:srgbClr>
                  </a:outerShdw>
                </a:effectLst>
              </a:rPr>
            </a:br>
            <a:r>
              <a:rPr lang="en-US" altLang="en-US" sz="2800" dirty="0">
                <a:effectLst>
                  <a:outerShdw blurRad="38100" dist="38100" dir="2700000" algn="tl">
                    <a:srgbClr val="000000">
                      <a:alpha val="43137"/>
                    </a:srgbClr>
                  </a:outerShdw>
                </a:effectLst>
              </a:rPr>
              <a:t>1 Tim. 3:8-13</a:t>
            </a:r>
            <a:endParaRPr lang="en-US" altLang="en-US" sz="3600" dirty="0">
              <a:effectLst>
                <a:outerShdw blurRad="38100" dist="38100" dir="2700000" algn="tl">
                  <a:srgbClr val="000000">
                    <a:alpha val="43137"/>
                  </a:srgbClr>
                </a:outerShdw>
              </a:effectLst>
            </a:endParaRPr>
          </a:p>
        </p:txBody>
      </p:sp>
      <p:sp>
        <p:nvSpPr>
          <p:cNvPr id="20483" name="Rectangle 3"/>
          <p:cNvSpPr>
            <a:spLocks noGrp="1" noChangeArrowheads="1"/>
          </p:cNvSpPr>
          <p:nvPr>
            <p:ph type="body" idx="1"/>
          </p:nvPr>
        </p:nvSpPr>
        <p:spPr>
          <a:xfrm>
            <a:off x="272473" y="1295402"/>
            <a:ext cx="7924800" cy="4876799"/>
          </a:xfrm>
        </p:spPr>
        <p:txBody>
          <a:bodyPr/>
          <a:lstStyle/>
          <a:p>
            <a:pPr marL="463550" indent="-463550" eaLnBrk="1" hangingPunct="1">
              <a:spcBef>
                <a:spcPts val="0"/>
              </a:spcBef>
              <a:spcAft>
                <a:spcPts val="600"/>
              </a:spcAft>
              <a:defRPr/>
            </a:pPr>
            <a:r>
              <a:rPr lang="en-US" sz="3000" dirty="0">
                <a:effectLst>
                  <a:outerShdw blurRad="38100" dist="38100" dir="2700000" algn="tl">
                    <a:srgbClr val="000000">
                      <a:alpha val="43137"/>
                    </a:srgbClr>
                  </a:outerShdw>
                </a:effectLst>
              </a:rPr>
              <a:t>Men of dignity</a:t>
            </a:r>
          </a:p>
          <a:p>
            <a:pPr marL="463550" indent="-463550" eaLnBrk="1" hangingPunct="1">
              <a:spcBef>
                <a:spcPts val="0"/>
              </a:spcBef>
              <a:spcAft>
                <a:spcPts val="600"/>
              </a:spcAft>
              <a:defRPr/>
            </a:pPr>
            <a:r>
              <a:rPr lang="en-US" sz="3000" b="1" u="sng" dirty="0">
                <a:solidFill>
                  <a:srgbClr val="FFFFCC"/>
                </a:solidFill>
                <a:effectLst>
                  <a:outerShdw blurRad="38100" dist="38100" dir="2700000" algn="tl">
                    <a:srgbClr val="000000">
                      <a:alpha val="43137"/>
                    </a:srgbClr>
                  </a:outerShdw>
                </a:effectLst>
              </a:rPr>
              <a:t>Not double-tongued</a:t>
            </a:r>
          </a:p>
          <a:p>
            <a:pPr marL="463550" indent="-463550" eaLnBrk="1" hangingPunct="1">
              <a:spcBef>
                <a:spcPts val="0"/>
              </a:spcBef>
              <a:spcAft>
                <a:spcPts val="600"/>
              </a:spcAft>
              <a:defRPr/>
            </a:pPr>
            <a:r>
              <a:rPr lang="en-US" sz="3000" dirty="0">
                <a:effectLst>
                  <a:outerShdw blurRad="38100" dist="38100" dir="2700000" algn="tl">
                    <a:srgbClr val="000000">
                      <a:alpha val="43137"/>
                    </a:srgbClr>
                  </a:outerShdw>
                </a:effectLst>
              </a:rPr>
              <a:t>Not addicted to much wine</a:t>
            </a:r>
          </a:p>
          <a:p>
            <a:pPr marL="463550" indent="-463550" eaLnBrk="1" hangingPunct="1">
              <a:spcBef>
                <a:spcPts val="0"/>
              </a:spcBef>
              <a:spcAft>
                <a:spcPts val="600"/>
              </a:spcAft>
              <a:defRPr/>
            </a:pPr>
            <a:r>
              <a:rPr lang="en-US" sz="3000" dirty="0">
                <a:effectLst>
                  <a:outerShdw blurRad="38100" dist="38100" dir="2700000" algn="tl">
                    <a:srgbClr val="000000">
                      <a:alpha val="43137"/>
                    </a:srgbClr>
                  </a:outerShdw>
                </a:effectLst>
              </a:rPr>
              <a:t>Not fond of sordid gain</a:t>
            </a:r>
          </a:p>
          <a:p>
            <a:pPr marL="463550" indent="-463550" eaLnBrk="1" hangingPunct="1">
              <a:spcBef>
                <a:spcPts val="0"/>
              </a:spcBef>
              <a:spcAft>
                <a:spcPts val="600"/>
              </a:spcAft>
              <a:defRPr/>
            </a:pPr>
            <a:r>
              <a:rPr lang="en-US" sz="3000" dirty="0">
                <a:effectLst>
                  <a:outerShdw blurRad="38100" dist="38100" dir="2700000" algn="tl">
                    <a:srgbClr val="000000">
                      <a:alpha val="43137"/>
                    </a:srgbClr>
                  </a:outerShdw>
                </a:effectLst>
              </a:rPr>
              <a:t>Holding to the mystery of the faith with a clear conscience</a:t>
            </a:r>
          </a:p>
          <a:p>
            <a:pPr marL="463550" indent="-463550" eaLnBrk="1" hangingPunct="1">
              <a:spcBef>
                <a:spcPts val="0"/>
              </a:spcBef>
              <a:spcAft>
                <a:spcPts val="600"/>
              </a:spcAft>
              <a:defRPr/>
            </a:pPr>
            <a:r>
              <a:rPr lang="en-US" sz="3000" dirty="0">
                <a:effectLst>
                  <a:outerShdw blurRad="38100" dist="38100" dir="2700000" algn="tl">
                    <a:srgbClr val="000000">
                      <a:alpha val="43137"/>
                    </a:srgbClr>
                  </a:outerShdw>
                </a:effectLst>
              </a:rPr>
              <a:t>First tested</a:t>
            </a:r>
          </a:p>
          <a:p>
            <a:pPr marL="463550" indent="-463550" eaLnBrk="1" hangingPunct="1">
              <a:spcBef>
                <a:spcPts val="0"/>
              </a:spcBef>
              <a:spcAft>
                <a:spcPts val="600"/>
              </a:spcAft>
              <a:defRPr/>
            </a:pPr>
            <a:r>
              <a:rPr lang="en-US" sz="3000" dirty="0">
                <a:effectLst>
                  <a:outerShdw blurRad="38100" dist="38100" dir="2700000" algn="tl">
                    <a:srgbClr val="000000">
                      <a:alpha val="43137"/>
                    </a:srgbClr>
                  </a:outerShdw>
                </a:effectLst>
              </a:rPr>
              <a:t>Beyond reproach</a:t>
            </a:r>
          </a:p>
          <a:p>
            <a:pPr marL="463550" indent="-463550" eaLnBrk="1" hangingPunct="1">
              <a:spcBef>
                <a:spcPts val="0"/>
              </a:spcBef>
              <a:spcAft>
                <a:spcPts val="600"/>
              </a:spcAft>
              <a:defRPr/>
            </a:pPr>
            <a:r>
              <a:rPr lang="en-US" sz="3000" dirty="0">
                <a:effectLst>
                  <a:outerShdw blurRad="38100" dist="38100" dir="2700000" algn="tl">
                    <a:srgbClr val="000000">
                      <a:alpha val="43137"/>
                    </a:srgbClr>
                  </a:outerShdw>
                </a:effectLst>
              </a:rPr>
              <a:t>Husband of one wife</a:t>
            </a:r>
          </a:p>
          <a:p>
            <a:pPr marL="463550" indent="-463550" eaLnBrk="1" hangingPunct="1">
              <a:spcBef>
                <a:spcPts val="0"/>
              </a:spcBef>
              <a:spcAft>
                <a:spcPts val="600"/>
              </a:spcAft>
              <a:defRPr/>
            </a:pPr>
            <a:r>
              <a:rPr lang="en-US" sz="3000" dirty="0">
                <a:effectLst>
                  <a:outerShdw blurRad="38100" dist="38100" dir="2700000" algn="tl">
                    <a:srgbClr val="000000">
                      <a:alpha val="43137"/>
                    </a:srgbClr>
                  </a:outerShdw>
                </a:effectLst>
              </a:rPr>
              <a:t>Good managers of their children &amp; household</a:t>
            </a:r>
          </a:p>
        </p:txBody>
      </p:sp>
      <p:pic>
        <p:nvPicPr>
          <p:cNvPr id="2" name="Picture 2" descr="Image result for deacon qualifications">
            <a:extLst>
              <a:ext uri="{FF2B5EF4-FFF2-40B4-BE49-F238E27FC236}">
                <a16:creationId xmlns:a16="http://schemas.microsoft.com/office/drawing/2014/main" id="{B933626F-431F-447F-BB14-C98C912DBCD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26899" y="1104900"/>
            <a:ext cx="3112301" cy="1752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05950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09600" y="228599"/>
            <a:ext cx="7772400" cy="914401"/>
          </a:xfrm>
        </p:spPr>
        <p:txBody>
          <a:bodyPr/>
          <a:lstStyle/>
          <a:p>
            <a:pPr algn="ctr" eaLnBrk="1" hangingPunct="1"/>
            <a:r>
              <a:rPr lang="en-US" altLang="en-US" sz="3600" dirty="0">
                <a:effectLst>
                  <a:outerShdw blurRad="38100" dist="38100" dir="2700000" algn="tl">
                    <a:srgbClr val="000000">
                      <a:alpha val="43137"/>
                    </a:srgbClr>
                  </a:outerShdw>
                </a:effectLst>
              </a:rPr>
              <a:t>Deacon Qualifications</a:t>
            </a:r>
            <a:br>
              <a:rPr lang="en-US" altLang="en-US" sz="3600" dirty="0">
                <a:effectLst>
                  <a:outerShdw blurRad="38100" dist="38100" dir="2700000" algn="tl">
                    <a:srgbClr val="000000">
                      <a:alpha val="43137"/>
                    </a:srgbClr>
                  </a:outerShdw>
                </a:effectLst>
              </a:rPr>
            </a:br>
            <a:r>
              <a:rPr lang="en-US" altLang="en-US" sz="2800" dirty="0">
                <a:effectLst>
                  <a:outerShdw blurRad="38100" dist="38100" dir="2700000" algn="tl">
                    <a:srgbClr val="000000">
                      <a:alpha val="43137"/>
                    </a:srgbClr>
                  </a:outerShdw>
                </a:effectLst>
              </a:rPr>
              <a:t>1 Tim. 3:8-13</a:t>
            </a:r>
            <a:endParaRPr lang="en-US" altLang="en-US" sz="3600" dirty="0">
              <a:effectLst>
                <a:outerShdw blurRad="38100" dist="38100" dir="2700000" algn="tl">
                  <a:srgbClr val="000000">
                    <a:alpha val="43137"/>
                  </a:srgbClr>
                </a:outerShdw>
              </a:effectLst>
            </a:endParaRPr>
          </a:p>
        </p:txBody>
      </p:sp>
      <p:sp>
        <p:nvSpPr>
          <p:cNvPr id="20483" name="Rectangle 3"/>
          <p:cNvSpPr>
            <a:spLocks noGrp="1" noChangeArrowheads="1"/>
          </p:cNvSpPr>
          <p:nvPr>
            <p:ph type="body" idx="1"/>
          </p:nvPr>
        </p:nvSpPr>
        <p:spPr>
          <a:xfrm>
            <a:off x="272473" y="1295402"/>
            <a:ext cx="7924800" cy="4876799"/>
          </a:xfrm>
        </p:spPr>
        <p:txBody>
          <a:bodyPr/>
          <a:lstStyle/>
          <a:p>
            <a:pPr marL="463550" indent="-463550" eaLnBrk="1" hangingPunct="1">
              <a:spcBef>
                <a:spcPts val="0"/>
              </a:spcBef>
              <a:spcAft>
                <a:spcPts val="600"/>
              </a:spcAft>
              <a:defRPr/>
            </a:pPr>
            <a:r>
              <a:rPr lang="en-US" sz="3000" dirty="0">
                <a:effectLst>
                  <a:outerShdw blurRad="38100" dist="38100" dir="2700000" algn="tl">
                    <a:srgbClr val="000000">
                      <a:alpha val="43137"/>
                    </a:srgbClr>
                  </a:outerShdw>
                </a:effectLst>
              </a:rPr>
              <a:t>Men of dignity</a:t>
            </a:r>
          </a:p>
          <a:p>
            <a:pPr marL="463550" indent="-463550" eaLnBrk="1" hangingPunct="1">
              <a:spcBef>
                <a:spcPts val="0"/>
              </a:spcBef>
              <a:spcAft>
                <a:spcPts val="600"/>
              </a:spcAft>
              <a:defRPr/>
            </a:pPr>
            <a:r>
              <a:rPr lang="en-US" sz="3000" dirty="0">
                <a:effectLst>
                  <a:outerShdw blurRad="38100" dist="38100" dir="2700000" algn="tl">
                    <a:srgbClr val="000000">
                      <a:alpha val="43137"/>
                    </a:srgbClr>
                  </a:outerShdw>
                </a:effectLst>
              </a:rPr>
              <a:t>Not double-tongued</a:t>
            </a:r>
          </a:p>
          <a:p>
            <a:pPr marL="463550" indent="-463550" eaLnBrk="1" hangingPunct="1">
              <a:spcBef>
                <a:spcPts val="0"/>
              </a:spcBef>
              <a:spcAft>
                <a:spcPts val="600"/>
              </a:spcAft>
              <a:defRPr/>
            </a:pPr>
            <a:r>
              <a:rPr lang="en-US" sz="3000" b="1" u="sng" dirty="0">
                <a:solidFill>
                  <a:srgbClr val="FFFFCC"/>
                </a:solidFill>
                <a:effectLst>
                  <a:outerShdw blurRad="38100" dist="38100" dir="2700000" algn="tl">
                    <a:srgbClr val="000000">
                      <a:alpha val="43137"/>
                    </a:srgbClr>
                  </a:outerShdw>
                </a:effectLst>
              </a:rPr>
              <a:t>Not addicted to much wine</a:t>
            </a:r>
          </a:p>
          <a:p>
            <a:pPr marL="463550" indent="-463550" eaLnBrk="1" hangingPunct="1">
              <a:spcBef>
                <a:spcPts val="0"/>
              </a:spcBef>
              <a:spcAft>
                <a:spcPts val="600"/>
              </a:spcAft>
              <a:defRPr/>
            </a:pPr>
            <a:r>
              <a:rPr lang="en-US" sz="3000" dirty="0">
                <a:effectLst>
                  <a:outerShdw blurRad="38100" dist="38100" dir="2700000" algn="tl">
                    <a:srgbClr val="000000">
                      <a:alpha val="43137"/>
                    </a:srgbClr>
                  </a:outerShdw>
                </a:effectLst>
              </a:rPr>
              <a:t>Not fond of sordid gain</a:t>
            </a:r>
          </a:p>
          <a:p>
            <a:pPr marL="463550" indent="-463550" eaLnBrk="1" hangingPunct="1">
              <a:spcBef>
                <a:spcPts val="0"/>
              </a:spcBef>
              <a:spcAft>
                <a:spcPts val="600"/>
              </a:spcAft>
              <a:defRPr/>
            </a:pPr>
            <a:r>
              <a:rPr lang="en-US" sz="3000" dirty="0">
                <a:effectLst>
                  <a:outerShdw blurRad="38100" dist="38100" dir="2700000" algn="tl">
                    <a:srgbClr val="000000">
                      <a:alpha val="43137"/>
                    </a:srgbClr>
                  </a:outerShdw>
                </a:effectLst>
              </a:rPr>
              <a:t>Holding to the mystery of the faith with a clear conscience</a:t>
            </a:r>
          </a:p>
          <a:p>
            <a:pPr marL="463550" indent="-463550" eaLnBrk="1" hangingPunct="1">
              <a:spcBef>
                <a:spcPts val="0"/>
              </a:spcBef>
              <a:spcAft>
                <a:spcPts val="600"/>
              </a:spcAft>
              <a:defRPr/>
            </a:pPr>
            <a:r>
              <a:rPr lang="en-US" sz="3000" dirty="0">
                <a:effectLst>
                  <a:outerShdw blurRad="38100" dist="38100" dir="2700000" algn="tl">
                    <a:srgbClr val="000000">
                      <a:alpha val="43137"/>
                    </a:srgbClr>
                  </a:outerShdw>
                </a:effectLst>
              </a:rPr>
              <a:t>First tested</a:t>
            </a:r>
          </a:p>
          <a:p>
            <a:pPr marL="463550" indent="-463550" eaLnBrk="1" hangingPunct="1">
              <a:spcBef>
                <a:spcPts val="0"/>
              </a:spcBef>
              <a:spcAft>
                <a:spcPts val="600"/>
              </a:spcAft>
              <a:defRPr/>
            </a:pPr>
            <a:r>
              <a:rPr lang="en-US" sz="3000" dirty="0">
                <a:effectLst>
                  <a:outerShdw blurRad="38100" dist="38100" dir="2700000" algn="tl">
                    <a:srgbClr val="000000">
                      <a:alpha val="43137"/>
                    </a:srgbClr>
                  </a:outerShdw>
                </a:effectLst>
              </a:rPr>
              <a:t>Beyond reproach</a:t>
            </a:r>
          </a:p>
          <a:p>
            <a:pPr marL="463550" indent="-463550" eaLnBrk="1" hangingPunct="1">
              <a:spcBef>
                <a:spcPts val="0"/>
              </a:spcBef>
              <a:spcAft>
                <a:spcPts val="600"/>
              </a:spcAft>
              <a:defRPr/>
            </a:pPr>
            <a:r>
              <a:rPr lang="en-US" sz="3000" dirty="0">
                <a:effectLst>
                  <a:outerShdw blurRad="38100" dist="38100" dir="2700000" algn="tl">
                    <a:srgbClr val="000000">
                      <a:alpha val="43137"/>
                    </a:srgbClr>
                  </a:outerShdw>
                </a:effectLst>
              </a:rPr>
              <a:t>Husband of one wife</a:t>
            </a:r>
          </a:p>
          <a:p>
            <a:pPr marL="463550" indent="-463550" eaLnBrk="1" hangingPunct="1">
              <a:spcBef>
                <a:spcPts val="0"/>
              </a:spcBef>
              <a:spcAft>
                <a:spcPts val="600"/>
              </a:spcAft>
              <a:defRPr/>
            </a:pPr>
            <a:r>
              <a:rPr lang="en-US" sz="3000" dirty="0">
                <a:effectLst>
                  <a:outerShdw blurRad="38100" dist="38100" dir="2700000" algn="tl">
                    <a:srgbClr val="000000">
                      <a:alpha val="43137"/>
                    </a:srgbClr>
                  </a:outerShdw>
                </a:effectLst>
              </a:rPr>
              <a:t>Good managers of their children &amp; household</a:t>
            </a:r>
          </a:p>
        </p:txBody>
      </p:sp>
      <p:pic>
        <p:nvPicPr>
          <p:cNvPr id="2" name="Picture 2" descr="Image result for deacon qualifications">
            <a:extLst>
              <a:ext uri="{FF2B5EF4-FFF2-40B4-BE49-F238E27FC236}">
                <a16:creationId xmlns:a16="http://schemas.microsoft.com/office/drawing/2014/main" id="{B933626F-431F-447F-BB14-C98C912DBCD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26899" y="1104900"/>
            <a:ext cx="3112301" cy="1752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084941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09600" y="228599"/>
            <a:ext cx="7772400" cy="914401"/>
          </a:xfrm>
        </p:spPr>
        <p:txBody>
          <a:bodyPr/>
          <a:lstStyle/>
          <a:p>
            <a:pPr algn="ctr" eaLnBrk="1" hangingPunct="1"/>
            <a:r>
              <a:rPr lang="en-US" altLang="en-US" sz="3600" dirty="0">
                <a:effectLst>
                  <a:outerShdw blurRad="38100" dist="38100" dir="2700000" algn="tl">
                    <a:srgbClr val="000000">
                      <a:alpha val="43137"/>
                    </a:srgbClr>
                  </a:outerShdw>
                </a:effectLst>
              </a:rPr>
              <a:t>Deacon Qualifications</a:t>
            </a:r>
            <a:br>
              <a:rPr lang="en-US" altLang="en-US" sz="3600" dirty="0">
                <a:effectLst>
                  <a:outerShdw blurRad="38100" dist="38100" dir="2700000" algn="tl">
                    <a:srgbClr val="000000">
                      <a:alpha val="43137"/>
                    </a:srgbClr>
                  </a:outerShdw>
                </a:effectLst>
              </a:rPr>
            </a:br>
            <a:r>
              <a:rPr lang="en-US" altLang="en-US" sz="2800" dirty="0">
                <a:effectLst>
                  <a:outerShdw blurRad="38100" dist="38100" dir="2700000" algn="tl">
                    <a:srgbClr val="000000">
                      <a:alpha val="43137"/>
                    </a:srgbClr>
                  </a:outerShdw>
                </a:effectLst>
              </a:rPr>
              <a:t>1 Tim. 3:8-13</a:t>
            </a:r>
            <a:endParaRPr lang="en-US" altLang="en-US" sz="3600" dirty="0">
              <a:effectLst>
                <a:outerShdw blurRad="38100" dist="38100" dir="2700000" algn="tl">
                  <a:srgbClr val="000000">
                    <a:alpha val="43137"/>
                  </a:srgbClr>
                </a:outerShdw>
              </a:effectLst>
            </a:endParaRPr>
          </a:p>
        </p:txBody>
      </p:sp>
      <p:sp>
        <p:nvSpPr>
          <p:cNvPr id="20483" name="Rectangle 3"/>
          <p:cNvSpPr>
            <a:spLocks noGrp="1" noChangeArrowheads="1"/>
          </p:cNvSpPr>
          <p:nvPr>
            <p:ph type="body" idx="1"/>
          </p:nvPr>
        </p:nvSpPr>
        <p:spPr>
          <a:xfrm>
            <a:off x="272473" y="1295402"/>
            <a:ext cx="7924800" cy="4876799"/>
          </a:xfrm>
        </p:spPr>
        <p:txBody>
          <a:bodyPr/>
          <a:lstStyle/>
          <a:p>
            <a:pPr marL="463550" indent="-463550" eaLnBrk="1" hangingPunct="1">
              <a:spcBef>
                <a:spcPts val="0"/>
              </a:spcBef>
              <a:spcAft>
                <a:spcPts val="600"/>
              </a:spcAft>
              <a:defRPr/>
            </a:pPr>
            <a:r>
              <a:rPr lang="en-US" sz="3000" dirty="0">
                <a:effectLst>
                  <a:outerShdw blurRad="38100" dist="38100" dir="2700000" algn="tl">
                    <a:srgbClr val="000000">
                      <a:alpha val="43137"/>
                    </a:srgbClr>
                  </a:outerShdw>
                </a:effectLst>
              </a:rPr>
              <a:t>Men of dignity</a:t>
            </a:r>
          </a:p>
          <a:p>
            <a:pPr marL="463550" indent="-463550" eaLnBrk="1" hangingPunct="1">
              <a:spcBef>
                <a:spcPts val="0"/>
              </a:spcBef>
              <a:spcAft>
                <a:spcPts val="600"/>
              </a:spcAft>
              <a:defRPr/>
            </a:pPr>
            <a:r>
              <a:rPr lang="en-US" sz="3000" dirty="0">
                <a:effectLst>
                  <a:outerShdw blurRad="38100" dist="38100" dir="2700000" algn="tl">
                    <a:srgbClr val="000000">
                      <a:alpha val="43137"/>
                    </a:srgbClr>
                  </a:outerShdw>
                </a:effectLst>
              </a:rPr>
              <a:t>Not double-tongued</a:t>
            </a:r>
          </a:p>
          <a:p>
            <a:pPr marL="463550" indent="-463550" eaLnBrk="1" hangingPunct="1">
              <a:spcBef>
                <a:spcPts val="0"/>
              </a:spcBef>
              <a:spcAft>
                <a:spcPts val="600"/>
              </a:spcAft>
              <a:defRPr/>
            </a:pPr>
            <a:r>
              <a:rPr lang="en-US" sz="3000" dirty="0">
                <a:effectLst>
                  <a:outerShdw blurRad="38100" dist="38100" dir="2700000" algn="tl">
                    <a:srgbClr val="000000">
                      <a:alpha val="43137"/>
                    </a:srgbClr>
                  </a:outerShdw>
                </a:effectLst>
              </a:rPr>
              <a:t>Not addicted to much wine</a:t>
            </a:r>
          </a:p>
          <a:p>
            <a:pPr marL="463550" indent="-463550" eaLnBrk="1" hangingPunct="1">
              <a:spcBef>
                <a:spcPts val="0"/>
              </a:spcBef>
              <a:spcAft>
                <a:spcPts val="600"/>
              </a:spcAft>
              <a:defRPr/>
            </a:pPr>
            <a:r>
              <a:rPr lang="en-US" sz="3000" b="1" u="sng" dirty="0">
                <a:solidFill>
                  <a:srgbClr val="FFFFCC"/>
                </a:solidFill>
                <a:effectLst>
                  <a:outerShdw blurRad="38100" dist="38100" dir="2700000" algn="tl">
                    <a:srgbClr val="000000">
                      <a:alpha val="43137"/>
                    </a:srgbClr>
                  </a:outerShdw>
                </a:effectLst>
              </a:rPr>
              <a:t>Not fond of sordid gain</a:t>
            </a:r>
          </a:p>
          <a:p>
            <a:pPr marL="463550" indent="-463550" eaLnBrk="1" hangingPunct="1">
              <a:spcBef>
                <a:spcPts val="0"/>
              </a:spcBef>
              <a:spcAft>
                <a:spcPts val="600"/>
              </a:spcAft>
              <a:defRPr/>
            </a:pPr>
            <a:r>
              <a:rPr lang="en-US" sz="3000" dirty="0">
                <a:effectLst>
                  <a:outerShdw blurRad="38100" dist="38100" dir="2700000" algn="tl">
                    <a:srgbClr val="000000">
                      <a:alpha val="43137"/>
                    </a:srgbClr>
                  </a:outerShdw>
                </a:effectLst>
              </a:rPr>
              <a:t>Holding to the mystery of the faith with a clear conscience</a:t>
            </a:r>
          </a:p>
          <a:p>
            <a:pPr marL="463550" indent="-463550" eaLnBrk="1" hangingPunct="1">
              <a:spcBef>
                <a:spcPts val="0"/>
              </a:spcBef>
              <a:spcAft>
                <a:spcPts val="600"/>
              </a:spcAft>
              <a:defRPr/>
            </a:pPr>
            <a:r>
              <a:rPr lang="en-US" sz="3000" dirty="0">
                <a:effectLst>
                  <a:outerShdw blurRad="38100" dist="38100" dir="2700000" algn="tl">
                    <a:srgbClr val="000000">
                      <a:alpha val="43137"/>
                    </a:srgbClr>
                  </a:outerShdw>
                </a:effectLst>
              </a:rPr>
              <a:t>First tested</a:t>
            </a:r>
          </a:p>
          <a:p>
            <a:pPr marL="463550" indent="-463550" eaLnBrk="1" hangingPunct="1">
              <a:spcBef>
                <a:spcPts val="0"/>
              </a:spcBef>
              <a:spcAft>
                <a:spcPts val="600"/>
              </a:spcAft>
              <a:defRPr/>
            </a:pPr>
            <a:r>
              <a:rPr lang="en-US" sz="3000" dirty="0">
                <a:effectLst>
                  <a:outerShdw blurRad="38100" dist="38100" dir="2700000" algn="tl">
                    <a:srgbClr val="000000">
                      <a:alpha val="43137"/>
                    </a:srgbClr>
                  </a:outerShdw>
                </a:effectLst>
              </a:rPr>
              <a:t>Beyond reproach</a:t>
            </a:r>
          </a:p>
          <a:p>
            <a:pPr marL="463550" indent="-463550" eaLnBrk="1" hangingPunct="1">
              <a:spcBef>
                <a:spcPts val="0"/>
              </a:spcBef>
              <a:spcAft>
                <a:spcPts val="600"/>
              </a:spcAft>
              <a:defRPr/>
            </a:pPr>
            <a:r>
              <a:rPr lang="en-US" sz="3000" dirty="0">
                <a:effectLst>
                  <a:outerShdw blurRad="38100" dist="38100" dir="2700000" algn="tl">
                    <a:srgbClr val="000000">
                      <a:alpha val="43137"/>
                    </a:srgbClr>
                  </a:outerShdw>
                </a:effectLst>
              </a:rPr>
              <a:t>Husband of one wife</a:t>
            </a:r>
          </a:p>
          <a:p>
            <a:pPr marL="463550" indent="-463550" eaLnBrk="1" hangingPunct="1">
              <a:spcBef>
                <a:spcPts val="0"/>
              </a:spcBef>
              <a:spcAft>
                <a:spcPts val="600"/>
              </a:spcAft>
              <a:defRPr/>
            </a:pPr>
            <a:r>
              <a:rPr lang="en-US" sz="3000" dirty="0">
                <a:effectLst>
                  <a:outerShdw blurRad="38100" dist="38100" dir="2700000" algn="tl">
                    <a:srgbClr val="000000">
                      <a:alpha val="43137"/>
                    </a:srgbClr>
                  </a:outerShdw>
                </a:effectLst>
              </a:rPr>
              <a:t>Good managers of their children &amp; household</a:t>
            </a:r>
          </a:p>
        </p:txBody>
      </p:sp>
      <p:pic>
        <p:nvPicPr>
          <p:cNvPr id="2" name="Picture 2" descr="Image result for deacon qualifications">
            <a:extLst>
              <a:ext uri="{FF2B5EF4-FFF2-40B4-BE49-F238E27FC236}">
                <a16:creationId xmlns:a16="http://schemas.microsoft.com/office/drawing/2014/main" id="{B933626F-431F-447F-BB14-C98C912DBCD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26899" y="1104900"/>
            <a:ext cx="3112301" cy="1752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748333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09600" y="228599"/>
            <a:ext cx="7772400" cy="914401"/>
          </a:xfrm>
        </p:spPr>
        <p:txBody>
          <a:bodyPr/>
          <a:lstStyle/>
          <a:p>
            <a:pPr algn="ctr" eaLnBrk="1" hangingPunct="1"/>
            <a:r>
              <a:rPr lang="en-US" altLang="en-US" sz="3600" dirty="0">
                <a:effectLst>
                  <a:outerShdw blurRad="38100" dist="38100" dir="2700000" algn="tl">
                    <a:srgbClr val="000000">
                      <a:alpha val="43137"/>
                    </a:srgbClr>
                  </a:outerShdw>
                </a:effectLst>
              </a:rPr>
              <a:t>Deacon Qualifications</a:t>
            </a:r>
            <a:br>
              <a:rPr lang="en-US" altLang="en-US" sz="3600" dirty="0">
                <a:effectLst>
                  <a:outerShdw blurRad="38100" dist="38100" dir="2700000" algn="tl">
                    <a:srgbClr val="000000">
                      <a:alpha val="43137"/>
                    </a:srgbClr>
                  </a:outerShdw>
                </a:effectLst>
              </a:rPr>
            </a:br>
            <a:r>
              <a:rPr lang="en-US" altLang="en-US" sz="2800" dirty="0">
                <a:effectLst>
                  <a:outerShdw blurRad="38100" dist="38100" dir="2700000" algn="tl">
                    <a:srgbClr val="000000">
                      <a:alpha val="43137"/>
                    </a:srgbClr>
                  </a:outerShdw>
                </a:effectLst>
              </a:rPr>
              <a:t>1 Tim. 3:8-13</a:t>
            </a:r>
            <a:endParaRPr lang="en-US" altLang="en-US" sz="3600" dirty="0">
              <a:effectLst>
                <a:outerShdw blurRad="38100" dist="38100" dir="2700000" algn="tl">
                  <a:srgbClr val="000000">
                    <a:alpha val="43137"/>
                  </a:srgbClr>
                </a:outerShdw>
              </a:effectLst>
            </a:endParaRPr>
          </a:p>
        </p:txBody>
      </p:sp>
      <p:sp>
        <p:nvSpPr>
          <p:cNvPr id="20483" name="Rectangle 3"/>
          <p:cNvSpPr>
            <a:spLocks noGrp="1" noChangeArrowheads="1"/>
          </p:cNvSpPr>
          <p:nvPr>
            <p:ph type="body" idx="1"/>
          </p:nvPr>
        </p:nvSpPr>
        <p:spPr>
          <a:xfrm>
            <a:off x="272473" y="1295402"/>
            <a:ext cx="7924800" cy="4876799"/>
          </a:xfrm>
        </p:spPr>
        <p:txBody>
          <a:bodyPr/>
          <a:lstStyle/>
          <a:p>
            <a:pPr marL="463550" indent="-463550" eaLnBrk="1" hangingPunct="1">
              <a:spcBef>
                <a:spcPts val="0"/>
              </a:spcBef>
              <a:spcAft>
                <a:spcPts val="600"/>
              </a:spcAft>
              <a:defRPr/>
            </a:pPr>
            <a:r>
              <a:rPr lang="en-US" sz="3000" dirty="0">
                <a:effectLst>
                  <a:outerShdw blurRad="38100" dist="38100" dir="2700000" algn="tl">
                    <a:srgbClr val="000000">
                      <a:alpha val="43137"/>
                    </a:srgbClr>
                  </a:outerShdw>
                </a:effectLst>
              </a:rPr>
              <a:t>Men of dignity</a:t>
            </a:r>
          </a:p>
          <a:p>
            <a:pPr marL="463550" indent="-463550" eaLnBrk="1" hangingPunct="1">
              <a:spcBef>
                <a:spcPts val="0"/>
              </a:spcBef>
              <a:spcAft>
                <a:spcPts val="600"/>
              </a:spcAft>
              <a:defRPr/>
            </a:pPr>
            <a:r>
              <a:rPr lang="en-US" sz="3000" dirty="0">
                <a:effectLst>
                  <a:outerShdw blurRad="38100" dist="38100" dir="2700000" algn="tl">
                    <a:srgbClr val="000000">
                      <a:alpha val="43137"/>
                    </a:srgbClr>
                  </a:outerShdw>
                </a:effectLst>
              </a:rPr>
              <a:t>Not double-tongued</a:t>
            </a:r>
          </a:p>
          <a:p>
            <a:pPr marL="463550" indent="-463550" eaLnBrk="1" hangingPunct="1">
              <a:spcBef>
                <a:spcPts val="0"/>
              </a:spcBef>
              <a:spcAft>
                <a:spcPts val="600"/>
              </a:spcAft>
              <a:defRPr/>
            </a:pPr>
            <a:r>
              <a:rPr lang="en-US" sz="3000" dirty="0">
                <a:effectLst>
                  <a:outerShdw blurRad="38100" dist="38100" dir="2700000" algn="tl">
                    <a:srgbClr val="000000">
                      <a:alpha val="43137"/>
                    </a:srgbClr>
                  </a:outerShdw>
                </a:effectLst>
              </a:rPr>
              <a:t>Not addicted to much wine</a:t>
            </a:r>
          </a:p>
          <a:p>
            <a:pPr marL="463550" indent="-463550" eaLnBrk="1" hangingPunct="1">
              <a:spcBef>
                <a:spcPts val="0"/>
              </a:spcBef>
              <a:spcAft>
                <a:spcPts val="600"/>
              </a:spcAft>
              <a:defRPr/>
            </a:pPr>
            <a:r>
              <a:rPr lang="en-US" sz="3000" dirty="0">
                <a:effectLst>
                  <a:outerShdw blurRad="38100" dist="38100" dir="2700000" algn="tl">
                    <a:srgbClr val="000000">
                      <a:alpha val="43137"/>
                    </a:srgbClr>
                  </a:outerShdw>
                </a:effectLst>
              </a:rPr>
              <a:t>Not fond of sordid gain</a:t>
            </a:r>
          </a:p>
          <a:p>
            <a:pPr marL="463550" indent="-463550" eaLnBrk="1" hangingPunct="1">
              <a:spcBef>
                <a:spcPts val="0"/>
              </a:spcBef>
              <a:spcAft>
                <a:spcPts val="600"/>
              </a:spcAft>
              <a:defRPr/>
            </a:pPr>
            <a:r>
              <a:rPr lang="en-US" sz="3000" b="1" u="sng" dirty="0">
                <a:solidFill>
                  <a:srgbClr val="FFFFCC"/>
                </a:solidFill>
                <a:effectLst>
                  <a:outerShdw blurRad="38100" dist="38100" dir="2700000" algn="tl">
                    <a:srgbClr val="000000">
                      <a:alpha val="43137"/>
                    </a:srgbClr>
                  </a:outerShdw>
                </a:effectLst>
              </a:rPr>
              <a:t>Holding to the mystery of the faith with a clear conscience</a:t>
            </a:r>
          </a:p>
          <a:p>
            <a:pPr marL="463550" indent="-463550" eaLnBrk="1" hangingPunct="1">
              <a:spcBef>
                <a:spcPts val="0"/>
              </a:spcBef>
              <a:spcAft>
                <a:spcPts val="600"/>
              </a:spcAft>
              <a:defRPr/>
            </a:pPr>
            <a:r>
              <a:rPr lang="en-US" sz="3000" dirty="0">
                <a:effectLst>
                  <a:outerShdw blurRad="38100" dist="38100" dir="2700000" algn="tl">
                    <a:srgbClr val="000000">
                      <a:alpha val="43137"/>
                    </a:srgbClr>
                  </a:outerShdw>
                </a:effectLst>
              </a:rPr>
              <a:t>First tested</a:t>
            </a:r>
          </a:p>
          <a:p>
            <a:pPr marL="463550" indent="-463550" eaLnBrk="1" hangingPunct="1">
              <a:spcBef>
                <a:spcPts val="0"/>
              </a:spcBef>
              <a:spcAft>
                <a:spcPts val="600"/>
              </a:spcAft>
              <a:defRPr/>
            </a:pPr>
            <a:r>
              <a:rPr lang="en-US" sz="3000" dirty="0">
                <a:effectLst>
                  <a:outerShdw blurRad="38100" dist="38100" dir="2700000" algn="tl">
                    <a:srgbClr val="000000">
                      <a:alpha val="43137"/>
                    </a:srgbClr>
                  </a:outerShdw>
                </a:effectLst>
              </a:rPr>
              <a:t>Beyond reproach</a:t>
            </a:r>
          </a:p>
          <a:p>
            <a:pPr marL="463550" indent="-463550" eaLnBrk="1" hangingPunct="1">
              <a:spcBef>
                <a:spcPts val="0"/>
              </a:spcBef>
              <a:spcAft>
                <a:spcPts val="600"/>
              </a:spcAft>
              <a:defRPr/>
            </a:pPr>
            <a:r>
              <a:rPr lang="en-US" sz="3000" dirty="0">
                <a:effectLst>
                  <a:outerShdw blurRad="38100" dist="38100" dir="2700000" algn="tl">
                    <a:srgbClr val="000000">
                      <a:alpha val="43137"/>
                    </a:srgbClr>
                  </a:outerShdw>
                </a:effectLst>
              </a:rPr>
              <a:t>Husband of one wife</a:t>
            </a:r>
          </a:p>
          <a:p>
            <a:pPr marL="463550" indent="-463550" eaLnBrk="1" hangingPunct="1">
              <a:spcBef>
                <a:spcPts val="0"/>
              </a:spcBef>
              <a:spcAft>
                <a:spcPts val="600"/>
              </a:spcAft>
              <a:defRPr/>
            </a:pPr>
            <a:r>
              <a:rPr lang="en-US" sz="3000" dirty="0">
                <a:effectLst>
                  <a:outerShdw blurRad="38100" dist="38100" dir="2700000" algn="tl">
                    <a:srgbClr val="000000">
                      <a:alpha val="43137"/>
                    </a:srgbClr>
                  </a:outerShdw>
                </a:effectLst>
              </a:rPr>
              <a:t>Good managers of their children &amp; household</a:t>
            </a:r>
          </a:p>
        </p:txBody>
      </p:sp>
      <p:pic>
        <p:nvPicPr>
          <p:cNvPr id="2" name="Picture 2" descr="Image result for deacon qualifications">
            <a:extLst>
              <a:ext uri="{FF2B5EF4-FFF2-40B4-BE49-F238E27FC236}">
                <a16:creationId xmlns:a16="http://schemas.microsoft.com/office/drawing/2014/main" id="{B933626F-431F-447F-BB14-C98C912DBCD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26899" y="1104900"/>
            <a:ext cx="3112301" cy="1752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87925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09600" y="228599"/>
            <a:ext cx="7772400" cy="914401"/>
          </a:xfrm>
        </p:spPr>
        <p:txBody>
          <a:bodyPr/>
          <a:lstStyle/>
          <a:p>
            <a:pPr algn="ctr" eaLnBrk="1" hangingPunct="1"/>
            <a:r>
              <a:rPr lang="en-US" altLang="en-US" sz="3600" dirty="0">
                <a:effectLst>
                  <a:outerShdw blurRad="38100" dist="38100" dir="2700000" algn="tl">
                    <a:srgbClr val="000000">
                      <a:alpha val="43137"/>
                    </a:srgbClr>
                  </a:outerShdw>
                </a:effectLst>
              </a:rPr>
              <a:t>Deacon Qualifications</a:t>
            </a:r>
            <a:br>
              <a:rPr lang="en-US" altLang="en-US" sz="3600" dirty="0">
                <a:effectLst>
                  <a:outerShdw blurRad="38100" dist="38100" dir="2700000" algn="tl">
                    <a:srgbClr val="000000">
                      <a:alpha val="43137"/>
                    </a:srgbClr>
                  </a:outerShdw>
                </a:effectLst>
              </a:rPr>
            </a:br>
            <a:r>
              <a:rPr lang="en-US" altLang="en-US" sz="2800" dirty="0">
                <a:effectLst>
                  <a:outerShdw blurRad="38100" dist="38100" dir="2700000" algn="tl">
                    <a:srgbClr val="000000">
                      <a:alpha val="43137"/>
                    </a:srgbClr>
                  </a:outerShdw>
                </a:effectLst>
              </a:rPr>
              <a:t>1 Tim. 3:8-13</a:t>
            </a:r>
            <a:endParaRPr lang="en-US" altLang="en-US" sz="3600" dirty="0">
              <a:effectLst>
                <a:outerShdw blurRad="38100" dist="38100" dir="2700000" algn="tl">
                  <a:srgbClr val="000000">
                    <a:alpha val="43137"/>
                  </a:srgbClr>
                </a:outerShdw>
              </a:effectLst>
            </a:endParaRPr>
          </a:p>
        </p:txBody>
      </p:sp>
      <p:sp>
        <p:nvSpPr>
          <p:cNvPr id="20483" name="Rectangle 3"/>
          <p:cNvSpPr>
            <a:spLocks noGrp="1" noChangeArrowheads="1"/>
          </p:cNvSpPr>
          <p:nvPr>
            <p:ph type="body" idx="1"/>
          </p:nvPr>
        </p:nvSpPr>
        <p:spPr>
          <a:xfrm>
            <a:off x="272473" y="1295402"/>
            <a:ext cx="7924800" cy="4876799"/>
          </a:xfrm>
        </p:spPr>
        <p:txBody>
          <a:bodyPr/>
          <a:lstStyle/>
          <a:p>
            <a:pPr marL="463550" indent="-463550" eaLnBrk="1" hangingPunct="1">
              <a:spcBef>
                <a:spcPts val="0"/>
              </a:spcBef>
              <a:spcAft>
                <a:spcPts val="600"/>
              </a:spcAft>
              <a:defRPr/>
            </a:pPr>
            <a:r>
              <a:rPr lang="en-US" sz="3000" dirty="0">
                <a:effectLst>
                  <a:outerShdw blurRad="38100" dist="38100" dir="2700000" algn="tl">
                    <a:srgbClr val="000000">
                      <a:alpha val="43137"/>
                    </a:srgbClr>
                  </a:outerShdw>
                </a:effectLst>
              </a:rPr>
              <a:t>Men of dignity</a:t>
            </a:r>
          </a:p>
          <a:p>
            <a:pPr marL="463550" indent="-463550" eaLnBrk="1" hangingPunct="1">
              <a:spcBef>
                <a:spcPts val="0"/>
              </a:spcBef>
              <a:spcAft>
                <a:spcPts val="600"/>
              </a:spcAft>
              <a:defRPr/>
            </a:pPr>
            <a:r>
              <a:rPr lang="en-US" sz="3000" dirty="0">
                <a:effectLst>
                  <a:outerShdw blurRad="38100" dist="38100" dir="2700000" algn="tl">
                    <a:srgbClr val="000000">
                      <a:alpha val="43137"/>
                    </a:srgbClr>
                  </a:outerShdw>
                </a:effectLst>
              </a:rPr>
              <a:t>Not double-tongued</a:t>
            </a:r>
          </a:p>
          <a:p>
            <a:pPr marL="463550" indent="-463550" eaLnBrk="1" hangingPunct="1">
              <a:spcBef>
                <a:spcPts val="0"/>
              </a:spcBef>
              <a:spcAft>
                <a:spcPts val="600"/>
              </a:spcAft>
              <a:defRPr/>
            </a:pPr>
            <a:r>
              <a:rPr lang="en-US" sz="3000" dirty="0">
                <a:effectLst>
                  <a:outerShdw blurRad="38100" dist="38100" dir="2700000" algn="tl">
                    <a:srgbClr val="000000">
                      <a:alpha val="43137"/>
                    </a:srgbClr>
                  </a:outerShdw>
                </a:effectLst>
              </a:rPr>
              <a:t>Not addicted to much wine</a:t>
            </a:r>
          </a:p>
          <a:p>
            <a:pPr marL="463550" indent="-463550" eaLnBrk="1" hangingPunct="1">
              <a:spcBef>
                <a:spcPts val="0"/>
              </a:spcBef>
              <a:spcAft>
                <a:spcPts val="600"/>
              </a:spcAft>
              <a:defRPr/>
            </a:pPr>
            <a:r>
              <a:rPr lang="en-US" sz="3000" dirty="0">
                <a:effectLst>
                  <a:outerShdw blurRad="38100" dist="38100" dir="2700000" algn="tl">
                    <a:srgbClr val="000000">
                      <a:alpha val="43137"/>
                    </a:srgbClr>
                  </a:outerShdw>
                </a:effectLst>
              </a:rPr>
              <a:t>Not fond of sordid gain</a:t>
            </a:r>
          </a:p>
          <a:p>
            <a:pPr marL="463550" indent="-463550" eaLnBrk="1" hangingPunct="1">
              <a:spcBef>
                <a:spcPts val="0"/>
              </a:spcBef>
              <a:spcAft>
                <a:spcPts val="600"/>
              </a:spcAft>
              <a:defRPr/>
            </a:pPr>
            <a:r>
              <a:rPr lang="en-US" sz="3000" dirty="0">
                <a:effectLst>
                  <a:outerShdw blurRad="38100" dist="38100" dir="2700000" algn="tl">
                    <a:srgbClr val="000000">
                      <a:alpha val="43137"/>
                    </a:srgbClr>
                  </a:outerShdw>
                </a:effectLst>
              </a:rPr>
              <a:t>Holding to the mystery of the faith with a clear conscience</a:t>
            </a:r>
          </a:p>
          <a:p>
            <a:pPr marL="463550" indent="-463550" eaLnBrk="1" hangingPunct="1">
              <a:spcBef>
                <a:spcPts val="0"/>
              </a:spcBef>
              <a:spcAft>
                <a:spcPts val="600"/>
              </a:spcAft>
              <a:defRPr/>
            </a:pPr>
            <a:r>
              <a:rPr lang="en-US" sz="3000" b="1" u="sng" dirty="0">
                <a:solidFill>
                  <a:srgbClr val="FFFFCC"/>
                </a:solidFill>
                <a:effectLst>
                  <a:outerShdw blurRad="38100" dist="38100" dir="2700000" algn="tl">
                    <a:srgbClr val="000000">
                      <a:alpha val="43137"/>
                    </a:srgbClr>
                  </a:outerShdw>
                </a:effectLst>
              </a:rPr>
              <a:t>First tested</a:t>
            </a:r>
          </a:p>
          <a:p>
            <a:pPr marL="463550" indent="-463550" eaLnBrk="1" hangingPunct="1">
              <a:spcBef>
                <a:spcPts val="0"/>
              </a:spcBef>
              <a:spcAft>
                <a:spcPts val="600"/>
              </a:spcAft>
              <a:defRPr/>
            </a:pPr>
            <a:r>
              <a:rPr lang="en-US" sz="3000" dirty="0">
                <a:effectLst>
                  <a:outerShdw blurRad="38100" dist="38100" dir="2700000" algn="tl">
                    <a:srgbClr val="000000">
                      <a:alpha val="43137"/>
                    </a:srgbClr>
                  </a:outerShdw>
                </a:effectLst>
              </a:rPr>
              <a:t>Beyond reproach</a:t>
            </a:r>
          </a:p>
          <a:p>
            <a:pPr marL="463550" indent="-463550" eaLnBrk="1" hangingPunct="1">
              <a:spcBef>
                <a:spcPts val="0"/>
              </a:spcBef>
              <a:spcAft>
                <a:spcPts val="600"/>
              </a:spcAft>
              <a:defRPr/>
            </a:pPr>
            <a:r>
              <a:rPr lang="en-US" sz="3000" dirty="0">
                <a:effectLst>
                  <a:outerShdw blurRad="38100" dist="38100" dir="2700000" algn="tl">
                    <a:srgbClr val="000000">
                      <a:alpha val="43137"/>
                    </a:srgbClr>
                  </a:outerShdw>
                </a:effectLst>
              </a:rPr>
              <a:t>Husband of one wife</a:t>
            </a:r>
          </a:p>
          <a:p>
            <a:pPr marL="463550" indent="-463550" eaLnBrk="1" hangingPunct="1">
              <a:spcBef>
                <a:spcPts val="0"/>
              </a:spcBef>
              <a:spcAft>
                <a:spcPts val="600"/>
              </a:spcAft>
              <a:defRPr/>
            </a:pPr>
            <a:r>
              <a:rPr lang="en-US" sz="3000" dirty="0">
                <a:effectLst>
                  <a:outerShdw blurRad="38100" dist="38100" dir="2700000" algn="tl">
                    <a:srgbClr val="000000">
                      <a:alpha val="43137"/>
                    </a:srgbClr>
                  </a:outerShdw>
                </a:effectLst>
              </a:rPr>
              <a:t>Good managers of their children &amp; household</a:t>
            </a:r>
          </a:p>
        </p:txBody>
      </p:sp>
      <p:pic>
        <p:nvPicPr>
          <p:cNvPr id="2" name="Picture 2" descr="Image result for deacon qualifications">
            <a:extLst>
              <a:ext uri="{FF2B5EF4-FFF2-40B4-BE49-F238E27FC236}">
                <a16:creationId xmlns:a16="http://schemas.microsoft.com/office/drawing/2014/main" id="{B933626F-431F-447F-BB14-C98C912DBCD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26899" y="1104900"/>
            <a:ext cx="3112301" cy="1752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511382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09600" y="228599"/>
            <a:ext cx="7772400" cy="914401"/>
          </a:xfrm>
        </p:spPr>
        <p:txBody>
          <a:bodyPr/>
          <a:lstStyle/>
          <a:p>
            <a:pPr algn="ctr" eaLnBrk="1" hangingPunct="1"/>
            <a:r>
              <a:rPr lang="en-US" altLang="en-US" sz="3600" dirty="0">
                <a:effectLst>
                  <a:outerShdw blurRad="38100" dist="38100" dir="2700000" algn="tl">
                    <a:srgbClr val="000000">
                      <a:alpha val="43137"/>
                    </a:srgbClr>
                  </a:outerShdw>
                </a:effectLst>
              </a:rPr>
              <a:t>Deacon Qualifications</a:t>
            </a:r>
            <a:br>
              <a:rPr lang="en-US" altLang="en-US" sz="3600" dirty="0">
                <a:effectLst>
                  <a:outerShdw blurRad="38100" dist="38100" dir="2700000" algn="tl">
                    <a:srgbClr val="000000">
                      <a:alpha val="43137"/>
                    </a:srgbClr>
                  </a:outerShdw>
                </a:effectLst>
              </a:rPr>
            </a:br>
            <a:r>
              <a:rPr lang="en-US" altLang="en-US" sz="2800" dirty="0">
                <a:effectLst>
                  <a:outerShdw blurRad="38100" dist="38100" dir="2700000" algn="tl">
                    <a:srgbClr val="000000">
                      <a:alpha val="43137"/>
                    </a:srgbClr>
                  </a:outerShdw>
                </a:effectLst>
              </a:rPr>
              <a:t>1 Tim. 3:8-13</a:t>
            </a:r>
            <a:endParaRPr lang="en-US" altLang="en-US" sz="3600" dirty="0">
              <a:effectLst>
                <a:outerShdw blurRad="38100" dist="38100" dir="2700000" algn="tl">
                  <a:srgbClr val="000000">
                    <a:alpha val="43137"/>
                  </a:srgbClr>
                </a:outerShdw>
              </a:effectLst>
            </a:endParaRPr>
          </a:p>
        </p:txBody>
      </p:sp>
      <p:sp>
        <p:nvSpPr>
          <p:cNvPr id="20483" name="Rectangle 3"/>
          <p:cNvSpPr>
            <a:spLocks noGrp="1" noChangeArrowheads="1"/>
          </p:cNvSpPr>
          <p:nvPr>
            <p:ph type="body" idx="1"/>
          </p:nvPr>
        </p:nvSpPr>
        <p:spPr>
          <a:xfrm>
            <a:off x="272473" y="1295402"/>
            <a:ext cx="7924800" cy="4876799"/>
          </a:xfrm>
        </p:spPr>
        <p:txBody>
          <a:bodyPr/>
          <a:lstStyle/>
          <a:p>
            <a:pPr marL="463550" indent="-463550" eaLnBrk="1" hangingPunct="1">
              <a:spcBef>
                <a:spcPts val="0"/>
              </a:spcBef>
              <a:spcAft>
                <a:spcPts val="600"/>
              </a:spcAft>
              <a:defRPr/>
            </a:pPr>
            <a:r>
              <a:rPr lang="en-US" sz="3000" dirty="0">
                <a:effectLst>
                  <a:outerShdw blurRad="38100" dist="38100" dir="2700000" algn="tl">
                    <a:srgbClr val="000000">
                      <a:alpha val="43137"/>
                    </a:srgbClr>
                  </a:outerShdw>
                </a:effectLst>
              </a:rPr>
              <a:t>Men of dignity</a:t>
            </a:r>
          </a:p>
          <a:p>
            <a:pPr marL="463550" indent="-463550" eaLnBrk="1" hangingPunct="1">
              <a:spcBef>
                <a:spcPts val="0"/>
              </a:spcBef>
              <a:spcAft>
                <a:spcPts val="600"/>
              </a:spcAft>
              <a:defRPr/>
            </a:pPr>
            <a:r>
              <a:rPr lang="en-US" sz="3000" dirty="0">
                <a:effectLst>
                  <a:outerShdw blurRad="38100" dist="38100" dir="2700000" algn="tl">
                    <a:srgbClr val="000000">
                      <a:alpha val="43137"/>
                    </a:srgbClr>
                  </a:outerShdw>
                </a:effectLst>
              </a:rPr>
              <a:t>Not double-tongued</a:t>
            </a:r>
          </a:p>
          <a:p>
            <a:pPr marL="463550" indent="-463550" eaLnBrk="1" hangingPunct="1">
              <a:spcBef>
                <a:spcPts val="0"/>
              </a:spcBef>
              <a:spcAft>
                <a:spcPts val="600"/>
              </a:spcAft>
              <a:defRPr/>
            </a:pPr>
            <a:r>
              <a:rPr lang="en-US" sz="3000" dirty="0">
                <a:effectLst>
                  <a:outerShdw blurRad="38100" dist="38100" dir="2700000" algn="tl">
                    <a:srgbClr val="000000">
                      <a:alpha val="43137"/>
                    </a:srgbClr>
                  </a:outerShdw>
                </a:effectLst>
              </a:rPr>
              <a:t>Not addicted to much wine</a:t>
            </a:r>
          </a:p>
          <a:p>
            <a:pPr marL="463550" indent="-463550" eaLnBrk="1" hangingPunct="1">
              <a:spcBef>
                <a:spcPts val="0"/>
              </a:spcBef>
              <a:spcAft>
                <a:spcPts val="600"/>
              </a:spcAft>
              <a:defRPr/>
            </a:pPr>
            <a:r>
              <a:rPr lang="en-US" sz="3000" dirty="0">
                <a:effectLst>
                  <a:outerShdw blurRad="38100" dist="38100" dir="2700000" algn="tl">
                    <a:srgbClr val="000000">
                      <a:alpha val="43137"/>
                    </a:srgbClr>
                  </a:outerShdw>
                </a:effectLst>
              </a:rPr>
              <a:t>Not fond of sordid gain</a:t>
            </a:r>
          </a:p>
          <a:p>
            <a:pPr marL="463550" indent="-463550" eaLnBrk="1" hangingPunct="1">
              <a:spcBef>
                <a:spcPts val="0"/>
              </a:spcBef>
              <a:spcAft>
                <a:spcPts val="600"/>
              </a:spcAft>
              <a:defRPr/>
            </a:pPr>
            <a:r>
              <a:rPr lang="en-US" sz="3000" dirty="0">
                <a:effectLst>
                  <a:outerShdw blurRad="38100" dist="38100" dir="2700000" algn="tl">
                    <a:srgbClr val="000000">
                      <a:alpha val="43137"/>
                    </a:srgbClr>
                  </a:outerShdw>
                </a:effectLst>
              </a:rPr>
              <a:t>Holding to the mystery of the faith with a clear conscience</a:t>
            </a:r>
          </a:p>
          <a:p>
            <a:pPr marL="463550" indent="-463550" eaLnBrk="1" hangingPunct="1">
              <a:spcBef>
                <a:spcPts val="0"/>
              </a:spcBef>
              <a:spcAft>
                <a:spcPts val="600"/>
              </a:spcAft>
              <a:defRPr/>
            </a:pPr>
            <a:r>
              <a:rPr lang="en-US" sz="3000" dirty="0">
                <a:effectLst>
                  <a:outerShdw blurRad="38100" dist="38100" dir="2700000" algn="tl">
                    <a:srgbClr val="000000">
                      <a:alpha val="43137"/>
                    </a:srgbClr>
                  </a:outerShdw>
                </a:effectLst>
              </a:rPr>
              <a:t>First tested</a:t>
            </a:r>
          </a:p>
          <a:p>
            <a:pPr marL="463550" indent="-463550" eaLnBrk="1" hangingPunct="1">
              <a:spcBef>
                <a:spcPts val="0"/>
              </a:spcBef>
              <a:spcAft>
                <a:spcPts val="600"/>
              </a:spcAft>
              <a:defRPr/>
            </a:pPr>
            <a:r>
              <a:rPr lang="en-US" sz="3000" b="1" u="sng" dirty="0">
                <a:solidFill>
                  <a:srgbClr val="FFFFCC"/>
                </a:solidFill>
                <a:effectLst>
                  <a:outerShdw blurRad="38100" dist="38100" dir="2700000" algn="tl">
                    <a:srgbClr val="000000">
                      <a:alpha val="43137"/>
                    </a:srgbClr>
                  </a:outerShdw>
                </a:effectLst>
              </a:rPr>
              <a:t>Beyond reproach</a:t>
            </a:r>
          </a:p>
          <a:p>
            <a:pPr marL="463550" indent="-463550" eaLnBrk="1" hangingPunct="1">
              <a:spcBef>
                <a:spcPts val="0"/>
              </a:spcBef>
              <a:spcAft>
                <a:spcPts val="600"/>
              </a:spcAft>
              <a:defRPr/>
            </a:pPr>
            <a:r>
              <a:rPr lang="en-US" sz="3000" dirty="0">
                <a:effectLst>
                  <a:outerShdw blurRad="38100" dist="38100" dir="2700000" algn="tl">
                    <a:srgbClr val="000000">
                      <a:alpha val="43137"/>
                    </a:srgbClr>
                  </a:outerShdw>
                </a:effectLst>
              </a:rPr>
              <a:t>Husband of one wife</a:t>
            </a:r>
          </a:p>
          <a:p>
            <a:pPr marL="463550" indent="-463550" eaLnBrk="1" hangingPunct="1">
              <a:spcBef>
                <a:spcPts val="0"/>
              </a:spcBef>
              <a:spcAft>
                <a:spcPts val="600"/>
              </a:spcAft>
              <a:defRPr/>
            </a:pPr>
            <a:r>
              <a:rPr lang="en-US" sz="3000" dirty="0">
                <a:effectLst>
                  <a:outerShdw blurRad="38100" dist="38100" dir="2700000" algn="tl">
                    <a:srgbClr val="000000">
                      <a:alpha val="43137"/>
                    </a:srgbClr>
                  </a:outerShdw>
                </a:effectLst>
              </a:rPr>
              <a:t>Good managers of their children &amp; household</a:t>
            </a:r>
          </a:p>
        </p:txBody>
      </p:sp>
      <p:pic>
        <p:nvPicPr>
          <p:cNvPr id="2" name="Picture 2" descr="Image result for deacon qualifications">
            <a:extLst>
              <a:ext uri="{FF2B5EF4-FFF2-40B4-BE49-F238E27FC236}">
                <a16:creationId xmlns:a16="http://schemas.microsoft.com/office/drawing/2014/main" id="{B933626F-431F-447F-BB14-C98C912DBCD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26899" y="1104900"/>
            <a:ext cx="3112301" cy="1752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11480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990600" y="228600"/>
            <a:ext cx="7162800" cy="685800"/>
          </a:xfrm>
        </p:spPr>
        <p:txBody>
          <a:bodyPr/>
          <a:lstStyle/>
          <a:p>
            <a:pPr algn="ctr"/>
            <a:r>
              <a:rPr lang="en-US" altLang="en-US" sz="3600" dirty="0">
                <a:solidFill>
                  <a:srgbClr val="00FFFF"/>
                </a:solidFill>
                <a:effectLst>
                  <a:outerShdw blurRad="38100" dist="38100" dir="2700000" algn="tl">
                    <a:srgbClr val="000000">
                      <a:alpha val="43137"/>
                    </a:srgbClr>
                  </a:outerShdw>
                </a:effectLst>
              </a:rPr>
              <a:t>Areas of Systematic Theology</a:t>
            </a:r>
          </a:p>
        </p:txBody>
      </p:sp>
      <p:sp>
        <p:nvSpPr>
          <p:cNvPr id="3075" name="Content Placeholder 2"/>
          <p:cNvSpPr>
            <a:spLocks noGrp="1"/>
          </p:cNvSpPr>
          <p:nvPr>
            <p:ph idx="1"/>
          </p:nvPr>
        </p:nvSpPr>
        <p:spPr>
          <a:xfrm>
            <a:off x="228600" y="914400"/>
            <a:ext cx="7315200" cy="5791200"/>
          </a:xfrm>
        </p:spPr>
        <p:txBody>
          <a:bodyPr/>
          <a:lstStyle/>
          <a:p>
            <a:pPr>
              <a:spcBef>
                <a:spcPts val="0"/>
              </a:spcBef>
              <a:spcAft>
                <a:spcPts val="600"/>
              </a:spcAft>
            </a:pPr>
            <a:r>
              <a:rPr lang="en-US" altLang="en-US" dirty="0">
                <a:effectLst>
                  <a:outerShdw blurRad="38100" dist="38100" dir="2700000" algn="tl">
                    <a:srgbClr val="000000">
                      <a:alpha val="43137"/>
                    </a:srgbClr>
                  </a:outerShdw>
                </a:effectLst>
              </a:rPr>
              <a:t>Prolegomena – Introduction</a:t>
            </a:r>
          </a:p>
          <a:p>
            <a:pPr>
              <a:spcBef>
                <a:spcPts val="0"/>
              </a:spcBef>
              <a:spcAft>
                <a:spcPts val="600"/>
              </a:spcAft>
            </a:pPr>
            <a:r>
              <a:rPr lang="en-US" altLang="en-US" dirty="0">
                <a:effectLst>
                  <a:outerShdw blurRad="38100" dist="38100" dir="2700000" algn="tl">
                    <a:srgbClr val="000000">
                      <a:alpha val="43137"/>
                    </a:srgbClr>
                  </a:outerShdw>
                </a:effectLst>
              </a:rPr>
              <a:t>Theology – Study of God</a:t>
            </a:r>
          </a:p>
          <a:p>
            <a:pPr>
              <a:spcBef>
                <a:spcPts val="0"/>
              </a:spcBef>
              <a:spcAft>
                <a:spcPts val="600"/>
              </a:spcAft>
            </a:pPr>
            <a:r>
              <a:rPr lang="en-US" altLang="en-US" dirty="0">
                <a:effectLst>
                  <a:outerShdw blurRad="38100" dist="38100" dir="2700000" algn="tl">
                    <a:srgbClr val="000000">
                      <a:alpha val="43137"/>
                    </a:srgbClr>
                  </a:outerShdw>
                </a:effectLst>
              </a:rPr>
              <a:t>Christology – Study of Christ</a:t>
            </a:r>
          </a:p>
          <a:p>
            <a:pPr>
              <a:spcBef>
                <a:spcPts val="0"/>
              </a:spcBef>
              <a:spcAft>
                <a:spcPts val="600"/>
              </a:spcAft>
            </a:pPr>
            <a:r>
              <a:rPr lang="en-US" altLang="en-US" dirty="0">
                <a:effectLst>
                  <a:outerShdw blurRad="38100" dist="38100" dir="2700000" algn="tl">
                    <a:srgbClr val="000000">
                      <a:alpha val="43137"/>
                    </a:srgbClr>
                  </a:outerShdw>
                </a:effectLst>
              </a:rPr>
              <a:t>Pneumatology – Study of the Holy Spirit</a:t>
            </a:r>
          </a:p>
          <a:p>
            <a:pPr>
              <a:spcBef>
                <a:spcPts val="0"/>
              </a:spcBef>
              <a:spcAft>
                <a:spcPts val="600"/>
              </a:spcAft>
            </a:pPr>
            <a:r>
              <a:rPr lang="en-US" altLang="en-US" dirty="0">
                <a:effectLst>
                  <a:outerShdw blurRad="38100" dist="38100" dir="2700000" algn="tl">
                    <a:srgbClr val="000000">
                      <a:alpha val="43137"/>
                    </a:srgbClr>
                  </a:outerShdw>
                </a:effectLst>
              </a:rPr>
              <a:t>Anthropology – Study of Man</a:t>
            </a:r>
          </a:p>
          <a:p>
            <a:pPr>
              <a:spcBef>
                <a:spcPts val="0"/>
              </a:spcBef>
              <a:spcAft>
                <a:spcPts val="600"/>
              </a:spcAft>
            </a:pPr>
            <a:r>
              <a:rPr lang="en-US" altLang="en-US" dirty="0">
                <a:effectLst>
                  <a:outerShdw blurRad="38100" dist="38100" dir="2700000" algn="tl">
                    <a:srgbClr val="000000">
                      <a:alpha val="43137"/>
                    </a:srgbClr>
                  </a:outerShdw>
                </a:effectLst>
              </a:rPr>
              <a:t>Hamartiology – Study of sin</a:t>
            </a:r>
          </a:p>
          <a:p>
            <a:pPr>
              <a:spcBef>
                <a:spcPts val="0"/>
              </a:spcBef>
              <a:spcAft>
                <a:spcPts val="600"/>
              </a:spcAft>
            </a:pPr>
            <a:r>
              <a:rPr lang="en-US" altLang="en-US" dirty="0">
                <a:effectLst>
                  <a:outerShdw blurRad="38100" dist="38100" dir="2700000" algn="tl">
                    <a:srgbClr val="000000">
                      <a:alpha val="43137"/>
                    </a:srgbClr>
                  </a:outerShdw>
                </a:effectLst>
              </a:rPr>
              <a:t>Soteriology – Study of salvation</a:t>
            </a:r>
          </a:p>
          <a:p>
            <a:pPr>
              <a:spcBef>
                <a:spcPts val="0"/>
              </a:spcBef>
              <a:spcAft>
                <a:spcPts val="600"/>
              </a:spcAft>
            </a:pPr>
            <a:r>
              <a:rPr lang="en-US" altLang="en-US" dirty="0">
                <a:effectLst>
                  <a:outerShdw blurRad="38100" dist="38100" dir="2700000" algn="tl">
                    <a:srgbClr val="000000">
                      <a:alpha val="43137"/>
                    </a:srgbClr>
                  </a:outerShdw>
                </a:effectLst>
              </a:rPr>
              <a:t>Angelology – Study of angels</a:t>
            </a:r>
          </a:p>
          <a:p>
            <a:pPr>
              <a:spcBef>
                <a:spcPts val="0"/>
              </a:spcBef>
              <a:spcAft>
                <a:spcPts val="600"/>
              </a:spcAft>
            </a:pPr>
            <a:r>
              <a:rPr lang="en-US" altLang="en-US" b="1" u="sng" dirty="0">
                <a:solidFill>
                  <a:srgbClr val="FFFFCC"/>
                </a:solidFill>
                <a:effectLst>
                  <a:outerShdw blurRad="38100" dist="38100" dir="2700000" algn="tl">
                    <a:srgbClr val="000000">
                      <a:alpha val="43137"/>
                    </a:srgbClr>
                  </a:outerShdw>
                </a:effectLst>
              </a:rPr>
              <a:t>Ecclesiology – Study of the Church</a:t>
            </a:r>
          </a:p>
          <a:p>
            <a:pPr>
              <a:spcBef>
                <a:spcPts val="0"/>
              </a:spcBef>
              <a:spcAft>
                <a:spcPts val="600"/>
              </a:spcAft>
            </a:pPr>
            <a:r>
              <a:rPr lang="en-US" altLang="en-US" dirty="0">
                <a:effectLst>
                  <a:outerShdw blurRad="38100" dist="38100" dir="2700000" algn="tl">
                    <a:srgbClr val="000000">
                      <a:alpha val="43137"/>
                    </a:srgbClr>
                  </a:outerShdw>
                </a:effectLst>
              </a:rPr>
              <a:t>Eschatology – Study of the end</a:t>
            </a:r>
          </a:p>
        </p:txBody>
      </p:sp>
      <p:pic>
        <p:nvPicPr>
          <p:cNvPr id="3076" name="Picture 2" descr="http://studentsofjesus.com/storage/Systematic%20Theology.jpg?__SQUARESPACE_CACHEVERSION=133843368137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9800" y="3962400"/>
            <a:ext cx="2819400"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4" descr="http://rediscoveringthebible.com/SystematicTheology.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29300" y="1143000"/>
            <a:ext cx="3009900" cy="1249363"/>
          </a:xfrm>
          <a:prstGeom prst="rect">
            <a:avLst/>
          </a:prstGeom>
          <a:solidFill>
            <a:srgbClr val="FFFFFF">
              <a:shade val="85000"/>
            </a:srgbClr>
          </a:solidFill>
          <a:ln w="9525">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829609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09600" y="228599"/>
            <a:ext cx="7772400" cy="914401"/>
          </a:xfrm>
        </p:spPr>
        <p:txBody>
          <a:bodyPr/>
          <a:lstStyle/>
          <a:p>
            <a:pPr algn="ctr" eaLnBrk="1" hangingPunct="1"/>
            <a:r>
              <a:rPr lang="en-US" altLang="en-US" sz="3600" dirty="0">
                <a:effectLst>
                  <a:outerShdw blurRad="38100" dist="38100" dir="2700000" algn="tl">
                    <a:srgbClr val="000000">
                      <a:alpha val="43137"/>
                    </a:srgbClr>
                  </a:outerShdw>
                </a:effectLst>
              </a:rPr>
              <a:t>Deacon Qualifications</a:t>
            </a:r>
            <a:br>
              <a:rPr lang="en-US" altLang="en-US" sz="3600" dirty="0">
                <a:effectLst>
                  <a:outerShdw blurRad="38100" dist="38100" dir="2700000" algn="tl">
                    <a:srgbClr val="000000">
                      <a:alpha val="43137"/>
                    </a:srgbClr>
                  </a:outerShdw>
                </a:effectLst>
              </a:rPr>
            </a:br>
            <a:r>
              <a:rPr lang="en-US" altLang="en-US" sz="2800" dirty="0">
                <a:effectLst>
                  <a:outerShdw blurRad="38100" dist="38100" dir="2700000" algn="tl">
                    <a:srgbClr val="000000">
                      <a:alpha val="43137"/>
                    </a:srgbClr>
                  </a:outerShdw>
                </a:effectLst>
              </a:rPr>
              <a:t>1 Tim. 3:8-13</a:t>
            </a:r>
            <a:endParaRPr lang="en-US" altLang="en-US" sz="3600" dirty="0">
              <a:effectLst>
                <a:outerShdw blurRad="38100" dist="38100" dir="2700000" algn="tl">
                  <a:srgbClr val="000000">
                    <a:alpha val="43137"/>
                  </a:srgbClr>
                </a:outerShdw>
              </a:effectLst>
            </a:endParaRPr>
          </a:p>
        </p:txBody>
      </p:sp>
      <p:sp>
        <p:nvSpPr>
          <p:cNvPr id="20483" name="Rectangle 3"/>
          <p:cNvSpPr>
            <a:spLocks noGrp="1" noChangeArrowheads="1"/>
          </p:cNvSpPr>
          <p:nvPr>
            <p:ph type="body" idx="1"/>
          </p:nvPr>
        </p:nvSpPr>
        <p:spPr>
          <a:xfrm>
            <a:off x="272473" y="1295402"/>
            <a:ext cx="7924800" cy="4876799"/>
          </a:xfrm>
        </p:spPr>
        <p:txBody>
          <a:bodyPr/>
          <a:lstStyle/>
          <a:p>
            <a:pPr marL="463550" indent="-463550" eaLnBrk="1" hangingPunct="1">
              <a:spcBef>
                <a:spcPts val="0"/>
              </a:spcBef>
              <a:spcAft>
                <a:spcPts val="600"/>
              </a:spcAft>
              <a:defRPr/>
            </a:pPr>
            <a:r>
              <a:rPr lang="en-US" sz="3000" dirty="0">
                <a:effectLst>
                  <a:outerShdw blurRad="38100" dist="38100" dir="2700000" algn="tl">
                    <a:srgbClr val="000000">
                      <a:alpha val="43137"/>
                    </a:srgbClr>
                  </a:outerShdw>
                </a:effectLst>
              </a:rPr>
              <a:t>Men of dignity</a:t>
            </a:r>
          </a:p>
          <a:p>
            <a:pPr marL="463550" indent="-463550" eaLnBrk="1" hangingPunct="1">
              <a:spcBef>
                <a:spcPts val="0"/>
              </a:spcBef>
              <a:spcAft>
                <a:spcPts val="600"/>
              </a:spcAft>
              <a:defRPr/>
            </a:pPr>
            <a:r>
              <a:rPr lang="en-US" sz="3000" dirty="0">
                <a:effectLst>
                  <a:outerShdw blurRad="38100" dist="38100" dir="2700000" algn="tl">
                    <a:srgbClr val="000000">
                      <a:alpha val="43137"/>
                    </a:srgbClr>
                  </a:outerShdw>
                </a:effectLst>
              </a:rPr>
              <a:t>Not double-tongued</a:t>
            </a:r>
          </a:p>
          <a:p>
            <a:pPr marL="463550" indent="-463550" eaLnBrk="1" hangingPunct="1">
              <a:spcBef>
                <a:spcPts val="0"/>
              </a:spcBef>
              <a:spcAft>
                <a:spcPts val="600"/>
              </a:spcAft>
              <a:defRPr/>
            </a:pPr>
            <a:r>
              <a:rPr lang="en-US" sz="3000" dirty="0">
                <a:effectLst>
                  <a:outerShdw blurRad="38100" dist="38100" dir="2700000" algn="tl">
                    <a:srgbClr val="000000">
                      <a:alpha val="43137"/>
                    </a:srgbClr>
                  </a:outerShdw>
                </a:effectLst>
              </a:rPr>
              <a:t>Not addicted to much wine</a:t>
            </a:r>
          </a:p>
          <a:p>
            <a:pPr marL="463550" indent="-463550" eaLnBrk="1" hangingPunct="1">
              <a:spcBef>
                <a:spcPts val="0"/>
              </a:spcBef>
              <a:spcAft>
                <a:spcPts val="600"/>
              </a:spcAft>
              <a:defRPr/>
            </a:pPr>
            <a:r>
              <a:rPr lang="en-US" sz="3000" dirty="0">
                <a:effectLst>
                  <a:outerShdw blurRad="38100" dist="38100" dir="2700000" algn="tl">
                    <a:srgbClr val="000000">
                      <a:alpha val="43137"/>
                    </a:srgbClr>
                  </a:outerShdw>
                </a:effectLst>
              </a:rPr>
              <a:t>Not fond of sordid gain</a:t>
            </a:r>
          </a:p>
          <a:p>
            <a:pPr marL="463550" indent="-463550" eaLnBrk="1" hangingPunct="1">
              <a:spcBef>
                <a:spcPts val="0"/>
              </a:spcBef>
              <a:spcAft>
                <a:spcPts val="600"/>
              </a:spcAft>
              <a:defRPr/>
            </a:pPr>
            <a:r>
              <a:rPr lang="en-US" sz="3000" dirty="0">
                <a:effectLst>
                  <a:outerShdw blurRad="38100" dist="38100" dir="2700000" algn="tl">
                    <a:srgbClr val="000000">
                      <a:alpha val="43137"/>
                    </a:srgbClr>
                  </a:outerShdw>
                </a:effectLst>
              </a:rPr>
              <a:t>Holding to the mystery of the faith with a clear conscience</a:t>
            </a:r>
          </a:p>
          <a:p>
            <a:pPr marL="463550" indent="-463550" eaLnBrk="1" hangingPunct="1">
              <a:spcBef>
                <a:spcPts val="0"/>
              </a:spcBef>
              <a:spcAft>
                <a:spcPts val="600"/>
              </a:spcAft>
              <a:defRPr/>
            </a:pPr>
            <a:r>
              <a:rPr lang="en-US" sz="3000" dirty="0">
                <a:effectLst>
                  <a:outerShdw blurRad="38100" dist="38100" dir="2700000" algn="tl">
                    <a:srgbClr val="000000">
                      <a:alpha val="43137"/>
                    </a:srgbClr>
                  </a:outerShdw>
                </a:effectLst>
              </a:rPr>
              <a:t>First tested</a:t>
            </a:r>
          </a:p>
          <a:p>
            <a:pPr marL="463550" indent="-463550" eaLnBrk="1" hangingPunct="1">
              <a:spcBef>
                <a:spcPts val="0"/>
              </a:spcBef>
              <a:spcAft>
                <a:spcPts val="600"/>
              </a:spcAft>
              <a:defRPr/>
            </a:pPr>
            <a:r>
              <a:rPr lang="en-US" sz="3000" dirty="0">
                <a:effectLst>
                  <a:outerShdw blurRad="38100" dist="38100" dir="2700000" algn="tl">
                    <a:srgbClr val="000000">
                      <a:alpha val="43137"/>
                    </a:srgbClr>
                  </a:outerShdw>
                </a:effectLst>
              </a:rPr>
              <a:t>Beyond reproach</a:t>
            </a:r>
          </a:p>
          <a:p>
            <a:pPr marL="463550" indent="-463550" eaLnBrk="1" hangingPunct="1">
              <a:spcBef>
                <a:spcPts val="0"/>
              </a:spcBef>
              <a:spcAft>
                <a:spcPts val="600"/>
              </a:spcAft>
              <a:defRPr/>
            </a:pPr>
            <a:r>
              <a:rPr lang="en-US" sz="3000" b="1" u="sng" dirty="0">
                <a:solidFill>
                  <a:srgbClr val="FFFFCC"/>
                </a:solidFill>
                <a:effectLst>
                  <a:outerShdw blurRad="38100" dist="38100" dir="2700000" algn="tl">
                    <a:srgbClr val="000000">
                      <a:alpha val="43137"/>
                    </a:srgbClr>
                  </a:outerShdw>
                </a:effectLst>
              </a:rPr>
              <a:t>Husband of one wife</a:t>
            </a:r>
          </a:p>
          <a:p>
            <a:pPr marL="463550" indent="-463550" eaLnBrk="1" hangingPunct="1">
              <a:spcBef>
                <a:spcPts val="0"/>
              </a:spcBef>
              <a:spcAft>
                <a:spcPts val="600"/>
              </a:spcAft>
              <a:defRPr/>
            </a:pPr>
            <a:r>
              <a:rPr lang="en-US" sz="3000" dirty="0">
                <a:effectLst>
                  <a:outerShdw blurRad="38100" dist="38100" dir="2700000" algn="tl">
                    <a:srgbClr val="000000">
                      <a:alpha val="43137"/>
                    </a:srgbClr>
                  </a:outerShdw>
                </a:effectLst>
              </a:rPr>
              <a:t>Good managers of their children &amp; household</a:t>
            </a:r>
          </a:p>
        </p:txBody>
      </p:sp>
      <p:pic>
        <p:nvPicPr>
          <p:cNvPr id="2" name="Picture 2" descr="Image result for deacon qualifications">
            <a:extLst>
              <a:ext uri="{FF2B5EF4-FFF2-40B4-BE49-F238E27FC236}">
                <a16:creationId xmlns:a16="http://schemas.microsoft.com/office/drawing/2014/main" id="{B933626F-431F-447F-BB14-C98C912DBCD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26899" y="1104900"/>
            <a:ext cx="3112301" cy="1752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59461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09600" y="228599"/>
            <a:ext cx="7772400" cy="914401"/>
          </a:xfrm>
        </p:spPr>
        <p:txBody>
          <a:bodyPr/>
          <a:lstStyle/>
          <a:p>
            <a:pPr algn="ctr" eaLnBrk="1" hangingPunct="1"/>
            <a:r>
              <a:rPr lang="en-US" altLang="en-US" sz="3600" dirty="0">
                <a:effectLst>
                  <a:outerShdw blurRad="38100" dist="38100" dir="2700000" algn="tl">
                    <a:srgbClr val="000000">
                      <a:alpha val="43137"/>
                    </a:srgbClr>
                  </a:outerShdw>
                </a:effectLst>
              </a:rPr>
              <a:t>Deacon Qualifications</a:t>
            </a:r>
            <a:br>
              <a:rPr lang="en-US" altLang="en-US" sz="3600" dirty="0">
                <a:effectLst>
                  <a:outerShdw blurRad="38100" dist="38100" dir="2700000" algn="tl">
                    <a:srgbClr val="000000">
                      <a:alpha val="43137"/>
                    </a:srgbClr>
                  </a:outerShdw>
                </a:effectLst>
              </a:rPr>
            </a:br>
            <a:r>
              <a:rPr lang="en-US" altLang="en-US" sz="2800" dirty="0">
                <a:effectLst>
                  <a:outerShdw blurRad="38100" dist="38100" dir="2700000" algn="tl">
                    <a:srgbClr val="000000">
                      <a:alpha val="43137"/>
                    </a:srgbClr>
                  </a:outerShdw>
                </a:effectLst>
              </a:rPr>
              <a:t>1 Tim. 3:8-13</a:t>
            </a:r>
            <a:endParaRPr lang="en-US" altLang="en-US" sz="3600" dirty="0">
              <a:effectLst>
                <a:outerShdw blurRad="38100" dist="38100" dir="2700000" algn="tl">
                  <a:srgbClr val="000000">
                    <a:alpha val="43137"/>
                  </a:srgbClr>
                </a:outerShdw>
              </a:effectLst>
            </a:endParaRPr>
          </a:p>
        </p:txBody>
      </p:sp>
      <p:sp>
        <p:nvSpPr>
          <p:cNvPr id="20483" name="Rectangle 3"/>
          <p:cNvSpPr>
            <a:spLocks noGrp="1" noChangeArrowheads="1"/>
          </p:cNvSpPr>
          <p:nvPr>
            <p:ph type="body" idx="1"/>
          </p:nvPr>
        </p:nvSpPr>
        <p:spPr>
          <a:xfrm>
            <a:off x="272473" y="1295402"/>
            <a:ext cx="7924800" cy="4876799"/>
          </a:xfrm>
        </p:spPr>
        <p:txBody>
          <a:bodyPr/>
          <a:lstStyle/>
          <a:p>
            <a:pPr marL="463550" indent="-463550" eaLnBrk="1" hangingPunct="1">
              <a:spcBef>
                <a:spcPts val="0"/>
              </a:spcBef>
              <a:spcAft>
                <a:spcPts val="600"/>
              </a:spcAft>
              <a:defRPr/>
            </a:pPr>
            <a:r>
              <a:rPr lang="en-US" sz="3000" dirty="0">
                <a:effectLst>
                  <a:outerShdw blurRad="38100" dist="38100" dir="2700000" algn="tl">
                    <a:srgbClr val="000000">
                      <a:alpha val="43137"/>
                    </a:srgbClr>
                  </a:outerShdw>
                </a:effectLst>
              </a:rPr>
              <a:t>Men of dignity</a:t>
            </a:r>
          </a:p>
          <a:p>
            <a:pPr marL="463550" indent="-463550" eaLnBrk="1" hangingPunct="1">
              <a:spcBef>
                <a:spcPts val="0"/>
              </a:spcBef>
              <a:spcAft>
                <a:spcPts val="600"/>
              </a:spcAft>
              <a:defRPr/>
            </a:pPr>
            <a:r>
              <a:rPr lang="en-US" sz="3000" dirty="0">
                <a:effectLst>
                  <a:outerShdw blurRad="38100" dist="38100" dir="2700000" algn="tl">
                    <a:srgbClr val="000000">
                      <a:alpha val="43137"/>
                    </a:srgbClr>
                  </a:outerShdw>
                </a:effectLst>
              </a:rPr>
              <a:t>Not double-tongued</a:t>
            </a:r>
          </a:p>
          <a:p>
            <a:pPr marL="463550" indent="-463550" eaLnBrk="1" hangingPunct="1">
              <a:spcBef>
                <a:spcPts val="0"/>
              </a:spcBef>
              <a:spcAft>
                <a:spcPts val="600"/>
              </a:spcAft>
              <a:defRPr/>
            </a:pPr>
            <a:r>
              <a:rPr lang="en-US" sz="3000" dirty="0">
                <a:effectLst>
                  <a:outerShdw blurRad="38100" dist="38100" dir="2700000" algn="tl">
                    <a:srgbClr val="000000">
                      <a:alpha val="43137"/>
                    </a:srgbClr>
                  </a:outerShdw>
                </a:effectLst>
              </a:rPr>
              <a:t>Not addicted to much wine</a:t>
            </a:r>
          </a:p>
          <a:p>
            <a:pPr marL="463550" indent="-463550" eaLnBrk="1" hangingPunct="1">
              <a:spcBef>
                <a:spcPts val="0"/>
              </a:spcBef>
              <a:spcAft>
                <a:spcPts val="600"/>
              </a:spcAft>
              <a:defRPr/>
            </a:pPr>
            <a:r>
              <a:rPr lang="en-US" sz="3000" dirty="0">
                <a:effectLst>
                  <a:outerShdw blurRad="38100" dist="38100" dir="2700000" algn="tl">
                    <a:srgbClr val="000000">
                      <a:alpha val="43137"/>
                    </a:srgbClr>
                  </a:outerShdw>
                </a:effectLst>
              </a:rPr>
              <a:t>Not fond of sordid gain</a:t>
            </a:r>
          </a:p>
          <a:p>
            <a:pPr marL="463550" indent="-463550" eaLnBrk="1" hangingPunct="1">
              <a:spcBef>
                <a:spcPts val="0"/>
              </a:spcBef>
              <a:spcAft>
                <a:spcPts val="600"/>
              </a:spcAft>
              <a:defRPr/>
            </a:pPr>
            <a:r>
              <a:rPr lang="en-US" sz="3000" dirty="0">
                <a:effectLst>
                  <a:outerShdw blurRad="38100" dist="38100" dir="2700000" algn="tl">
                    <a:srgbClr val="000000">
                      <a:alpha val="43137"/>
                    </a:srgbClr>
                  </a:outerShdw>
                </a:effectLst>
              </a:rPr>
              <a:t>Holding to the mystery of the faith with a clear conscience</a:t>
            </a:r>
          </a:p>
          <a:p>
            <a:pPr marL="463550" indent="-463550" eaLnBrk="1" hangingPunct="1">
              <a:spcBef>
                <a:spcPts val="0"/>
              </a:spcBef>
              <a:spcAft>
                <a:spcPts val="600"/>
              </a:spcAft>
              <a:defRPr/>
            </a:pPr>
            <a:r>
              <a:rPr lang="en-US" sz="3000" dirty="0">
                <a:effectLst>
                  <a:outerShdw blurRad="38100" dist="38100" dir="2700000" algn="tl">
                    <a:srgbClr val="000000">
                      <a:alpha val="43137"/>
                    </a:srgbClr>
                  </a:outerShdw>
                </a:effectLst>
              </a:rPr>
              <a:t>First tested</a:t>
            </a:r>
          </a:p>
          <a:p>
            <a:pPr marL="463550" indent="-463550" eaLnBrk="1" hangingPunct="1">
              <a:spcBef>
                <a:spcPts val="0"/>
              </a:spcBef>
              <a:spcAft>
                <a:spcPts val="600"/>
              </a:spcAft>
              <a:defRPr/>
            </a:pPr>
            <a:r>
              <a:rPr lang="en-US" sz="3000" dirty="0">
                <a:effectLst>
                  <a:outerShdw blurRad="38100" dist="38100" dir="2700000" algn="tl">
                    <a:srgbClr val="000000">
                      <a:alpha val="43137"/>
                    </a:srgbClr>
                  </a:outerShdw>
                </a:effectLst>
              </a:rPr>
              <a:t>Beyond reproach</a:t>
            </a:r>
          </a:p>
          <a:p>
            <a:pPr marL="463550" indent="-463550" eaLnBrk="1" hangingPunct="1">
              <a:spcBef>
                <a:spcPts val="0"/>
              </a:spcBef>
              <a:spcAft>
                <a:spcPts val="600"/>
              </a:spcAft>
              <a:defRPr/>
            </a:pPr>
            <a:r>
              <a:rPr lang="en-US" sz="3000" dirty="0">
                <a:effectLst>
                  <a:outerShdw blurRad="38100" dist="38100" dir="2700000" algn="tl">
                    <a:srgbClr val="000000">
                      <a:alpha val="43137"/>
                    </a:srgbClr>
                  </a:outerShdw>
                </a:effectLst>
              </a:rPr>
              <a:t>Husband of one wife</a:t>
            </a:r>
          </a:p>
          <a:p>
            <a:pPr marL="463550" indent="-463550" eaLnBrk="1" hangingPunct="1">
              <a:spcBef>
                <a:spcPts val="0"/>
              </a:spcBef>
              <a:spcAft>
                <a:spcPts val="600"/>
              </a:spcAft>
              <a:defRPr/>
            </a:pPr>
            <a:r>
              <a:rPr lang="en-US" sz="3000" b="1" u="sng" dirty="0">
                <a:solidFill>
                  <a:srgbClr val="FFFFCC"/>
                </a:solidFill>
                <a:effectLst>
                  <a:outerShdw blurRad="38100" dist="38100" dir="2700000" algn="tl">
                    <a:srgbClr val="000000">
                      <a:alpha val="43137"/>
                    </a:srgbClr>
                  </a:outerShdw>
                </a:effectLst>
              </a:rPr>
              <a:t>Good managers of their children &amp; household</a:t>
            </a:r>
          </a:p>
        </p:txBody>
      </p:sp>
      <p:pic>
        <p:nvPicPr>
          <p:cNvPr id="2" name="Picture 2" descr="Image result for deacon qualifications">
            <a:extLst>
              <a:ext uri="{FF2B5EF4-FFF2-40B4-BE49-F238E27FC236}">
                <a16:creationId xmlns:a16="http://schemas.microsoft.com/office/drawing/2014/main" id="{B933626F-431F-447F-BB14-C98C912DBCD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26899" y="1104900"/>
            <a:ext cx="3112301" cy="1752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899600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85800" y="228600"/>
            <a:ext cx="7772400" cy="685800"/>
          </a:xfrm>
        </p:spPr>
        <p:txBody>
          <a:bodyPr/>
          <a:lstStyle/>
          <a:p>
            <a:pPr algn="ctr" eaLnBrk="1" hangingPunct="1"/>
            <a:r>
              <a:rPr lang="en-US" altLang="en-US" sz="4000" dirty="0">
                <a:effectLst>
                  <a:outerShdw blurRad="38100" dist="38100" dir="2700000" algn="tl">
                    <a:srgbClr val="000000">
                      <a:alpha val="43137"/>
                    </a:srgbClr>
                  </a:outerShdw>
                </a:effectLst>
              </a:rPr>
              <a:t>Gender Restrictions</a:t>
            </a:r>
          </a:p>
        </p:txBody>
      </p:sp>
      <p:sp>
        <p:nvSpPr>
          <p:cNvPr id="20483" name="Rectangle 3"/>
          <p:cNvSpPr>
            <a:spLocks noGrp="1" noChangeArrowheads="1"/>
          </p:cNvSpPr>
          <p:nvPr>
            <p:ph type="body" idx="1"/>
          </p:nvPr>
        </p:nvSpPr>
        <p:spPr>
          <a:xfrm>
            <a:off x="609600" y="1143000"/>
            <a:ext cx="7924800" cy="5410199"/>
          </a:xfrm>
        </p:spPr>
        <p:txBody>
          <a:bodyPr/>
          <a:lstStyle/>
          <a:p>
            <a:pPr marL="463550" indent="-463550" eaLnBrk="1" hangingPunct="1">
              <a:spcBef>
                <a:spcPts val="0"/>
              </a:spcBef>
              <a:spcAft>
                <a:spcPts val="1800"/>
              </a:spcAft>
              <a:defRPr/>
            </a:pPr>
            <a:r>
              <a:rPr lang="en-US" dirty="0">
                <a:effectLst>
                  <a:outerShdw blurRad="38100" dist="38100" dir="2700000" algn="tl">
                    <a:srgbClr val="000000">
                      <a:alpha val="43137"/>
                    </a:srgbClr>
                  </a:outerShdw>
                </a:effectLst>
              </a:rPr>
              <a:t>Women are the backbone of the church</a:t>
            </a:r>
          </a:p>
          <a:p>
            <a:pPr marL="463550" indent="-463550" eaLnBrk="1" hangingPunct="1">
              <a:spcBef>
                <a:spcPts val="0"/>
              </a:spcBef>
              <a:spcAft>
                <a:spcPts val="1800"/>
              </a:spcAft>
              <a:defRPr/>
            </a:pPr>
            <a:r>
              <a:rPr lang="en-US" dirty="0">
                <a:effectLst>
                  <a:outerShdw blurRad="38100" dist="38100" dir="2700000" algn="tl">
                    <a:srgbClr val="000000">
                      <a:alpha val="43137"/>
                    </a:srgbClr>
                  </a:outerShdw>
                </a:effectLst>
              </a:rPr>
              <a:t>Trinitarian example</a:t>
            </a:r>
          </a:p>
          <a:p>
            <a:pPr marL="463550" indent="-463550" eaLnBrk="1" hangingPunct="1">
              <a:spcBef>
                <a:spcPts val="0"/>
              </a:spcBef>
              <a:spcAft>
                <a:spcPts val="1800"/>
              </a:spcAft>
              <a:defRPr/>
            </a:pPr>
            <a:r>
              <a:rPr lang="en-US" dirty="0">
                <a:effectLst>
                  <a:outerShdw blurRad="38100" dist="38100" dir="2700000" algn="tl">
                    <a:srgbClr val="000000">
                      <a:alpha val="43137"/>
                    </a:srgbClr>
                  </a:outerShdw>
                </a:effectLst>
              </a:rPr>
              <a:t>Gender restrictions </a:t>
            </a:r>
          </a:p>
          <a:p>
            <a:pPr marL="863600" lvl="1" indent="-463550" eaLnBrk="1" hangingPunct="1">
              <a:spcBef>
                <a:spcPts val="0"/>
              </a:spcBef>
              <a:spcAft>
                <a:spcPts val="1800"/>
              </a:spcAft>
              <a:defRPr/>
            </a:pPr>
            <a:r>
              <a:rPr lang="en-US" dirty="0">
                <a:effectLst>
                  <a:outerShdw blurRad="38100" dist="38100" dir="2700000" algn="tl">
                    <a:srgbClr val="000000">
                      <a:alpha val="43137"/>
                    </a:srgbClr>
                  </a:outerShdw>
                </a:effectLst>
              </a:rPr>
              <a:t>Elder: 1 Tim 3:1-2; Titus 1:6 (2x); 1 Tim 2:11-14</a:t>
            </a:r>
          </a:p>
          <a:p>
            <a:pPr marL="863600" lvl="1" indent="-463550" eaLnBrk="1" hangingPunct="1">
              <a:spcBef>
                <a:spcPts val="0"/>
              </a:spcBef>
              <a:spcAft>
                <a:spcPts val="1800"/>
              </a:spcAft>
              <a:defRPr/>
            </a:pPr>
            <a:r>
              <a:rPr lang="en-US" dirty="0">
                <a:effectLst>
                  <a:outerShdw blurRad="38100" dist="38100" dir="2700000" algn="tl">
                    <a:srgbClr val="000000">
                      <a:alpha val="43137"/>
                    </a:srgbClr>
                  </a:outerShdw>
                </a:effectLst>
              </a:rPr>
              <a:t>Deacon</a:t>
            </a:r>
          </a:p>
          <a:p>
            <a:pPr marL="1263650" lvl="2" indent="-463550" eaLnBrk="1" hangingPunct="1">
              <a:spcBef>
                <a:spcPts val="0"/>
              </a:spcBef>
              <a:spcAft>
                <a:spcPts val="1800"/>
              </a:spcAft>
              <a:defRPr/>
            </a:pPr>
            <a:r>
              <a:rPr lang="en-US" dirty="0">
                <a:effectLst>
                  <a:outerShdw blurRad="38100" dist="38100" dir="2700000" algn="tl">
                    <a:srgbClr val="000000">
                      <a:alpha val="43137"/>
                    </a:srgbClr>
                  </a:outerShdw>
                </a:effectLst>
              </a:rPr>
              <a:t>Yes: Acts 6:3; 1 Tim. 3:8, 10, 12</a:t>
            </a:r>
          </a:p>
          <a:p>
            <a:pPr marL="1263650" lvl="2" indent="-463550" eaLnBrk="1" hangingPunct="1">
              <a:spcBef>
                <a:spcPts val="0"/>
              </a:spcBef>
              <a:spcAft>
                <a:spcPts val="1800"/>
              </a:spcAft>
              <a:defRPr/>
            </a:pPr>
            <a:r>
              <a:rPr lang="en-US" dirty="0">
                <a:effectLst>
                  <a:outerShdw blurRad="38100" dist="38100" dir="2700000" algn="tl">
                    <a:srgbClr val="000000">
                      <a:alpha val="43137"/>
                    </a:srgbClr>
                  </a:outerShdw>
                </a:effectLst>
              </a:rPr>
              <a:t>No: Rom. 16:1; 1 Tim. 3:11</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85800" y="228600"/>
            <a:ext cx="7772400" cy="685800"/>
          </a:xfrm>
        </p:spPr>
        <p:txBody>
          <a:bodyPr/>
          <a:lstStyle/>
          <a:p>
            <a:pPr algn="ctr" eaLnBrk="1" hangingPunct="1"/>
            <a:r>
              <a:rPr lang="en-US" altLang="en-US" sz="4000" dirty="0">
                <a:effectLst>
                  <a:outerShdw blurRad="38100" dist="38100" dir="2700000" algn="tl">
                    <a:srgbClr val="000000">
                      <a:alpha val="43137"/>
                    </a:srgbClr>
                  </a:outerShdw>
                </a:effectLst>
              </a:rPr>
              <a:t>Gender Restrictions</a:t>
            </a:r>
          </a:p>
        </p:txBody>
      </p:sp>
      <p:sp>
        <p:nvSpPr>
          <p:cNvPr id="20483" name="Rectangle 3"/>
          <p:cNvSpPr>
            <a:spLocks noGrp="1" noChangeArrowheads="1"/>
          </p:cNvSpPr>
          <p:nvPr>
            <p:ph type="body" idx="1"/>
          </p:nvPr>
        </p:nvSpPr>
        <p:spPr>
          <a:xfrm>
            <a:off x="609600" y="1143001"/>
            <a:ext cx="7924800" cy="3200400"/>
          </a:xfrm>
        </p:spPr>
        <p:txBody>
          <a:bodyPr/>
          <a:lstStyle/>
          <a:p>
            <a:pPr marL="463550" indent="-46355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Women are the backbone of the church</a:t>
            </a:r>
          </a:p>
          <a:p>
            <a:pPr marL="463550" indent="-463550" eaLnBrk="1" hangingPunct="1">
              <a:spcBef>
                <a:spcPts val="0"/>
              </a:spcBef>
              <a:spcAft>
                <a:spcPts val="1800"/>
              </a:spcAft>
              <a:defRPr/>
            </a:pPr>
            <a:r>
              <a:rPr lang="en-US" dirty="0">
                <a:effectLst>
                  <a:outerShdw blurRad="38100" dist="38100" dir="2700000" algn="tl">
                    <a:srgbClr val="000000">
                      <a:alpha val="43137"/>
                    </a:srgbClr>
                  </a:outerShdw>
                </a:effectLst>
              </a:rPr>
              <a:t>Trinitarian example</a:t>
            </a:r>
          </a:p>
          <a:p>
            <a:pPr marL="463550" indent="-463550" eaLnBrk="1" hangingPunct="1">
              <a:spcBef>
                <a:spcPts val="0"/>
              </a:spcBef>
              <a:spcAft>
                <a:spcPts val="1800"/>
              </a:spcAft>
              <a:defRPr/>
            </a:pPr>
            <a:r>
              <a:rPr lang="en-US" dirty="0">
                <a:effectLst>
                  <a:outerShdw blurRad="38100" dist="38100" dir="2700000" algn="tl">
                    <a:srgbClr val="000000">
                      <a:alpha val="43137"/>
                    </a:srgbClr>
                  </a:outerShdw>
                </a:effectLst>
              </a:rPr>
              <a:t>Gender restrictions </a:t>
            </a:r>
          </a:p>
          <a:p>
            <a:pPr marL="863600" lvl="1" indent="-463550" eaLnBrk="1" hangingPunct="1">
              <a:spcBef>
                <a:spcPts val="0"/>
              </a:spcBef>
              <a:spcAft>
                <a:spcPts val="1800"/>
              </a:spcAft>
              <a:defRPr/>
            </a:pPr>
            <a:r>
              <a:rPr lang="en-US" dirty="0">
                <a:effectLst>
                  <a:outerShdw blurRad="38100" dist="38100" dir="2700000" algn="tl">
                    <a:srgbClr val="000000">
                      <a:alpha val="43137"/>
                    </a:srgbClr>
                  </a:outerShdw>
                </a:effectLst>
              </a:rPr>
              <a:t>Elder: 1 Tim 3:1-2; Titus 1:6 (2x); 1 Tim 2:11-14</a:t>
            </a:r>
          </a:p>
          <a:p>
            <a:pPr marL="863600" lvl="1" indent="-463550" eaLnBrk="1" hangingPunct="1">
              <a:spcBef>
                <a:spcPts val="0"/>
              </a:spcBef>
              <a:spcAft>
                <a:spcPts val="1800"/>
              </a:spcAft>
              <a:defRPr/>
            </a:pPr>
            <a:r>
              <a:rPr lang="en-US" dirty="0">
                <a:effectLst>
                  <a:outerShdw blurRad="38100" dist="38100" dir="2700000" algn="tl">
                    <a:srgbClr val="000000">
                      <a:alpha val="43137"/>
                    </a:srgbClr>
                  </a:outerShdw>
                </a:effectLst>
              </a:rPr>
              <a:t>Deacon</a:t>
            </a:r>
          </a:p>
          <a:p>
            <a:pPr marL="1263650" lvl="2" indent="-463550" eaLnBrk="1" hangingPunct="1">
              <a:spcBef>
                <a:spcPts val="0"/>
              </a:spcBef>
              <a:spcAft>
                <a:spcPts val="1800"/>
              </a:spcAft>
              <a:defRPr/>
            </a:pPr>
            <a:r>
              <a:rPr lang="en-US" dirty="0">
                <a:effectLst>
                  <a:outerShdw blurRad="38100" dist="38100" dir="2700000" algn="tl">
                    <a:srgbClr val="000000">
                      <a:alpha val="43137"/>
                    </a:srgbClr>
                  </a:outerShdw>
                </a:effectLst>
              </a:rPr>
              <a:t>Yes: Acts 6:3; 1 Tim. 3:8, 10, 12</a:t>
            </a:r>
          </a:p>
          <a:p>
            <a:pPr marL="1263650" lvl="2" indent="-463550" eaLnBrk="1" hangingPunct="1">
              <a:spcBef>
                <a:spcPts val="0"/>
              </a:spcBef>
              <a:spcAft>
                <a:spcPts val="1800"/>
              </a:spcAft>
              <a:defRPr/>
            </a:pPr>
            <a:r>
              <a:rPr lang="en-US" dirty="0">
                <a:effectLst>
                  <a:outerShdw blurRad="38100" dist="38100" dir="2700000" algn="tl">
                    <a:srgbClr val="000000">
                      <a:alpha val="43137"/>
                    </a:srgbClr>
                  </a:outerShdw>
                </a:effectLst>
              </a:rPr>
              <a:t>No: Rom. 16:1; 1 Tim. 3:11</a:t>
            </a:r>
          </a:p>
        </p:txBody>
      </p:sp>
    </p:spTree>
    <p:extLst>
      <p:ext uri="{BB962C8B-B14F-4D97-AF65-F5344CB8AC3E}">
        <p14:creationId xmlns:p14="http://schemas.microsoft.com/office/powerpoint/2010/main" val="11168329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85800" y="228600"/>
            <a:ext cx="7772400" cy="685800"/>
          </a:xfrm>
        </p:spPr>
        <p:txBody>
          <a:bodyPr/>
          <a:lstStyle/>
          <a:p>
            <a:pPr algn="ctr" eaLnBrk="1" hangingPunct="1"/>
            <a:r>
              <a:rPr lang="en-US" altLang="en-US" sz="4000" dirty="0">
                <a:effectLst>
                  <a:outerShdw blurRad="38100" dist="38100" dir="2700000" algn="tl">
                    <a:srgbClr val="000000">
                      <a:alpha val="43137"/>
                    </a:srgbClr>
                  </a:outerShdw>
                </a:effectLst>
              </a:rPr>
              <a:t>Gender Restrictions</a:t>
            </a:r>
          </a:p>
        </p:txBody>
      </p:sp>
      <p:sp>
        <p:nvSpPr>
          <p:cNvPr id="20483" name="Rectangle 3"/>
          <p:cNvSpPr>
            <a:spLocks noGrp="1" noChangeArrowheads="1"/>
          </p:cNvSpPr>
          <p:nvPr>
            <p:ph type="body" idx="1"/>
          </p:nvPr>
        </p:nvSpPr>
        <p:spPr>
          <a:xfrm>
            <a:off x="609600" y="1143001"/>
            <a:ext cx="7924800" cy="3200400"/>
          </a:xfrm>
        </p:spPr>
        <p:txBody>
          <a:bodyPr/>
          <a:lstStyle/>
          <a:p>
            <a:pPr marL="463550" indent="-463550" eaLnBrk="1" hangingPunct="1">
              <a:spcBef>
                <a:spcPts val="0"/>
              </a:spcBef>
              <a:spcAft>
                <a:spcPts val="1800"/>
              </a:spcAft>
              <a:defRPr/>
            </a:pPr>
            <a:r>
              <a:rPr lang="en-US" dirty="0">
                <a:effectLst>
                  <a:outerShdw blurRad="38100" dist="38100" dir="2700000" algn="tl">
                    <a:srgbClr val="000000">
                      <a:alpha val="43137"/>
                    </a:srgbClr>
                  </a:outerShdw>
                </a:effectLst>
              </a:rPr>
              <a:t>Women are the backbone of the church</a:t>
            </a:r>
          </a:p>
          <a:p>
            <a:pPr marL="463550" indent="-46355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Trinitarian example</a:t>
            </a:r>
          </a:p>
          <a:p>
            <a:pPr marL="463550" indent="-463550" eaLnBrk="1" hangingPunct="1">
              <a:spcBef>
                <a:spcPts val="0"/>
              </a:spcBef>
              <a:spcAft>
                <a:spcPts val="1800"/>
              </a:spcAft>
              <a:defRPr/>
            </a:pPr>
            <a:r>
              <a:rPr lang="en-US" dirty="0">
                <a:effectLst>
                  <a:outerShdw blurRad="38100" dist="38100" dir="2700000" algn="tl">
                    <a:srgbClr val="000000">
                      <a:alpha val="43137"/>
                    </a:srgbClr>
                  </a:outerShdw>
                </a:effectLst>
              </a:rPr>
              <a:t>Gender restrictions </a:t>
            </a:r>
          </a:p>
          <a:p>
            <a:pPr marL="863600" lvl="1" indent="-463550" eaLnBrk="1" hangingPunct="1">
              <a:spcBef>
                <a:spcPts val="0"/>
              </a:spcBef>
              <a:spcAft>
                <a:spcPts val="1800"/>
              </a:spcAft>
              <a:defRPr/>
            </a:pPr>
            <a:r>
              <a:rPr lang="en-US" dirty="0">
                <a:effectLst>
                  <a:outerShdw blurRad="38100" dist="38100" dir="2700000" algn="tl">
                    <a:srgbClr val="000000">
                      <a:alpha val="43137"/>
                    </a:srgbClr>
                  </a:outerShdw>
                </a:effectLst>
              </a:rPr>
              <a:t>Elder: 1 Tim 3:1-2; Titus 1:6 (2x); 1 Tim 2:11-14</a:t>
            </a:r>
          </a:p>
          <a:p>
            <a:pPr marL="863600" lvl="1" indent="-463550" eaLnBrk="1" hangingPunct="1">
              <a:spcBef>
                <a:spcPts val="0"/>
              </a:spcBef>
              <a:spcAft>
                <a:spcPts val="1800"/>
              </a:spcAft>
              <a:defRPr/>
            </a:pPr>
            <a:r>
              <a:rPr lang="en-US" dirty="0">
                <a:effectLst>
                  <a:outerShdw blurRad="38100" dist="38100" dir="2700000" algn="tl">
                    <a:srgbClr val="000000">
                      <a:alpha val="43137"/>
                    </a:srgbClr>
                  </a:outerShdw>
                </a:effectLst>
              </a:rPr>
              <a:t>Deacon</a:t>
            </a:r>
          </a:p>
          <a:p>
            <a:pPr marL="1263650" lvl="2" indent="-463550" eaLnBrk="1" hangingPunct="1">
              <a:spcBef>
                <a:spcPts val="0"/>
              </a:spcBef>
              <a:spcAft>
                <a:spcPts val="1800"/>
              </a:spcAft>
              <a:defRPr/>
            </a:pPr>
            <a:r>
              <a:rPr lang="en-US" dirty="0">
                <a:effectLst>
                  <a:outerShdw blurRad="38100" dist="38100" dir="2700000" algn="tl">
                    <a:srgbClr val="000000">
                      <a:alpha val="43137"/>
                    </a:srgbClr>
                  </a:outerShdw>
                </a:effectLst>
              </a:rPr>
              <a:t>Yes: Acts 6:3; 1 Tim. 3:8, 10, 12</a:t>
            </a:r>
          </a:p>
          <a:p>
            <a:pPr marL="1263650" lvl="2" indent="-463550" eaLnBrk="1" hangingPunct="1">
              <a:spcBef>
                <a:spcPts val="0"/>
              </a:spcBef>
              <a:spcAft>
                <a:spcPts val="1800"/>
              </a:spcAft>
              <a:defRPr/>
            </a:pPr>
            <a:r>
              <a:rPr lang="en-US" dirty="0">
                <a:effectLst>
                  <a:outerShdw blurRad="38100" dist="38100" dir="2700000" algn="tl">
                    <a:srgbClr val="000000">
                      <a:alpha val="43137"/>
                    </a:srgbClr>
                  </a:outerShdw>
                </a:effectLst>
              </a:rPr>
              <a:t>No: Rom. 16:1; 1 Tim. 3:11</a:t>
            </a:r>
          </a:p>
        </p:txBody>
      </p:sp>
    </p:spTree>
    <p:extLst>
      <p:ext uri="{BB962C8B-B14F-4D97-AF65-F5344CB8AC3E}">
        <p14:creationId xmlns:p14="http://schemas.microsoft.com/office/powerpoint/2010/main" val="149190688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62476" y="657571"/>
            <a:ext cx="6819048" cy="5542857"/>
          </a:xfrm>
          <a:prstGeom prst="rect">
            <a:avLst/>
          </a:prstGeom>
          <a:ln w="28575">
            <a:solidFill>
              <a:srgbClr val="FFFF00"/>
            </a:solidFill>
          </a:ln>
        </p:spPr>
      </p:pic>
    </p:spTree>
    <p:extLst>
      <p:ext uri="{BB962C8B-B14F-4D97-AF65-F5344CB8AC3E}">
        <p14:creationId xmlns:p14="http://schemas.microsoft.com/office/powerpoint/2010/main" val="171730675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5F7A0D-687B-4B19-858A-32F6A79357D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109091"/>
          </a:xfrm>
          <a:prstGeom prst="rect">
            <a:avLst/>
          </a:prstGeom>
          <a:noFill/>
          <a:ln w="28575">
            <a:noFill/>
            <a:miter lim="800000"/>
            <a:headEnd/>
            <a:tailEnd/>
          </a:ln>
        </p:spPr>
        <p:txBody>
          <a:bodyPr wrap="square">
            <a:spAutoFit/>
          </a:bodyPr>
          <a:lstStyle/>
          <a:p>
            <a:pPr algn="ctr">
              <a:spcAft>
                <a:spcPts val="1200"/>
              </a:spcAft>
            </a:pP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Genesis 1:26-28</a:t>
            </a:r>
          </a:p>
          <a:p>
            <a:pPr algn="just"/>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26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God said, “Let Us make man in Our image, according to Our likeness; and let them rule over the fish of the sea and over the birds of the sky and over the cattle and over all the earth, and over every creeping thing that creeps on the earth.”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27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 created man in His own image,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image of God He created him; male and female He created them</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28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 blessed them; and God said to them, “Be fruitful and multiply, and fill the earth, and subdue it; and rule over the fish of the sea and over the birds of the sky and over every living thing that moves on the earth.”</a:t>
            </a:r>
          </a:p>
        </p:txBody>
      </p:sp>
    </p:spTree>
    <p:extLst>
      <p:ext uri="{BB962C8B-B14F-4D97-AF65-F5344CB8AC3E}">
        <p14:creationId xmlns:p14="http://schemas.microsoft.com/office/powerpoint/2010/main" val="36890148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26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Peter 3:7</a:t>
            </a:r>
          </a:p>
          <a:p>
            <a:pPr algn="just">
              <a:spcAft>
                <a:spcPts val="1200"/>
              </a:spcAft>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husbands in the same way, live with your wives in an understanding way, as with someone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weaker</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since she is a woman; and show her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honor as a fellow heir</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grace of life, so that your prayers will not be hindered.”</a:t>
            </a:r>
          </a:p>
        </p:txBody>
      </p:sp>
      <p:pic>
        <p:nvPicPr>
          <p:cNvPr id="2" name="Picture 1">
            <a:extLst>
              <a:ext uri="{FF2B5EF4-FFF2-40B4-BE49-F238E27FC236}">
                <a16:creationId xmlns:a16="http://schemas.microsoft.com/office/drawing/2014/main" id="{FB82A3BA-A8A1-4DED-A653-FDA4DEBE9B1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6018" y="3124200"/>
            <a:ext cx="1771964" cy="1828800"/>
          </a:xfrm>
          <a:prstGeom prst="round2DiagRect">
            <a:avLst/>
          </a:prstGeom>
          <a:ln>
            <a:solidFill>
              <a:srgbClr val="FF0000"/>
            </a:solidFill>
          </a:ln>
        </p:spPr>
      </p:pic>
    </p:spTree>
    <p:extLst>
      <p:ext uri="{BB962C8B-B14F-4D97-AF65-F5344CB8AC3E}">
        <p14:creationId xmlns:p14="http://schemas.microsoft.com/office/powerpoint/2010/main" val="19812892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85800" y="228600"/>
            <a:ext cx="7772400" cy="685800"/>
          </a:xfrm>
        </p:spPr>
        <p:txBody>
          <a:bodyPr/>
          <a:lstStyle/>
          <a:p>
            <a:pPr algn="ctr" eaLnBrk="1" hangingPunct="1"/>
            <a:r>
              <a:rPr lang="en-US" altLang="en-US" sz="4000" dirty="0">
                <a:effectLst>
                  <a:outerShdw blurRad="38100" dist="38100" dir="2700000" algn="tl">
                    <a:srgbClr val="000000">
                      <a:alpha val="43137"/>
                    </a:srgbClr>
                  </a:outerShdw>
                </a:effectLst>
              </a:rPr>
              <a:t>Gender Restrictions</a:t>
            </a:r>
          </a:p>
        </p:txBody>
      </p:sp>
      <p:sp>
        <p:nvSpPr>
          <p:cNvPr id="20483" name="Rectangle 3"/>
          <p:cNvSpPr>
            <a:spLocks noGrp="1" noChangeArrowheads="1"/>
          </p:cNvSpPr>
          <p:nvPr>
            <p:ph type="body" idx="1"/>
          </p:nvPr>
        </p:nvSpPr>
        <p:spPr>
          <a:xfrm>
            <a:off x="609600" y="1143001"/>
            <a:ext cx="7924800" cy="3200400"/>
          </a:xfrm>
        </p:spPr>
        <p:txBody>
          <a:bodyPr/>
          <a:lstStyle/>
          <a:p>
            <a:pPr marL="463550" indent="-463550" eaLnBrk="1" hangingPunct="1">
              <a:spcBef>
                <a:spcPts val="0"/>
              </a:spcBef>
              <a:spcAft>
                <a:spcPts val="1800"/>
              </a:spcAft>
              <a:defRPr/>
            </a:pPr>
            <a:r>
              <a:rPr lang="en-US" dirty="0">
                <a:effectLst>
                  <a:outerShdw blurRad="38100" dist="38100" dir="2700000" algn="tl">
                    <a:srgbClr val="000000">
                      <a:alpha val="43137"/>
                    </a:srgbClr>
                  </a:outerShdw>
                </a:effectLst>
              </a:rPr>
              <a:t>Women are the backbone of the church</a:t>
            </a:r>
          </a:p>
          <a:p>
            <a:pPr marL="463550" indent="-463550" eaLnBrk="1" hangingPunct="1">
              <a:spcBef>
                <a:spcPts val="0"/>
              </a:spcBef>
              <a:spcAft>
                <a:spcPts val="1800"/>
              </a:spcAft>
              <a:defRPr/>
            </a:pPr>
            <a:r>
              <a:rPr lang="en-US" dirty="0">
                <a:effectLst>
                  <a:outerShdw blurRad="38100" dist="38100" dir="2700000" algn="tl">
                    <a:srgbClr val="000000">
                      <a:alpha val="43137"/>
                    </a:srgbClr>
                  </a:outerShdw>
                </a:effectLst>
              </a:rPr>
              <a:t>Trinitarian example</a:t>
            </a:r>
          </a:p>
          <a:p>
            <a:pPr marL="463550" indent="-46355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Gender restrictions </a:t>
            </a:r>
          </a:p>
          <a:p>
            <a:pPr marL="863600" lvl="1" indent="-463550" eaLnBrk="1" hangingPunct="1">
              <a:spcBef>
                <a:spcPts val="0"/>
              </a:spcBef>
              <a:spcAft>
                <a:spcPts val="1800"/>
              </a:spcAft>
              <a:defRPr/>
            </a:pPr>
            <a:r>
              <a:rPr lang="en-US" dirty="0">
                <a:effectLst>
                  <a:outerShdw blurRad="38100" dist="38100" dir="2700000" algn="tl">
                    <a:srgbClr val="000000">
                      <a:alpha val="43137"/>
                    </a:srgbClr>
                  </a:outerShdw>
                </a:effectLst>
              </a:rPr>
              <a:t>Elder: 1 Tim 3:1-2; Titus 1:6 (2x); 1 Tim 2:11-14</a:t>
            </a:r>
          </a:p>
          <a:p>
            <a:pPr marL="863600" lvl="1" indent="-463550" eaLnBrk="1" hangingPunct="1">
              <a:spcBef>
                <a:spcPts val="0"/>
              </a:spcBef>
              <a:spcAft>
                <a:spcPts val="1800"/>
              </a:spcAft>
              <a:defRPr/>
            </a:pPr>
            <a:r>
              <a:rPr lang="en-US" dirty="0">
                <a:effectLst>
                  <a:outerShdw blurRad="38100" dist="38100" dir="2700000" algn="tl">
                    <a:srgbClr val="000000">
                      <a:alpha val="43137"/>
                    </a:srgbClr>
                  </a:outerShdw>
                </a:effectLst>
              </a:rPr>
              <a:t>Deacon</a:t>
            </a:r>
          </a:p>
          <a:p>
            <a:pPr marL="1263650" lvl="2" indent="-463550" eaLnBrk="1" hangingPunct="1">
              <a:spcBef>
                <a:spcPts val="0"/>
              </a:spcBef>
              <a:spcAft>
                <a:spcPts val="1800"/>
              </a:spcAft>
              <a:defRPr/>
            </a:pPr>
            <a:r>
              <a:rPr lang="en-US" dirty="0">
                <a:effectLst>
                  <a:outerShdw blurRad="38100" dist="38100" dir="2700000" algn="tl">
                    <a:srgbClr val="000000">
                      <a:alpha val="43137"/>
                    </a:srgbClr>
                  </a:outerShdw>
                </a:effectLst>
              </a:rPr>
              <a:t>Yes: Acts 6:3; 1 Tim. 3:8, 10, 12</a:t>
            </a:r>
          </a:p>
          <a:p>
            <a:pPr marL="1263650" lvl="2" indent="-463550" eaLnBrk="1" hangingPunct="1">
              <a:spcBef>
                <a:spcPts val="0"/>
              </a:spcBef>
              <a:spcAft>
                <a:spcPts val="1800"/>
              </a:spcAft>
              <a:defRPr/>
            </a:pPr>
            <a:r>
              <a:rPr lang="en-US" dirty="0">
                <a:effectLst>
                  <a:outerShdw blurRad="38100" dist="38100" dir="2700000" algn="tl">
                    <a:srgbClr val="000000">
                      <a:alpha val="43137"/>
                    </a:srgbClr>
                  </a:outerShdw>
                </a:effectLst>
              </a:rPr>
              <a:t>No: Rom. 16:1; 1 Tim. 3:11</a:t>
            </a:r>
          </a:p>
        </p:txBody>
      </p:sp>
    </p:spTree>
    <p:extLst>
      <p:ext uri="{BB962C8B-B14F-4D97-AF65-F5344CB8AC3E}">
        <p14:creationId xmlns:p14="http://schemas.microsoft.com/office/powerpoint/2010/main" val="204150003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85800" y="228600"/>
            <a:ext cx="7772400" cy="685800"/>
          </a:xfrm>
        </p:spPr>
        <p:txBody>
          <a:bodyPr/>
          <a:lstStyle/>
          <a:p>
            <a:pPr algn="ctr" eaLnBrk="1" hangingPunct="1"/>
            <a:r>
              <a:rPr lang="en-US" altLang="en-US" sz="4000" dirty="0">
                <a:effectLst>
                  <a:outerShdw blurRad="38100" dist="38100" dir="2700000" algn="tl">
                    <a:srgbClr val="000000">
                      <a:alpha val="43137"/>
                    </a:srgbClr>
                  </a:outerShdw>
                </a:effectLst>
              </a:rPr>
              <a:t>Gender Restrictions</a:t>
            </a:r>
          </a:p>
        </p:txBody>
      </p:sp>
      <p:sp>
        <p:nvSpPr>
          <p:cNvPr id="20483" name="Rectangle 3"/>
          <p:cNvSpPr>
            <a:spLocks noGrp="1" noChangeArrowheads="1"/>
          </p:cNvSpPr>
          <p:nvPr>
            <p:ph type="body" idx="1"/>
          </p:nvPr>
        </p:nvSpPr>
        <p:spPr>
          <a:xfrm>
            <a:off x="609600" y="1143001"/>
            <a:ext cx="7924800" cy="3200400"/>
          </a:xfrm>
        </p:spPr>
        <p:txBody>
          <a:bodyPr/>
          <a:lstStyle/>
          <a:p>
            <a:pPr marL="463550" indent="-463550" eaLnBrk="1" hangingPunct="1">
              <a:spcBef>
                <a:spcPts val="0"/>
              </a:spcBef>
              <a:spcAft>
                <a:spcPts val="1800"/>
              </a:spcAft>
              <a:defRPr/>
            </a:pPr>
            <a:r>
              <a:rPr lang="en-US" dirty="0">
                <a:effectLst>
                  <a:outerShdw blurRad="38100" dist="38100" dir="2700000" algn="tl">
                    <a:srgbClr val="000000">
                      <a:alpha val="43137"/>
                    </a:srgbClr>
                  </a:outerShdw>
                </a:effectLst>
              </a:rPr>
              <a:t>Women are the backbone of the church</a:t>
            </a:r>
          </a:p>
          <a:p>
            <a:pPr marL="463550" indent="-463550" eaLnBrk="1" hangingPunct="1">
              <a:spcBef>
                <a:spcPts val="0"/>
              </a:spcBef>
              <a:spcAft>
                <a:spcPts val="1800"/>
              </a:spcAft>
              <a:defRPr/>
            </a:pPr>
            <a:r>
              <a:rPr lang="en-US" dirty="0">
                <a:effectLst>
                  <a:outerShdw blurRad="38100" dist="38100" dir="2700000" algn="tl">
                    <a:srgbClr val="000000">
                      <a:alpha val="43137"/>
                    </a:srgbClr>
                  </a:outerShdw>
                </a:effectLst>
              </a:rPr>
              <a:t>Trinitarian example</a:t>
            </a:r>
          </a:p>
          <a:p>
            <a:pPr marL="463550" indent="-463550" eaLnBrk="1" hangingPunct="1">
              <a:spcBef>
                <a:spcPts val="0"/>
              </a:spcBef>
              <a:spcAft>
                <a:spcPts val="1800"/>
              </a:spcAft>
              <a:defRPr/>
            </a:pPr>
            <a:r>
              <a:rPr lang="en-US" b="1" dirty="0">
                <a:solidFill>
                  <a:srgbClr val="FFFFCC"/>
                </a:solidFill>
                <a:effectLst>
                  <a:outerShdw blurRad="38100" dist="38100" dir="2700000" algn="tl">
                    <a:srgbClr val="000000">
                      <a:alpha val="43137"/>
                    </a:srgbClr>
                  </a:outerShdw>
                </a:effectLst>
              </a:rPr>
              <a:t>Gender restrictions </a:t>
            </a:r>
          </a:p>
          <a:p>
            <a:pPr marL="863600" lvl="1" indent="-46355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Elder</a:t>
            </a:r>
            <a:r>
              <a:rPr lang="en-US" dirty="0">
                <a:effectLst>
                  <a:outerShdw blurRad="38100" dist="38100" dir="2700000" algn="tl">
                    <a:srgbClr val="000000">
                      <a:alpha val="43137"/>
                    </a:srgbClr>
                  </a:outerShdw>
                </a:effectLst>
              </a:rPr>
              <a:t>: 1 Tim 3:1-2; Titus 1:6 (2x); 1 Tim 2:11-14</a:t>
            </a:r>
          </a:p>
          <a:p>
            <a:pPr marL="863600" lvl="1" indent="-463550" eaLnBrk="1" hangingPunct="1">
              <a:spcBef>
                <a:spcPts val="0"/>
              </a:spcBef>
              <a:spcAft>
                <a:spcPts val="1800"/>
              </a:spcAft>
              <a:defRPr/>
            </a:pPr>
            <a:r>
              <a:rPr lang="en-US" dirty="0">
                <a:effectLst>
                  <a:outerShdw blurRad="38100" dist="38100" dir="2700000" algn="tl">
                    <a:srgbClr val="000000">
                      <a:alpha val="43137"/>
                    </a:srgbClr>
                  </a:outerShdw>
                </a:effectLst>
              </a:rPr>
              <a:t>Deacon</a:t>
            </a:r>
          </a:p>
          <a:p>
            <a:pPr marL="1263650" lvl="2" indent="-463550" eaLnBrk="1" hangingPunct="1">
              <a:spcBef>
                <a:spcPts val="0"/>
              </a:spcBef>
              <a:spcAft>
                <a:spcPts val="1800"/>
              </a:spcAft>
              <a:defRPr/>
            </a:pPr>
            <a:r>
              <a:rPr lang="en-US" dirty="0">
                <a:effectLst>
                  <a:outerShdw blurRad="38100" dist="38100" dir="2700000" algn="tl">
                    <a:srgbClr val="000000">
                      <a:alpha val="43137"/>
                    </a:srgbClr>
                  </a:outerShdw>
                </a:effectLst>
              </a:rPr>
              <a:t>Yes: Acts 6:3; 1 Tim. 3:8, 10, 12</a:t>
            </a:r>
          </a:p>
          <a:p>
            <a:pPr marL="1263650" lvl="2" indent="-463550" eaLnBrk="1" hangingPunct="1">
              <a:spcBef>
                <a:spcPts val="0"/>
              </a:spcBef>
              <a:spcAft>
                <a:spcPts val="1800"/>
              </a:spcAft>
              <a:defRPr/>
            </a:pPr>
            <a:r>
              <a:rPr lang="en-US" dirty="0">
                <a:effectLst>
                  <a:outerShdw blurRad="38100" dist="38100" dir="2700000" algn="tl">
                    <a:srgbClr val="000000">
                      <a:alpha val="43137"/>
                    </a:srgbClr>
                  </a:outerShdw>
                </a:effectLst>
              </a:rPr>
              <a:t>No: Rom. 16:1; 1 Tim. 3:11</a:t>
            </a:r>
          </a:p>
        </p:txBody>
      </p:sp>
    </p:spTree>
    <p:extLst>
      <p:ext uri="{BB962C8B-B14F-4D97-AF65-F5344CB8AC3E}">
        <p14:creationId xmlns:p14="http://schemas.microsoft.com/office/powerpoint/2010/main" val="250245424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685800" y="228600"/>
            <a:ext cx="7772400" cy="6096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Ecclesiology Overview</a:t>
            </a:r>
          </a:p>
        </p:txBody>
      </p:sp>
      <p:sp>
        <p:nvSpPr>
          <p:cNvPr id="6147" name="Rectangle 3"/>
          <p:cNvSpPr>
            <a:spLocks noGrp="1"/>
          </p:cNvSpPr>
          <p:nvPr>
            <p:ph type="body" idx="1"/>
          </p:nvPr>
        </p:nvSpPr>
        <p:spPr>
          <a:xfrm>
            <a:off x="457200" y="762000"/>
            <a:ext cx="6019800" cy="6019800"/>
          </a:xfrm>
        </p:spPr>
        <p:txBody>
          <a:bodyPr/>
          <a:lstStyle/>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Definition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Universal vs. local</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Word pictures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Origin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 – Church differences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Intercalation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Purposes</a:t>
            </a:r>
          </a:p>
          <a:p>
            <a:pPr marL="571500" indent="-571500" eaLnBrk="1" hangingPunct="1">
              <a:spcBef>
                <a:spcPts val="0"/>
              </a:spcBef>
              <a:spcAft>
                <a:spcPts val="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Activities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Government</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Officers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Ordinances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Purity</a:t>
            </a:r>
          </a:p>
        </p:txBody>
      </p:sp>
      <p:pic>
        <p:nvPicPr>
          <p:cNvPr id="18436" name="Picture 2" descr="http://image.slidesharecdn.com/ecclesiologyandmodelsofthechurch-1207707008649037-8/95/ecclesiology-and-models-of-the-church-1-728.jpg?cb=120768182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26000" y="35814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97081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85800" y="228600"/>
            <a:ext cx="7772400" cy="685800"/>
          </a:xfrm>
        </p:spPr>
        <p:txBody>
          <a:bodyPr/>
          <a:lstStyle/>
          <a:p>
            <a:pPr algn="ctr" eaLnBrk="1" hangingPunct="1"/>
            <a:r>
              <a:rPr lang="en-US" altLang="en-US" sz="4000" dirty="0"/>
              <a:t>Gender Restrictions</a:t>
            </a:r>
          </a:p>
        </p:txBody>
      </p:sp>
      <p:sp>
        <p:nvSpPr>
          <p:cNvPr id="20483" name="Rectangle 3"/>
          <p:cNvSpPr>
            <a:spLocks noGrp="1" noChangeArrowheads="1"/>
          </p:cNvSpPr>
          <p:nvPr>
            <p:ph type="body" idx="1"/>
          </p:nvPr>
        </p:nvSpPr>
        <p:spPr>
          <a:xfrm>
            <a:off x="609600" y="1143001"/>
            <a:ext cx="7924800" cy="3200400"/>
          </a:xfrm>
        </p:spPr>
        <p:txBody>
          <a:bodyPr/>
          <a:lstStyle/>
          <a:p>
            <a:pPr marL="463550" indent="-463550" eaLnBrk="1" hangingPunct="1">
              <a:spcBef>
                <a:spcPts val="0"/>
              </a:spcBef>
              <a:spcAft>
                <a:spcPts val="1800"/>
              </a:spcAft>
              <a:defRPr/>
            </a:pPr>
            <a:r>
              <a:rPr lang="en-US" dirty="0">
                <a:effectLst/>
              </a:rPr>
              <a:t>Women are the backbone of the church</a:t>
            </a:r>
          </a:p>
          <a:p>
            <a:pPr marL="463550" indent="-463550" eaLnBrk="1" hangingPunct="1">
              <a:spcBef>
                <a:spcPts val="0"/>
              </a:spcBef>
              <a:spcAft>
                <a:spcPts val="1800"/>
              </a:spcAft>
              <a:defRPr/>
            </a:pPr>
            <a:r>
              <a:rPr lang="en-US" dirty="0">
                <a:effectLst/>
              </a:rPr>
              <a:t>Trinitarian example</a:t>
            </a:r>
          </a:p>
          <a:p>
            <a:pPr marL="463550" indent="-463550" eaLnBrk="1" hangingPunct="1">
              <a:spcBef>
                <a:spcPts val="0"/>
              </a:spcBef>
              <a:spcAft>
                <a:spcPts val="1800"/>
              </a:spcAft>
              <a:defRPr/>
            </a:pPr>
            <a:r>
              <a:rPr lang="en-US" b="1" dirty="0">
                <a:solidFill>
                  <a:srgbClr val="FFFFCC"/>
                </a:solidFill>
                <a:effectLst/>
              </a:rPr>
              <a:t>Gender restrictions </a:t>
            </a:r>
          </a:p>
          <a:p>
            <a:pPr marL="863600" lvl="1" indent="-463550" eaLnBrk="1" hangingPunct="1">
              <a:spcBef>
                <a:spcPts val="0"/>
              </a:spcBef>
              <a:spcAft>
                <a:spcPts val="1800"/>
              </a:spcAft>
              <a:defRPr/>
            </a:pPr>
            <a:r>
              <a:rPr lang="en-US" dirty="0">
                <a:effectLst/>
              </a:rPr>
              <a:t>Elder: 1 Tim 3:1-2; Titus 1:6 (2x); 1 Tim 2:11-14</a:t>
            </a:r>
          </a:p>
          <a:p>
            <a:pPr marL="863600" lvl="1" indent="-463550" eaLnBrk="1" hangingPunct="1">
              <a:spcBef>
                <a:spcPts val="0"/>
              </a:spcBef>
              <a:spcAft>
                <a:spcPts val="1800"/>
              </a:spcAft>
              <a:defRPr/>
            </a:pPr>
            <a:r>
              <a:rPr lang="en-US" b="1" u="sng" dirty="0">
                <a:solidFill>
                  <a:srgbClr val="FFFFCC"/>
                </a:solidFill>
                <a:effectLst/>
              </a:rPr>
              <a:t>Deacon</a:t>
            </a:r>
          </a:p>
          <a:p>
            <a:pPr marL="1263650" lvl="2" indent="-463550" eaLnBrk="1" hangingPunct="1">
              <a:spcBef>
                <a:spcPts val="0"/>
              </a:spcBef>
              <a:spcAft>
                <a:spcPts val="1800"/>
              </a:spcAft>
              <a:defRPr/>
            </a:pPr>
            <a:r>
              <a:rPr lang="en-US" dirty="0">
                <a:effectLst/>
              </a:rPr>
              <a:t>Yes: Acts 6:3; 1 Tim. 3:8, 10, 12</a:t>
            </a:r>
          </a:p>
          <a:p>
            <a:pPr marL="1263650" lvl="2" indent="-463550" eaLnBrk="1" hangingPunct="1">
              <a:spcBef>
                <a:spcPts val="0"/>
              </a:spcBef>
              <a:spcAft>
                <a:spcPts val="1800"/>
              </a:spcAft>
              <a:defRPr/>
            </a:pPr>
            <a:r>
              <a:rPr lang="en-US" dirty="0">
                <a:effectLst/>
              </a:rPr>
              <a:t>No: Rom. 16:1; 1 Tim. 3:11</a:t>
            </a:r>
          </a:p>
        </p:txBody>
      </p:sp>
    </p:spTree>
    <p:extLst>
      <p:ext uri="{BB962C8B-B14F-4D97-AF65-F5344CB8AC3E}">
        <p14:creationId xmlns:p14="http://schemas.microsoft.com/office/powerpoint/2010/main" val="46816987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85800" y="228600"/>
            <a:ext cx="7772400" cy="685800"/>
          </a:xfrm>
        </p:spPr>
        <p:txBody>
          <a:bodyPr/>
          <a:lstStyle/>
          <a:p>
            <a:pPr algn="ctr" eaLnBrk="1" hangingPunct="1"/>
            <a:r>
              <a:rPr lang="en-US" altLang="en-US" sz="4000" dirty="0">
                <a:effectLst>
                  <a:outerShdw blurRad="38100" dist="38100" dir="2700000" algn="tl">
                    <a:srgbClr val="000000">
                      <a:alpha val="43137"/>
                    </a:srgbClr>
                  </a:outerShdw>
                </a:effectLst>
              </a:rPr>
              <a:t>Gender Restrictions</a:t>
            </a:r>
          </a:p>
        </p:txBody>
      </p:sp>
      <p:sp>
        <p:nvSpPr>
          <p:cNvPr id="20483" name="Rectangle 3"/>
          <p:cNvSpPr>
            <a:spLocks noGrp="1" noChangeArrowheads="1"/>
          </p:cNvSpPr>
          <p:nvPr>
            <p:ph type="body" idx="1"/>
          </p:nvPr>
        </p:nvSpPr>
        <p:spPr>
          <a:xfrm>
            <a:off x="609600" y="1143001"/>
            <a:ext cx="7924800" cy="3200400"/>
          </a:xfrm>
        </p:spPr>
        <p:txBody>
          <a:bodyPr/>
          <a:lstStyle/>
          <a:p>
            <a:pPr marL="463550" indent="-463550" eaLnBrk="1" hangingPunct="1">
              <a:spcBef>
                <a:spcPts val="0"/>
              </a:spcBef>
              <a:spcAft>
                <a:spcPts val="1800"/>
              </a:spcAft>
              <a:defRPr/>
            </a:pPr>
            <a:r>
              <a:rPr lang="en-US" dirty="0">
                <a:effectLst>
                  <a:outerShdw blurRad="38100" dist="38100" dir="2700000" algn="tl">
                    <a:srgbClr val="000000">
                      <a:alpha val="43137"/>
                    </a:srgbClr>
                  </a:outerShdw>
                </a:effectLst>
              </a:rPr>
              <a:t>Women are the backbone of the church</a:t>
            </a:r>
          </a:p>
          <a:p>
            <a:pPr marL="463550" indent="-463550" eaLnBrk="1" hangingPunct="1">
              <a:spcBef>
                <a:spcPts val="0"/>
              </a:spcBef>
              <a:spcAft>
                <a:spcPts val="1800"/>
              </a:spcAft>
              <a:defRPr/>
            </a:pPr>
            <a:r>
              <a:rPr lang="en-US" dirty="0">
                <a:effectLst>
                  <a:outerShdw blurRad="38100" dist="38100" dir="2700000" algn="tl">
                    <a:srgbClr val="000000">
                      <a:alpha val="43137"/>
                    </a:srgbClr>
                  </a:outerShdw>
                </a:effectLst>
              </a:rPr>
              <a:t>Trinitarian example</a:t>
            </a:r>
          </a:p>
          <a:p>
            <a:pPr marL="463550" indent="-463550" eaLnBrk="1" hangingPunct="1">
              <a:spcBef>
                <a:spcPts val="0"/>
              </a:spcBef>
              <a:spcAft>
                <a:spcPts val="1800"/>
              </a:spcAft>
              <a:defRPr/>
            </a:pPr>
            <a:r>
              <a:rPr lang="en-US" b="1" dirty="0">
                <a:solidFill>
                  <a:srgbClr val="FFFFCC"/>
                </a:solidFill>
                <a:effectLst>
                  <a:outerShdw blurRad="38100" dist="38100" dir="2700000" algn="tl">
                    <a:srgbClr val="000000">
                      <a:alpha val="43137"/>
                    </a:srgbClr>
                  </a:outerShdw>
                </a:effectLst>
              </a:rPr>
              <a:t>Gender restrictions </a:t>
            </a:r>
          </a:p>
          <a:p>
            <a:pPr marL="863600" lvl="1" indent="-463550" eaLnBrk="1" hangingPunct="1">
              <a:spcBef>
                <a:spcPts val="0"/>
              </a:spcBef>
              <a:spcAft>
                <a:spcPts val="1800"/>
              </a:spcAft>
              <a:defRPr/>
            </a:pPr>
            <a:r>
              <a:rPr lang="en-US" dirty="0">
                <a:effectLst>
                  <a:outerShdw blurRad="38100" dist="38100" dir="2700000" algn="tl">
                    <a:srgbClr val="000000">
                      <a:alpha val="43137"/>
                    </a:srgbClr>
                  </a:outerShdw>
                </a:effectLst>
              </a:rPr>
              <a:t>Elder: 1 Tim 3:1-2; Titus 1:6 (2x); 1 Tim 2:11-14</a:t>
            </a:r>
          </a:p>
          <a:p>
            <a:pPr marL="863600" lvl="1" indent="-463550" eaLnBrk="1" hangingPunct="1">
              <a:spcBef>
                <a:spcPts val="0"/>
              </a:spcBef>
              <a:spcAft>
                <a:spcPts val="1800"/>
              </a:spcAft>
              <a:defRPr/>
            </a:pPr>
            <a:r>
              <a:rPr lang="en-US" b="1" dirty="0">
                <a:solidFill>
                  <a:srgbClr val="FFFFCC"/>
                </a:solidFill>
                <a:effectLst>
                  <a:outerShdw blurRad="38100" dist="38100" dir="2700000" algn="tl">
                    <a:srgbClr val="000000">
                      <a:alpha val="43137"/>
                    </a:srgbClr>
                  </a:outerShdw>
                </a:effectLst>
              </a:rPr>
              <a:t>Deacon</a:t>
            </a:r>
          </a:p>
          <a:p>
            <a:pPr marL="1263650" lvl="2" indent="-46355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Yes</a:t>
            </a:r>
            <a:r>
              <a:rPr lang="en-US" dirty="0">
                <a:effectLst>
                  <a:outerShdw blurRad="38100" dist="38100" dir="2700000" algn="tl">
                    <a:srgbClr val="000000">
                      <a:alpha val="43137"/>
                    </a:srgbClr>
                  </a:outerShdw>
                </a:effectLst>
              </a:rPr>
              <a:t>: Acts 6:3; 1 Tim. 3:8, 10, 12</a:t>
            </a:r>
          </a:p>
          <a:p>
            <a:pPr marL="1263650" lvl="2" indent="-463550" eaLnBrk="1" hangingPunct="1">
              <a:spcBef>
                <a:spcPts val="0"/>
              </a:spcBef>
              <a:spcAft>
                <a:spcPts val="1800"/>
              </a:spcAft>
              <a:defRPr/>
            </a:pPr>
            <a:r>
              <a:rPr lang="en-US" dirty="0">
                <a:effectLst>
                  <a:outerShdw blurRad="38100" dist="38100" dir="2700000" algn="tl">
                    <a:srgbClr val="000000">
                      <a:alpha val="43137"/>
                    </a:srgbClr>
                  </a:outerShdw>
                </a:effectLst>
              </a:rPr>
              <a:t>No: Rom. 16:1; 1 Tim. 3:11</a:t>
            </a:r>
          </a:p>
        </p:txBody>
      </p:sp>
    </p:spTree>
    <p:extLst>
      <p:ext uri="{BB962C8B-B14F-4D97-AF65-F5344CB8AC3E}">
        <p14:creationId xmlns:p14="http://schemas.microsoft.com/office/powerpoint/2010/main" val="62074798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27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6:3</a:t>
            </a:r>
          </a:p>
          <a:p>
            <a:pPr algn="just">
              <a:spcAft>
                <a:spcPts val="12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brethren, select from among you seven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good reputation, full of the Spirit and of wisdom, whom we may put in charge of this task.”</a:t>
            </a:r>
          </a:p>
        </p:txBody>
      </p:sp>
      <p:pic>
        <p:nvPicPr>
          <p:cNvPr id="2" name="Picture 1">
            <a:extLst>
              <a:ext uri="{FF2B5EF4-FFF2-40B4-BE49-F238E27FC236}">
                <a16:creationId xmlns:a16="http://schemas.microsoft.com/office/drawing/2014/main" id="{9F7E14CB-D1B2-4085-88D4-4461B13B16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18738" y="2514600"/>
            <a:ext cx="1906524" cy="2286000"/>
          </a:xfrm>
          <a:prstGeom prst="rect">
            <a:avLst/>
          </a:prstGeom>
        </p:spPr>
      </p:pic>
    </p:spTree>
    <p:extLst>
      <p:ext uri="{BB962C8B-B14F-4D97-AF65-F5344CB8AC3E}">
        <p14:creationId xmlns:p14="http://schemas.microsoft.com/office/powerpoint/2010/main" val="10049348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85800" y="228600"/>
            <a:ext cx="7772400" cy="685800"/>
          </a:xfrm>
        </p:spPr>
        <p:txBody>
          <a:bodyPr/>
          <a:lstStyle/>
          <a:p>
            <a:pPr algn="ctr" eaLnBrk="1" hangingPunct="1"/>
            <a:r>
              <a:rPr lang="en-US" altLang="en-US" sz="4000" dirty="0">
                <a:effectLst>
                  <a:outerShdw blurRad="38100" dist="38100" dir="2700000" algn="tl">
                    <a:srgbClr val="000000">
                      <a:alpha val="43137"/>
                    </a:srgbClr>
                  </a:outerShdw>
                </a:effectLst>
              </a:rPr>
              <a:t>Gender Restrictions</a:t>
            </a:r>
          </a:p>
        </p:txBody>
      </p:sp>
      <p:sp>
        <p:nvSpPr>
          <p:cNvPr id="20483" name="Rectangle 3"/>
          <p:cNvSpPr>
            <a:spLocks noGrp="1" noChangeArrowheads="1"/>
          </p:cNvSpPr>
          <p:nvPr>
            <p:ph type="body" idx="1"/>
          </p:nvPr>
        </p:nvSpPr>
        <p:spPr>
          <a:xfrm>
            <a:off x="609600" y="1143001"/>
            <a:ext cx="7924800" cy="3200400"/>
          </a:xfrm>
        </p:spPr>
        <p:txBody>
          <a:bodyPr/>
          <a:lstStyle/>
          <a:p>
            <a:pPr marL="463550" indent="-463550" eaLnBrk="1" hangingPunct="1">
              <a:spcBef>
                <a:spcPts val="0"/>
              </a:spcBef>
              <a:spcAft>
                <a:spcPts val="1800"/>
              </a:spcAft>
              <a:defRPr/>
            </a:pPr>
            <a:r>
              <a:rPr lang="en-US" dirty="0">
                <a:effectLst>
                  <a:outerShdw blurRad="38100" dist="38100" dir="2700000" algn="tl">
                    <a:srgbClr val="000000">
                      <a:alpha val="43137"/>
                    </a:srgbClr>
                  </a:outerShdw>
                </a:effectLst>
              </a:rPr>
              <a:t>Women are the backbone of the church</a:t>
            </a:r>
          </a:p>
          <a:p>
            <a:pPr marL="463550" indent="-463550" eaLnBrk="1" hangingPunct="1">
              <a:spcBef>
                <a:spcPts val="0"/>
              </a:spcBef>
              <a:spcAft>
                <a:spcPts val="1800"/>
              </a:spcAft>
              <a:defRPr/>
            </a:pPr>
            <a:r>
              <a:rPr lang="en-US" dirty="0">
                <a:effectLst>
                  <a:outerShdw blurRad="38100" dist="38100" dir="2700000" algn="tl">
                    <a:srgbClr val="000000">
                      <a:alpha val="43137"/>
                    </a:srgbClr>
                  </a:outerShdw>
                </a:effectLst>
              </a:rPr>
              <a:t>Trinitarian example</a:t>
            </a:r>
          </a:p>
          <a:p>
            <a:pPr marL="463550" indent="-463550" eaLnBrk="1" hangingPunct="1">
              <a:spcBef>
                <a:spcPts val="0"/>
              </a:spcBef>
              <a:spcAft>
                <a:spcPts val="1800"/>
              </a:spcAft>
              <a:defRPr/>
            </a:pPr>
            <a:r>
              <a:rPr lang="en-US" b="1" dirty="0">
                <a:solidFill>
                  <a:srgbClr val="FFFFCC"/>
                </a:solidFill>
                <a:effectLst>
                  <a:outerShdw blurRad="38100" dist="38100" dir="2700000" algn="tl">
                    <a:srgbClr val="000000">
                      <a:alpha val="43137"/>
                    </a:srgbClr>
                  </a:outerShdw>
                </a:effectLst>
              </a:rPr>
              <a:t>Gender restrictions </a:t>
            </a:r>
          </a:p>
          <a:p>
            <a:pPr marL="863600" lvl="1" indent="-463550" eaLnBrk="1" hangingPunct="1">
              <a:spcBef>
                <a:spcPts val="0"/>
              </a:spcBef>
              <a:spcAft>
                <a:spcPts val="1800"/>
              </a:spcAft>
              <a:defRPr/>
            </a:pPr>
            <a:r>
              <a:rPr lang="en-US" dirty="0">
                <a:effectLst>
                  <a:outerShdw blurRad="38100" dist="38100" dir="2700000" algn="tl">
                    <a:srgbClr val="000000">
                      <a:alpha val="43137"/>
                    </a:srgbClr>
                  </a:outerShdw>
                </a:effectLst>
              </a:rPr>
              <a:t>Elder: 1 Tim 3:1-2; Titus 1:6 (2x); 1 Tim 2:11-14</a:t>
            </a:r>
          </a:p>
          <a:p>
            <a:pPr marL="863600" lvl="1" indent="-463550" eaLnBrk="1" hangingPunct="1">
              <a:spcBef>
                <a:spcPts val="0"/>
              </a:spcBef>
              <a:spcAft>
                <a:spcPts val="1800"/>
              </a:spcAft>
              <a:defRPr/>
            </a:pPr>
            <a:r>
              <a:rPr lang="en-US" b="1" dirty="0">
                <a:solidFill>
                  <a:srgbClr val="FFFFCC"/>
                </a:solidFill>
                <a:effectLst>
                  <a:outerShdw blurRad="38100" dist="38100" dir="2700000" algn="tl">
                    <a:srgbClr val="000000">
                      <a:alpha val="43137"/>
                    </a:srgbClr>
                  </a:outerShdw>
                </a:effectLst>
              </a:rPr>
              <a:t>Deacon</a:t>
            </a:r>
          </a:p>
          <a:p>
            <a:pPr marL="1263650" lvl="2" indent="-463550" eaLnBrk="1" hangingPunct="1">
              <a:spcBef>
                <a:spcPts val="0"/>
              </a:spcBef>
              <a:spcAft>
                <a:spcPts val="1800"/>
              </a:spcAft>
              <a:defRPr/>
            </a:pPr>
            <a:r>
              <a:rPr lang="en-US" dirty="0">
                <a:effectLst>
                  <a:outerShdw blurRad="38100" dist="38100" dir="2700000" algn="tl">
                    <a:srgbClr val="000000">
                      <a:alpha val="43137"/>
                    </a:srgbClr>
                  </a:outerShdw>
                </a:effectLst>
              </a:rPr>
              <a:t>Yes: Acts 6:3; 1 Tim. 3:8, 10, 12</a:t>
            </a:r>
          </a:p>
          <a:p>
            <a:pPr marL="1263650" lvl="2" indent="-46355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No</a:t>
            </a:r>
            <a:r>
              <a:rPr lang="en-US" dirty="0">
                <a:effectLst>
                  <a:outerShdw blurRad="38100" dist="38100" dir="2700000" algn="tl">
                    <a:srgbClr val="000000">
                      <a:alpha val="43137"/>
                    </a:srgbClr>
                  </a:outerShdw>
                </a:effectLst>
              </a:rPr>
              <a:t>: Rom. 16:1; 1 Tim. 3:11</a:t>
            </a:r>
          </a:p>
        </p:txBody>
      </p:sp>
    </p:spTree>
    <p:extLst>
      <p:ext uri="{BB962C8B-B14F-4D97-AF65-F5344CB8AC3E}">
        <p14:creationId xmlns:p14="http://schemas.microsoft.com/office/powerpoint/2010/main" val="319495456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27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16:1</a:t>
            </a:r>
          </a:p>
          <a:p>
            <a:pPr algn="just">
              <a:spcAft>
                <a:spcPts val="1200"/>
              </a:spcAft>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commend to you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our sister Phoebe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is a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servant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rPr>
              <a:t>διάκονος (</a:t>
            </a:r>
            <a:r>
              <a:rPr lang="en-US" sz="3200" i="1" dirty="0" err="1">
                <a:effectLst>
                  <a:outerShdw blurRad="38100" dist="38100" dir="2700000" algn="tl">
                    <a:srgbClr val="000000">
                      <a:alpha val="43137"/>
                    </a:srgbClr>
                  </a:outerShdw>
                </a:effectLst>
              </a:rPr>
              <a:t>diakonos</a:t>
            </a:r>
            <a:r>
              <a:rPr lang="en-US" sz="3200" dirty="0">
                <a:effectLst>
                  <a:outerShdw blurRad="38100" dist="38100" dir="2700000" algn="tl">
                    <a:srgbClr val="000000">
                      <a:alpha val="43137"/>
                    </a:srgbClr>
                  </a:outerShdw>
                </a:effectLst>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 the church</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is at </a:t>
            </a:r>
            <a:r>
              <a:rPr lang="en-US" sz="3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Cenchrea</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6" name="Picture 2" descr="Image result for romans 16:1 phoebe">
            <a:extLst>
              <a:ext uri="{FF2B5EF4-FFF2-40B4-BE49-F238E27FC236}">
                <a16:creationId xmlns:a16="http://schemas.microsoft.com/office/drawing/2014/main" id="{A586A009-38DA-4100-B456-156BABE05F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057399"/>
            <a:ext cx="241935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1666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sp>
        <p:nvSpPr>
          <p:cNvPr id="2" name="Rectangle 1">
            <a:extLst>
              <a:ext uri="{FF2B5EF4-FFF2-40B4-BE49-F238E27FC236}">
                <a16:creationId xmlns:a16="http://schemas.microsoft.com/office/drawing/2014/main" id="{E1AA4512-8E49-4EAA-9107-A79070D221AD}"/>
              </a:ext>
            </a:extLst>
          </p:cNvPr>
          <p:cNvSpPr/>
          <p:nvPr/>
        </p:nvSpPr>
        <p:spPr>
          <a:xfrm>
            <a:off x="952169" y="204281"/>
            <a:ext cx="7239661" cy="938719"/>
          </a:xfrm>
          <a:prstGeom prst="rect">
            <a:avLst/>
          </a:prstGeom>
        </p:spPr>
        <p:txBody>
          <a:bodyPr wrap="square">
            <a:spAutoFit/>
          </a:bodyPr>
          <a:lstStyle/>
          <a:p>
            <a:pPr algn="ctr" eaLnBrk="0" hangingPunct="0">
              <a:spcAft>
                <a:spcPts val="600"/>
              </a:spcAft>
              <a:buClr>
                <a:schemeClr val="tx2"/>
              </a:buClr>
              <a:buSzPct val="75000"/>
              <a:defRPr/>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The NET Bible</a:t>
            </a:r>
          </a:p>
          <a:p>
            <a:pPr algn="ctr"/>
            <a:r>
              <a:rPr lang="en-US" sz="1800" dirty="0">
                <a:effectLst>
                  <a:outerShdw blurRad="38100" dist="38100" dir="2700000" algn="tl">
                    <a:srgbClr val="000000">
                      <a:alpha val="43137"/>
                    </a:srgbClr>
                  </a:outerShdw>
                </a:effectLst>
                <a:latin typeface="Calibri" panose="020F0502020204030204" pitchFamily="34" charset="0"/>
                <a:cs typeface="+mn-cs"/>
              </a:rPr>
              <a:t>Romans 16:1</a:t>
            </a:r>
          </a:p>
        </p:txBody>
      </p:sp>
      <p:sp>
        <p:nvSpPr>
          <p:cNvPr id="4" name="Content Placeholder 3">
            <a:extLst>
              <a:ext uri="{FF2B5EF4-FFF2-40B4-BE49-F238E27FC236}">
                <a16:creationId xmlns:a16="http://schemas.microsoft.com/office/drawing/2014/main" id="{FE21ED5A-6633-4D8B-BC99-3DCBAB4F455A}"/>
              </a:ext>
            </a:extLst>
          </p:cNvPr>
          <p:cNvSpPr>
            <a:spLocks noGrp="1"/>
          </p:cNvSpPr>
          <p:nvPr>
            <p:ph idx="1"/>
          </p:nvPr>
        </p:nvSpPr>
        <p:spPr>
          <a:xfrm>
            <a:off x="0" y="1371599"/>
            <a:ext cx="9144000" cy="3886201"/>
          </a:xfrm>
        </p:spPr>
        <p:txBody>
          <a:bodyPr/>
          <a:lstStyle/>
          <a:p>
            <a:pPr marL="0" indent="0" algn="just">
              <a:buNone/>
            </a:pPr>
            <a:r>
              <a:rPr lang="en-US" sz="2800" dirty="0">
                <a:effectLst>
                  <a:outerShdw blurRad="38100" dist="38100" dir="2700000" algn="tl">
                    <a:srgbClr val="000000">
                      <a:alpha val="43137"/>
                    </a:srgbClr>
                  </a:outerShdw>
                </a:effectLst>
              </a:rPr>
              <a:t>“Or ‘deaconess.’ It is debated whether διάκονος (</a:t>
            </a:r>
            <a:r>
              <a:rPr lang="en-US" sz="2800" dirty="0" err="1">
                <a:effectLst>
                  <a:outerShdw blurRad="38100" dist="38100" dir="2700000" algn="tl">
                    <a:srgbClr val="000000">
                      <a:alpha val="43137"/>
                    </a:srgbClr>
                  </a:outerShdw>
                </a:effectLst>
              </a:rPr>
              <a:t>diakonos</a:t>
            </a:r>
            <a:r>
              <a:rPr lang="en-US" sz="2800" dirty="0">
                <a:effectLst>
                  <a:outerShdw blurRad="38100" dist="38100" dir="2700000" algn="tl">
                    <a:srgbClr val="000000">
                      <a:alpha val="43137"/>
                    </a:srgbClr>
                  </a:outerShdw>
                </a:effectLst>
              </a:rPr>
              <a:t>) here refers to a specific office within the church. One contextual argument used to support this view is that Phoebe is associated with a particular church, Cenchrea, and as such would therefore be a deacon of that church. In the NT some who are called διάκονος are related to a particular church, yet the scholarly consensus is that such individuals are not deacons, but ‘servants’ or ‘ministers’ (other viable translations for διάκονος).”</a:t>
            </a:r>
          </a:p>
        </p:txBody>
      </p:sp>
    </p:spTree>
    <p:extLst>
      <p:ext uri="{BB962C8B-B14F-4D97-AF65-F5344CB8AC3E}">
        <p14:creationId xmlns:p14="http://schemas.microsoft.com/office/powerpoint/2010/main" val="8176606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371599"/>
            <a:ext cx="9144000" cy="5105401"/>
          </a:xfrm>
        </p:spPr>
        <p:txBody>
          <a:bodyPr/>
          <a:lstStyle/>
          <a:p>
            <a:pPr marL="0" indent="0" algn="just" eaLnBrk="1" hangingPunct="1">
              <a:buFont typeface="Arial" panose="020B0604020202020204" pitchFamily="34" charset="0"/>
              <a:buNone/>
              <a:defRPr/>
            </a:pPr>
            <a:r>
              <a:rPr lang="en-US" sz="2800" dirty="0">
                <a:effectLst>
                  <a:outerShdw blurRad="38100" dist="38100" dir="2700000" algn="tl">
                    <a:srgbClr val="000000">
                      <a:alpha val="43137"/>
                    </a:srgbClr>
                  </a:outerShdw>
                </a:effectLst>
              </a:rPr>
              <a:t>“For example, Epaphras is associated with the church in Colossians and is called a διάκονος in Col 1:7, but no contemporary translation regards him as a deacon. In 1 Tim 4:6 Paul calls Timothy a διάκονος; Timothy was associated with the church in Ephesus, but he obviously was not a deacon. In addition, the lexical evidence leans away from this view: Within the NT, the </a:t>
            </a:r>
            <a:r>
              <a:rPr lang="en-US" sz="2800" dirty="0" err="1">
                <a:effectLst>
                  <a:outerShdw blurRad="38100" dist="38100" dir="2700000" algn="tl">
                    <a:srgbClr val="000000">
                      <a:alpha val="43137"/>
                    </a:srgbClr>
                  </a:outerShdw>
                </a:effectLst>
              </a:rPr>
              <a:t>δι</a:t>
            </a:r>
            <a:r>
              <a:rPr lang="en-US" sz="2800" dirty="0">
                <a:effectLst>
                  <a:outerShdw blurRad="38100" dist="38100" dir="2700000" algn="tl">
                    <a:srgbClr val="000000">
                      <a:alpha val="43137"/>
                    </a:srgbClr>
                  </a:outerShdw>
                </a:effectLst>
              </a:rPr>
              <a:t>ακον- word group rarely functions with a technical nuance. In any case, the evidence is not compelling either way. The view accepted in the translation above is that Phoebe was a servant of the church, not a deaconess, although this conclusion should be regarded as tentative.”</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sp>
        <p:nvSpPr>
          <p:cNvPr id="2" name="Rectangle 1">
            <a:extLst>
              <a:ext uri="{FF2B5EF4-FFF2-40B4-BE49-F238E27FC236}">
                <a16:creationId xmlns:a16="http://schemas.microsoft.com/office/drawing/2014/main" id="{E1AA4512-8E49-4EAA-9107-A79070D221AD}"/>
              </a:ext>
            </a:extLst>
          </p:cNvPr>
          <p:cNvSpPr/>
          <p:nvPr/>
        </p:nvSpPr>
        <p:spPr>
          <a:xfrm>
            <a:off x="952169" y="204281"/>
            <a:ext cx="7239661" cy="938719"/>
          </a:xfrm>
          <a:prstGeom prst="rect">
            <a:avLst/>
          </a:prstGeom>
        </p:spPr>
        <p:txBody>
          <a:bodyPr wrap="square">
            <a:spAutoFit/>
          </a:bodyPr>
          <a:lstStyle/>
          <a:p>
            <a:pPr algn="ctr" eaLnBrk="0" hangingPunct="0">
              <a:spcAft>
                <a:spcPts val="600"/>
              </a:spcAft>
              <a:buClr>
                <a:schemeClr val="tx2"/>
              </a:buClr>
              <a:buSzPct val="75000"/>
              <a:defRPr/>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The New English Translation (NET) Bible</a:t>
            </a:r>
          </a:p>
          <a:p>
            <a:pPr algn="ctr"/>
            <a:r>
              <a:rPr lang="en-US" sz="1800" dirty="0">
                <a:effectLst>
                  <a:outerShdw blurRad="38100" dist="38100" dir="2700000" algn="tl">
                    <a:srgbClr val="000000">
                      <a:alpha val="43137"/>
                    </a:srgbClr>
                  </a:outerShdw>
                </a:effectLst>
                <a:latin typeface="Calibri" panose="020F0502020204030204" pitchFamily="34" charset="0"/>
                <a:cs typeface="+mn-cs"/>
              </a:rPr>
              <a:t>Romans 16:1</a:t>
            </a:r>
          </a:p>
        </p:txBody>
      </p:sp>
    </p:spTree>
    <p:extLst>
      <p:ext uri="{BB962C8B-B14F-4D97-AF65-F5344CB8AC3E}">
        <p14:creationId xmlns:p14="http://schemas.microsoft.com/office/powerpoint/2010/main" val="3836539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Timothy 3:11</a:t>
            </a:r>
          </a:p>
          <a:p>
            <a:pPr algn="just">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u="sng" dirty="0">
                <a:solidFill>
                  <a:srgbClr val="FFFFCC"/>
                </a:solidFill>
              </a:rPr>
              <a:t>Women</a:t>
            </a:r>
            <a:r>
              <a:rPr lang="en-US" sz="3600" b="1" dirty="0">
                <a:solidFill>
                  <a:srgbClr val="FFFFCC"/>
                </a:solidFill>
              </a:rPr>
              <a:t> </a:t>
            </a:r>
            <a:r>
              <a:rPr lang="en-US" sz="3600" dirty="0"/>
              <a:t>[</a:t>
            </a:r>
            <a:r>
              <a:rPr lang="en-US" sz="3600" i="1" dirty="0"/>
              <a:t>gynē</a:t>
            </a:r>
            <a:r>
              <a:rPr lang="en-US" sz="3600" dirty="0"/>
              <a:t>]</a:t>
            </a:r>
            <a:r>
              <a:rPr lang="en-US" sz="3600" i="1" kern="0" dirty="0">
                <a:latin typeface="Calibri" panose="020F0502020204030204" pitchFamily="34" charset="0"/>
              </a:rPr>
              <a:t> </a:t>
            </a:r>
            <a:r>
              <a:rPr lang="en-US" sz="3600" i="1" dirty="0"/>
              <a:t>must</a:t>
            </a:r>
            <a:r>
              <a:rPr lang="en-US" sz="3600" dirty="0"/>
              <a:t> likewise </a:t>
            </a:r>
            <a:r>
              <a:rPr lang="en-US" sz="3600" i="1" dirty="0"/>
              <a:t>be</a:t>
            </a:r>
            <a:r>
              <a:rPr lang="en-US" sz="3600" dirty="0"/>
              <a:t> dignified, not malicious gossips, but temperate, faithful in all things.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6" name="Picture 2" descr="Image result for romans 16:1 phoebe">
            <a:extLst>
              <a:ext uri="{FF2B5EF4-FFF2-40B4-BE49-F238E27FC236}">
                <a16:creationId xmlns:a16="http://schemas.microsoft.com/office/drawing/2014/main" id="{A586A009-38DA-4100-B456-156BABE05F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057399"/>
            <a:ext cx="241935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1349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3386EFB9-830F-4A11-9069-29F8D8401807}"/>
              </a:ext>
            </a:extLst>
          </p:cNvPr>
          <p:cNvGraphicFramePr>
            <a:graphicFrameLocks noGrp="1"/>
          </p:cNvGraphicFramePr>
          <p:nvPr>
            <p:ph idx="4294967295"/>
            <p:extLst>
              <p:ext uri="{D42A27DB-BD31-4B8C-83A1-F6EECF244321}">
                <p14:modId xmlns:p14="http://schemas.microsoft.com/office/powerpoint/2010/main" val="2155746902"/>
              </p:ext>
            </p:extLst>
          </p:nvPr>
        </p:nvGraphicFramePr>
        <p:xfrm>
          <a:off x="76200" y="845820"/>
          <a:ext cx="8991600" cy="5166360"/>
        </p:xfrm>
        <a:graphic>
          <a:graphicData uri="http://schemas.openxmlformats.org/drawingml/2006/table">
            <a:tbl>
              <a:tblPr firstRow="1" bandRow="1">
                <a:tableStyleId>{073A0DAA-6AF3-43AB-8588-CEC1D06C72B9}</a:tableStyleId>
              </a:tblPr>
              <a:tblGrid>
                <a:gridCol w="2057400">
                  <a:extLst>
                    <a:ext uri="{9D8B030D-6E8A-4147-A177-3AD203B41FA5}">
                      <a16:colId xmlns:a16="http://schemas.microsoft.com/office/drawing/2014/main" val="3561167396"/>
                    </a:ext>
                  </a:extLst>
                </a:gridCol>
                <a:gridCol w="3657600">
                  <a:extLst>
                    <a:ext uri="{9D8B030D-6E8A-4147-A177-3AD203B41FA5}">
                      <a16:colId xmlns:a16="http://schemas.microsoft.com/office/drawing/2014/main" val="980899094"/>
                    </a:ext>
                  </a:extLst>
                </a:gridCol>
                <a:gridCol w="3276600">
                  <a:extLst>
                    <a:ext uri="{9D8B030D-6E8A-4147-A177-3AD203B41FA5}">
                      <a16:colId xmlns:a16="http://schemas.microsoft.com/office/drawing/2014/main" val="2934671267"/>
                    </a:ext>
                  </a:extLst>
                </a:gridCol>
              </a:tblGrid>
              <a:tr h="1097280">
                <a:tc gridSpan="3">
                  <a:txBody>
                    <a:bodyPr/>
                    <a:lstStyle/>
                    <a:p>
                      <a:pPr algn="ctr"/>
                      <a:r>
                        <a:rPr kumimoji="0" 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Meaning of </a:t>
                      </a:r>
                      <a:r>
                        <a:rPr kumimoji="0" lang="en-US" sz="3600" b="0" i="1" u="none" strike="noStrike" kern="0" cap="none" spc="0" normalizeH="0" baseline="0" noProof="0" dirty="0">
                          <a:ln>
                            <a:noFill/>
                          </a:ln>
                          <a:solidFill>
                            <a:srgbClr val="00FFFF"/>
                          </a:solidFill>
                          <a:effectLst/>
                          <a:uLnTx/>
                          <a:uFillTx/>
                          <a:latin typeface="Calibri" panose="020F0502020204030204" pitchFamily="34" charset="0"/>
                          <a:ea typeface="+mj-ea"/>
                          <a:cs typeface="+mj-cs"/>
                        </a:rPr>
                        <a:t>gynē</a:t>
                      </a:r>
                      <a:r>
                        <a:rPr kumimoji="0" 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 in 1 Tim. 3:11</a:t>
                      </a:r>
                      <a:endParaRPr lang="en-US" sz="27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anchor="ctr"/>
                </a:tc>
                <a:tc hMerge="1">
                  <a:txBody>
                    <a:bodyPr/>
                    <a:lstStyle/>
                    <a:p>
                      <a:pPr algn="ctr"/>
                      <a:endParaRPr lang="en-US" sz="27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anchor="ctr"/>
                </a:tc>
                <a:tc hMerge="1">
                  <a:txBody>
                    <a:bodyPr/>
                    <a:lstStyle/>
                    <a:p>
                      <a:pPr algn="ctr"/>
                      <a:endParaRPr lang="en-US" sz="27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anchor="ctr"/>
                </a:tc>
                <a:extLst>
                  <a:ext uri="{0D108BD9-81ED-4DB2-BD59-A6C34878D82A}">
                    <a16:rowId xmlns:a16="http://schemas.microsoft.com/office/drawing/2014/main" val="1410187765"/>
                  </a:ext>
                </a:extLst>
              </a:tr>
              <a:tr h="914400">
                <a:tc>
                  <a:txBody>
                    <a:bodyPr/>
                    <a:lstStyle/>
                    <a:p>
                      <a:pPr marL="119063" indent="0" algn="l"/>
                      <a:r>
                        <a:rPr lang="en-US" sz="2700" b="1" dirty="0">
                          <a:solidFill>
                            <a:schemeClr val="bg2"/>
                          </a:solidFill>
                          <a:effectLst/>
                          <a:latin typeface="Calibri" panose="020F0502020204030204" pitchFamily="34" charset="0"/>
                          <a:ea typeface="+mj-ea"/>
                          <a:cs typeface="Calibri" panose="020F0502020204030204" pitchFamily="34" charset="0"/>
                        </a:rPr>
                        <a:t>1 TIM. 3:11</a:t>
                      </a:r>
                    </a:p>
                  </a:txBody>
                  <a:tcPr anchor="ctr"/>
                </a:tc>
                <a:tc>
                  <a:txBody>
                    <a:bodyPr/>
                    <a:lstStyle/>
                    <a:p>
                      <a:pPr algn="ctr"/>
                      <a:r>
                        <a:rPr lang="en-US" sz="2700" b="1" kern="1200" dirty="0">
                          <a:solidFill>
                            <a:srgbClr val="990000"/>
                          </a:solidFill>
                          <a:latin typeface="Calibri" panose="020F0502020204030204" pitchFamily="34" charset="0"/>
                          <a:ea typeface="+mn-ea"/>
                          <a:cs typeface="Calibri" panose="020F0502020204030204" pitchFamily="34" charset="0"/>
                        </a:rPr>
                        <a:t>WIFE OF DEACON</a:t>
                      </a:r>
                    </a:p>
                  </a:txBody>
                  <a:tcPr anchor="ctr"/>
                </a:tc>
                <a:tc>
                  <a:txBody>
                    <a:bodyPr/>
                    <a:lstStyle/>
                    <a:p>
                      <a:pPr algn="ctr"/>
                      <a:r>
                        <a:rPr lang="en-US" sz="2700" b="1" kern="1200" dirty="0">
                          <a:solidFill>
                            <a:srgbClr val="0000CC"/>
                          </a:solidFill>
                          <a:latin typeface="Calibri" panose="020F0502020204030204" pitchFamily="34" charset="0"/>
                          <a:ea typeface="+mn-ea"/>
                          <a:cs typeface="Calibri" panose="020F0502020204030204" pitchFamily="34" charset="0"/>
                        </a:rPr>
                        <a:t>DEACONESS</a:t>
                      </a:r>
                    </a:p>
                  </a:txBody>
                  <a:tcPr anchor="ctr"/>
                </a:tc>
                <a:extLst>
                  <a:ext uri="{0D108BD9-81ED-4DB2-BD59-A6C34878D82A}">
                    <a16:rowId xmlns:a16="http://schemas.microsoft.com/office/drawing/2014/main" val="2178549750"/>
                  </a:ext>
                </a:extLst>
              </a:tr>
              <a:tr h="914400">
                <a:tc>
                  <a:txBody>
                    <a:bodyPr/>
                    <a:lstStyle/>
                    <a:p>
                      <a:pPr marL="457200" indent="0" algn="l" defTabSz="914400" rtl="0" eaLnBrk="1" latinLnBrk="0" hangingPunct="1"/>
                      <a:r>
                        <a:rPr lang="en-US" sz="2700" b="1" kern="1200" dirty="0">
                          <a:solidFill>
                            <a:schemeClr val="dk1"/>
                          </a:solidFill>
                          <a:latin typeface="Calibri" panose="020F0502020204030204" pitchFamily="34" charset="0"/>
                          <a:ea typeface="+mn-ea"/>
                          <a:cs typeface="Calibri" panose="020F0502020204030204" pitchFamily="34" charset="0"/>
                        </a:rPr>
                        <a:t>Example</a:t>
                      </a:r>
                    </a:p>
                  </a:txBody>
                  <a:tcPr anchor="ctr"/>
                </a:tc>
                <a:tc>
                  <a:txBody>
                    <a:bodyPr/>
                    <a:lstStyle/>
                    <a:p>
                      <a:pPr marL="0" algn="l" defTabSz="914400" rtl="0" eaLnBrk="1" latinLnBrk="0" hangingPunct="1"/>
                      <a:r>
                        <a:rPr lang="en-US" sz="2700" b="1" kern="1200" dirty="0">
                          <a:solidFill>
                            <a:srgbClr val="990000"/>
                          </a:solidFill>
                          <a:latin typeface="Calibri" panose="020F0502020204030204" pitchFamily="34" charset="0"/>
                          <a:ea typeface="+mn-ea"/>
                          <a:cs typeface="Calibri" panose="020F0502020204030204" pitchFamily="34" charset="0"/>
                        </a:rPr>
                        <a:t>“Wife”: Eph. 5:22</a:t>
                      </a:r>
                    </a:p>
                  </a:txBody>
                  <a:tcPr anchor="ctr"/>
                </a:tc>
                <a:tc>
                  <a:txBody>
                    <a:bodyPr/>
                    <a:lstStyle/>
                    <a:p>
                      <a:pPr marL="0" algn="ctr" defTabSz="914400" rtl="0" eaLnBrk="1" latinLnBrk="0" hangingPunct="1"/>
                      <a:r>
                        <a:rPr lang="en-US" sz="2700" b="1" kern="1200" dirty="0">
                          <a:solidFill>
                            <a:srgbClr val="0000CC"/>
                          </a:solidFill>
                          <a:latin typeface="Calibri" panose="020F0502020204030204" pitchFamily="34" charset="0"/>
                          <a:ea typeface="+mn-ea"/>
                          <a:cs typeface="Calibri" panose="020F0502020204030204" pitchFamily="34" charset="0"/>
                        </a:rPr>
                        <a:t>“Woman”: Matt. 9:20</a:t>
                      </a:r>
                    </a:p>
                  </a:txBody>
                  <a:tcPr anchor="ctr"/>
                </a:tc>
                <a:extLst>
                  <a:ext uri="{0D108BD9-81ED-4DB2-BD59-A6C34878D82A}">
                    <a16:rowId xmlns:a16="http://schemas.microsoft.com/office/drawing/2014/main" val="2807218755"/>
                  </a:ext>
                </a:extLst>
              </a:tr>
              <a:tr h="914400">
                <a:tc>
                  <a:txBody>
                    <a:bodyPr/>
                    <a:lstStyle/>
                    <a:p>
                      <a:pPr marL="457200" indent="0" algn="l" defTabSz="914400" rtl="0" eaLnBrk="1" latinLnBrk="0" hangingPunct="1"/>
                      <a:r>
                        <a:rPr lang="en-US" sz="2700" b="1" kern="1200" dirty="0">
                          <a:solidFill>
                            <a:schemeClr val="dk1"/>
                          </a:solidFill>
                          <a:latin typeface="Calibri" panose="020F0502020204030204" pitchFamily="34" charset="0"/>
                          <a:ea typeface="+mn-ea"/>
                          <a:cs typeface="Calibri" panose="020F0502020204030204" pitchFamily="34" charset="0"/>
                        </a:rPr>
                        <a:t>Advocate</a:t>
                      </a:r>
                    </a:p>
                  </a:txBody>
                  <a:tcPr anchor="ctr"/>
                </a:tc>
                <a:tc>
                  <a:txBody>
                    <a:bodyPr/>
                    <a:lstStyle/>
                    <a:p>
                      <a:pPr algn="l"/>
                      <a:r>
                        <a:rPr lang="en-US" sz="2700" b="1" dirty="0">
                          <a:solidFill>
                            <a:srgbClr val="990000"/>
                          </a:solidFill>
                          <a:latin typeface="Calibri" panose="020F0502020204030204" pitchFamily="34" charset="0"/>
                          <a:cs typeface="Calibri" panose="020F0502020204030204" pitchFamily="34" charset="0"/>
                        </a:rPr>
                        <a:t>Charles C. Ryrie</a:t>
                      </a:r>
                    </a:p>
                  </a:txBody>
                  <a:tcPr anchor="ctr"/>
                </a:tc>
                <a:tc>
                  <a:txBody>
                    <a:bodyPr/>
                    <a:lstStyle/>
                    <a:p>
                      <a:pPr algn="ctr"/>
                      <a:r>
                        <a:rPr lang="en-US" sz="2700" b="1" dirty="0">
                          <a:solidFill>
                            <a:srgbClr val="0000CC"/>
                          </a:solidFill>
                          <a:latin typeface="Calibri" panose="020F0502020204030204" pitchFamily="34" charset="0"/>
                          <a:cs typeface="Calibri" panose="020F0502020204030204" pitchFamily="34" charset="0"/>
                        </a:rPr>
                        <a:t>Thomas L. Constable</a:t>
                      </a:r>
                    </a:p>
                  </a:txBody>
                  <a:tcPr anchor="ctr"/>
                </a:tc>
                <a:extLst>
                  <a:ext uri="{0D108BD9-81ED-4DB2-BD59-A6C34878D82A}">
                    <a16:rowId xmlns:a16="http://schemas.microsoft.com/office/drawing/2014/main" val="745773342"/>
                  </a:ext>
                </a:extLst>
              </a:tr>
              <a:tr h="914400">
                <a:tc>
                  <a:txBody>
                    <a:bodyPr/>
                    <a:lstStyle/>
                    <a:p>
                      <a:pPr marL="457200" indent="0" algn="l" defTabSz="914400" rtl="0" eaLnBrk="1" latinLnBrk="0" hangingPunct="1"/>
                      <a:r>
                        <a:rPr lang="en-US" sz="2700" b="1" kern="1200" dirty="0">
                          <a:solidFill>
                            <a:schemeClr val="dk1"/>
                          </a:solidFill>
                          <a:latin typeface="Calibri" panose="020F0502020204030204" pitchFamily="34" charset="0"/>
                          <a:ea typeface="+mn-ea"/>
                          <a:cs typeface="Calibri" panose="020F0502020204030204" pitchFamily="34" charset="0"/>
                        </a:rPr>
                        <a:t>Problem</a:t>
                      </a:r>
                    </a:p>
                  </a:txBody>
                  <a:tcPr anchor="ctr"/>
                </a:tc>
                <a:tc>
                  <a:txBody>
                    <a:bodyPr/>
                    <a:lstStyle/>
                    <a:p>
                      <a:pPr algn="l"/>
                      <a:r>
                        <a:rPr lang="en-US" sz="2700" b="1" dirty="0">
                          <a:solidFill>
                            <a:srgbClr val="990000"/>
                          </a:solidFill>
                          <a:latin typeface="Calibri" panose="020F0502020204030204" pitchFamily="34" charset="0"/>
                          <a:cs typeface="Calibri" panose="020F0502020204030204" pitchFamily="34" charset="0"/>
                        </a:rPr>
                        <a:t>No corresponding requirement for elder’s wife (1 Tim. 3:1-7)</a:t>
                      </a:r>
                    </a:p>
                  </a:txBody>
                  <a:tcPr anchor="ctr"/>
                </a:tc>
                <a:tc>
                  <a:txBody>
                    <a:bodyPr/>
                    <a:lstStyle/>
                    <a:p>
                      <a:pPr algn="ctr"/>
                      <a:r>
                        <a:rPr lang="en-US" sz="2700" b="1" dirty="0">
                          <a:solidFill>
                            <a:srgbClr val="0000CC"/>
                          </a:solidFill>
                          <a:latin typeface="Calibri" panose="020F0502020204030204" pitchFamily="34" charset="0"/>
                          <a:cs typeface="Calibri" panose="020F0502020204030204" pitchFamily="34" charset="0"/>
                        </a:rPr>
                        <a:t>Disruption of the train of thought</a:t>
                      </a:r>
                    </a:p>
                  </a:txBody>
                  <a:tcPr anchor="ctr"/>
                </a:tc>
                <a:extLst>
                  <a:ext uri="{0D108BD9-81ED-4DB2-BD59-A6C34878D82A}">
                    <a16:rowId xmlns:a16="http://schemas.microsoft.com/office/drawing/2014/main" val="1199476003"/>
                  </a:ext>
                </a:extLst>
              </a:tr>
            </a:tbl>
          </a:graphicData>
        </a:graphic>
      </p:graphicFrame>
    </p:spTree>
    <p:extLst>
      <p:ext uri="{BB962C8B-B14F-4D97-AF65-F5344CB8AC3E}">
        <p14:creationId xmlns:p14="http://schemas.microsoft.com/office/powerpoint/2010/main" val="196698269"/>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85800" y="2857500"/>
            <a:ext cx="7772400" cy="1143000"/>
          </a:xfrm>
        </p:spPr>
        <p:txBody>
          <a:bodyPr/>
          <a:lstStyle/>
          <a:p>
            <a:pPr algn="ctr"/>
            <a:r>
              <a:rPr lang="en-US" altLang="en-US" sz="600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1874971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228600"/>
            <a:ext cx="7772400" cy="9144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Activities of the Local Church </a:t>
            </a:r>
            <a:br>
              <a:rPr lang="en-US" altLang="en-US" sz="4000"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2800" dirty="0">
                <a:solidFill>
                  <a:srgbClr val="00FFFF"/>
                </a:solidFill>
                <a:effectLst>
                  <a:outerShdw blurRad="38100" dist="38100" dir="2700000" algn="tl">
                    <a:srgbClr val="000000">
                      <a:alpha val="43137"/>
                    </a:srgbClr>
                  </a:outerShdw>
                </a:effectLst>
                <a:cs typeface="Calibri" panose="020F0502020204030204" pitchFamily="34" charset="0"/>
              </a:rPr>
              <a:t>(Acts 2:41-47)</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5363" name="Rectangle 3"/>
          <p:cNvSpPr>
            <a:spLocks noGrp="1" noChangeArrowheads="1"/>
          </p:cNvSpPr>
          <p:nvPr>
            <p:ph type="body" idx="1"/>
          </p:nvPr>
        </p:nvSpPr>
        <p:spPr>
          <a:xfrm>
            <a:off x="1804194" y="1371600"/>
            <a:ext cx="5587206" cy="5181599"/>
          </a:xfrm>
        </p:spPr>
        <p:txBody>
          <a:bodyPr/>
          <a:lstStyle/>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Doctrine (Acts 2:42)</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Ordinances (Acts 2:41-42, 46) </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Prayer (Acts 2:42)</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Evangelism (Acts 2:47)</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Worship (Acts 2:47)</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Benevolence (Acts 2:44-45)</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Fellowship (Acts 2:42, 46-47)</a:t>
            </a:r>
          </a:p>
        </p:txBody>
      </p:sp>
    </p:spTree>
    <p:extLst>
      <p:ext uri="{BB962C8B-B14F-4D97-AF65-F5344CB8AC3E}">
        <p14:creationId xmlns:p14="http://schemas.microsoft.com/office/powerpoint/2010/main" val="4257860648"/>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85800" y="228600"/>
            <a:ext cx="7772400" cy="609600"/>
          </a:xfrm>
        </p:spPr>
        <p:txBody>
          <a:bodyPr/>
          <a:lstStyle/>
          <a:p>
            <a:pPr algn="ctr" eaLnBrk="1" hangingPunct="1"/>
            <a:r>
              <a:rPr lang="en-US" altLang="en-US" sz="4000" dirty="0">
                <a:effectLst>
                  <a:outerShdw blurRad="38100" dist="38100" dir="2700000" algn="tl">
                    <a:srgbClr val="000000">
                      <a:alpha val="43137"/>
                    </a:srgbClr>
                  </a:outerShdw>
                </a:effectLst>
              </a:rPr>
              <a:t>Local Church Officers</a:t>
            </a:r>
          </a:p>
        </p:txBody>
      </p:sp>
      <p:sp>
        <p:nvSpPr>
          <p:cNvPr id="19459" name="Rectangle 3"/>
          <p:cNvSpPr>
            <a:spLocks noGrp="1" noChangeArrowheads="1"/>
          </p:cNvSpPr>
          <p:nvPr>
            <p:ph type="body" idx="1"/>
          </p:nvPr>
        </p:nvSpPr>
        <p:spPr>
          <a:xfrm>
            <a:off x="914400" y="1143000"/>
            <a:ext cx="7315200" cy="5486400"/>
          </a:xfrm>
        </p:spPr>
        <p:txBody>
          <a:bodyPr/>
          <a:lstStyle/>
          <a:p>
            <a:pPr marL="463550" indent="-463550" eaLnBrk="1" hangingPunct="1">
              <a:spcBef>
                <a:spcPts val="0"/>
              </a:spcBef>
              <a:spcAft>
                <a:spcPts val="1200"/>
              </a:spcAft>
              <a:defRPr/>
            </a:pPr>
            <a:r>
              <a:rPr lang="en-US" sz="3000" dirty="0">
                <a:effectLst>
                  <a:outerShdw blurRad="38100" dist="38100" dir="2700000" algn="tl">
                    <a:srgbClr val="000000">
                      <a:alpha val="43137"/>
                    </a:srgbClr>
                  </a:outerShdw>
                </a:effectLst>
              </a:rPr>
              <a:t>Elder</a:t>
            </a:r>
          </a:p>
          <a:p>
            <a:pPr marL="914400" lvl="1" indent="-457200" eaLnBrk="1" hangingPunct="1">
              <a:spcBef>
                <a:spcPts val="0"/>
              </a:spcBef>
              <a:spcAft>
                <a:spcPts val="1200"/>
              </a:spcAft>
              <a:defRPr/>
            </a:pPr>
            <a:r>
              <a:rPr lang="en-US" sz="3000" dirty="0">
                <a:effectLst>
                  <a:outerShdw blurRad="38100" dist="38100" dir="2700000" algn="tl">
                    <a:srgbClr val="000000">
                      <a:alpha val="43137"/>
                    </a:srgbClr>
                  </a:outerShdw>
                </a:effectLst>
              </a:rPr>
              <a:t>Qualifications (1 Tim 3:1-7; Titus 1:5-9)</a:t>
            </a:r>
          </a:p>
          <a:p>
            <a:pPr marL="914400" lvl="1" indent="-457200" eaLnBrk="1" hangingPunct="1">
              <a:spcBef>
                <a:spcPts val="0"/>
              </a:spcBef>
              <a:spcAft>
                <a:spcPts val="1200"/>
              </a:spcAft>
              <a:defRPr/>
            </a:pPr>
            <a:r>
              <a:rPr lang="en-US" sz="3000" dirty="0">
                <a:effectLst>
                  <a:outerShdw blurRad="38100" dist="38100" dir="2700000" algn="tl">
                    <a:srgbClr val="000000">
                      <a:alpha val="43137"/>
                    </a:srgbClr>
                  </a:outerShdw>
                </a:effectLst>
              </a:rPr>
              <a:t>Number (Jas 5:14)</a:t>
            </a:r>
          </a:p>
          <a:p>
            <a:pPr marL="914400" lvl="1" indent="-457200" eaLnBrk="1" hangingPunct="1">
              <a:spcBef>
                <a:spcPts val="0"/>
              </a:spcBef>
              <a:spcAft>
                <a:spcPts val="1200"/>
              </a:spcAft>
              <a:defRPr/>
            </a:pPr>
            <a:r>
              <a:rPr lang="en-US" sz="3000" dirty="0">
                <a:effectLst>
                  <a:outerShdw blurRad="38100" dist="38100" dir="2700000" algn="tl">
                    <a:srgbClr val="000000">
                      <a:alpha val="43137"/>
                    </a:srgbClr>
                  </a:outerShdw>
                </a:effectLst>
              </a:rPr>
              <a:t>Distinction among elders (1 Tim 5:17)</a:t>
            </a:r>
          </a:p>
          <a:p>
            <a:pPr marL="914400" lvl="1" indent="-457200" eaLnBrk="1" hangingPunct="1">
              <a:spcBef>
                <a:spcPts val="0"/>
              </a:spcBef>
              <a:spcAft>
                <a:spcPts val="1200"/>
              </a:spcAft>
              <a:defRPr/>
            </a:pPr>
            <a:r>
              <a:rPr lang="en-US" sz="3000" dirty="0">
                <a:effectLst>
                  <a:outerShdw blurRad="38100" dist="38100" dir="2700000" algn="tl">
                    <a:srgbClr val="000000">
                      <a:alpha val="43137"/>
                    </a:srgbClr>
                  </a:outerShdw>
                </a:effectLst>
              </a:rPr>
              <a:t>Duties</a:t>
            </a:r>
          </a:p>
          <a:p>
            <a:pPr marL="914400" lvl="1" indent="-457200" eaLnBrk="1" hangingPunct="1">
              <a:spcBef>
                <a:spcPts val="0"/>
              </a:spcBef>
              <a:spcAft>
                <a:spcPts val="1200"/>
              </a:spcAft>
              <a:defRPr/>
            </a:pPr>
            <a:r>
              <a:rPr lang="en-US" sz="3000" dirty="0">
                <a:effectLst>
                  <a:outerShdw blurRad="38100" dist="38100" dir="2700000" algn="tl">
                    <a:srgbClr val="000000">
                      <a:alpha val="43137"/>
                    </a:srgbClr>
                  </a:outerShdw>
                </a:effectLst>
              </a:rPr>
              <a:t>Removal (1 Tim 5:19)</a:t>
            </a:r>
          </a:p>
          <a:p>
            <a:pPr marL="463550" indent="-463550" eaLnBrk="1" hangingPunct="1">
              <a:spcBef>
                <a:spcPts val="0"/>
              </a:spcBef>
              <a:spcAft>
                <a:spcPts val="1200"/>
              </a:spcAft>
              <a:defRPr/>
            </a:pPr>
            <a:r>
              <a:rPr lang="en-US" sz="3000" dirty="0">
                <a:effectLst>
                  <a:outerShdw blurRad="38100" dist="38100" dir="2700000" algn="tl">
                    <a:srgbClr val="000000">
                      <a:alpha val="43137"/>
                    </a:srgbClr>
                  </a:outerShdw>
                </a:effectLst>
              </a:rPr>
              <a:t>Deacon</a:t>
            </a:r>
          </a:p>
          <a:p>
            <a:pPr marL="914400" lvl="1" indent="-457200" eaLnBrk="1" hangingPunct="1">
              <a:spcBef>
                <a:spcPts val="0"/>
              </a:spcBef>
              <a:spcAft>
                <a:spcPts val="1200"/>
              </a:spcAft>
              <a:defRPr/>
            </a:pPr>
            <a:r>
              <a:rPr lang="en-US" sz="3000" dirty="0">
                <a:effectLst>
                  <a:outerShdw blurRad="38100" dist="38100" dir="2700000" algn="tl">
                    <a:srgbClr val="000000">
                      <a:alpha val="43137"/>
                    </a:srgbClr>
                  </a:outerShdw>
                </a:effectLst>
              </a:rPr>
              <a:t>Definition (Acts 6:1-7)</a:t>
            </a:r>
          </a:p>
          <a:p>
            <a:pPr marL="914400" lvl="1" indent="-457200" eaLnBrk="1" hangingPunct="1">
              <a:spcBef>
                <a:spcPts val="0"/>
              </a:spcBef>
              <a:spcAft>
                <a:spcPts val="1200"/>
              </a:spcAft>
              <a:defRPr/>
            </a:pPr>
            <a:r>
              <a:rPr lang="en-US" sz="3000" dirty="0">
                <a:effectLst>
                  <a:outerShdw blurRad="38100" dist="38100" dir="2700000" algn="tl">
                    <a:srgbClr val="000000">
                      <a:alpha val="43137"/>
                    </a:srgbClr>
                  </a:outerShdw>
                </a:effectLst>
              </a:rPr>
              <a:t>Qualifications (1 Tim 3:8-13)</a:t>
            </a:r>
          </a:p>
        </p:txBody>
      </p:sp>
    </p:spTree>
    <p:extLst>
      <p:ext uri="{BB962C8B-B14F-4D97-AF65-F5344CB8AC3E}">
        <p14:creationId xmlns:p14="http://schemas.microsoft.com/office/powerpoint/2010/main" val="532529303"/>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685800" y="228600"/>
            <a:ext cx="7772400" cy="609600"/>
          </a:xfrm>
        </p:spPr>
        <p:txBody>
          <a:bodyPr/>
          <a:lstStyle/>
          <a:p>
            <a:pPr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Ecclesiology Overview</a:t>
            </a:r>
          </a:p>
        </p:txBody>
      </p:sp>
      <p:sp>
        <p:nvSpPr>
          <p:cNvPr id="6147" name="Rectangle 3"/>
          <p:cNvSpPr>
            <a:spLocks noGrp="1"/>
          </p:cNvSpPr>
          <p:nvPr>
            <p:ph type="body" idx="1"/>
          </p:nvPr>
        </p:nvSpPr>
        <p:spPr>
          <a:xfrm>
            <a:off x="457200" y="987552"/>
            <a:ext cx="4800600" cy="5718048"/>
          </a:xfrm>
        </p:spPr>
        <p:txBody>
          <a:bodyPr/>
          <a:lstStyle/>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Definition</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Universal vs. local</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Word pictures</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Origin</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Israel – Church differences</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Intercalation</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Purposes</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Activities</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Government</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Officers</a:t>
            </a:r>
          </a:p>
          <a:p>
            <a:pPr marL="571500" indent="-571500" eaLnBrk="1" hangingPunct="1">
              <a:spcBef>
                <a:spcPts val="0"/>
              </a:spcBef>
              <a:spcAft>
                <a:spcPts val="400"/>
              </a:spcAft>
              <a:buSzPct val="100000"/>
              <a:buFont typeface="+mj-lt"/>
              <a:buAutoNum type="romanU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Ordinances</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Purity</a:t>
            </a:r>
          </a:p>
        </p:txBody>
      </p:sp>
      <p:pic>
        <p:nvPicPr>
          <p:cNvPr id="18436" name="Picture 2" descr="http://image.slidesharecdn.com/ecclesiologyandmodelsofthechurch-1207707008649037-8/95/ecclesiology-and-models-of-the-church-1-728.jpg?cb=120768182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26000" y="35814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925778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685800" y="228600"/>
            <a:ext cx="7772400" cy="6096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Ecclesiology Overview</a:t>
            </a:r>
          </a:p>
        </p:txBody>
      </p:sp>
      <p:sp>
        <p:nvSpPr>
          <p:cNvPr id="6147" name="Rectangle 3"/>
          <p:cNvSpPr>
            <a:spLocks noGrp="1"/>
          </p:cNvSpPr>
          <p:nvPr>
            <p:ph type="body" idx="1"/>
          </p:nvPr>
        </p:nvSpPr>
        <p:spPr>
          <a:xfrm>
            <a:off x="457200" y="762000"/>
            <a:ext cx="6019800" cy="6019800"/>
          </a:xfrm>
        </p:spPr>
        <p:txBody>
          <a:bodyPr/>
          <a:lstStyle/>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Definition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Universal vs. local</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Word pictures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Origin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 – Church differences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rPr>
              <a:t>Intercalation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rPr>
              <a:t>Purposes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rPr>
              <a:t>Activities</a:t>
            </a:r>
          </a:p>
          <a:p>
            <a:pPr marL="571500" indent="-571500" eaLnBrk="1" hangingPunct="1">
              <a:spcBef>
                <a:spcPts val="0"/>
              </a:spcBef>
              <a:spcAft>
                <a:spcPts val="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Government</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Officers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Ordinances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Purity</a:t>
            </a:r>
          </a:p>
        </p:txBody>
      </p:sp>
      <p:pic>
        <p:nvPicPr>
          <p:cNvPr id="18436" name="Picture 2" descr="http://image.slidesharecdn.com/ecclesiologyandmodelsofthechurch-1207707008649037-8/95/ecclesiology-and-models-of-the-church-1-728.jpg?cb=120768182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26000" y="35814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9014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85800" y="228600"/>
            <a:ext cx="7772400" cy="914400"/>
          </a:xfrm>
        </p:spPr>
        <p:txBody>
          <a:bodyPr/>
          <a:lstStyle/>
          <a:p>
            <a:pPr algn="ctr" eaLnBrk="1" hangingPunct="1"/>
            <a:r>
              <a:rPr lang="en-US" altLang="en-US" sz="4000" dirty="0">
                <a:solidFill>
                  <a:srgbClr val="00FFFF"/>
                </a:solidFill>
                <a:effectLst>
                  <a:outerShdw blurRad="38100" dist="38100" dir="2700000" algn="tl">
                    <a:srgbClr val="000000">
                      <a:alpha val="43137"/>
                    </a:srgbClr>
                  </a:outerShdw>
                </a:effectLst>
                <a:cs typeface="Calibri" panose="020F0502020204030204" pitchFamily="34" charset="0"/>
              </a:rPr>
              <a:t>Local Church Government</a:t>
            </a:r>
          </a:p>
        </p:txBody>
      </p:sp>
      <p:sp>
        <p:nvSpPr>
          <p:cNvPr id="16387" name="Rectangle 3"/>
          <p:cNvSpPr>
            <a:spLocks noGrp="1" noChangeArrowheads="1"/>
          </p:cNvSpPr>
          <p:nvPr>
            <p:ph type="body" idx="1"/>
          </p:nvPr>
        </p:nvSpPr>
        <p:spPr>
          <a:xfrm>
            <a:off x="666750" y="1600200"/>
            <a:ext cx="7810500" cy="4460875"/>
          </a:xfrm>
        </p:spPr>
        <p:txBody>
          <a:bodyPr/>
          <a:lstStyle/>
          <a:p>
            <a:pPr marL="463550" indent="-463550" eaLnBrk="1" hangingPunct="1">
              <a:spcBef>
                <a:spcPts val="0"/>
              </a:spcBef>
              <a:spcAft>
                <a:spcPts val="3600"/>
              </a:spcAft>
              <a:defRPr/>
            </a:pPr>
            <a:r>
              <a:rPr lang="en-US" dirty="0">
                <a:effectLst>
                  <a:outerShdw blurRad="38100" dist="38100" dir="2700000" algn="tl">
                    <a:srgbClr val="000000">
                      <a:alpha val="43137"/>
                    </a:srgbClr>
                  </a:outerShdw>
                </a:effectLst>
              </a:rPr>
              <a:t>Episcopalian/bishop rule – Acts 15:2, 6</a:t>
            </a:r>
          </a:p>
          <a:p>
            <a:pPr marL="463550" indent="-463550" eaLnBrk="1" hangingPunct="1">
              <a:spcBef>
                <a:spcPts val="0"/>
              </a:spcBef>
              <a:spcAft>
                <a:spcPts val="3600"/>
              </a:spcAft>
              <a:defRPr/>
            </a:pPr>
            <a:r>
              <a:rPr lang="en-US" dirty="0">
                <a:effectLst>
                  <a:outerShdw blurRad="38100" dist="38100" dir="2700000" algn="tl">
                    <a:srgbClr val="000000">
                      <a:alpha val="43137"/>
                    </a:srgbClr>
                  </a:outerShdw>
                </a:effectLst>
              </a:rPr>
              <a:t>Congregational rule – Acts 6:1-7</a:t>
            </a:r>
          </a:p>
          <a:p>
            <a:pPr marL="463550" indent="-463550" eaLnBrk="1" hangingPunct="1">
              <a:spcBef>
                <a:spcPts val="0"/>
              </a:spcBef>
              <a:spcAft>
                <a:spcPts val="3600"/>
              </a:spcAft>
              <a:defRPr/>
            </a:pPr>
            <a:r>
              <a:rPr lang="en-US" dirty="0">
                <a:effectLst>
                  <a:outerShdw blurRad="38100" dist="38100" dir="2700000" algn="tl">
                    <a:srgbClr val="000000">
                      <a:alpha val="43137"/>
                    </a:srgbClr>
                  </a:outerShdw>
                </a:effectLst>
              </a:rPr>
              <a:t>Presbyterian/elder rule – Acts 20:28; 1 Tim 5:17; 4:14</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85800" y="228600"/>
            <a:ext cx="7772400" cy="914400"/>
          </a:xfrm>
        </p:spPr>
        <p:txBody>
          <a:bodyPr/>
          <a:lstStyle/>
          <a:p>
            <a:pPr algn="ctr" eaLnBrk="1" hangingPunct="1"/>
            <a:r>
              <a:rPr lang="en-US" altLang="en-US" sz="4000" dirty="0">
                <a:solidFill>
                  <a:srgbClr val="00FFFF"/>
                </a:solidFill>
                <a:effectLst>
                  <a:outerShdw blurRad="38100" dist="38100" dir="2700000" algn="tl">
                    <a:srgbClr val="000000">
                      <a:alpha val="43137"/>
                    </a:srgbClr>
                  </a:outerShdw>
                </a:effectLst>
                <a:cs typeface="Calibri" panose="020F0502020204030204" pitchFamily="34" charset="0"/>
              </a:rPr>
              <a:t>Local Church Government</a:t>
            </a:r>
          </a:p>
        </p:txBody>
      </p:sp>
      <p:sp>
        <p:nvSpPr>
          <p:cNvPr id="16387" name="Rectangle 3"/>
          <p:cNvSpPr>
            <a:spLocks noGrp="1" noChangeArrowheads="1"/>
          </p:cNvSpPr>
          <p:nvPr>
            <p:ph type="body" idx="1"/>
          </p:nvPr>
        </p:nvSpPr>
        <p:spPr>
          <a:xfrm>
            <a:off x="666750" y="1600200"/>
            <a:ext cx="7810500" cy="4460875"/>
          </a:xfrm>
        </p:spPr>
        <p:txBody>
          <a:bodyPr/>
          <a:lstStyle/>
          <a:p>
            <a:pPr marL="463550" indent="-463550" eaLnBrk="1" hangingPunct="1">
              <a:spcBef>
                <a:spcPts val="0"/>
              </a:spcBef>
              <a:spcAft>
                <a:spcPts val="3600"/>
              </a:spcAft>
              <a:defRPr/>
            </a:pPr>
            <a:r>
              <a:rPr lang="en-US" dirty="0">
                <a:effectLst>
                  <a:outerShdw blurRad="38100" dist="38100" dir="2700000" algn="tl">
                    <a:srgbClr val="000000">
                      <a:alpha val="43137"/>
                    </a:srgbClr>
                  </a:outerShdw>
                </a:effectLst>
              </a:rPr>
              <a:t>Episcopalian/bishop rule – Acts 15:2, 6</a:t>
            </a:r>
          </a:p>
          <a:p>
            <a:pPr marL="463550" indent="-463550" eaLnBrk="1" hangingPunct="1">
              <a:spcBef>
                <a:spcPts val="0"/>
              </a:spcBef>
              <a:spcAft>
                <a:spcPts val="3600"/>
              </a:spcAft>
              <a:defRPr/>
            </a:pPr>
            <a:r>
              <a:rPr lang="en-US" dirty="0">
                <a:effectLst>
                  <a:outerShdw blurRad="38100" dist="38100" dir="2700000" algn="tl">
                    <a:srgbClr val="000000">
                      <a:alpha val="43137"/>
                    </a:srgbClr>
                  </a:outerShdw>
                </a:effectLst>
              </a:rPr>
              <a:t>Congregational rule – Acts 6:1-7</a:t>
            </a:r>
          </a:p>
          <a:p>
            <a:pPr marL="463550" indent="-463550"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Presbyterian/elder rule – Acts 20:28; 1 Tim 5:17; 4:14</a:t>
            </a:r>
          </a:p>
        </p:txBody>
      </p:sp>
    </p:spTree>
    <p:extLst>
      <p:ext uri="{BB962C8B-B14F-4D97-AF65-F5344CB8AC3E}">
        <p14:creationId xmlns:p14="http://schemas.microsoft.com/office/powerpoint/2010/main" val="342645980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685800" y="228600"/>
            <a:ext cx="7772400" cy="609600"/>
          </a:xfrm>
        </p:spPr>
        <p:txBody>
          <a:bodyPr/>
          <a:lstStyle/>
          <a:p>
            <a:pPr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Ecclesiology Overview</a:t>
            </a:r>
          </a:p>
        </p:txBody>
      </p:sp>
      <p:sp>
        <p:nvSpPr>
          <p:cNvPr id="6147" name="Rectangle 3"/>
          <p:cNvSpPr>
            <a:spLocks noGrp="1"/>
          </p:cNvSpPr>
          <p:nvPr>
            <p:ph type="body" idx="1"/>
          </p:nvPr>
        </p:nvSpPr>
        <p:spPr>
          <a:xfrm>
            <a:off x="457200" y="987552"/>
            <a:ext cx="4800600" cy="5718048"/>
          </a:xfrm>
        </p:spPr>
        <p:txBody>
          <a:bodyPr/>
          <a:lstStyle/>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Definition</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Universal vs. local</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Word pictures</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Origin</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Israel – Church differences</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Intercalation</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Purposes</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Activities</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Government</a:t>
            </a:r>
          </a:p>
          <a:p>
            <a:pPr marL="571500" indent="-571500" eaLnBrk="1" hangingPunct="1">
              <a:spcBef>
                <a:spcPts val="0"/>
              </a:spcBef>
              <a:spcAft>
                <a:spcPts val="400"/>
              </a:spcAft>
              <a:buSzPct val="100000"/>
              <a:buFont typeface="+mj-lt"/>
              <a:buAutoNum type="romanU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Officers</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Ordinances</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Purity</a:t>
            </a:r>
          </a:p>
        </p:txBody>
      </p:sp>
      <p:pic>
        <p:nvPicPr>
          <p:cNvPr id="18436" name="Picture 2" descr="http://image.slidesharecdn.com/ecclesiologyandmodelsofthechurch-1207707008649037-8/95/ecclesiology-and-models-of-the-church-1-728.jpg?cb=120768182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26000" y="35814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242621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85800" y="228600"/>
            <a:ext cx="7772400" cy="609600"/>
          </a:xfrm>
        </p:spPr>
        <p:txBody>
          <a:bodyPr/>
          <a:lstStyle/>
          <a:p>
            <a:pPr algn="ctr" eaLnBrk="1" hangingPunct="1"/>
            <a:r>
              <a:rPr lang="en-US" altLang="en-US" sz="4000" dirty="0">
                <a:effectLst>
                  <a:outerShdw blurRad="38100" dist="38100" dir="2700000" algn="tl">
                    <a:srgbClr val="000000">
                      <a:alpha val="43137"/>
                    </a:srgbClr>
                  </a:outerShdw>
                </a:effectLst>
              </a:rPr>
              <a:t>Local Church Officers</a:t>
            </a:r>
          </a:p>
        </p:txBody>
      </p:sp>
      <p:sp>
        <p:nvSpPr>
          <p:cNvPr id="19459" name="Rectangle 3"/>
          <p:cNvSpPr>
            <a:spLocks noGrp="1" noChangeArrowheads="1"/>
          </p:cNvSpPr>
          <p:nvPr>
            <p:ph type="body" idx="1"/>
          </p:nvPr>
        </p:nvSpPr>
        <p:spPr>
          <a:xfrm>
            <a:off x="914400" y="1143000"/>
            <a:ext cx="7315200" cy="5486400"/>
          </a:xfrm>
        </p:spPr>
        <p:txBody>
          <a:bodyPr/>
          <a:lstStyle/>
          <a:p>
            <a:pPr marL="463550" indent="-463550" eaLnBrk="1" hangingPunct="1">
              <a:spcBef>
                <a:spcPts val="0"/>
              </a:spcBef>
              <a:spcAft>
                <a:spcPts val="1200"/>
              </a:spcAft>
              <a:defRPr/>
            </a:pPr>
            <a:r>
              <a:rPr lang="en-US" sz="3000" dirty="0">
                <a:effectLst>
                  <a:outerShdw blurRad="38100" dist="38100" dir="2700000" algn="tl">
                    <a:srgbClr val="000000">
                      <a:alpha val="43137"/>
                    </a:srgbClr>
                  </a:outerShdw>
                </a:effectLst>
              </a:rPr>
              <a:t>Elder</a:t>
            </a:r>
          </a:p>
          <a:p>
            <a:pPr marL="914400" lvl="1" indent="-457200" eaLnBrk="1" hangingPunct="1">
              <a:spcBef>
                <a:spcPts val="0"/>
              </a:spcBef>
              <a:spcAft>
                <a:spcPts val="1200"/>
              </a:spcAft>
              <a:defRPr/>
            </a:pPr>
            <a:r>
              <a:rPr lang="en-US" sz="3000" dirty="0">
                <a:effectLst>
                  <a:outerShdw blurRad="38100" dist="38100" dir="2700000" algn="tl">
                    <a:srgbClr val="000000">
                      <a:alpha val="43137"/>
                    </a:srgbClr>
                  </a:outerShdw>
                </a:effectLst>
              </a:rPr>
              <a:t>Qualifications (1 Tim 3:1-7; Titus 1:5-9)</a:t>
            </a:r>
          </a:p>
          <a:p>
            <a:pPr marL="914400" lvl="1" indent="-457200" eaLnBrk="1" hangingPunct="1">
              <a:spcBef>
                <a:spcPts val="0"/>
              </a:spcBef>
              <a:spcAft>
                <a:spcPts val="1200"/>
              </a:spcAft>
              <a:defRPr/>
            </a:pPr>
            <a:r>
              <a:rPr lang="en-US" sz="3000" dirty="0">
                <a:effectLst>
                  <a:outerShdw blurRad="38100" dist="38100" dir="2700000" algn="tl">
                    <a:srgbClr val="000000">
                      <a:alpha val="43137"/>
                    </a:srgbClr>
                  </a:outerShdw>
                </a:effectLst>
              </a:rPr>
              <a:t>Number (Jas 5:14)</a:t>
            </a:r>
          </a:p>
          <a:p>
            <a:pPr marL="914400" lvl="1" indent="-457200" eaLnBrk="1" hangingPunct="1">
              <a:spcBef>
                <a:spcPts val="0"/>
              </a:spcBef>
              <a:spcAft>
                <a:spcPts val="1200"/>
              </a:spcAft>
              <a:defRPr/>
            </a:pPr>
            <a:r>
              <a:rPr lang="en-US" sz="3000" dirty="0">
                <a:effectLst>
                  <a:outerShdw blurRad="38100" dist="38100" dir="2700000" algn="tl">
                    <a:srgbClr val="000000">
                      <a:alpha val="43137"/>
                    </a:srgbClr>
                  </a:outerShdw>
                </a:effectLst>
              </a:rPr>
              <a:t>Distinction among elders (1 Tim 5:17)</a:t>
            </a:r>
          </a:p>
          <a:p>
            <a:pPr marL="914400" lvl="1" indent="-457200" eaLnBrk="1" hangingPunct="1">
              <a:spcBef>
                <a:spcPts val="0"/>
              </a:spcBef>
              <a:spcAft>
                <a:spcPts val="1200"/>
              </a:spcAft>
              <a:defRPr/>
            </a:pPr>
            <a:r>
              <a:rPr lang="en-US" sz="3000" dirty="0">
                <a:effectLst>
                  <a:outerShdw blurRad="38100" dist="38100" dir="2700000" algn="tl">
                    <a:srgbClr val="000000">
                      <a:alpha val="43137"/>
                    </a:srgbClr>
                  </a:outerShdw>
                </a:effectLst>
              </a:rPr>
              <a:t>Duties</a:t>
            </a:r>
          </a:p>
          <a:p>
            <a:pPr marL="914400" lvl="1" indent="-457200" eaLnBrk="1" hangingPunct="1">
              <a:spcBef>
                <a:spcPts val="0"/>
              </a:spcBef>
              <a:spcAft>
                <a:spcPts val="1200"/>
              </a:spcAft>
              <a:defRPr/>
            </a:pPr>
            <a:r>
              <a:rPr lang="en-US" sz="3000" dirty="0">
                <a:effectLst>
                  <a:outerShdw blurRad="38100" dist="38100" dir="2700000" algn="tl">
                    <a:srgbClr val="000000">
                      <a:alpha val="43137"/>
                    </a:srgbClr>
                  </a:outerShdw>
                </a:effectLst>
              </a:rPr>
              <a:t>Removal (1 Tim 5:19)</a:t>
            </a:r>
          </a:p>
          <a:p>
            <a:pPr marL="463550" indent="-463550" eaLnBrk="1" hangingPunct="1">
              <a:spcBef>
                <a:spcPts val="0"/>
              </a:spcBef>
              <a:spcAft>
                <a:spcPts val="1200"/>
              </a:spcAft>
              <a:defRPr/>
            </a:pPr>
            <a:r>
              <a:rPr lang="en-US" sz="3000" dirty="0">
                <a:effectLst>
                  <a:outerShdw blurRad="38100" dist="38100" dir="2700000" algn="tl">
                    <a:srgbClr val="000000">
                      <a:alpha val="43137"/>
                    </a:srgbClr>
                  </a:outerShdw>
                </a:effectLst>
              </a:rPr>
              <a:t>Deacon</a:t>
            </a:r>
          </a:p>
          <a:p>
            <a:pPr marL="914400" lvl="1" indent="-457200" eaLnBrk="1" hangingPunct="1">
              <a:spcBef>
                <a:spcPts val="0"/>
              </a:spcBef>
              <a:spcAft>
                <a:spcPts val="1200"/>
              </a:spcAft>
              <a:defRPr/>
            </a:pPr>
            <a:r>
              <a:rPr lang="en-US" sz="3000" dirty="0">
                <a:effectLst>
                  <a:outerShdw blurRad="38100" dist="38100" dir="2700000" algn="tl">
                    <a:srgbClr val="000000">
                      <a:alpha val="43137"/>
                    </a:srgbClr>
                  </a:outerShdw>
                </a:effectLst>
              </a:rPr>
              <a:t>Definition (Acts 6:1-7)</a:t>
            </a:r>
          </a:p>
          <a:p>
            <a:pPr marL="914400" lvl="1" indent="-457200" eaLnBrk="1" hangingPunct="1">
              <a:spcBef>
                <a:spcPts val="0"/>
              </a:spcBef>
              <a:spcAft>
                <a:spcPts val="1200"/>
              </a:spcAft>
              <a:defRPr/>
            </a:pPr>
            <a:r>
              <a:rPr lang="en-US" sz="3000" dirty="0">
                <a:effectLst>
                  <a:outerShdw blurRad="38100" dist="38100" dir="2700000" algn="tl">
                    <a:srgbClr val="000000">
                      <a:alpha val="43137"/>
                    </a:srgbClr>
                  </a:outerShdw>
                </a:effectLst>
              </a:rPr>
              <a:t>Qualifications (1 Tim 3:8-13)</a:t>
            </a:r>
          </a:p>
        </p:txBody>
      </p:sp>
    </p:spTree>
  </p:cSld>
  <p:clrMapOvr>
    <a:masterClrMapping/>
  </p:clrMapOvr>
  <p:transition/>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8535</TotalTime>
  <Words>1352</Words>
  <Application>Microsoft Office PowerPoint</Application>
  <PresentationFormat>On-screen Show (4:3)</PresentationFormat>
  <Paragraphs>311</Paragraphs>
  <Slides>41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Times New Roman</vt:lpstr>
      <vt:lpstr>Wingdings</vt:lpstr>
      <vt:lpstr>Azure</vt:lpstr>
      <vt:lpstr>PowerPoint Presentation</vt:lpstr>
      <vt:lpstr>Areas of Systematic Theology</vt:lpstr>
      <vt:lpstr>Ecclesiology Overview</vt:lpstr>
      <vt:lpstr>Activities of the Local Church  (Acts 2:41-47)</vt:lpstr>
      <vt:lpstr>Ecclesiology Overview</vt:lpstr>
      <vt:lpstr>Local Church Government</vt:lpstr>
      <vt:lpstr>Local Church Government</vt:lpstr>
      <vt:lpstr>Ecclesiology Overview</vt:lpstr>
      <vt:lpstr>Local Church Officers</vt:lpstr>
      <vt:lpstr>PowerPoint Presentation</vt:lpstr>
      <vt:lpstr>Deacon Qualifications Acts 6:3</vt:lpstr>
      <vt:lpstr>Deacon Qualifications 1 Tim. 3:8-13</vt:lpstr>
      <vt:lpstr>Deacon Qualifications 1 Tim. 3:8-13</vt:lpstr>
      <vt:lpstr>Deacon Qualifications 1 Tim. 3:8-13</vt:lpstr>
      <vt:lpstr>Deacon Qualifications 1 Tim. 3:8-13</vt:lpstr>
      <vt:lpstr>Deacon Qualifications 1 Tim. 3:8-13</vt:lpstr>
      <vt:lpstr>Deacon Qualifications 1 Tim. 3:8-13</vt:lpstr>
      <vt:lpstr>Deacon Qualifications 1 Tim. 3:8-13</vt:lpstr>
      <vt:lpstr>Deacon Qualifications 1 Tim. 3:8-13</vt:lpstr>
      <vt:lpstr>Deacon Qualifications 1 Tim. 3:8-13</vt:lpstr>
      <vt:lpstr>Deacon Qualifications 1 Tim. 3:8-13</vt:lpstr>
      <vt:lpstr>Gender Restrictions</vt:lpstr>
      <vt:lpstr>Gender Restrictions</vt:lpstr>
      <vt:lpstr>Gender Restrictions</vt:lpstr>
      <vt:lpstr>PowerPoint Presentation</vt:lpstr>
      <vt:lpstr>PowerPoint Presentation</vt:lpstr>
      <vt:lpstr>PowerPoint Presentation</vt:lpstr>
      <vt:lpstr>Gender Restrictions</vt:lpstr>
      <vt:lpstr>Gender Restrictions</vt:lpstr>
      <vt:lpstr>Gender Restrictions</vt:lpstr>
      <vt:lpstr>Gender Restrictions</vt:lpstr>
      <vt:lpstr>PowerPoint Presentation</vt:lpstr>
      <vt:lpstr>Gender Restrictions</vt:lpstr>
      <vt:lpstr>PowerPoint Presentation</vt:lpstr>
      <vt:lpstr>PowerPoint Presentation</vt:lpstr>
      <vt:lpstr>PowerPoint Presentation</vt:lpstr>
      <vt:lpstr>PowerPoint Presentation</vt:lpstr>
      <vt:lpstr>PowerPoint Presentation</vt:lpstr>
      <vt:lpstr>Conclusion</vt:lpstr>
      <vt:lpstr>Local Church Officers</vt:lpstr>
      <vt:lpstr>Ecclesiology Overview</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Ecclesiology</dc:title>
  <dc:creator>A. Woods</dc:creator>
  <cp:lastModifiedBy>Andy Woods</cp:lastModifiedBy>
  <cp:revision>909</cp:revision>
  <cp:lastPrinted>2018-12-01T15:42:48Z</cp:lastPrinted>
  <dcterms:created xsi:type="dcterms:W3CDTF">2009-02-28T19:27:16Z</dcterms:created>
  <dcterms:modified xsi:type="dcterms:W3CDTF">2018-12-01T21:10:12Z</dcterms:modified>
</cp:coreProperties>
</file>