
<file path=[Content_Types].xml><?xml version="1.0" encoding="utf-8"?>
<Types xmlns="http://schemas.openxmlformats.org/package/2006/content-types">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notesSlides/notesSlide6.xml" ContentType="application/vnd.openxmlformats-officedocument.presentationml.notesSlide+xml"/>
  <Override PartName="/ppt/ink/ink10.xml" ContentType="application/inkml+xml"/>
  <Override PartName="/ppt/ink/ink11.xml" ContentType="application/inkml+xml"/>
  <Override PartName="/ppt/notesSlides/notesSlide7.xml" ContentType="application/vnd.openxmlformats-officedocument.presentationml.notesSlide+xml"/>
  <Override PartName="/ppt/ink/ink12.xml" ContentType="application/inkml+xml"/>
  <Override PartName="/ppt/notesSlides/notesSlide8.xml" ContentType="application/vnd.openxmlformats-officedocument.presentationml.notesSlide+xml"/>
  <Override PartName="/ppt/ink/ink13.xml" ContentType="application/inkml+xml"/>
  <Override PartName="/ppt/ink/ink14.xml" ContentType="application/inkml+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ink/ink15.xml" ContentType="application/inkml+xml"/>
  <Override PartName="/ppt/ink/ink16.xml" ContentType="application/inkml+xml"/>
  <Override PartName="/ppt/ink/ink17.xml" ContentType="application/inkml+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ink/ink18.xml" ContentType="application/inkml+xml"/>
  <Override PartName="/ppt/ink/ink19.xml" ContentType="application/inkml+xml"/>
  <Override PartName="/ppt/ink/ink20.xml" ContentType="application/inkml+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9" r:id="rId1"/>
  </p:sldMasterIdLst>
  <p:notesMasterIdLst>
    <p:notesMasterId r:id="rId101"/>
  </p:notesMasterIdLst>
  <p:handoutMasterIdLst>
    <p:handoutMasterId r:id="rId102"/>
  </p:handoutMasterIdLst>
  <p:sldIdLst>
    <p:sldId id="2781" r:id="rId2"/>
    <p:sldId id="4232" r:id="rId3"/>
    <p:sldId id="4246" r:id="rId4"/>
    <p:sldId id="4247" r:id="rId5"/>
    <p:sldId id="4147" r:id="rId6"/>
    <p:sldId id="4148" r:id="rId7"/>
    <p:sldId id="4201" r:id="rId8"/>
    <p:sldId id="4202" r:id="rId9"/>
    <p:sldId id="4207" r:id="rId10"/>
    <p:sldId id="806" r:id="rId11"/>
    <p:sldId id="4214" r:id="rId12"/>
    <p:sldId id="4215" r:id="rId13"/>
    <p:sldId id="4491" r:id="rId14"/>
    <p:sldId id="4492" r:id="rId15"/>
    <p:sldId id="4447" r:id="rId16"/>
    <p:sldId id="4501" r:id="rId17"/>
    <p:sldId id="4495" r:id="rId18"/>
    <p:sldId id="4502" r:id="rId19"/>
    <p:sldId id="2060" r:id="rId20"/>
    <p:sldId id="4514" r:id="rId21"/>
    <p:sldId id="4515" r:id="rId22"/>
    <p:sldId id="4503" r:id="rId23"/>
    <p:sldId id="261" r:id="rId24"/>
    <p:sldId id="4518" r:id="rId25"/>
    <p:sldId id="4519" r:id="rId26"/>
    <p:sldId id="4522" r:id="rId27"/>
    <p:sldId id="2309" r:id="rId28"/>
    <p:sldId id="2931" r:id="rId29"/>
    <p:sldId id="4523" r:id="rId30"/>
    <p:sldId id="3683" r:id="rId31"/>
    <p:sldId id="4524" r:id="rId32"/>
    <p:sldId id="4525" r:id="rId33"/>
    <p:sldId id="282" r:id="rId34"/>
    <p:sldId id="2308" r:id="rId35"/>
    <p:sldId id="4756" r:id="rId36"/>
    <p:sldId id="4755" r:id="rId37"/>
    <p:sldId id="4511" r:id="rId38"/>
    <p:sldId id="4526" r:id="rId39"/>
    <p:sldId id="4527" r:id="rId40"/>
    <p:sldId id="4528" r:id="rId41"/>
    <p:sldId id="4531" r:id="rId42"/>
    <p:sldId id="4532" r:id="rId43"/>
    <p:sldId id="4533" r:id="rId44"/>
    <p:sldId id="4534" r:id="rId45"/>
    <p:sldId id="2926" r:id="rId46"/>
    <p:sldId id="4705" r:id="rId47"/>
    <p:sldId id="3063" r:id="rId48"/>
    <p:sldId id="3059" r:id="rId49"/>
    <p:sldId id="4707" r:id="rId50"/>
    <p:sldId id="3065" r:id="rId51"/>
    <p:sldId id="4163" r:id="rId52"/>
    <p:sldId id="4476" r:id="rId53"/>
    <p:sldId id="545" r:id="rId54"/>
    <p:sldId id="4724" r:id="rId55"/>
    <p:sldId id="4757" r:id="rId56"/>
    <p:sldId id="4727" r:id="rId57"/>
    <p:sldId id="4728" r:id="rId58"/>
    <p:sldId id="4725" r:id="rId59"/>
    <p:sldId id="4729" r:id="rId60"/>
    <p:sldId id="4753" r:id="rId61"/>
    <p:sldId id="4730" r:id="rId62"/>
    <p:sldId id="4374" r:id="rId63"/>
    <p:sldId id="4731" r:id="rId64"/>
    <p:sldId id="4732" r:id="rId65"/>
    <p:sldId id="4733" r:id="rId66"/>
    <p:sldId id="4747" r:id="rId67"/>
    <p:sldId id="4420" r:id="rId68"/>
    <p:sldId id="713" r:id="rId69"/>
    <p:sldId id="4421" r:id="rId70"/>
    <p:sldId id="4422" r:id="rId71"/>
    <p:sldId id="1020" r:id="rId72"/>
    <p:sldId id="4240" r:id="rId73"/>
    <p:sldId id="4390" r:id="rId74"/>
    <p:sldId id="4735" r:id="rId75"/>
    <p:sldId id="345" r:id="rId76"/>
    <p:sldId id="4558" r:id="rId77"/>
    <p:sldId id="411" r:id="rId78"/>
    <p:sldId id="4270" r:id="rId79"/>
    <p:sldId id="4736" r:id="rId80"/>
    <p:sldId id="4737" r:id="rId81"/>
    <p:sldId id="4738" r:id="rId82"/>
    <p:sldId id="4739" r:id="rId83"/>
    <p:sldId id="4740" r:id="rId84"/>
    <p:sldId id="3100" r:id="rId85"/>
    <p:sldId id="4741" r:id="rId86"/>
    <p:sldId id="4745" r:id="rId87"/>
    <p:sldId id="4748" r:id="rId88"/>
    <p:sldId id="4749" r:id="rId89"/>
    <p:sldId id="4750" r:id="rId90"/>
    <p:sldId id="4751" r:id="rId91"/>
    <p:sldId id="4723" r:id="rId92"/>
    <p:sldId id="4742" r:id="rId93"/>
    <p:sldId id="4743" r:id="rId94"/>
    <p:sldId id="2930" r:id="rId95"/>
    <p:sldId id="4701" r:id="rId96"/>
    <p:sldId id="4744" r:id="rId97"/>
    <p:sldId id="4260" r:id="rId98"/>
    <p:sldId id="4459" r:id="rId99"/>
    <p:sldId id="4529" r:id="rId100"/>
  </p:sldIdLst>
  <p:sldSz cx="9144000" cy="6858000" type="screen4x3"/>
  <p:notesSz cx="7315200" cy="96012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a:srgbClr val="0000FF"/>
    <a:srgbClr val="000066"/>
    <a:srgbClr val="A50021"/>
    <a:srgbClr val="990099"/>
    <a:srgbClr val="006600"/>
    <a:srgbClr val="FF9900"/>
    <a:srgbClr val="00CC00"/>
    <a:srgbClr val="A6A6A6"/>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616DA210-FB5B-4158-B5E0-FEB733F419BA}" styleName="Light Style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8EC20E35-A176-4012-BC5E-935CFFF8708E}" styleName="Medium Style 3">
    <a:wholeTbl>
      <a:tcTxStyle>
        <a:fontRef idx="minor"/>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dk1"/>
          </a:solidFill>
        </a:fill>
      </a:tcStyle>
    </a:lastCol>
    <a:firstCol>
      <a:tcTxStyle b="on">
        <a:fontRef idx="minor">
          <a:scrgbClr r="0" g="0" b="0"/>
        </a:fontRef>
        <a:schemeClr val="lt1"/>
      </a:tcTxStyle>
      <a:tcStyle>
        <a:tcBdr/>
        <a:fill>
          <a:solidFill>
            <a:schemeClr val="dk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dk1"/>
          </a:solidFill>
        </a:fill>
      </a:tcStyle>
    </a:firstRow>
  </a:tblStyle>
  <a:tblStyle styleId="{37CE84F3-28C3-443E-9E96-99CF82512B78}" styleName="Dark Style 1 - Accent 2">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2"/>
          </a:solidFill>
        </a:fill>
      </a:tcStyle>
    </a:wholeTbl>
    <a:band1H>
      <a:tcStyle>
        <a:tcBdr/>
        <a:fill>
          <a:solidFill>
            <a:schemeClr val="accent2">
              <a:shade val="60000"/>
            </a:schemeClr>
          </a:solidFill>
        </a:fill>
      </a:tcStyle>
    </a:band1H>
    <a:band1V>
      <a:tcStyle>
        <a:tcBdr/>
        <a:fill>
          <a:solidFill>
            <a:schemeClr val="accent2">
              <a:shade val="60000"/>
            </a:schemeClr>
          </a:solidFill>
        </a:fill>
      </a:tcStyle>
    </a:band1V>
    <a:lastCol>
      <a:tcTxStyle b="on"/>
      <a:tcStyle>
        <a:tcBdr>
          <a:left>
            <a:ln w="25400" cmpd="sng">
              <a:solidFill>
                <a:schemeClr val="lt1"/>
              </a:solidFill>
            </a:ln>
          </a:left>
        </a:tcBdr>
        <a:fill>
          <a:solidFill>
            <a:schemeClr val="accent2">
              <a:shade val="60000"/>
            </a:schemeClr>
          </a:solidFill>
        </a:fill>
      </a:tcStyle>
    </a:lastCol>
    <a:firstCol>
      <a:tcTxStyle b="on"/>
      <a:tcStyle>
        <a:tcBdr>
          <a:right>
            <a:ln w="25400" cmpd="sng">
              <a:solidFill>
                <a:schemeClr val="lt1"/>
              </a:solidFill>
            </a:ln>
          </a:right>
        </a:tcBdr>
        <a:fill>
          <a:solidFill>
            <a:schemeClr val="accent2">
              <a:shade val="60000"/>
            </a:schemeClr>
          </a:solidFill>
        </a:fill>
      </a:tcStyle>
    </a:firstCol>
    <a:lastRow>
      <a:tcTxStyle b="on"/>
      <a:tcStyle>
        <a:tcBdr>
          <a:top>
            <a:ln w="25400" cmpd="sng">
              <a:solidFill>
                <a:schemeClr val="lt1"/>
              </a:solidFill>
            </a:ln>
          </a:top>
        </a:tcBdr>
        <a:fill>
          <a:solidFill>
            <a:schemeClr val="accent2">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131" autoAdjust="0"/>
    <p:restoredTop sz="93083" autoAdjust="0"/>
  </p:normalViewPr>
  <p:slideViewPr>
    <p:cSldViewPr>
      <p:cViewPr varScale="1">
        <p:scale>
          <a:sx n="102" d="100"/>
          <a:sy n="102" d="100"/>
        </p:scale>
        <p:origin x="1854" y="15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handoutMaster" Target="handoutMasters/handoutMaster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3" y="0"/>
            <a:ext cx="3170764"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defTabSz="920700">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Dr. Andy Woods - The Coming Kingdom</a:t>
            </a:r>
          </a:p>
        </p:txBody>
      </p:sp>
      <p:sp>
        <p:nvSpPr>
          <p:cNvPr id="36867" name="Rectangle 3"/>
          <p:cNvSpPr>
            <a:spLocks noGrp="1" noChangeArrowheads="1"/>
          </p:cNvSpPr>
          <p:nvPr>
            <p:ph type="dt" sz="quarter" idx="1"/>
          </p:nvPr>
        </p:nvSpPr>
        <p:spPr bwMode="auto">
          <a:xfrm>
            <a:off x="4144437" y="0"/>
            <a:ext cx="3170764"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algn="r" defTabSz="920700">
              <a:defRPr sz="1300">
                <a:latin typeface="Times New Roman" pitchFamily="18" charset="0"/>
                <a:cs typeface="Arial" charset="0"/>
              </a:defRPr>
            </a:lvl1pPr>
          </a:lstStyle>
          <a:p>
            <a:pPr>
              <a:defRPr/>
            </a:pPr>
            <a:fld id="{80972914-57BC-4202-BF02-8A18166824C0}" type="datetime1">
              <a:rPr lang="en-US" smtClean="0">
                <a:latin typeface="Calibri" panose="020F0502020204030204" pitchFamily="34" charset="0"/>
                <a:cs typeface="Calibri" panose="020F0502020204030204" pitchFamily="34" charset="0"/>
              </a:rPr>
              <a:t>11/28/2018</a:t>
            </a:fld>
            <a:endParaRPr lang="en-US" dirty="0">
              <a:latin typeface="Calibri" panose="020F0502020204030204" pitchFamily="34" charset="0"/>
              <a:cs typeface="Calibri" panose="020F0502020204030204" pitchFamily="34" charset="0"/>
            </a:endParaRPr>
          </a:p>
        </p:txBody>
      </p:sp>
      <p:sp>
        <p:nvSpPr>
          <p:cNvPr id="36868" name="Rectangle 4"/>
          <p:cNvSpPr>
            <a:spLocks noGrp="1" noChangeArrowheads="1"/>
          </p:cNvSpPr>
          <p:nvPr>
            <p:ph type="ftr" sz="quarter" idx="2"/>
          </p:nvPr>
        </p:nvSpPr>
        <p:spPr bwMode="auto">
          <a:xfrm>
            <a:off x="3" y="9122452"/>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defTabSz="920700">
              <a:defRPr sz="1300">
                <a:latin typeface="Times New Roman" pitchFamily="18" charset="0"/>
                <a:cs typeface="Arial" charset="0"/>
              </a:defRPr>
            </a:lvl1pPr>
          </a:lstStyle>
          <a:p>
            <a:pPr>
              <a:defRPr/>
            </a:pPr>
            <a:r>
              <a:rPr lang="en-US" dirty="0">
                <a:latin typeface="Calibri" panose="020F0502020204030204" pitchFamily="34" charset="0"/>
                <a:cs typeface="Calibri" panose="020F0502020204030204" pitchFamily="34" charset="0"/>
              </a:rPr>
              <a:t>Sugar Land </a:t>
            </a:r>
            <a:r>
              <a:rPr lang="en-US" dirty="0" err="1">
                <a:latin typeface="Calibri" panose="020F0502020204030204" pitchFamily="34" charset="0"/>
                <a:cs typeface="Calibri" panose="020F0502020204030204" pitchFamily="34" charset="0"/>
              </a:rPr>
              <a:t>BIble</a:t>
            </a:r>
            <a:r>
              <a:rPr lang="en-US" dirty="0">
                <a:latin typeface="Calibri" panose="020F0502020204030204" pitchFamily="34" charset="0"/>
                <a:cs typeface="Calibri" panose="020F0502020204030204" pitchFamily="34" charset="0"/>
              </a:rPr>
              <a:t> Church</a:t>
            </a:r>
          </a:p>
        </p:txBody>
      </p:sp>
      <p:sp>
        <p:nvSpPr>
          <p:cNvPr id="36869" name="Rectangle 5"/>
          <p:cNvSpPr>
            <a:spLocks noGrp="1" noChangeArrowheads="1"/>
          </p:cNvSpPr>
          <p:nvPr>
            <p:ph type="sldNum" sz="quarter" idx="3"/>
          </p:nvPr>
        </p:nvSpPr>
        <p:spPr bwMode="auto">
          <a:xfrm>
            <a:off x="4144437" y="9122452"/>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algn="r" defTabSz="920700">
              <a:defRPr sz="1300">
                <a:latin typeface="Times New Roman" pitchFamily="18" charset="0"/>
                <a:cs typeface="Arial" charset="0"/>
              </a:defRPr>
            </a:lvl1pPr>
          </a:lstStyle>
          <a:p>
            <a:pPr>
              <a:defRPr/>
            </a:pPr>
            <a:fld id="{17409DFC-8574-46F2-8150-19402387B16D}" type="slidenum">
              <a:rPr lang="en-US">
                <a:latin typeface="Calibri" panose="020F0502020204030204" pitchFamily="34" charset="0"/>
                <a:cs typeface="Calibri" panose="020F0502020204030204" pitchFamily="34" charset="0"/>
              </a:rPr>
              <a:pPr>
                <a:defRPr/>
              </a:pPr>
              <a:t>‹#›</a:t>
            </a:fld>
            <a:endParaRPr lang="en-US" dirty="0">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hf/>
</p:handoutMaster>
</file>

<file path=ppt/ink/ink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1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11.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1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4-12T00:39:34.569"/>
    </inkml:context>
    <inkml:brush xml:id="br0">
      <inkml:brushProperty name="width" value="0.05" units="cm"/>
      <inkml:brushProperty name="height" value="0.05" units="cm"/>
    </inkml:brush>
  </inkml:definitions>
  <inkml:trace contextRef="#ctx0" brushRef="#br0">33 38 5120,'-21'-21'1170,"15"16"-820,2 0-36,2 3-68,2-1 446,1 3-516,1-1-47,-1 1-69,0 0-54,0 0-65,1 0-74,-1 0-84,0 0-94,1 0-103,-1 0-114,-1 0 204,1 0-36,-1 0-35,0 0-39,0 0-605,0 0-642</inkml:trace>
</inkml:ink>
</file>

<file path=ppt/ink/ink1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089"/>
    </inkml:context>
    <inkml:brush xml:id="br0">
      <inkml:brushProperty name="width" value="0.05" units="cm"/>
      <inkml:brushProperty name="height" value="0.05" units="cm"/>
    </inkml:brush>
  </inkml:definitions>
  <inkml:trace contextRef="#ctx0" brushRef="#br0">17 17 3456,'-10'0'762,"6"0"-329,2 0-216,2 0-44,-1 0-48,1 0-48,0 0-49,0 0-104,0 0-47,0 0 76,0 0-13,0 0-48,0 0-120,1 0-48,1 0 35,2-1 14,-1 1-33,-2-1 211,-1 1-1,1 0 1,-1 0-1,0-1 1,1 1-1,-1 0 1,1-1 0,-1 1-1,0-1 1,1 1-1,-1 0 1,0-1-1,0 1 1,1-1-1,-1 1 1,0-1-1,0 1 1,0-1-1,1 1 1,-1-1-1,0 1 1,0-1-1,0 1 1,0-1-1,0 1 1,0-1-1,0 1 1,0-1 49,0-2-458,3 3 36,10 0-362</inkml:trace>
</inkml:ink>
</file>

<file path=ppt/ink/ink1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8-02-18T17:41:30.263"/>
    </inkml:context>
    <inkml:brush xml:id="br0">
      <inkml:brushProperty name="width" value="0.05" units="cm"/>
      <inkml:brushProperty name="height" value="0.05" units="cm"/>
    </inkml:brush>
  </inkml:definitions>
  <inkml:trace contextRef="#ctx0" brushRef="#br0">0 1 3456,'0'0'817,"0"0"-354,0 0-234,0 0-64,0 0-81,0 0-98,0 0-75,0 0-59,1 0-90,1 0-194,18 0-1378,-12 0 1098,-6 0-323</inkml:trace>
</inkml:ink>
</file>

<file path=ppt/ink/ink1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1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1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1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1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2.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20.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3.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4.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5.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6.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ink/ink7.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6.834"/>
    </inkml:context>
    <inkml:brush xml:id="br0">
      <inkml:brushProperty name="width" value="0.0265" units="cm"/>
      <inkml:brushProperty name="height" value="0.0265" units="cm"/>
    </inkml:brush>
  </inkml:definitions>
  <inkml:trace contextRef="#ctx0" brushRef="#br0">18293 11582 11840,'0'19'-128,"0"-19"-256,0 19-960,0-19-384,19 19-1024</inkml:trace>
</inkml:ink>
</file>

<file path=ppt/ink/ink8.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508"/>
    </inkml:context>
    <inkml:brush xml:id="br0">
      <inkml:brushProperty name="width" value="0.025" units="cm"/>
      <inkml:brushProperty name="height" value="0.025" units="cm"/>
    </inkml:brush>
  </inkml:definitions>
  <inkml:trace contextRef="#ctx0" brushRef="#br0">18919 11715 7808,'-57'-19'2880,"57"19"-1536,0 0-1632,0 0 448,0 0-1504,0 0-544,0 0-1024,0 19-352</inkml:trace>
</inkml:ink>
</file>

<file path=ppt/ink/ink9.xml><?xml version="1.0" encoding="utf-8"?>
<inkml:ink xmlns:inkml="http://www.w3.org/2003/InkML">
  <inkml:definitions>
    <inkml:context xml:id="ctx0">
      <inkml:inkSource xml:id="inkSrc0">
        <inkml:traceFormat>
          <inkml:channel name="X" type="integer" min="-2.14748E9" max="2.14748E9" units="cm"/>
          <inkml:channel name="Y" type="integer" min="-2.14748E9" max="2.14748E9" units="cm"/>
          <inkml:channel name="F" type="integer" max="32767" units="dev"/>
        </inkml:traceFormat>
        <inkml:channelProperties>
          <inkml:channelProperty channel="X" name="resolution" value="1000" units="1/cm"/>
          <inkml:channelProperty channel="Y" name="resolution" value="1000" units="1/cm"/>
          <inkml:channelProperty channel="F" name="resolution" value="0" units="1/dev"/>
        </inkml:channelProperties>
      </inkml:inkSource>
      <inkml:timestamp xml:id="ts0" timeString="2017-04-20T00:47:37.646"/>
    </inkml:context>
    <inkml:brush xml:id="br0">
      <inkml:brushProperty name="width" value="0.025" units="cm"/>
      <inkml:brushProperty name="height" value="0.025" units="cm"/>
    </inkml:brush>
  </inkml:definitions>
  <inkml:trace contextRef="#ctx0" brushRef="#br0">18919 11734 2304,'-38'0'960,"76"0"-512,-76 0-1504,38 0-320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bwMode="auto">
          <a:xfrm>
            <a:off x="3" y="0"/>
            <a:ext cx="3170764"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defTabSz="920700">
              <a:defRPr sz="1300">
                <a:latin typeface="Calibri" panose="020F0502020204030204" pitchFamily="34" charset="0"/>
                <a:cs typeface="Calibri" panose="020F0502020204030204" pitchFamily="34" charset="0"/>
              </a:defRPr>
            </a:lvl1pPr>
          </a:lstStyle>
          <a:p>
            <a:pPr>
              <a:defRPr/>
            </a:pPr>
            <a:r>
              <a:rPr lang="en-US" dirty="0"/>
              <a:t>Dr. Andy Woods - The Coming Kingdom</a:t>
            </a:r>
          </a:p>
        </p:txBody>
      </p:sp>
      <p:sp>
        <p:nvSpPr>
          <p:cNvPr id="3" name="Date Placeholder 2"/>
          <p:cNvSpPr>
            <a:spLocks noGrp="1"/>
          </p:cNvSpPr>
          <p:nvPr>
            <p:ph type="dt" idx="1"/>
          </p:nvPr>
        </p:nvSpPr>
        <p:spPr bwMode="auto">
          <a:xfrm>
            <a:off x="4142751" y="0"/>
            <a:ext cx="3170763" cy="478748"/>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lvl1pPr algn="r" defTabSz="920700">
              <a:defRPr sz="1300">
                <a:latin typeface="Calibri" panose="020F0502020204030204" pitchFamily="34" charset="0"/>
                <a:cs typeface="Calibri" panose="020F0502020204030204" pitchFamily="34" charset="0"/>
              </a:defRPr>
            </a:lvl1pPr>
          </a:lstStyle>
          <a:p>
            <a:pPr>
              <a:defRPr/>
            </a:pPr>
            <a:fld id="{65EF92EC-95CE-430A-8EE1-93029964044C}" type="datetime1">
              <a:rPr lang="en-US" smtClean="0"/>
              <a:t>11/28/2018</a:t>
            </a:fld>
            <a:endParaRPr lang="en-US" dirty="0"/>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101009" tIns="50504" rIns="101009" bIns="50504" rtlCol="0" anchor="ctr"/>
          <a:lstStyle/>
          <a:p>
            <a:pPr lvl="0"/>
            <a:endParaRPr lang="en-US" noProof="0" dirty="0"/>
          </a:p>
        </p:txBody>
      </p:sp>
      <p:sp>
        <p:nvSpPr>
          <p:cNvPr id="5" name="Notes Placeholder 4"/>
          <p:cNvSpPr>
            <a:spLocks noGrp="1"/>
          </p:cNvSpPr>
          <p:nvPr>
            <p:ph type="body" sz="quarter" idx="3"/>
          </p:nvPr>
        </p:nvSpPr>
        <p:spPr bwMode="auto">
          <a:xfrm>
            <a:off x="732366" y="4561228"/>
            <a:ext cx="5850473" cy="4318573"/>
          </a:xfrm>
          <a:prstGeom prst="rect">
            <a:avLst/>
          </a:prstGeom>
          <a:noFill/>
          <a:ln w="9525">
            <a:noFill/>
            <a:miter lim="800000"/>
            <a:headEnd/>
            <a:tailEnd/>
          </a:ln>
        </p:spPr>
        <p:txBody>
          <a:bodyPr vert="horz" wrap="square" lIns="97364" tIns="48683" rIns="97364" bIns="48683" numCol="1" anchor="t" anchorCtr="0" compatLnSpc="1">
            <a:prstTxWarp prst="textNoShape">
              <a:avLst/>
            </a:prstTxWarp>
          </a:bodyPr>
          <a:lstStyle/>
          <a:p>
            <a:pPr lvl="0"/>
            <a:r>
              <a:rPr lang="en-US" noProof="0" dirty="0"/>
              <a:t>Click to edit Master text styles</a:t>
            </a:r>
          </a:p>
          <a:p>
            <a:pPr lvl="1"/>
            <a:r>
              <a:rPr lang="en-US" noProof="0" dirty="0"/>
              <a:t>Second level</a:t>
            </a:r>
          </a:p>
          <a:p>
            <a:pPr lvl="2"/>
            <a:r>
              <a:rPr lang="en-US" noProof="0" dirty="0"/>
              <a:t>Third level</a:t>
            </a:r>
          </a:p>
          <a:p>
            <a:pPr lvl="3"/>
            <a:r>
              <a:rPr lang="en-US" noProof="0" dirty="0"/>
              <a:t>Fourth level</a:t>
            </a:r>
          </a:p>
          <a:p>
            <a:pPr lvl="4"/>
            <a:r>
              <a:rPr lang="en-US" noProof="0" dirty="0"/>
              <a:t>Fifth level</a:t>
            </a:r>
          </a:p>
        </p:txBody>
      </p:sp>
      <p:sp>
        <p:nvSpPr>
          <p:cNvPr id="6" name="Footer Placeholder 5"/>
          <p:cNvSpPr>
            <a:spLocks noGrp="1"/>
          </p:cNvSpPr>
          <p:nvPr>
            <p:ph type="ftr" sz="quarter" idx="4"/>
          </p:nvPr>
        </p:nvSpPr>
        <p:spPr bwMode="auto">
          <a:xfrm>
            <a:off x="3" y="9120813"/>
            <a:ext cx="3170764"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defTabSz="920700">
              <a:defRPr sz="1300">
                <a:latin typeface="Calibri" panose="020F0502020204030204" pitchFamily="34" charset="0"/>
                <a:cs typeface="Arial" charset="0"/>
              </a:defRPr>
            </a:lvl1p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
        <p:nvSpPr>
          <p:cNvPr id="7" name="Slide Number Placeholder 6"/>
          <p:cNvSpPr>
            <a:spLocks noGrp="1"/>
          </p:cNvSpPr>
          <p:nvPr>
            <p:ph type="sldNum" sz="quarter" idx="5"/>
          </p:nvPr>
        </p:nvSpPr>
        <p:spPr bwMode="auto">
          <a:xfrm>
            <a:off x="4142751" y="9120813"/>
            <a:ext cx="3170763" cy="478748"/>
          </a:xfrm>
          <a:prstGeom prst="rect">
            <a:avLst/>
          </a:prstGeom>
          <a:noFill/>
          <a:ln w="9525">
            <a:noFill/>
            <a:miter lim="800000"/>
            <a:headEnd/>
            <a:tailEnd/>
          </a:ln>
        </p:spPr>
        <p:txBody>
          <a:bodyPr vert="horz" wrap="square" lIns="97364" tIns="48683" rIns="97364" bIns="48683" numCol="1" anchor="b" anchorCtr="0" compatLnSpc="1">
            <a:prstTxWarp prst="textNoShape">
              <a:avLst/>
            </a:prstTxWarp>
          </a:bodyPr>
          <a:lstStyle>
            <a:lvl1pPr algn="r" defTabSz="920700">
              <a:defRPr sz="1300">
                <a:latin typeface="Calibri" panose="020F0502020204030204" pitchFamily="34" charset="0"/>
                <a:cs typeface="Calibri" panose="020F0502020204030204" pitchFamily="34" charset="0"/>
              </a:defRPr>
            </a:lvl1pPr>
          </a:lstStyle>
          <a:p>
            <a:pPr>
              <a:defRPr/>
            </a:pPr>
            <a:fld id="{B1F4E4D5-D111-482F-97CA-316C84D86ECF}" type="slidenum">
              <a:rPr lang="en-US" smtClean="0"/>
              <a:pPr>
                <a:defRPr/>
              </a:pPr>
              <a:t>‹#›</a:t>
            </a:fld>
            <a:endParaRPr lang="en-US" dirty="0"/>
          </a:p>
        </p:txBody>
      </p:sp>
    </p:spTree>
  </p:cSld>
  <p:clrMap bg1="lt1" tx1="dk1" bg2="lt2" tx2="dk2" accent1="accent1" accent2="accent2" accent3="accent3" accent4="accent4" accent5="accent5" accent6="accent6" hlink="hlink" folHlink="folHlink"/>
  <p:hf/>
  <p:notesStyle>
    <a:lvl1pPr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anose="020F050202020403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71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1008917">
              <a:defRPr>
                <a:solidFill>
                  <a:schemeClr val="tx1"/>
                </a:solidFill>
                <a:latin typeface="Arial" panose="020B0604020202020204" pitchFamily="34" charset="0"/>
                <a:cs typeface="Arial" panose="020B0604020202020204" pitchFamily="34" charset="0"/>
              </a:defRPr>
            </a:lvl1pPr>
            <a:lvl2pPr marL="776602" indent="-298693" defTabSz="1008917">
              <a:defRPr>
                <a:solidFill>
                  <a:schemeClr val="tx1"/>
                </a:solidFill>
                <a:latin typeface="Arial" panose="020B0604020202020204" pitchFamily="34" charset="0"/>
                <a:cs typeface="Arial" panose="020B0604020202020204" pitchFamily="34" charset="0"/>
              </a:defRPr>
            </a:lvl2pPr>
            <a:lvl3pPr marL="1194770" indent="-238953" defTabSz="1008917">
              <a:defRPr>
                <a:solidFill>
                  <a:schemeClr val="tx1"/>
                </a:solidFill>
                <a:latin typeface="Arial" panose="020B0604020202020204" pitchFamily="34" charset="0"/>
                <a:cs typeface="Arial" panose="020B0604020202020204" pitchFamily="34" charset="0"/>
              </a:defRPr>
            </a:lvl3pPr>
            <a:lvl4pPr marL="1672678" indent="-238953" defTabSz="1008917">
              <a:defRPr>
                <a:solidFill>
                  <a:schemeClr val="tx1"/>
                </a:solidFill>
                <a:latin typeface="Arial" panose="020B0604020202020204" pitchFamily="34" charset="0"/>
                <a:cs typeface="Arial" panose="020B0604020202020204" pitchFamily="34" charset="0"/>
              </a:defRPr>
            </a:lvl4pPr>
            <a:lvl5pPr marL="2150586" indent="-238953" defTabSz="1008917">
              <a:defRPr>
                <a:solidFill>
                  <a:schemeClr val="tx1"/>
                </a:solidFill>
                <a:latin typeface="Arial" panose="020B0604020202020204" pitchFamily="34" charset="0"/>
                <a:cs typeface="Arial" panose="020B0604020202020204" pitchFamily="34" charset="0"/>
              </a:defRPr>
            </a:lvl5pPr>
            <a:lvl6pPr marL="2628494"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3106403"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584310"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4062220" indent="-238953" defTabSz="1008917"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9560484-83D6-4B2D-B062-C1C10F986548}" type="slidenum">
              <a:rPr lang="en-US" altLang="en-US" sz="2000">
                <a:latin typeface="Calibri" panose="020F0502020204030204" pitchFamily="34" charset="0"/>
                <a:cs typeface="Calibri" panose="020F0502020204030204" pitchFamily="34" charset="0"/>
              </a:rPr>
              <a:pPr/>
              <a:t>2</a:t>
            </a:fld>
            <a:endParaRPr lang="en-US" altLang="en-US" sz="2000" dirty="0">
              <a:latin typeface="Calibri" panose="020F0502020204030204" pitchFamily="34" charset="0"/>
              <a:cs typeface="Calibri" panose="020F0502020204030204" pitchFamily="34" charset="0"/>
            </a:endParaRPr>
          </a:p>
        </p:txBody>
      </p:sp>
      <p:sp>
        <p:nvSpPr>
          <p:cNvPr id="2" name="Footer Placeholder 1"/>
          <p:cNvSpPr>
            <a:spLocks noGrp="1"/>
          </p:cNvSpPr>
          <p:nvPr>
            <p:ph type="ftr" sz="quarter" idx="4"/>
          </p:nvPr>
        </p:nvSpPr>
        <p:spPr/>
        <p:txBody>
          <a:bodyPr/>
          <a:lstStyle/>
          <a:p>
            <a:pPr defTabSz="1010307">
              <a:defRPr/>
            </a:pPr>
            <a:r>
              <a:rPr lang="en-US" sz="2000" kern="0" dirty="0">
                <a:solidFill>
                  <a:sysClr val="windowText" lastClr="000000"/>
                </a:solidFill>
                <a:cs typeface="Calibri" panose="020F0502020204030204" pitchFamily="34" charset="0"/>
              </a:rPr>
              <a:t>Sugar Land </a:t>
            </a:r>
            <a:r>
              <a:rPr lang="en-US" sz="2000" kern="0" dirty="0" err="1">
                <a:solidFill>
                  <a:sysClr val="windowText" lastClr="000000"/>
                </a:solidFill>
                <a:cs typeface="Calibri" panose="020F0502020204030204" pitchFamily="34" charset="0"/>
              </a:rPr>
              <a:t>BIble</a:t>
            </a:r>
            <a:r>
              <a:rPr lang="en-US" sz="2000" kern="0" dirty="0">
                <a:solidFill>
                  <a:sysClr val="windowText" lastClr="000000"/>
                </a:solidFill>
                <a:cs typeface="Calibri" panose="020F0502020204030204" pitchFamily="34" charset="0"/>
              </a:rPr>
              <a:t> Church</a:t>
            </a:r>
          </a:p>
        </p:txBody>
      </p:sp>
      <p:sp>
        <p:nvSpPr>
          <p:cNvPr id="3" name="Header Placeholder 2"/>
          <p:cNvSpPr>
            <a:spLocks noGrp="1"/>
          </p:cNvSpPr>
          <p:nvPr>
            <p:ph type="hdr" sz="quarter"/>
          </p:nvPr>
        </p:nvSpPr>
        <p:spPr/>
        <p:txBody>
          <a:bodyPr/>
          <a:lstStyle/>
          <a:p>
            <a:pPr defTabSz="1010307">
              <a:defRPr/>
            </a:pPr>
            <a:r>
              <a:rPr lang="en-US" sz="2000" kern="0" dirty="0">
                <a:solidFill>
                  <a:sysClr val="windowText" lastClr="000000"/>
                </a:solidFill>
              </a:rPr>
              <a:t>Dr. Andy Woods - The Coming Kingdom</a:t>
            </a:r>
          </a:p>
        </p:txBody>
      </p:sp>
      <p:sp>
        <p:nvSpPr>
          <p:cNvPr id="4" name="Date Placeholder 3"/>
          <p:cNvSpPr>
            <a:spLocks noGrp="1"/>
          </p:cNvSpPr>
          <p:nvPr>
            <p:ph type="dt" idx="10"/>
          </p:nvPr>
        </p:nvSpPr>
        <p:spPr/>
        <p:txBody>
          <a:bodyPr/>
          <a:lstStyle/>
          <a:p>
            <a:pPr>
              <a:defRPr/>
            </a:pPr>
            <a:fld id="{29FDDDBE-6CF6-4A0C-B69D-2CE9BB09FFA0}" type="datetime1">
              <a:rPr lang="en-US" smtClean="0"/>
              <a:t>11/28/2018</a:t>
            </a:fld>
            <a:endParaRPr lang="en-US" dirty="0"/>
          </a:p>
        </p:txBody>
      </p:sp>
    </p:spTree>
    <p:extLst>
      <p:ext uri="{BB962C8B-B14F-4D97-AF65-F5344CB8AC3E}">
        <p14:creationId xmlns:p14="http://schemas.microsoft.com/office/powerpoint/2010/main" val="24596940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Dr. Andy Woods - The Coming Kingdom</a:t>
            </a:r>
            <a:endParaRPr lang="en-US" dirty="0"/>
          </a:p>
        </p:txBody>
      </p:sp>
      <p:sp>
        <p:nvSpPr>
          <p:cNvPr id="5" name="Date Placeholder 4"/>
          <p:cNvSpPr>
            <a:spLocks noGrp="1"/>
          </p:cNvSpPr>
          <p:nvPr>
            <p:ph type="dt" idx="1"/>
          </p:nvPr>
        </p:nvSpPr>
        <p:spPr/>
        <p:txBody>
          <a:bodyPr/>
          <a:lstStyle/>
          <a:p>
            <a:pPr>
              <a:defRPr/>
            </a:pPr>
            <a:fld id="{FB20347E-BBC5-40AE-A8AC-331C6876D46D}" type="datetime1">
              <a:rPr lang="en-US" smtClean="0"/>
              <a:t>11/28/2018</a:t>
            </a:fld>
            <a:endParaRPr lang="en-US" dirty="0"/>
          </a:p>
        </p:txBody>
      </p:sp>
      <p:sp>
        <p:nvSpPr>
          <p:cNvPr id="6" name="Footer Placeholder 5"/>
          <p:cNvSpPr>
            <a:spLocks noGrp="1"/>
          </p:cNvSpPr>
          <p:nvPr>
            <p:ph type="ftr" sz="quarter" idx="4"/>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5"/>
          </p:nvPr>
        </p:nvSpPr>
        <p:spPr/>
        <p:txBody>
          <a:bodyPr/>
          <a:lstStyle/>
          <a:p>
            <a:pPr>
              <a:defRPr/>
            </a:pPr>
            <a:fld id="{B1F4E4D5-D111-482F-97CA-316C84D86ECF}" type="slidenum">
              <a:rPr lang="en-US" smtClean="0"/>
              <a:pPr>
                <a:defRPr/>
              </a:pPr>
              <a:t>37</a:t>
            </a:fld>
            <a:endParaRPr lang="en-US" dirty="0"/>
          </a:p>
        </p:txBody>
      </p:sp>
    </p:spTree>
    <p:extLst>
      <p:ext uri="{BB962C8B-B14F-4D97-AF65-F5344CB8AC3E}">
        <p14:creationId xmlns:p14="http://schemas.microsoft.com/office/powerpoint/2010/main" val="264193465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Dr. Andy Woods - The Coming Kingdom</a:t>
            </a:r>
            <a:endParaRPr lang="en-US" dirty="0"/>
          </a:p>
        </p:txBody>
      </p:sp>
      <p:sp>
        <p:nvSpPr>
          <p:cNvPr id="5" name="Date Placeholder 4"/>
          <p:cNvSpPr>
            <a:spLocks noGrp="1"/>
          </p:cNvSpPr>
          <p:nvPr>
            <p:ph type="dt" idx="1"/>
          </p:nvPr>
        </p:nvSpPr>
        <p:spPr/>
        <p:txBody>
          <a:bodyPr/>
          <a:lstStyle/>
          <a:p>
            <a:pPr>
              <a:defRPr/>
            </a:pPr>
            <a:fld id="{538FF1C6-E18F-4E14-A957-828979FBD71C}" type="datetime1">
              <a:rPr lang="en-US" smtClean="0"/>
              <a:t>11/28/2018</a:t>
            </a:fld>
            <a:endParaRPr lang="en-US" dirty="0"/>
          </a:p>
        </p:txBody>
      </p:sp>
      <p:sp>
        <p:nvSpPr>
          <p:cNvPr id="6" name="Footer Placeholder 5"/>
          <p:cNvSpPr>
            <a:spLocks noGrp="1"/>
          </p:cNvSpPr>
          <p:nvPr>
            <p:ph type="ftr" sz="quarter" idx="4"/>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5"/>
          </p:nvPr>
        </p:nvSpPr>
        <p:spPr/>
        <p:txBody>
          <a:bodyPr/>
          <a:lstStyle/>
          <a:p>
            <a:pPr>
              <a:defRPr/>
            </a:pPr>
            <a:fld id="{B1F4E4D5-D111-482F-97CA-316C84D86ECF}" type="slidenum">
              <a:rPr lang="en-US" smtClean="0"/>
              <a:pPr>
                <a:defRPr/>
              </a:pPr>
              <a:t>38</a:t>
            </a:fld>
            <a:endParaRPr lang="en-US" dirty="0"/>
          </a:p>
        </p:txBody>
      </p:sp>
    </p:spTree>
    <p:extLst>
      <p:ext uri="{BB962C8B-B14F-4D97-AF65-F5344CB8AC3E}">
        <p14:creationId xmlns:p14="http://schemas.microsoft.com/office/powerpoint/2010/main" val="225970437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Dr. Andy Woods - The Coming Kingdom</a:t>
            </a:r>
            <a:endParaRPr lang="en-US" dirty="0"/>
          </a:p>
        </p:txBody>
      </p:sp>
      <p:sp>
        <p:nvSpPr>
          <p:cNvPr id="5" name="Date Placeholder 4"/>
          <p:cNvSpPr>
            <a:spLocks noGrp="1"/>
          </p:cNvSpPr>
          <p:nvPr>
            <p:ph type="dt" idx="1"/>
          </p:nvPr>
        </p:nvSpPr>
        <p:spPr/>
        <p:txBody>
          <a:bodyPr/>
          <a:lstStyle/>
          <a:p>
            <a:pPr>
              <a:defRPr/>
            </a:pPr>
            <a:fld id="{CE5FC3A2-AE62-4FD1-804B-A7B3D4A871B0}" type="datetime1">
              <a:rPr lang="en-US" smtClean="0"/>
              <a:t>11/28/2018</a:t>
            </a:fld>
            <a:endParaRPr lang="en-US" dirty="0"/>
          </a:p>
        </p:txBody>
      </p:sp>
      <p:sp>
        <p:nvSpPr>
          <p:cNvPr id="6" name="Footer Placeholder 5"/>
          <p:cNvSpPr>
            <a:spLocks noGrp="1"/>
          </p:cNvSpPr>
          <p:nvPr>
            <p:ph type="ftr" sz="quarter" idx="4"/>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5"/>
          </p:nvPr>
        </p:nvSpPr>
        <p:spPr/>
        <p:txBody>
          <a:bodyPr/>
          <a:lstStyle/>
          <a:p>
            <a:pPr>
              <a:defRPr/>
            </a:pPr>
            <a:fld id="{B1F4E4D5-D111-482F-97CA-316C84D86ECF}" type="slidenum">
              <a:rPr lang="en-US" smtClean="0"/>
              <a:pPr>
                <a:defRPr/>
              </a:pPr>
              <a:t>39</a:t>
            </a:fld>
            <a:endParaRPr lang="en-US" dirty="0"/>
          </a:p>
        </p:txBody>
      </p:sp>
    </p:spTree>
    <p:extLst>
      <p:ext uri="{BB962C8B-B14F-4D97-AF65-F5344CB8AC3E}">
        <p14:creationId xmlns:p14="http://schemas.microsoft.com/office/powerpoint/2010/main" val="277952046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WRONG!!!</a:t>
            </a:r>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r>
              <a:rPr lang="en-US"/>
              <a:t>4/19/2017</a:t>
            </a:r>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48</a:t>
            </a:fld>
            <a:endParaRPr lang="en-US" dirty="0"/>
          </a:p>
        </p:txBody>
      </p:sp>
    </p:spTree>
    <p:extLst>
      <p:ext uri="{BB962C8B-B14F-4D97-AF65-F5344CB8AC3E}">
        <p14:creationId xmlns:p14="http://schemas.microsoft.com/office/powerpoint/2010/main" val="32374095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fld id="{4121EA1A-5FBC-49F2-9B25-817A533DB249}" type="datetime1">
              <a:rPr lang="en-US" smtClean="0"/>
              <a:t>11/28/2018</a:t>
            </a:fld>
            <a:endParaRPr lang="en-US"/>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62</a:t>
            </a:fld>
            <a:endParaRPr lang="en-US" altLang="en-US" dirty="0"/>
          </a:p>
        </p:txBody>
      </p:sp>
    </p:spTree>
    <p:extLst>
      <p:ext uri="{BB962C8B-B14F-4D97-AF65-F5344CB8AC3E}">
        <p14:creationId xmlns:p14="http://schemas.microsoft.com/office/powerpoint/2010/main" val="295738285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fld id="{4121EA1A-5FBC-49F2-9B25-817A533DB249}" type="datetime1">
              <a:rPr lang="en-US" smtClean="0"/>
              <a:t>11/28/2018</a:t>
            </a:fld>
            <a:endParaRPr lang="en-US"/>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63</a:t>
            </a:fld>
            <a:endParaRPr lang="en-US" altLang="en-US" dirty="0"/>
          </a:p>
        </p:txBody>
      </p:sp>
    </p:spTree>
    <p:extLst>
      <p:ext uri="{BB962C8B-B14F-4D97-AF65-F5344CB8AC3E}">
        <p14:creationId xmlns:p14="http://schemas.microsoft.com/office/powerpoint/2010/main" val="308727704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fld id="{4121EA1A-5FBC-49F2-9B25-817A533DB249}" type="datetime1">
              <a:rPr lang="en-US" smtClean="0"/>
              <a:t>11/28/2018</a:t>
            </a:fld>
            <a:endParaRPr lang="en-US"/>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64</a:t>
            </a:fld>
            <a:endParaRPr lang="en-US" altLang="en-US" dirty="0"/>
          </a:p>
        </p:txBody>
      </p:sp>
    </p:spTree>
    <p:extLst>
      <p:ext uri="{BB962C8B-B14F-4D97-AF65-F5344CB8AC3E}">
        <p14:creationId xmlns:p14="http://schemas.microsoft.com/office/powerpoint/2010/main" val="39707015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p>
        </p:txBody>
      </p:sp>
      <p:sp>
        <p:nvSpPr>
          <p:cNvPr id="93188" name="Slide Number Placeholder 3"/>
          <p:cNvSpPr>
            <a:spLocks noGrp="1"/>
          </p:cNvSpPr>
          <p:nvPr>
            <p:ph type="sldNum" sz="quarter" idx="5"/>
          </p:nvPr>
        </p:nvSpPr>
        <p:spPr>
          <a:noFill/>
        </p:spPr>
        <p:txBody>
          <a:bodyPr/>
          <a:lstStyle/>
          <a:p>
            <a:pPr defTabSz="919309"/>
            <a:fld id="{0413A5C8-111D-4E5C-BB4C-D0F238F39719}" type="slidenum">
              <a:rPr lang="en-US" smtClean="0"/>
              <a:pPr defTabSz="919309"/>
              <a:t>5</a:t>
            </a:fld>
            <a:endParaRPr lang="en-US" dirty="0"/>
          </a:p>
        </p:txBody>
      </p:sp>
      <p:sp>
        <p:nvSpPr>
          <p:cNvPr id="5" name="Header Placeholder 4"/>
          <p:cNvSpPr>
            <a:spLocks noGrp="1"/>
          </p:cNvSpPr>
          <p:nvPr>
            <p:ph type="hdr" sz="quarter" idx="10"/>
          </p:nvPr>
        </p:nvSpPr>
        <p:spPr/>
        <p:txBody>
          <a:bodyPr/>
          <a:lstStyle/>
          <a:p>
            <a:pPr>
              <a:defRPr/>
            </a:pPr>
            <a:r>
              <a:rPr lang="en-US" dirty="0"/>
              <a:t>Dr. Andy Woods - The Coming Kingdom</a:t>
            </a:r>
          </a:p>
        </p:txBody>
      </p:sp>
      <p:sp>
        <p:nvSpPr>
          <p:cNvPr id="2" name="Date Placeholder 1"/>
          <p:cNvSpPr>
            <a:spLocks noGrp="1"/>
          </p:cNvSpPr>
          <p:nvPr>
            <p:ph type="dt" idx="11"/>
          </p:nvPr>
        </p:nvSpPr>
        <p:spPr/>
        <p:txBody>
          <a:bodyPr/>
          <a:lstStyle/>
          <a:p>
            <a:pPr>
              <a:defRPr/>
            </a:pPr>
            <a:fld id="{6AB94CEB-3B7D-48B1-84C9-D5A1D19E6AC1}" type="datetime1">
              <a:rPr lang="en-US" smtClean="0"/>
              <a:t>11/28/2018</a:t>
            </a:fld>
            <a:endParaRPr lang="en-US" dirty="0"/>
          </a:p>
        </p:txBody>
      </p:sp>
      <p:sp>
        <p:nvSpPr>
          <p:cNvPr id="3" name="Footer Placeholder 2"/>
          <p:cNvSpPr>
            <a:spLocks noGrp="1"/>
          </p:cNvSpPr>
          <p:nvPr>
            <p:ph type="ftr" sz="quarter" idx="12"/>
          </p:nvPr>
        </p:nvSpPr>
        <p:spPr/>
        <p:txBody>
          <a:bodyPr/>
          <a:lstStyle/>
          <a:p>
            <a:pPr>
              <a:defRPr/>
            </a:pPr>
            <a:r>
              <a:rPr lang="en-US" dirty="0">
                <a:cs typeface="Calibri" panose="020F0502020204030204" pitchFamily="34" charset="0"/>
              </a:rPr>
              <a:t>Sugar Land </a:t>
            </a:r>
            <a:r>
              <a:rPr lang="en-US" dirty="0" err="1">
                <a:cs typeface="Calibri" panose="020F0502020204030204" pitchFamily="34" charset="0"/>
              </a:rPr>
              <a:t>BIble</a:t>
            </a:r>
            <a:r>
              <a:rPr lang="en-US" dirty="0">
                <a:cs typeface="Calibri" panose="020F0502020204030204" pitchFamily="34" charset="0"/>
              </a:rPr>
              <a:t> Church</a:t>
            </a:r>
          </a:p>
        </p:txBody>
      </p:sp>
    </p:spTree>
    <p:extLst>
      <p:ext uri="{BB962C8B-B14F-4D97-AF65-F5344CB8AC3E}">
        <p14:creationId xmlns:p14="http://schemas.microsoft.com/office/powerpoint/2010/main" val="3674315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p:cNvSpPr>
            <a:spLocks noGrp="1" noRot="1" noChangeAspect="1" noTextEdit="1"/>
          </p:cNvSpPr>
          <p:nvPr>
            <p:ph type="sldImg"/>
          </p:nvPr>
        </p:nvSpPr>
        <p:spPr bwMode="auto">
          <a:noFill/>
          <a:ln>
            <a:solidFill>
              <a:srgbClr val="000000"/>
            </a:solidFill>
            <a:miter lim="800000"/>
            <a:headEnd/>
            <a:tailEnd/>
          </a:ln>
        </p:spPr>
      </p:sp>
      <p:sp>
        <p:nvSpPr>
          <p:cNvPr id="93187" name="Notes Placeholder 2"/>
          <p:cNvSpPr>
            <a:spLocks noGrp="1"/>
          </p:cNvSpPr>
          <p:nvPr>
            <p:ph type="body" idx="1"/>
          </p:nvPr>
        </p:nvSpPr>
        <p:spPr>
          <a:noFill/>
          <a:ln/>
        </p:spPr>
        <p:txBody>
          <a:bodyPr/>
          <a:lstStyle/>
          <a:p>
            <a:endParaRPr lang="en-US" dirty="0"/>
          </a:p>
        </p:txBody>
      </p:sp>
      <p:sp>
        <p:nvSpPr>
          <p:cNvPr id="93188" name="Slide Number Placeholder 3"/>
          <p:cNvSpPr>
            <a:spLocks noGrp="1"/>
          </p:cNvSpPr>
          <p:nvPr>
            <p:ph type="sldNum" sz="quarter" idx="5"/>
          </p:nvPr>
        </p:nvSpPr>
        <p:spPr>
          <a:noFill/>
        </p:spPr>
        <p:txBody>
          <a:bodyPr/>
          <a:lstStyle/>
          <a:p>
            <a:pPr defTabSz="879346"/>
            <a:fld id="{0413A5C8-111D-4E5C-BB4C-D0F238F39719}" type="slidenum">
              <a:rPr lang="en-US" smtClean="0"/>
              <a:pPr defTabSz="879346"/>
              <a:t>6</a:t>
            </a:fld>
            <a:endParaRPr lang="en-US"/>
          </a:p>
        </p:txBody>
      </p:sp>
      <p:sp>
        <p:nvSpPr>
          <p:cNvPr id="5" name="Header Placeholder 4"/>
          <p:cNvSpPr>
            <a:spLocks noGrp="1"/>
          </p:cNvSpPr>
          <p:nvPr>
            <p:ph type="hdr" sz="quarter" idx="10"/>
          </p:nvPr>
        </p:nvSpPr>
        <p:spPr/>
        <p:txBody>
          <a:bodyPr/>
          <a:lstStyle/>
          <a:p>
            <a:pPr>
              <a:defRPr/>
            </a:pPr>
            <a:r>
              <a:rPr lang="en-US"/>
              <a:t>Israel and Kingdom of God</a:t>
            </a:r>
            <a:endParaRPr lang="en-US" dirty="0"/>
          </a:p>
        </p:txBody>
      </p:sp>
      <p:sp>
        <p:nvSpPr>
          <p:cNvPr id="2" name="Date Placeholder 1">
            <a:extLst>
              <a:ext uri="{FF2B5EF4-FFF2-40B4-BE49-F238E27FC236}">
                <a16:creationId xmlns:a16="http://schemas.microsoft.com/office/drawing/2014/main" id="{68B73604-EA6B-476B-86D0-7C6C700B7A05}"/>
              </a:ext>
            </a:extLst>
          </p:cNvPr>
          <p:cNvSpPr>
            <a:spLocks noGrp="1"/>
          </p:cNvSpPr>
          <p:nvPr>
            <p:ph type="dt" idx="11"/>
          </p:nvPr>
        </p:nvSpPr>
        <p:spPr/>
        <p:txBody>
          <a:bodyPr/>
          <a:lstStyle/>
          <a:p>
            <a:pPr>
              <a:defRPr/>
            </a:pPr>
            <a:fld id="{AB91297C-4F57-4E0F-880E-0222086F77A4}" type="datetime1">
              <a:rPr lang="en-US" smtClean="0"/>
              <a:t>11/28/2018</a:t>
            </a:fld>
            <a:endParaRPr lang="en-US" dirty="0"/>
          </a:p>
        </p:txBody>
      </p:sp>
    </p:spTree>
    <p:extLst>
      <p:ext uri="{BB962C8B-B14F-4D97-AF65-F5344CB8AC3E}">
        <p14:creationId xmlns:p14="http://schemas.microsoft.com/office/powerpoint/2010/main" val="26356596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12146" eaLnBrk="0" hangingPunct="0">
              <a:defRPr sz="2500">
                <a:solidFill>
                  <a:schemeClr val="tx1"/>
                </a:solidFill>
                <a:latin typeface="Times New Roman" panose="02020603050405020304" pitchFamily="18" charset="0"/>
                <a:cs typeface="Arial" panose="020B0604020202020204" pitchFamily="34" charset="0"/>
              </a:defRPr>
            </a:lvl1pPr>
            <a:lvl2pPr marL="770549" indent="-296365" defTabSz="912146" eaLnBrk="0" hangingPunct="0">
              <a:defRPr sz="2500">
                <a:solidFill>
                  <a:schemeClr val="tx1"/>
                </a:solidFill>
                <a:latin typeface="Times New Roman" panose="02020603050405020304" pitchFamily="18" charset="0"/>
                <a:cs typeface="Arial" panose="020B0604020202020204" pitchFamily="34" charset="0"/>
              </a:defRPr>
            </a:lvl2pPr>
            <a:lvl3pPr marL="1185461" indent="-237093" defTabSz="912146" eaLnBrk="0" hangingPunct="0">
              <a:defRPr sz="2500">
                <a:solidFill>
                  <a:schemeClr val="tx1"/>
                </a:solidFill>
                <a:latin typeface="Times New Roman" panose="02020603050405020304" pitchFamily="18" charset="0"/>
                <a:cs typeface="Arial" panose="020B0604020202020204" pitchFamily="34" charset="0"/>
              </a:defRPr>
            </a:lvl3pPr>
            <a:lvl4pPr marL="1659644" indent="-237093" defTabSz="912146" eaLnBrk="0" hangingPunct="0">
              <a:defRPr sz="2500">
                <a:solidFill>
                  <a:schemeClr val="tx1"/>
                </a:solidFill>
                <a:latin typeface="Times New Roman" panose="02020603050405020304" pitchFamily="18" charset="0"/>
                <a:cs typeface="Arial" panose="020B0604020202020204" pitchFamily="34" charset="0"/>
              </a:defRPr>
            </a:lvl4pPr>
            <a:lvl5pPr marL="2133829" indent="-237093" defTabSz="912146" eaLnBrk="0" hangingPunct="0">
              <a:defRPr sz="2500">
                <a:solidFill>
                  <a:schemeClr val="tx1"/>
                </a:solidFill>
                <a:latin typeface="Times New Roman" panose="02020603050405020304" pitchFamily="18" charset="0"/>
                <a:cs typeface="Arial" panose="020B0604020202020204" pitchFamily="34" charset="0"/>
              </a:defRPr>
            </a:lvl5pPr>
            <a:lvl6pPr marL="2608013"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6pPr>
            <a:lvl7pPr marL="3082196"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7pPr>
            <a:lvl8pPr marL="3556381"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8pPr>
            <a:lvl9pPr marL="4030564" indent="-237093" defTabSz="912146" eaLnBrk="0" fontAlgn="base" hangingPunct="0">
              <a:spcBef>
                <a:spcPct val="0"/>
              </a:spcBef>
              <a:spcAft>
                <a:spcPct val="0"/>
              </a:spcAft>
              <a:defRPr sz="2500">
                <a:solidFill>
                  <a:schemeClr val="tx1"/>
                </a:solidFill>
                <a:latin typeface="Times New Roman" panose="02020603050405020304" pitchFamily="18" charset="0"/>
                <a:cs typeface="Arial" panose="020B0604020202020204" pitchFamily="34" charset="0"/>
              </a:defRPr>
            </a:lvl9pPr>
          </a:lstStyle>
          <a:p>
            <a:pPr eaLnBrk="1" hangingPunct="1"/>
            <a:fld id="{59C21613-B277-418A-868C-8142072CA599}" type="slidenum">
              <a:rPr lang="en-US" altLang="en-US" sz="1300">
                <a:latin typeface="Calibri" panose="020F0502020204030204" pitchFamily="34" charset="0"/>
                <a:cs typeface="Calibri" panose="020F0502020204030204" pitchFamily="34" charset="0"/>
              </a:rPr>
              <a:pPr eaLnBrk="1" hangingPunct="1"/>
              <a:t>8</a:t>
            </a:fld>
            <a:endParaRPr lang="en-US" altLang="en-US" sz="1300" dirty="0">
              <a:latin typeface="Calibri" panose="020F0502020204030204" pitchFamily="34" charset="0"/>
              <a:cs typeface="Calibri" panose="020F0502020204030204" pitchFamily="34" charset="0"/>
            </a:endParaRPr>
          </a:p>
        </p:txBody>
      </p:sp>
      <p:sp>
        <p:nvSpPr>
          <p:cNvPr id="2" name="Date Placeholder 1"/>
          <p:cNvSpPr>
            <a:spLocks noGrp="1"/>
          </p:cNvSpPr>
          <p:nvPr>
            <p:ph type="dt" idx="10"/>
          </p:nvPr>
        </p:nvSpPr>
        <p:spPr/>
        <p:txBody>
          <a:bodyPr/>
          <a:lstStyle/>
          <a:p>
            <a:pPr>
              <a:defRPr/>
            </a:pPr>
            <a:fld id="{5DC0E6FC-C766-44B7-90DA-91EC49624C31}" type="datetime1">
              <a:rPr lang="en-US" smtClean="0"/>
              <a:t>11/28/2018</a:t>
            </a:fld>
            <a:endParaRPr lang="en-US" dirty="0"/>
          </a:p>
        </p:txBody>
      </p:sp>
    </p:spTree>
    <p:extLst>
      <p:ext uri="{BB962C8B-B14F-4D97-AF65-F5344CB8AC3E}">
        <p14:creationId xmlns:p14="http://schemas.microsoft.com/office/powerpoint/2010/main" val="132032268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Dr. Andy Woods - The Coming Kingdom</a:t>
            </a:r>
            <a:endParaRPr lang="en-US" dirty="0"/>
          </a:p>
        </p:txBody>
      </p:sp>
      <p:sp>
        <p:nvSpPr>
          <p:cNvPr id="5" name="Date Placeholder 4"/>
          <p:cNvSpPr>
            <a:spLocks noGrp="1"/>
          </p:cNvSpPr>
          <p:nvPr>
            <p:ph type="dt" idx="1"/>
          </p:nvPr>
        </p:nvSpPr>
        <p:spPr/>
        <p:txBody>
          <a:bodyPr/>
          <a:lstStyle/>
          <a:p>
            <a:pPr>
              <a:defRPr/>
            </a:pPr>
            <a:fld id="{23034002-AA64-4B63-AEA7-0FCDCB889CF3}" type="datetime1">
              <a:rPr lang="en-US" smtClean="0"/>
              <a:t>11/28/2018</a:t>
            </a:fld>
            <a:endParaRPr lang="en-US" dirty="0"/>
          </a:p>
        </p:txBody>
      </p:sp>
      <p:sp>
        <p:nvSpPr>
          <p:cNvPr id="6" name="Footer Placeholder 5"/>
          <p:cNvSpPr>
            <a:spLocks noGrp="1"/>
          </p:cNvSpPr>
          <p:nvPr>
            <p:ph type="ftr" sz="quarter" idx="4"/>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5"/>
          </p:nvPr>
        </p:nvSpPr>
        <p:spPr/>
        <p:txBody>
          <a:bodyPr/>
          <a:lstStyle/>
          <a:p>
            <a:pPr>
              <a:defRPr/>
            </a:pPr>
            <a:fld id="{B1F4E4D5-D111-482F-97CA-316C84D86ECF}" type="slidenum">
              <a:rPr lang="en-US" smtClean="0"/>
              <a:pPr>
                <a:defRPr/>
              </a:pPr>
              <a:t>23</a:t>
            </a:fld>
            <a:endParaRPr lang="en-US" dirty="0"/>
          </a:p>
        </p:txBody>
      </p:sp>
    </p:spTree>
    <p:extLst>
      <p:ext uri="{BB962C8B-B14F-4D97-AF65-F5344CB8AC3E}">
        <p14:creationId xmlns:p14="http://schemas.microsoft.com/office/powerpoint/2010/main" val="38833269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fld id="{DD926614-FF70-489C-8F94-BD1813E08551}" type="datetime1">
              <a:rPr lang="en-US" smtClean="0"/>
              <a:t>11/28/2018</a:t>
            </a:fld>
            <a:endParaRPr lang="en-US"/>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29</a:t>
            </a:fld>
            <a:endParaRPr lang="en-US" altLang="en-US" dirty="0"/>
          </a:p>
        </p:txBody>
      </p:sp>
    </p:spTree>
    <p:extLst>
      <p:ext uri="{BB962C8B-B14F-4D97-AF65-F5344CB8AC3E}">
        <p14:creationId xmlns:p14="http://schemas.microsoft.com/office/powerpoint/2010/main" val="323259983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WRONG!!!</a:t>
            </a:r>
          </a:p>
        </p:txBody>
      </p:sp>
      <p:sp>
        <p:nvSpPr>
          <p:cNvPr id="4" name="Header Placeholder 3"/>
          <p:cNvSpPr>
            <a:spLocks noGrp="1"/>
          </p:cNvSpPr>
          <p:nvPr>
            <p:ph type="hdr" sz="quarter" idx="10"/>
          </p:nvPr>
        </p:nvSpPr>
        <p:spPr/>
        <p:txBody>
          <a:bodyPr/>
          <a:lstStyle/>
          <a:p>
            <a:pPr>
              <a:defRPr/>
            </a:pPr>
            <a:r>
              <a:rPr lang="en-US"/>
              <a:t>Dr. Andy Woods - The Coming Kingdom</a:t>
            </a:r>
            <a:endParaRPr lang="en-US" dirty="0"/>
          </a:p>
        </p:txBody>
      </p:sp>
      <p:sp>
        <p:nvSpPr>
          <p:cNvPr id="5" name="Date Placeholder 4"/>
          <p:cNvSpPr>
            <a:spLocks noGrp="1"/>
          </p:cNvSpPr>
          <p:nvPr>
            <p:ph type="dt" idx="11"/>
          </p:nvPr>
        </p:nvSpPr>
        <p:spPr/>
        <p:txBody>
          <a:bodyPr/>
          <a:lstStyle/>
          <a:p>
            <a:pPr>
              <a:defRPr/>
            </a:pPr>
            <a:fld id="{523FBA47-419F-430C-9853-21DAD41422FF}" type="datetime1">
              <a:rPr lang="en-US" smtClean="0"/>
              <a:t>11/28/2018</a:t>
            </a:fld>
            <a:endParaRPr lang="en-US" dirty="0"/>
          </a:p>
        </p:txBody>
      </p:sp>
      <p:sp>
        <p:nvSpPr>
          <p:cNvPr id="6" name="Footer Placeholder 5"/>
          <p:cNvSpPr>
            <a:spLocks noGrp="1"/>
          </p:cNvSpPr>
          <p:nvPr>
            <p:ph type="ftr" sz="quarter" idx="12"/>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13"/>
          </p:nvPr>
        </p:nvSpPr>
        <p:spPr/>
        <p:txBody>
          <a:bodyPr/>
          <a:lstStyle/>
          <a:p>
            <a:pPr>
              <a:defRPr/>
            </a:pPr>
            <a:fld id="{B1F4E4D5-D111-482F-97CA-316C84D86ECF}" type="slidenum">
              <a:rPr lang="en-US" smtClean="0"/>
              <a:pPr>
                <a:defRPr/>
              </a:pPr>
              <a:t>30</a:t>
            </a:fld>
            <a:endParaRPr lang="en-US" dirty="0"/>
          </a:p>
        </p:txBody>
      </p:sp>
    </p:spTree>
    <p:extLst>
      <p:ext uri="{BB962C8B-B14F-4D97-AF65-F5344CB8AC3E}">
        <p14:creationId xmlns:p14="http://schemas.microsoft.com/office/powerpoint/2010/main" val="28996887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pPr>
              <a:defRPr/>
            </a:pPr>
            <a:r>
              <a:rPr lang="en-US"/>
              <a:t>Dr. Andy Woods</a:t>
            </a:r>
          </a:p>
        </p:txBody>
      </p:sp>
      <p:sp>
        <p:nvSpPr>
          <p:cNvPr id="5" name="Date Placeholder 4"/>
          <p:cNvSpPr>
            <a:spLocks noGrp="1"/>
          </p:cNvSpPr>
          <p:nvPr>
            <p:ph type="dt" idx="11"/>
          </p:nvPr>
        </p:nvSpPr>
        <p:spPr/>
        <p:txBody>
          <a:bodyPr/>
          <a:lstStyle/>
          <a:p>
            <a:pPr>
              <a:defRPr/>
            </a:pPr>
            <a:fld id="{BE2006BC-190F-4E72-85D1-36A955A54A29}" type="datetime1">
              <a:rPr lang="en-US" smtClean="0"/>
              <a:t>11/28/2018</a:t>
            </a:fld>
            <a:endParaRPr lang="en-US"/>
          </a:p>
        </p:txBody>
      </p:sp>
      <p:sp>
        <p:nvSpPr>
          <p:cNvPr id="6" name="Footer Placeholder 5"/>
          <p:cNvSpPr>
            <a:spLocks noGrp="1"/>
          </p:cNvSpPr>
          <p:nvPr>
            <p:ph type="ftr" sz="quarter" idx="12"/>
          </p:nvPr>
        </p:nvSpPr>
        <p:spPr/>
        <p:txBody>
          <a:bodyPr/>
          <a:lstStyle/>
          <a:p>
            <a:pPr>
              <a:defRPr/>
            </a:pPr>
            <a:r>
              <a:rPr lang="en-US" dirty="0">
                <a:cs typeface="Calibri" panose="020F0502020204030204" pitchFamily="34" charset="0"/>
              </a:rPr>
              <a:t>Sugar Land Bible Church</a:t>
            </a:r>
          </a:p>
        </p:txBody>
      </p:sp>
      <p:sp>
        <p:nvSpPr>
          <p:cNvPr id="7" name="Slide Number Placeholder 6"/>
          <p:cNvSpPr>
            <a:spLocks noGrp="1"/>
          </p:cNvSpPr>
          <p:nvPr>
            <p:ph type="sldNum" sz="quarter" idx="13"/>
          </p:nvPr>
        </p:nvSpPr>
        <p:spPr/>
        <p:txBody>
          <a:bodyPr/>
          <a:lstStyle/>
          <a:p>
            <a:pPr>
              <a:defRPr/>
            </a:pPr>
            <a:fld id="{152DD1A1-F99A-4FB8-8776-D254C3D23044}" type="slidenum">
              <a:rPr lang="en-US" altLang="en-US" smtClean="0"/>
              <a:pPr>
                <a:defRPr/>
              </a:pPr>
              <a:t>31</a:t>
            </a:fld>
            <a:endParaRPr lang="en-US" altLang="en-US" dirty="0"/>
          </a:p>
        </p:txBody>
      </p:sp>
    </p:spTree>
    <p:extLst>
      <p:ext uri="{BB962C8B-B14F-4D97-AF65-F5344CB8AC3E}">
        <p14:creationId xmlns:p14="http://schemas.microsoft.com/office/powerpoint/2010/main" val="256943165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p:nvPr>
        </p:nvSpPr>
        <p:spPr/>
        <p:txBody>
          <a:bodyPr/>
          <a:lstStyle/>
          <a:p>
            <a:pPr>
              <a:defRPr/>
            </a:pPr>
            <a:r>
              <a:rPr lang="en-US"/>
              <a:t>Dr. Andy Woods - The Coming Kingdom</a:t>
            </a:r>
            <a:endParaRPr lang="en-US" dirty="0"/>
          </a:p>
        </p:txBody>
      </p:sp>
      <p:sp>
        <p:nvSpPr>
          <p:cNvPr id="5" name="Date Placeholder 4"/>
          <p:cNvSpPr>
            <a:spLocks noGrp="1"/>
          </p:cNvSpPr>
          <p:nvPr>
            <p:ph type="dt" idx="1"/>
          </p:nvPr>
        </p:nvSpPr>
        <p:spPr/>
        <p:txBody>
          <a:bodyPr/>
          <a:lstStyle/>
          <a:p>
            <a:pPr>
              <a:defRPr/>
            </a:pPr>
            <a:fld id="{A1699931-725F-482E-916B-5439278D6BA4}" type="datetime1">
              <a:rPr lang="en-US" smtClean="0"/>
              <a:t>11/28/2018</a:t>
            </a:fld>
            <a:endParaRPr lang="en-US" dirty="0"/>
          </a:p>
        </p:txBody>
      </p:sp>
      <p:sp>
        <p:nvSpPr>
          <p:cNvPr id="6" name="Footer Placeholder 5"/>
          <p:cNvSpPr>
            <a:spLocks noGrp="1"/>
          </p:cNvSpPr>
          <p:nvPr>
            <p:ph type="ftr" sz="quarter" idx="4"/>
          </p:nvPr>
        </p:nvSpPr>
        <p:spPr/>
        <p:txBody>
          <a:bodyPr/>
          <a:lstStyle/>
          <a:p>
            <a:pPr>
              <a:defRPr/>
            </a:pPr>
            <a:r>
              <a:rPr lang="en-US">
                <a:cs typeface="Calibri" panose="020F0502020204030204" pitchFamily="34" charset="0"/>
              </a:rPr>
              <a:t>Sugar Land BIble Church</a:t>
            </a:r>
            <a:endParaRPr lang="en-US" dirty="0">
              <a:cs typeface="Calibri" panose="020F0502020204030204" pitchFamily="34" charset="0"/>
            </a:endParaRPr>
          </a:p>
        </p:txBody>
      </p:sp>
      <p:sp>
        <p:nvSpPr>
          <p:cNvPr id="7" name="Slide Number Placeholder 6"/>
          <p:cNvSpPr>
            <a:spLocks noGrp="1"/>
          </p:cNvSpPr>
          <p:nvPr>
            <p:ph type="sldNum" sz="quarter" idx="5"/>
          </p:nvPr>
        </p:nvSpPr>
        <p:spPr/>
        <p:txBody>
          <a:bodyPr/>
          <a:lstStyle/>
          <a:p>
            <a:pPr>
              <a:defRPr/>
            </a:pPr>
            <a:fld id="{B1F4E4D5-D111-482F-97CA-316C84D86ECF}" type="slidenum">
              <a:rPr lang="en-US" smtClean="0"/>
              <a:pPr>
                <a:defRPr/>
              </a:pPr>
              <a:t>32</a:t>
            </a:fld>
            <a:endParaRPr lang="en-US" dirty="0"/>
          </a:p>
        </p:txBody>
      </p:sp>
    </p:spTree>
    <p:extLst>
      <p:ext uri="{BB962C8B-B14F-4D97-AF65-F5344CB8AC3E}">
        <p14:creationId xmlns:p14="http://schemas.microsoft.com/office/powerpoint/2010/main" val="41714489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6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ontent Placeholder 2"/>
          <p:cNvSpPr>
            <a:spLocks noGrp="1"/>
          </p:cNvSpPr>
          <p:nvPr>
            <p:ph idx="1"/>
          </p:nvPr>
        </p:nvSpPr>
        <p:spPr>
          <a:xfrm>
            <a:off x="1169988" y="1946275"/>
            <a:ext cx="77724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5"/>
          <p:cNvSpPr>
            <a:spLocks noGrp="1" noChangeArrowheads="1"/>
          </p:cNvSpPr>
          <p:nvPr>
            <p:ph type="dt" sz="half" idx="10"/>
          </p:nvPr>
        </p:nvSpPr>
        <p:spPr/>
        <p:txBody>
          <a:bodyPr/>
          <a:lstStyle>
            <a:lvl1pPr>
              <a:defRPr/>
            </a:lvl1pPr>
          </a:lstStyle>
          <a:p>
            <a:pPr>
              <a:defRPr/>
            </a:pPr>
            <a:endParaRPr lang="en-US"/>
          </a:p>
        </p:txBody>
      </p:sp>
      <p:sp>
        <p:nvSpPr>
          <p:cNvPr id="5" name="Rectangle 36"/>
          <p:cNvSpPr>
            <a:spLocks noGrp="1" noChangeArrowheads="1"/>
          </p:cNvSpPr>
          <p:nvPr>
            <p:ph type="ftr" sz="quarter" idx="11"/>
          </p:nvPr>
        </p:nvSpPr>
        <p:spPr/>
        <p:txBody>
          <a:bodyPr/>
          <a:lstStyle>
            <a:lvl1pPr>
              <a:defRPr/>
            </a:lvl1pPr>
          </a:lstStyle>
          <a:p>
            <a:pPr>
              <a:defRPr/>
            </a:pPr>
            <a:endParaRPr lang="en-US"/>
          </a:p>
        </p:txBody>
      </p:sp>
      <p:sp>
        <p:nvSpPr>
          <p:cNvPr id="6" name="Rectangle 37"/>
          <p:cNvSpPr>
            <a:spLocks noGrp="1" noChangeArrowheads="1"/>
          </p:cNvSpPr>
          <p:nvPr>
            <p:ph type="sldNum" sz="quarter" idx="12"/>
          </p:nvPr>
        </p:nvSpPr>
        <p:spPr/>
        <p:txBody>
          <a:bodyPr/>
          <a:lstStyle>
            <a:lvl1pPr>
              <a:defRPr/>
            </a:lvl1pPr>
          </a:lstStyle>
          <a:p>
            <a:pPr>
              <a:defRPr/>
            </a:pPr>
            <a:fld id="{33519BC1-B281-4A15-B06D-83A57A1F2AEF}"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clipArtAndTx">
  <p:cSld name="Title, Clip Art and Text">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ClipArt Placeholder 2"/>
          <p:cNvSpPr>
            <a:spLocks noGrp="1"/>
          </p:cNvSpPr>
          <p:nvPr>
            <p:ph type="clipArt" sz="half" idx="1"/>
          </p:nvPr>
        </p:nvSpPr>
        <p:spPr>
          <a:xfrm>
            <a:off x="1169988" y="1946275"/>
            <a:ext cx="3810000" cy="4114800"/>
          </a:xfrm>
        </p:spPr>
        <p:txBody>
          <a:bodyPr/>
          <a:lstStyle/>
          <a:p>
            <a:pPr lvl="0"/>
            <a:endParaRPr lang="en-US" noProof="0"/>
          </a:p>
        </p:txBody>
      </p:sp>
      <p:sp>
        <p:nvSpPr>
          <p:cNvPr id="4" name="Text Placeholder 3"/>
          <p:cNvSpPr>
            <a:spLocks noGrp="1"/>
          </p:cNvSpPr>
          <p:nvPr>
            <p:ph type="body" sz="half" idx="2"/>
          </p:nvPr>
        </p:nvSpPr>
        <p:spPr>
          <a:xfrm>
            <a:off x="5132388" y="1946275"/>
            <a:ext cx="3810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35"/>
          <p:cNvSpPr>
            <a:spLocks noGrp="1" noChangeArrowheads="1"/>
          </p:cNvSpPr>
          <p:nvPr>
            <p:ph type="dt" sz="half" idx="10"/>
          </p:nvPr>
        </p:nvSpPr>
        <p:spPr/>
        <p:txBody>
          <a:bodyPr/>
          <a:lstStyle>
            <a:lvl1pPr>
              <a:defRPr/>
            </a:lvl1pPr>
          </a:lstStyle>
          <a:p>
            <a:pPr>
              <a:defRPr/>
            </a:pPr>
            <a:endParaRPr lang="en-US"/>
          </a:p>
        </p:txBody>
      </p:sp>
      <p:sp>
        <p:nvSpPr>
          <p:cNvPr id="6" name="Rectangle 36"/>
          <p:cNvSpPr>
            <a:spLocks noGrp="1" noChangeArrowheads="1"/>
          </p:cNvSpPr>
          <p:nvPr>
            <p:ph type="ftr" sz="quarter" idx="11"/>
          </p:nvPr>
        </p:nvSpPr>
        <p:spPr/>
        <p:txBody>
          <a:bodyPr/>
          <a:lstStyle>
            <a:lvl1pPr>
              <a:defRPr/>
            </a:lvl1pPr>
          </a:lstStyle>
          <a:p>
            <a:pPr>
              <a:defRPr/>
            </a:pPr>
            <a:endParaRPr lang="en-US"/>
          </a:p>
        </p:txBody>
      </p:sp>
      <p:sp>
        <p:nvSpPr>
          <p:cNvPr id="7" name="Rectangle 37"/>
          <p:cNvSpPr>
            <a:spLocks noGrp="1" noChangeArrowheads="1"/>
          </p:cNvSpPr>
          <p:nvPr>
            <p:ph type="sldNum" sz="quarter" idx="12"/>
          </p:nvPr>
        </p:nvSpPr>
        <p:spPr/>
        <p:txBody>
          <a:bodyPr/>
          <a:lstStyle>
            <a:lvl1pPr>
              <a:defRPr/>
            </a:lvl1pPr>
          </a:lstStyle>
          <a:p>
            <a:fld id="{D36E8520-37C3-473E-85E6-D362048BCA9A}" type="slidenum">
              <a:rPr lang="en-US" altLang="en-US"/>
              <a:pPr/>
              <a:t>‹#›</a:t>
            </a:fld>
            <a:endParaRPr lang="en-US" altLang="en-US"/>
          </a:p>
        </p:txBody>
      </p:sp>
    </p:spTree>
    <p:extLst>
      <p:ext uri="{BB962C8B-B14F-4D97-AF65-F5344CB8AC3E}">
        <p14:creationId xmlns:p14="http://schemas.microsoft.com/office/powerpoint/2010/main" val="23960156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42"/>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
          <p:cNvSpPr>
            <a:spLocks noGrp="1" noChangeArrowheads="1"/>
          </p:cNvSpPr>
          <p:nvPr>
            <p:ph type="dt" sz="half" idx="10"/>
          </p:nvPr>
        </p:nvSpPr>
        <p:spPr>
          <a:ln/>
        </p:spPr>
        <p:txBody>
          <a:bodyPr/>
          <a:lstStyle>
            <a:lvl1pPr>
              <a:defRPr/>
            </a:lvl1pPr>
          </a:lstStyle>
          <a:p>
            <a:pPr>
              <a:defRPr/>
            </a:pPr>
            <a:endParaRPr lang="en-US"/>
          </a:p>
        </p:txBody>
      </p:sp>
      <p:sp>
        <p:nvSpPr>
          <p:cNvPr id="4" name="Rectangle 3"/>
          <p:cNvSpPr>
            <a:spLocks noGrp="1" noChangeArrowheads="1"/>
          </p:cNvSpPr>
          <p:nvPr>
            <p:ph type="sldNum" sz="quarter" idx="11"/>
          </p:nvPr>
        </p:nvSpPr>
        <p:spPr>
          <a:ln/>
        </p:spPr>
        <p:txBody>
          <a:bodyPr/>
          <a:lstStyle>
            <a:lvl1pPr>
              <a:defRPr/>
            </a:lvl1pPr>
          </a:lstStyle>
          <a:p>
            <a:pPr>
              <a:defRPr/>
            </a:pPr>
            <a:fld id="{4971FCA6-7645-460B-AB48-CA8D34B804C4}" type="slidenum">
              <a:rPr lang="en-US"/>
              <a:pPr>
                <a:defRPr/>
              </a:pPr>
              <a:t>‹#›</a:t>
            </a:fld>
            <a:endParaRPr lang="en-US"/>
          </a:p>
        </p:txBody>
      </p:sp>
      <p:sp>
        <p:nvSpPr>
          <p:cNvPr id="5" name="Rectangle 14"/>
          <p:cNvSpPr>
            <a:spLocks noGrp="1" noChangeArrowheads="1"/>
          </p:cNvSpPr>
          <p:nvPr>
            <p:ph type="ftr" sz="quarter" idx="12"/>
          </p:nvPr>
        </p:nvSpPr>
        <p:spPr>
          <a:ln/>
        </p:spPr>
        <p:txBody>
          <a:bodyPr/>
          <a:lstStyle>
            <a:lvl1pPr>
              <a:defRPr/>
            </a:lvl1pPr>
          </a:lstStyle>
          <a:p>
            <a:pPr>
              <a:defRPr/>
            </a:pPr>
            <a:endParaRPr lang="en-US"/>
          </a:p>
        </p:txBody>
      </p:sp>
    </p:spTree>
    <p:extLst>
      <p:ext uri="{BB962C8B-B14F-4D97-AF65-F5344CB8AC3E}">
        <p14:creationId xmlns:p14="http://schemas.microsoft.com/office/powerpoint/2010/main" val="4189248235"/>
      </p:ext>
    </p:extLst>
  </p:cSld>
  <p:clrMapOvr>
    <a:masterClrMapping/>
  </p:clrMapOvr>
  <p:transition>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blank">
  <p:cSld name="Blank">
    <p:spTree>
      <p:nvGrpSpPr>
        <p:cNvPr id="1" name=""/>
        <p:cNvGrpSpPr/>
        <p:nvPr/>
      </p:nvGrpSpPr>
      <p:grpSpPr>
        <a:xfrm>
          <a:off x="0" y="0"/>
          <a:ext cx="0" cy="0"/>
          <a:chOff x="0" y="0"/>
          <a:chExt cx="0" cy="0"/>
        </a:xfrm>
      </p:grpSpPr>
      <p:sp>
        <p:nvSpPr>
          <p:cNvPr id="2" name="Rectangle 36"/>
          <p:cNvSpPr>
            <a:spLocks noGrp="1" noChangeArrowheads="1"/>
          </p:cNvSpPr>
          <p:nvPr>
            <p:ph type="dt" sz="half" idx="10"/>
          </p:nvPr>
        </p:nvSpPr>
        <p:spPr/>
        <p:txBody>
          <a:bodyPr/>
          <a:lstStyle>
            <a:lvl1pPr>
              <a:defRPr/>
            </a:lvl1pPr>
          </a:lstStyle>
          <a:p>
            <a:pPr>
              <a:defRPr/>
            </a:pPr>
            <a:endParaRPr lang="en-US"/>
          </a:p>
        </p:txBody>
      </p:sp>
      <p:sp>
        <p:nvSpPr>
          <p:cNvPr id="3" name="Rectangle 37"/>
          <p:cNvSpPr>
            <a:spLocks noGrp="1" noChangeArrowheads="1"/>
          </p:cNvSpPr>
          <p:nvPr>
            <p:ph type="ftr" sz="quarter" idx="11"/>
          </p:nvPr>
        </p:nvSpPr>
        <p:spPr/>
        <p:txBody>
          <a:bodyPr/>
          <a:lstStyle>
            <a:lvl1pPr>
              <a:defRPr/>
            </a:lvl1pPr>
          </a:lstStyle>
          <a:p>
            <a:pPr>
              <a:defRPr/>
            </a:pPr>
            <a:endParaRPr lang="en-US"/>
          </a:p>
        </p:txBody>
      </p:sp>
      <p:sp>
        <p:nvSpPr>
          <p:cNvPr id="4" name="Rectangle 38"/>
          <p:cNvSpPr>
            <a:spLocks noGrp="1" noChangeArrowheads="1"/>
          </p:cNvSpPr>
          <p:nvPr>
            <p:ph type="sldNum" sz="quarter" idx="12"/>
          </p:nvPr>
        </p:nvSpPr>
        <p:spPr/>
        <p:txBody>
          <a:bodyPr/>
          <a:lstStyle>
            <a:lvl1pPr>
              <a:defRPr/>
            </a:lvl1pPr>
          </a:lstStyle>
          <a:p>
            <a:pPr>
              <a:defRPr/>
            </a:pPr>
            <a:fld id="{E88018D1-EB7A-42CC-8926-8191D263DE2B}" type="slidenum">
              <a:rPr lang="en-US"/>
              <a:pPr>
                <a:defRPr/>
              </a:pPr>
              <a:t>‹#›</a:t>
            </a:fld>
            <a:endParaRPr lang="en-US"/>
          </a:p>
        </p:txBody>
      </p:sp>
    </p:spTree>
    <p:extLst>
      <p:ext uri="{BB962C8B-B14F-4D97-AF65-F5344CB8AC3E}">
        <p14:creationId xmlns:p14="http://schemas.microsoft.com/office/powerpoint/2010/main" val="419847362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35"/>
          <p:cNvSpPr>
            <a:spLocks noGrp="1" noChangeArrowheads="1"/>
          </p:cNvSpPr>
          <p:nvPr>
            <p:ph type="dt" sz="half" idx="10"/>
          </p:nvPr>
        </p:nvSpPr>
        <p:spPr/>
        <p:txBody>
          <a:bodyPr/>
          <a:lstStyle>
            <a:lvl1pPr>
              <a:defRPr/>
            </a:lvl1pPr>
          </a:lstStyle>
          <a:p>
            <a:pPr>
              <a:defRPr/>
            </a:pPr>
            <a:endParaRPr lang="en-US"/>
          </a:p>
        </p:txBody>
      </p:sp>
      <p:sp>
        <p:nvSpPr>
          <p:cNvPr id="4" name="Rectangle 36"/>
          <p:cNvSpPr>
            <a:spLocks noGrp="1" noChangeArrowheads="1"/>
          </p:cNvSpPr>
          <p:nvPr>
            <p:ph type="ftr" sz="quarter" idx="11"/>
          </p:nvPr>
        </p:nvSpPr>
        <p:spPr/>
        <p:txBody>
          <a:bodyPr/>
          <a:lstStyle>
            <a:lvl1pPr>
              <a:defRPr/>
            </a:lvl1pPr>
          </a:lstStyle>
          <a:p>
            <a:pPr>
              <a:defRPr/>
            </a:pPr>
            <a:endParaRPr lang="en-US"/>
          </a:p>
        </p:txBody>
      </p:sp>
      <p:sp>
        <p:nvSpPr>
          <p:cNvPr id="5" name="Rectangle 37"/>
          <p:cNvSpPr>
            <a:spLocks noGrp="1" noChangeArrowheads="1"/>
          </p:cNvSpPr>
          <p:nvPr>
            <p:ph type="sldNum" sz="quarter" idx="12"/>
          </p:nvPr>
        </p:nvSpPr>
        <p:spPr/>
        <p:txBody>
          <a:bodyPr/>
          <a:lstStyle>
            <a:lvl1pPr>
              <a:defRPr/>
            </a:lvl1pPr>
          </a:lstStyle>
          <a:p>
            <a:pPr>
              <a:defRPr/>
            </a:pPr>
            <a:fld id="{AC0D2097-2C7E-42E9-8043-462C1F5AA0A7}" type="slidenum">
              <a:rPr lang="en-US" altLang="en-US"/>
              <a:pPr>
                <a:defRPr/>
              </a:pPr>
              <a:t>‹#›</a:t>
            </a:fld>
            <a:endParaRPr lang="en-US" altLang="en-US"/>
          </a:p>
        </p:txBody>
      </p:sp>
    </p:spTree>
    <p:extLst>
      <p:ext uri="{BB962C8B-B14F-4D97-AF65-F5344CB8AC3E}">
        <p14:creationId xmlns:p14="http://schemas.microsoft.com/office/powerpoint/2010/main" val="30671803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143000" y="609600"/>
            <a:ext cx="7772400" cy="1143000"/>
          </a:xfrm>
        </p:spPr>
        <p:txBody>
          <a:bodyPr/>
          <a:lstStyle/>
          <a:p>
            <a:r>
              <a:rPr lang="en-US"/>
              <a:t>Click to edit Master title style</a:t>
            </a:r>
          </a:p>
        </p:txBody>
      </p:sp>
      <p:sp>
        <p:nvSpPr>
          <p:cNvPr id="3" name="Table Placeholder 2"/>
          <p:cNvSpPr>
            <a:spLocks noGrp="1"/>
          </p:cNvSpPr>
          <p:nvPr>
            <p:ph type="tbl" idx="1"/>
          </p:nvPr>
        </p:nvSpPr>
        <p:spPr>
          <a:xfrm>
            <a:off x="1169988" y="1946275"/>
            <a:ext cx="7772400" cy="4114800"/>
          </a:xfrm>
        </p:spPr>
        <p:txBody>
          <a:bodyPr/>
          <a:lstStyle/>
          <a:p>
            <a:pPr lvl="0"/>
            <a:endParaRPr lang="en-US" noProof="0"/>
          </a:p>
        </p:txBody>
      </p:sp>
      <p:sp>
        <p:nvSpPr>
          <p:cNvPr id="4" name="Rectangle 1059"/>
          <p:cNvSpPr>
            <a:spLocks noGrp="1" noChangeArrowheads="1"/>
          </p:cNvSpPr>
          <p:nvPr>
            <p:ph type="dt" sz="half" idx="10"/>
          </p:nvPr>
        </p:nvSpPr>
        <p:spPr/>
        <p:txBody>
          <a:bodyPr/>
          <a:lstStyle>
            <a:lvl1pPr>
              <a:defRPr/>
            </a:lvl1pPr>
          </a:lstStyle>
          <a:p>
            <a:pPr>
              <a:defRPr/>
            </a:pPr>
            <a:endParaRPr lang="en-US"/>
          </a:p>
        </p:txBody>
      </p:sp>
      <p:sp>
        <p:nvSpPr>
          <p:cNvPr id="5" name="Rectangle 1060"/>
          <p:cNvSpPr>
            <a:spLocks noGrp="1" noChangeArrowheads="1"/>
          </p:cNvSpPr>
          <p:nvPr>
            <p:ph type="ftr" sz="quarter" idx="11"/>
          </p:nvPr>
        </p:nvSpPr>
        <p:spPr/>
        <p:txBody>
          <a:bodyPr/>
          <a:lstStyle>
            <a:lvl1pPr>
              <a:defRPr/>
            </a:lvl1pPr>
          </a:lstStyle>
          <a:p>
            <a:pPr>
              <a:defRPr/>
            </a:pPr>
            <a:endParaRPr lang="en-US"/>
          </a:p>
        </p:txBody>
      </p:sp>
      <p:sp>
        <p:nvSpPr>
          <p:cNvPr id="6" name="Rectangle 1061"/>
          <p:cNvSpPr>
            <a:spLocks noGrp="1" noChangeArrowheads="1"/>
          </p:cNvSpPr>
          <p:nvPr>
            <p:ph type="sldNum" sz="quarter" idx="12"/>
          </p:nvPr>
        </p:nvSpPr>
        <p:spPr/>
        <p:txBody>
          <a:bodyPr/>
          <a:lstStyle>
            <a:lvl1pPr>
              <a:defRPr smtClean="0"/>
            </a:lvl1pPr>
          </a:lstStyle>
          <a:p>
            <a:pPr>
              <a:defRPr/>
            </a:pPr>
            <a:fld id="{37FD5E51-C704-4CB5-AD20-00065384E650}" type="slidenum">
              <a:rPr lang="en-US" altLang="en-US"/>
              <a:pPr>
                <a:defRPr/>
              </a:pPr>
              <a:t>‹#›</a:t>
            </a:fld>
            <a:endParaRPr lang="en-US" altLang="en-US"/>
          </a:p>
        </p:txBody>
      </p:sp>
    </p:spTree>
    <p:extLst>
      <p:ext uri="{BB962C8B-B14F-4D97-AF65-F5344CB8AC3E}">
        <p14:creationId xmlns:p14="http://schemas.microsoft.com/office/powerpoint/2010/main" val="35399422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7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8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reserve="1">
  <p:cSld name="10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 preserve="1">
  <p:cSld name="9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title" preserve="1">
  <p:cSld name="5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title" preserve="1">
  <p:cSld name="3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
        <p:cNvGrpSpPr/>
        <p:nvPr/>
      </p:nvGrpSpPr>
      <p:grpSpPr>
        <a:xfrm>
          <a:off x="0" y="0"/>
          <a:ext cx="0" cy="0"/>
          <a:chOff x="0" y="0"/>
          <a:chExt cx="0" cy="0"/>
        </a:xfrm>
      </p:grpSpPr>
      <p:sp>
        <p:nvSpPr>
          <p:cNvPr id="2" name="Rectangle 2"/>
          <p:cNvSpPr>
            <a:spLocks noGrp="1" noChangeArrowheads="1"/>
          </p:cNvSpPr>
          <p:nvPr/>
        </p:nvSpPr>
        <p:spPr bwMode="auto">
          <a:xfrm>
            <a:off x="1143000" y="609600"/>
            <a:ext cx="7772400" cy="1143000"/>
          </a:xfrm>
          <a:prstGeom prst="rect">
            <a:avLst/>
          </a:prstGeom>
          <a:noFill/>
          <a:ln w="9525">
            <a:noFill/>
            <a:miter lim="800000"/>
            <a:headEnd/>
            <a:tailEnd/>
          </a:ln>
        </p:spPr>
        <p:txBody>
          <a:bodyPr lIns="92075" tIns="46038" rIns="92075" bIns="46038" anchor="ctr"/>
          <a:lstStyle/>
          <a:p>
            <a:pPr eaLnBrk="0" hangingPunct="0">
              <a:defRPr/>
            </a:pPr>
            <a:endParaRPr lang="en-US" sz="4400" dirty="0">
              <a:solidFill>
                <a:schemeClr val="tx2"/>
              </a:solidFill>
              <a:latin typeface="Calibri" panose="020F0502020204030204" pitchFamily="34" charset="0"/>
              <a:cs typeface="Calibri" panose="020F0502020204030204" pitchFamily="34" charset="0"/>
            </a:endParaRPr>
          </a:p>
        </p:txBody>
      </p:sp>
      <p:sp>
        <p:nvSpPr>
          <p:cNvPr id="3" name="Rectangle 3"/>
          <p:cNvSpPr>
            <a:spLocks noGrp="1" noChangeArrowheads="1"/>
          </p:cNvSpPr>
          <p:nvPr/>
        </p:nvSpPr>
        <p:spPr bwMode="auto">
          <a:xfrm>
            <a:off x="1169988" y="1946275"/>
            <a:ext cx="7772400" cy="4114800"/>
          </a:xfrm>
          <a:prstGeom prst="rect">
            <a:avLst/>
          </a:prstGeom>
          <a:noFill/>
          <a:ln w="9525">
            <a:noFill/>
            <a:miter lim="800000"/>
            <a:headEnd/>
            <a:tailEnd/>
          </a:ln>
        </p:spPr>
        <p:txBody>
          <a:bodyPr/>
          <a:lstStyle/>
          <a:p>
            <a:pPr marL="342900" indent="-342900" eaLnBrk="0" hangingPunct="0">
              <a:spcBef>
                <a:spcPct val="20000"/>
              </a:spcBef>
              <a:buClr>
                <a:schemeClr val="tx2"/>
              </a:buClr>
              <a:buSzPct val="75000"/>
              <a:buFont typeface="Wingdings" pitchFamily="2" charset="2"/>
              <a:buChar char="n"/>
              <a:defRPr/>
            </a:pPr>
            <a:endParaRPr lang="en-US" sz="3200" dirty="0">
              <a:latin typeface="Calibri" panose="020F0502020204030204" pitchFamily="34" charset="0"/>
              <a:cs typeface="Calibri" panose="020F0502020204030204" pitchFamily="34" charset="0"/>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66"/>
        </a:solidFill>
        <a:effectLst/>
      </p:bgPr>
    </p:bg>
    <p:spTree>
      <p:nvGrpSpPr>
        <p:cNvPr id="1" name=""/>
        <p:cNvGrpSpPr/>
        <p:nvPr/>
      </p:nvGrpSpPr>
      <p:grpSpPr>
        <a:xfrm>
          <a:off x="0" y="0"/>
          <a:ext cx="0" cy="0"/>
          <a:chOff x="0" y="0"/>
          <a:chExt cx="0" cy="0"/>
        </a:xfrm>
      </p:grpSpPr>
      <p:grpSp>
        <p:nvGrpSpPr>
          <p:cNvPr id="3074" name="Group 2"/>
          <p:cNvGrpSpPr>
            <a:grpSpLocks/>
          </p:cNvGrpSpPr>
          <p:nvPr/>
        </p:nvGrpSpPr>
        <p:grpSpPr bwMode="auto">
          <a:xfrm>
            <a:off x="0" y="0"/>
            <a:ext cx="1085850" cy="6854825"/>
            <a:chOff x="0" y="0"/>
            <a:chExt cx="684" cy="4318"/>
          </a:xfrm>
        </p:grpSpPr>
        <p:sp>
          <p:nvSpPr>
            <p:cNvPr id="14339" name="Rectangle 3"/>
            <p:cNvSpPr>
              <a:spLocks noChangeArrowheads="1"/>
            </p:cNvSpPr>
            <p:nvPr/>
          </p:nvSpPr>
          <p:spPr bwMode="auto">
            <a:xfrm>
              <a:off x="0" y="0"/>
              <a:ext cx="684" cy="4318"/>
            </a:xfrm>
            <a:prstGeom prst="rect">
              <a:avLst/>
            </a:prstGeom>
            <a:gradFill rotWithShape="0">
              <a:gsLst>
                <a:gs pos="0">
                  <a:schemeClr val="bg1"/>
                </a:gs>
                <a:gs pos="50000">
                  <a:schemeClr val="bg2"/>
                </a:gs>
                <a:gs pos="100000">
                  <a:schemeClr val="bg1"/>
                </a:gs>
              </a:gsLst>
              <a:lin ang="5400000" scaled="1"/>
            </a:gradFill>
            <a:ln w="9525">
              <a:noFill/>
              <a:miter lim="800000"/>
              <a:headEnd/>
              <a:tailEnd/>
            </a:ln>
            <a:effectLst/>
          </p:spPr>
          <p:txBody>
            <a:bodyPr wrap="none" anchor="ctr"/>
            <a:lstStyle/>
            <a:p>
              <a:pPr>
                <a:defRPr/>
              </a:pPr>
              <a:endParaRPr lang="en-US" dirty="0">
                <a:latin typeface="Calibri" panose="020F0502020204030204" pitchFamily="34" charset="0"/>
                <a:cs typeface="Calibri" panose="020F0502020204030204" pitchFamily="34" charset="0"/>
              </a:endParaRPr>
            </a:p>
          </p:txBody>
        </p:sp>
        <p:grpSp>
          <p:nvGrpSpPr>
            <p:cNvPr id="3081" name="Group 4"/>
            <p:cNvGrpSpPr>
              <a:grpSpLocks/>
            </p:cNvGrpSpPr>
            <p:nvPr/>
          </p:nvGrpSpPr>
          <p:grpSpPr bwMode="auto">
            <a:xfrm>
              <a:off x="48" y="102"/>
              <a:ext cx="96" cy="4128"/>
              <a:chOff x="48" y="102"/>
              <a:chExt cx="96" cy="4128"/>
            </a:xfrm>
          </p:grpSpPr>
          <p:sp>
            <p:nvSpPr>
              <p:cNvPr id="1034" name="Rectangle 5"/>
              <p:cNvSpPr>
                <a:spLocks noChangeArrowheads="1"/>
              </p:cNvSpPr>
              <p:nvPr/>
            </p:nvSpPr>
            <p:spPr bwMode="auto">
              <a:xfrm>
                <a:off x="48" y="110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5" name="Rectangle 6"/>
              <p:cNvSpPr>
                <a:spLocks noChangeArrowheads="1"/>
              </p:cNvSpPr>
              <p:nvPr/>
            </p:nvSpPr>
            <p:spPr bwMode="auto">
              <a:xfrm>
                <a:off x="48" y="125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6" name="Rectangle 7"/>
              <p:cNvSpPr>
                <a:spLocks noChangeArrowheads="1"/>
              </p:cNvSpPr>
              <p:nvPr/>
            </p:nvSpPr>
            <p:spPr bwMode="auto">
              <a:xfrm>
                <a:off x="48" y="139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7" name="Rectangle 8"/>
              <p:cNvSpPr>
                <a:spLocks noChangeArrowheads="1"/>
              </p:cNvSpPr>
              <p:nvPr/>
            </p:nvSpPr>
            <p:spPr bwMode="auto">
              <a:xfrm>
                <a:off x="48" y="1538"/>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8" name="Rectangle 9"/>
              <p:cNvSpPr>
                <a:spLocks noChangeArrowheads="1"/>
              </p:cNvSpPr>
              <p:nvPr/>
            </p:nvSpPr>
            <p:spPr bwMode="auto">
              <a:xfrm>
                <a:off x="48" y="1683"/>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39" name="Rectangle 10"/>
              <p:cNvSpPr>
                <a:spLocks noChangeArrowheads="1"/>
              </p:cNvSpPr>
              <p:nvPr/>
            </p:nvSpPr>
            <p:spPr bwMode="auto">
              <a:xfrm>
                <a:off x="48" y="182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0" name="Rectangle 11"/>
              <p:cNvSpPr>
                <a:spLocks noChangeArrowheads="1"/>
              </p:cNvSpPr>
              <p:nvPr/>
            </p:nvSpPr>
            <p:spPr bwMode="auto">
              <a:xfrm>
                <a:off x="48" y="197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1" name="Rectangle 12"/>
              <p:cNvSpPr>
                <a:spLocks noChangeArrowheads="1"/>
              </p:cNvSpPr>
              <p:nvPr/>
            </p:nvSpPr>
            <p:spPr bwMode="auto">
              <a:xfrm>
                <a:off x="48" y="2115"/>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2" name="Rectangle 13"/>
              <p:cNvSpPr>
                <a:spLocks noChangeArrowheads="1"/>
              </p:cNvSpPr>
              <p:nvPr/>
            </p:nvSpPr>
            <p:spPr bwMode="auto">
              <a:xfrm>
                <a:off x="48" y="225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3" name="Rectangle 14"/>
              <p:cNvSpPr>
                <a:spLocks noChangeArrowheads="1"/>
              </p:cNvSpPr>
              <p:nvPr/>
            </p:nvSpPr>
            <p:spPr bwMode="auto">
              <a:xfrm>
                <a:off x="48" y="240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4" name="Rectangle 15"/>
              <p:cNvSpPr>
                <a:spLocks noChangeArrowheads="1"/>
              </p:cNvSpPr>
              <p:nvPr/>
            </p:nvSpPr>
            <p:spPr bwMode="auto">
              <a:xfrm>
                <a:off x="48" y="254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5" name="Rectangle 16"/>
              <p:cNvSpPr>
                <a:spLocks noChangeArrowheads="1"/>
              </p:cNvSpPr>
              <p:nvPr/>
            </p:nvSpPr>
            <p:spPr bwMode="auto">
              <a:xfrm>
                <a:off x="48" y="269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6" name="Rectangle 17"/>
              <p:cNvSpPr>
                <a:spLocks noChangeArrowheads="1"/>
              </p:cNvSpPr>
              <p:nvPr/>
            </p:nvSpPr>
            <p:spPr bwMode="auto">
              <a:xfrm>
                <a:off x="48" y="2836"/>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7" name="Rectangle 18"/>
              <p:cNvSpPr>
                <a:spLocks noChangeArrowheads="1"/>
              </p:cNvSpPr>
              <p:nvPr/>
            </p:nvSpPr>
            <p:spPr bwMode="auto">
              <a:xfrm>
                <a:off x="48" y="298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8" name="Rectangle 19"/>
              <p:cNvSpPr>
                <a:spLocks noChangeArrowheads="1"/>
              </p:cNvSpPr>
              <p:nvPr/>
            </p:nvSpPr>
            <p:spPr bwMode="auto">
              <a:xfrm>
                <a:off x="48" y="3124"/>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49" name="Rectangle 20"/>
              <p:cNvSpPr>
                <a:spLocks noChangeArrowheads="1"/>
              </p:cNvSpPr>
              <p:nvPr/>
            </p:nvSpPr>
            <p:spPr bwMode="auto">
              <a:xfrm>
                <a:off x="48" y="3269"/>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0" name="Rectangle 21"/>
              <p:cNvSpPr>
                <a:spLocks noChangeArrowheads="1"/>
              </p:cNvSpPr>
              <p:nvPr/>
            </p:nvSpPr>
            <p:spPr bwMode="auto">
              <a:xfrm>
                <a:off x="48" y="3412"/>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1" name="Rectangle 22"/>
              <p:cNvSpPr>
                <a:spLocks noChangeArrowheads="1"/>
              </p:cNvSpPr>
              <p:nvPr/>
            </p:nvSpPr>
            <p:spPr bwMode="auto">
              <a:xfrm>
                <a:off x="48" y="3557"/>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2" name="Rectangle 23"/>
              <p:cNvSpPr>
                <a:spLocks noChangeArrowheads="1"/>
              </p:cNvSpPr>
              <p:nvPr/>
            </p:nvSpPr>
            <p:spPr bwMode="auto">
              <a:xfrm>
                <a:off x="48" y="3702"/>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3" name="Rectangle 24"/>
              <p:cNvSpPr>
                <a:spLocks noChangeArrowheads="1"/>
              </p:cNvSpPr>
              <p:nvPr/>
            </p:nvSpPr>
            <p:spPr bwMode="auto">
              <a:xfrm>
                <a:off x="48" y="3845"/>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4" name="Rectangle 25"/>
              <p:cNvSpPr>
                <a:spLocks noChangeArrowheads="1"/>
              </p:cNvSpPr>
              <p:nvPr/>
            </p:nvSpPr>
            <p:spPr bwMode="auto">
              <a:xfrm>
                <a:off x="48" y="3990"/>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5" name="Rectangle 26"/>
              <p:cNvSpPr>
                <a:spLocks noChangeArrowheads="1"/>
              </p:cNvSpPr>
              <p:nvPr/>
            </p:nvSpPr>
            <p:spPr bwMode="auto">
              <a:xfrm>
                <a:off x="48" y="413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6" name="Rectangle 27"/>
              <p:cNvSpPr>
                <a:spLocks noChangeArrowheads="1"/>
              </p:cNvSpPr>
              <p:nvPr/>
            </p:nvSpPr>
            <p:spPr bwMode="auto">
              <a:xfrm>
                <a:off x="48" y="102"/>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7" name="Rectangle 28"/>
              <p:cNvSpPr>
                <a:spLocks noChangeArrowheads="1"/>
              </p:cNvSpPr>
              <p:nvPr/>
            </p:nvSpPr>
            <p:spPr bwMode="auto">
              <a:xfrm>
                <a:off x="48" y="246"/>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8" name="Rectangle 29"/>
              <p:cNvSpPr>
                <a:spLocks noChangeArrowheads="1"/>
              </p:cNvSpPr>
              <p:nvPr/>
            </p:nvSpPr>
            <p:spPr bwMode="auto">
              <a:xfrm>
                <a:off x="48" y="391"/>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59" name="Rectangle 30"/>
              <p:cNvSpPr>
                <a:spLocks noChangeArrowheads="1"/>
              </p:cNvSpPr>
              <p:nvPr/>
            </p:nvSpPr>
            <p:spPr bwMode="auto">
              <a:xfrm>
                <a:off x="48" y="535"/>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0" name="Rectangle 31"/>
              <p:cNvSpPr>
                <a:spLocks noChangeArrowheads="1"/>
              </p:cNvSpPr>
              <p:nvPr/>
            </p:nvSpPr>
            <p:spPr bwMode="auto">
              <a:xfrm>
                <a:off x="48" y="679"/>
                <a:ext cx="96" cy="96"/>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1" name="Rectangle 32"/>
              <p:cNvSpPr>
                <a:spLocks noChangeArrowheads="1"/>
              </p:cNvSpPr>
              <p:nvPr/>
            </p:nvSpPr>
            <p:spPr bwMode="auto">
              <a:xfrm>
                <a:off x="48" y="823"/>
                <a:ext cx="96" cy="97"/>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sp>
            <p:nvSpPr>
              <p:cNvPr id="1062" name="Rectangle 33"/>
              <p:cNvSpPr>
                <a:spLocks noChangeArrowheads="1"/>
              </p:cNvSpPr>
              <p:nvPr/>
            </p:nvSpPr>
            <p:spPr bwMode="auto">
              <a:xfrm>
                <a:off x="48" y="968"/>
                <a:ext cx="96" cy="95"/>
              </a:xfrm>
              <a:prstGeom prst="rect">
                <a:avLst/>
              </a:prstGeom>
              <a:solidFill>
                <a:schemeClr val="bg1">
                  <a:alpha val="50195"/>
                </a:schemeClr>
              </a:solidFill>
              <a:ln w="9525">
                <a:noFill/>
                <a:miter lim="800000"/>
                <a:headEnd/>
                <a:tailEnd/>
              </a:ln>
            </p:spPr>
            <p:txBody>
              <a:bodyPr wrap="none" anchor="ctr"/>
              <a:lstStyle/>
              <a:p>
                <a:pPr>
                  <a:defRPr/>
                </a:pPr>
                <a:endParaRPr lang="en-US" dirty="0">
                  <a:latin typeface="Calibri" panose="020F0502020204030204" pitchFamily="34" charset="0"/>
                  <a:cs typeface="Calibri" panose="020F0502020204030204" pitchFamily="34" charset="0"/>
                </a:endParaRPr>
              </a:p>
            </p:txBody>
          </p:sp>
        </p:grpSp>
      </p:grpSp>
      <p:sp>
        <p:nvSpPr>
          <p:cNvPr id="3075" name="Rectangle 34"/>
          <p:cNvSpPr>
            <a:spLocks noGrp="1" noChangeArrowheads="1"/>
          </p:cNvSpPr>
          <p:nvPr>
            <p:ph type="title"/>
          </p:nvPr>
        </p:nvSpPr>
        <p:spPr bwMode="auto">
          <a:xfrm>
            <a:off x="1143000" y="609600"/>
            <a:ext cx="7772400" cy="1143000"/>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p>
            <a:pPr lvl="0"/>
            <a:r>
              <a:rPr lang="en-US" dirty="0"/>
              <a:t>Click to edit Master title style</a:t>
            </a:r>
          </a:p>
        </p:txBody>
      </p:sp>
      <p:sp>
        <p:nvSpPr>
          <p:cNvPr id="14371" name="Rectangle 35"/>
          <p:cNvSpPr>
            <a:spLocks noGrp="1" noChangeArrowheads="1"/>
          </p:cNvSpPr>
          <p:nvPr>
            <p:ph type="dt" sz="half" idx="2"/>
          </p:nvPr>
        </p:nvSpPr>
        <p:spPr bwMode="auto">
          <a:xfrm>
            <a:off x="11430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defRPr sz="1400">
                <a:latin typeface="Calibri" panose="020F0502020204030204" pitchFamily="34" charset="0"/>
                <a:cs typeface="+mn-cs"/>
              </a:defRPr>
            </a:lvl1pPr>
          </a:lstStyle>
          <a:p>
            <a:pPr>
              <a:defRPr/>
            </a:pPr>
            <a:endParaRPr lang="en-US" dirty="0"/>
          </a:p>
        </p:txBody>
      </p:sp>
      <p:sp>
        <p:nvSpPr>
          <p:cNvPr id="14372" name="Rectangle 36"/>
          <p:cNvSpPr>
            <a:spLocks noGrp="1" noChangeArrowheads="1"/>
          </p:cNvSpPr>
          <p:nvPr>
            <p:ph type="ftr" sz="quarter" idx="3"/>
          </p:nvPr>
        </p:nvSpPr>
        <p:spPr bwMode="auto">
          <a:xfrm>
            <a:off x="3581400" y="6248400"/>
            <a:ext cx="28956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ctr">
              <a:defRPr sz="1400">
                <a:latin typeface="Calibri" panose="020F0502020204030204" pitchFamily="34" charset="0"/>
                <a:cs typeface="+mn-cs"/>
              </a:defRPr>
            </a:lvl1pPr>
          </a:lstStyle>
          <a:p>
            <a:pPr>
              <a:defRPr/>
            </a:pPr>
            <a:endParaRPr lang="en-US" dirty="0"/>
          </a:p>
        </p:txBody>
      </p:sp>
      <p:sp>
        <p:nvSpPr>
          <p:cNvPr id="14373" name="Rectangle 37"/>
          <p:cNvSpPr>
            <a:spLocks noGrp="1" noChangeArrowheads="1"/>
          </p:cNvSpPr>
          <p:nvPr>
            <p:ph type="sldNum" sz="quarter" idx="4"/>
          </p:nvPr>
        </p:nvSpPr>
        <p:spPr bwMode="auto">
          <a:xfrm>
            <a:off x="7010400" y="6248400"/>
            <a:ext cx="1905000" cy="457200"/>
          </a:xfrm>
          <a:prstGeom prst="rect">
            <a:avLst/>
          </a:prstGeom>
          <a:noFill/>
          <a:ln w="9525">
            <a:noFill/>
            <a:miter lim="800000"/>
            <a:headEnd/>
            <a:tailEnd/>
          </a:ln>
          <a:effectLst/>
        </p:spPr>
        <p:txBody>
          <a:bodyPr vert="horz" wrap="square" lIns="92075" tIns="46038" rIns="92075" bIns="46038" numCol="1" anchor="ctr" anchorCtr="0" compatLnSpc="1">
            <a:prstTxWarp prst="textNoShape">
              <a:avLst/>
            </a:prstTxWarp>
          </a:bodyPr>
          <a:lstStyle>
            <a:lvl1pPr algn="r">
              <a:defRPr sz="1400">
                <a:latin typeface="Calibri" panose="020F0502020204030204" pitchFamily="34" charset="0"/>
                <a:cs typeface="+mn-cs"/>
              </a:defRPr>
            </a:lvl1pPr>
          </a:lstStyle>
          <a:p>
            <a:pPr>
              <a:defRPr/>
            </a:pPr>
            <a:fld id="{29C1E47E-A244-4BEC-A489-9879E1058E1B}" type="slidenum">
              <a:rPr lang="en-US" smtClean="0"/>
              <a:pPr>
                <a:defRPr/>
              </a:pPr>
              <a:t>‹#›</a:t>
            </a:fld>
            <a:endParaRPr lang="en-US" dirty="0"/>
          </a:p>
        </p:txBody>
      </p:sp>
      <p:sp>
        <p:nvSpPr>
          <p:cNvPr id="14374" name="Rectangle 38"/>
          <p:cNvSpPr>
            <a:spLocks noGrp="1" noChangeArrowheads="1"/>
          </p:cNvSpPr>
          <p:nvPr>
            <p:ph type="body" idx="1"/>
          </p:nvPr>
        </p:nvSpPr>
        <p:spPr bwMode="auto">
          <a:xfrm>
            <a:off x="1169988" y="1946275"/>
            <a:ext cx="7772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92635" r:id="rId1"/>
    <p:sldLayoutId id="2147492636" r:id="rId2"/>
    <p:sldLayoutId id="2147492637" r:id="rId3"/>
    <p:sldLayoutId id="2147492638" r:id="rId4"/>
    <p:sldLayoutId id="2147492639" r:id="rId5"/>
    <p:sldLayoutId id="2147492640" r:id="rId6"/>
    <p:sldLayoutId id="2147492641" r:id="rId7"/>
    <p:sldLayoutId id="2147492642" r:id="rId8"/>
    <p:sldLayoutId id="2147492643" r:id="rId9"/>
    <p:sldLayoutId id="2147492644" r:id="rId10"/>
    <p:sldLayoutId id="2147492652" r:id="rId11"/>
    <p:sldLayoutId id="2147492661" r:id="rId12"/>
    <p:sldLayoutId id="2147492669" r:id="rId13"/>
    <p:sldLayoutId id="2147492670" r:id="rId14"/>
    <p:sldLayoutId id="2147492671" r:id="rId15"/>
  </p:sldLayoutIdLst>
  <p:txStyles>
    <p:title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0.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5.xml"/><Relationship Id="rId1" Type="http://schemas.openxmlformats.org/officeDocument/2006/relationships/slideLayout" Target="../slideLayouts/slideLayout10.xml"/><Relationship Id="rId4" Type="http://schemas.openxmlformats.org/officeDocument/2006/relationships/image" Target="../media/image14.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20.emf"/><Relationship Id="rId7" Type="http://schemas.openxmlformats.org/officeDocument/2006/relationships/image" Target="../media/image22.emf"/><Relationship Id="rId2" Type="http://schemas.openxmlformats.org/officeDocument/2006/relationships/customXml" Target="../ink/ink1.xml"/><Relationship Id="rId1" Type="http://schemas.openxmlformats.org/officeDocument/2006/relationships/slideLayout" Target="../slideLayouts/slideLayout10.xml"/><Relationship Id="rId6" Type="http://schemas.openxmlformats.org/officeDocument/2006/relationships/customXml" Target="../ink/ink3.xml"/><Relationship Id="rId5" Type="http://schemas.openxmlformats.org/officeDocument/2006/relationships/image" Target="../media/image21.emf"/><Relationship Id="rId4" Type="http://schemas.openxmlformats.org/officeDocument/2006/relationships/customXml" Target="../ink/ink2.xml"/><Relationship Id="rId9" Type="http://schemas.openxmlformats.org/officeDocument/2006/relationships/image" Target="../media/image16.jpeg"/></Relationships>
</file>

<file path=ppt/slides/_rels/slide26.xml.rels><?xml version="1.0" encoding="UTF-8" standalone="yes"?>
<Relationships xmlns="http://schemas.openxmlformats.org/package/2006/relationships"><Relationship Id="rId8" Type="http://schemas.openxmlformats.org/officeDocument/2006/relationships/image" Target="../media/image17.jpeg"/><Relationship Id="rId3" Type="http://schemas.openxmlformats.org/officeDocument/2006/relationships/image" Target="../media/image24.emf"/><Relationship Id="rId7" Type="http://schemas.openxmlformats.org/officeDocument/2006/relationships/image" Target="../media/image26.emf"/><Relationship Id="rId2" Type="http://schemas.openxmlformats.org/officeDocument/2006/relationships/customXml" Target="../ink/ink4.xml"/><Relationship Id="rId1" Type="http://schemas.openxmlformats.org/officeDocument/2006/relationships/slideLayout" Target="../slideLayouts/slideLayout10.xml"/><Relationship Id="rId6" Type="http://schemas.openxmlformats.org/officeDocument/2006/relationships/customXml" Target="../ink/ink6.xml"/><Relationship Id="rId5" Type="http://schemas.openxmlformats.org/officeDocument/2006/relationships/image" Target="../media/image25.emf"/><Relationship Id="rId4" Type="http://schemas.openxmlformats.org/officeDocument/2006/relationships/customXml" Target="../ink/ink5.xml"/></Relationships>
</file>

<file path=ppt/slides/_rels/slide2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8" Type="http://schemas.openxmlformats.org/officeDocument/2006/relationships/image" Target="../media/image260.emf"/><Relationship Id="rId3" Type="http://schemas.openxmlformats.org/officeDocument/2006/relationships/customXml" Target="../ink/ink7.xml"/><Relationship Id="rId7" Type="http://schemas.openxmlformats.org/officeDocument/2006/relationships/customXml" Target="../ink/ink9.xml"/><Relationship Id="rId2" Type="http://schemas.openxmlformats.org/officeDocument/2006/relationships/image" Target="../media/image19.jpeg"/><Relationship Id="rId1" Type="http://schemas.openxmlformats.org/officeDocument/2006/relationships/slideLayout" Target="../slideLayouts/slideLayout10.xml"/><Relationship Id="rId6" Type="http://schemas.openxmlformats.org/officeDocument/2006/relationships/image" Target="../media/image250.emf"/><Relationship Id="rId5" Type="http://schemas.openxmlformats.org/officeDocument/2006/relationships/customXml" Target="../ink/ink8.xml"/><Relationship Id="rId4" Type="http://schemas.openxmlformats.org/officeDocument/2006/relationships/image" Target="../media/image240.emf"/></Relationships>
</file>

<file path=ppt/slides/_rels/slide29.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ustomXml" Target="../ink/ink10.xml"/><Relationship Id="rId7"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0.xml"/><Relationship Id="rId6" Type="http://schemas.openxmlformats.org/officeDocument/2006/relationships/image" Target="../media/image130.emf"/><Relationship Id="rId5" Type="http://schemas.openxmlformats.org/officeDocument/2006/relationships/customXml" Target="../ink/ink11.xml"/><Relationship Id="rId4" Type="http://schemas.openxmlformats.org/officeDocument/2006/relationships/image" Target="../media/image120.emf"/></Relationships>
</file>

<file path=ppt/slides/_rels/slide3.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120.png"/><Relationship Id="rId4" Type="http://schemas.openxmlformats.org/officeDocument/2006/relationships/customXml" Target="../ink/ink12.xml"/></Relationships>
</file>

<file path=ppt/slides/_rels/slide3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customXml" Target="../ink/ink13.xml"/><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0.xml"/><Relationship Id="rId6" Type="http://schemas.openxmlformats.org/officeDocument/2006/relationships/image" Target="../media/image130.emf"/><Relationship Id="rId5" Type="http://schemas.openxmlformats.org/officeDocument/2006/relationships/customXml" Target="../ink/ink14.xml"/><Relationship Id="rId4" Type="http://schemas.openxmlformats.org/officeDocument/2006/relationships/image" Target="../media/image120.emf"/></Relationships>
</file>

<file path=ppt/slides/_rels/slide3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_rels/slide3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3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40.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7.pn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10.xml"/></Relationships>
</file>

<file path=ppt/slides/_rels/slide4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10.xml"/></Relationships>
</file>

<file path=ppt/slides/_rels/slide51.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10.xml"/></Relationships>
</file>

<file path=ppt/slides/_rels/slide52.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19.emf"/><Relationship Id="rId7" Type="http://schemas.openxmlformats.org/officeDocument/2006/relationships/image" Target="../media/image210.emf"/><Relationship Id="rId2" Type="http://schemas.openxmlformats.org/officeDocument/2006/relationships/customXml" Target="../ink/ink15.xml"/><Relationship Id="rId1" Type="http://schemas.openxmlformats.org/officeDocument/2006/relationships/slideLayout" Target="../slideLayouts/slideLayout10.xml"/><Relationship Id="rId6" Type="http://schemas.openxmlformats.org/officeDocument/2006/relationships/customXml" Target="../ink/ink17.xml"/><Relationship Id="rId5" Type="http://schemas.openxmlformats.org/officeDocument/2006/relationships/image" Target="../media/image200.emf"/><Relationship Id="rId4" Type="http://schemas.openxmlformats.org/officeDocument/2006/relationships/customXml" Target="../ink/ink16.xml"/><Relationship Id="rId9" Type="http://schemas.openxmlformats.org/officeDocument/2006/relationships/image" Target="../media/image36.jpeg"/></Relationships>
</file>

<file path=ppt/slides/_rels/slide53.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6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7.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jpeg"/><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71.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0.png"/><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3.xml"/></Relationships>
</file>

<file path=ppt/slides/_rels/slide78.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11.xml"/></Relationships>
</file>

<file path=ppt/slides/_rels/slide8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82.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83.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85.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86.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87.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88.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89.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4.wmf"/><Relationship Id="rId1" Type="http://schemas.openxmlformats.org/officeDocument/2006/relationships/slideLayout" Target="../slideLayouts/slideLayout10.xml"/></Relationships>
</file>

<file path=ppt/slides/_rels/slide9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1.xml"/></Relationships>
</file>

<file path=ppt/slides/_rels/slide9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10.xml"/></Relationships>
</file>

<file path=ppt/slides/_rels/slide9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image" Target="../media/image19.emf"/><Relationship Id="rId7" Type="http://schemas.openxmlformats.org/officeDocument/2006/relationships/image" Target="../media/image210.emf"/><Relationship Id="rId2" Type="http://schemas.openxmlformats.org/officeDocument/2006/relationships/customXml" Target="../ink/ink18.xml"/><Relationship Id="rId1" Type="http://schemas.openxmlformats.org/officeDocument/2006/relationships/slideLayout" Target="../slideLayouts/slideLayout10.xml"/><Relationship Id="rId6" Type="http://schemas.openxmlformats.org/officeDocument/2006/relationships/customXml" Target="../ink/ink20.xml"/><Relationship Id="rId5" Type="http://schemas.openxmlformats.org/officeDocument/2006/relationships/image" Target="../media/image200.emf"/><Relationship Id="rId4" Type="http://schemas.openxmlformats.org/officeDocument/2006/relationships/customXml" Target="../ink/ink19.xml"/></Relationships>
</file>

<file path=ppt/slides/_rels/slide9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95.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8.png"/><Relationship Id="rId1" Type="http://schemas.openxmlformats.org/officeDocument/2006/relationships/slideLayout" Target="../slideLayouts/slideLayout1.xml"/></Relationships>
</file>

<file path=ppt/slides/_rels/slide96.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0.xml"/></Relationships>
</file>

<file path=ppt/slides/_rels/slide9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1026" name="Picture 2" descr="https://images-na.ssl-images-amazon.com/images/I/51ICPeSz%2BKL._SX331_BO1,204,203,200_.jpg"/>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376488" y="140752"/>
            <a:ext cx="4391025" cy="6579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1579525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57175"/>
            <a:ext cx="8691562" cy="809625"/>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Response to Kingdom Now Problem Passages</a:t>
            </a:r>
          </a:p>
        </p:txBody>
      </p:sp>
      <p:sp>
        <p:nvSpPr>
          <p:cNvPr id="14339" name="Content Placeholder 2"/>
          <p:cNvSpPr>
            <a:spLocks noGrp="1"/>
          </p:cNvSpPr>
          <p:nvPr>
            <p:ph idx="1"/>
          </p:nvPr>
        </p:nvSpPr>
        <p:spPr>
          <a:xfrm>
            <a:off x="1143000" y="1143000"/>
            <a:ext cx="6324600" cy="47117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Christ’s ministry</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Acts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Paul</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the General letters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Revelation</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Miscellaneous Arguments</a:t>
            </a:r>
          </a:p>
        </p:txBody>
      </p:sp>
      <p:pic>
        <p:nvPicPr>
          <p:cNvPr id="7" name="Picture 2" descr="http://3.bp.blogspot.com/-QEkPt30fRNQ/US-EfJsZfRI/AAAAAAAASK4/JnP_SUUHRas/s1600/a.jpg">
            <a:extLst>
              <a:ext uri="{FF2B5EF4-FFF2-40B4-BE49-F238E27FC236}">
                <a16:creationId xmlns:a16="http://schemas.microsoft.com/office/drawing/2014/main" id="{67026CC2-71B5-4224-B61E-F81A6B8CF897}"/>
              </a:ext>
            </a:extLst>
          </p:cNvPr>
          <p:cNvPicPr>
            <a:picLocks noChangeAspect="1" noChangeArrowheads="1"/>
          </p:cNvPicPr>
          <p:nvPr/>
        </p:nvPicPr>
        <p:blipFill>
          <a:blip r:embed="rId2"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381406688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57175"/>
            <a:ext cx="8691562" cy="809625"/>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Response to Kingdom Now Problem Passages</a:t>
            </a:r>
          </a:p>
        </p:txBody>
      </p:sp>
      <p:sp>
        <p:nvSpPr>
          <p:cNvPr id="14339" name="Content Placeholder 2"/>
          <p:cNvSpPr>
            <a:spLocks noGrp="1"/>
          </p:cNvSpPr>
          <p:nvPr>
            <p:ph idx="1"/>
          </p:nvPr>
        </p:nvSpPr>
        <p:spPr>
          <a:xfrm>
            <a:off x="1143000" y="1143000"/>
            <a:ext cx="6324600" cy="47117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Passages from Christ’s ministry</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Acts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Paul</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the General letters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Revelation</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Miscellaneous Arguments</a:t>
            </a:r>
          </a:p>
        </p:txBody>
      </p:sp>
      <p:pic>
        <p:nvPicPr>
          <p:cNvPr id="6" name="Picture 2" descr="http://3.bp.blogspot.com/-QEkPt30fRNQ/US-EfJsZfRI/AAAAAAAASK4/JnP_SUUHRas/s1600/a.jpg">
            <a:extLst>
              <a:ext uri="{FF2B5EF4-FFF2-40B4-BE49-F238E27FC236}">
                <a16:creationId xmlns:a16="http://schemas.microsoft.com/office/drawing/2014/main" id="{6258E415-00B6-42AC-BD7C-F0E89C87077C}"/>
              </a:ext>
            </a:extLst>
          </p:cNvPr>
          <p:cNvPicPr>
            <a:picLocks noChangeAspect="1" noChangeArrowheads="1"/>
          </p:cNvPicPr>
          <p:nvPr/>
        </p:nvPicPr>
        <p:blipFill>
          <a:blip r:embed="rId2"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10199598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294210" y="257175"/>
            <a:ext cx="6555581" cy="809625"/>
          </a:xfrm>
        </p:spPr>
        <p:txBody>
          <a:bodyPr/>
          <a:lstStyle/>
          <a:p>
            <a:pPr algn="ctr" eaLnBrk="1" hangingPunct="1">
              <a:defRPr/>
            </a:pPr>
            <a:r>
              <a:rPr lang="en-US" altLang="en-US" sz="3600" dirty="0">
                <a:effectLst>
                  <a:outerShdw blurRad="38100" dist="38100" dir="2700000" algn="tl">
                    <a:srgbClr val="000000">
                      <a:alpha val="43137"/>
                    </a:srgbClr>
                  </a:outerShdw>
                </a:effectLst>
              </a:rPr>
              <a:t>1. Passages from Christ’s ministry</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8601" y="1143000"/>
            <a:ext cx="8689180" cy="5183560"/>
          </a:xfrm>
        </p:spPr>
        <p:txBody>
          <a:bodyPr/>
          <a:lstStyle/>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 kingdom is at hand (Matt. 3:2)</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Theirs is the kingdom (Matt. 5:3, 10)</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Thy kingdom come (Matt. 6:9-13)</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Seek first the kingdom (Matt. 6:33)</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 kingdom suffers violence (Matt. 11:12)</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Satan falls like lightning (Luke 10:18)</a:t>
            </a:r>
          </a:p>
          <a:p>
            <a:pPr marL="457200" indent="-457200">
              <a:spcBef>
                <a:spcPct val="0"/>
              </a:spcBef>
              <a:spcAft>
                <a:spcPts val="1800"/>
              </a:spcAft>
              <a:buClr>
                <a:srgbClr val="66FFFF"/>
              </a:buClr>
              <a:buSzPct val="100000"/>
              <a:buFont typeface="Calibri" panose="020F0502020204030204" pitchFamily="34" charset="0"/>
              <a:buAutoNum type="alphaLcPeriod"/>
            </a:pPr>
            <a:r>
              <a:rPr lang="en-US" altLang="en-US" dirty="0">
                <a:effectLst>
                  <a:outerShdw blurRad="38100" dist="38100" dir="2700000" algn="tl">
                    <a:srgbClr val="000000">
                      <a:alpha val="43137"/>
                    </a:srgbClr>
                  </a:outerShdw>
                </a:effectLst>
              </a:rPr>
              <a:t>The kingdom has come upon you (Matt. 12:28)</a:t>
            </a:r>
          </a:p>
        </p:txBody>
      </p:sp>
      <p:pic>
        <p:nvPicPr>
          <p:cNvPr id="6" name="Picture 2" descr="http://3.bp.blogspot.com/-QEkPt30fRNQ/US-EfJsZfRI/AAAAAAAASK4/JnP_SUUHRas/s1600/a.jpg">
            <a:extLst>
              <a:ext uri="{FF2B5EF4-FFF2-40B4-BE49-F238E27FC236}">
                <a16:creationId xmlns:a16="http://schemas.microsoft.com/office/drawing/2014/main" id="{5A861685-B2B1-44C3-96EE-238A8C79EB16}"/>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39075" y="76200"/>
            <a:ext cx="1228725" cy="822960"/>
          </a:xfrm>
          <a:prstGeom prst="rect">
            <a:avLst/>
          </a:prstGeom>
          <a:noFill/>
          <a:ln w="9525">
            <a:noFill/>
            <a:miter lim="800000"/>
            <a:headEnd/>
            <a:tailEnd/>
          </a:ln>
        </p:spPr>
      </p:pic>
    </p:spTree>
    <p:extLst>
      <p:ext uri="{BB962C8B-B14F-4D97-AF65-F5344CB8AC3E}">
        <p14:creationId xmlns:p14="http://schemas.microsoft.com/office/powerpoint/2010/main" val="34019284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57175"/>
            <a:ext cx="8691562" cy="809625"/>
          </a:xfrm>
        </p:spPr>
        <p:txBody>
          <a:bodyPr/>
          <a:lstStyle/>
          <a:p>
            <a:pPr algn="ctr" eaLnBrk="1" hangingPunct="1">
              <a:defRPr/>
            </a:pPr>
            <a:r>
              <a:rPr lang="en-US" altLang="en-US" sz="3600" dirty="0">
                <a:effectLst>
                  <a:outerShdw blurRad="38100" dist="38100" dir="2700000" algn="tl">
                    <a:srgbClr val="000000">
                      <a:alpha val="43137"/>
                    </a:srgbClr>
                  </a:outerShdw>
                </a:effectLst>
              </a:rPr>
              <a:t>1. Passages from Christ’s ministry</a:t>
            </a:r>
            <a:endPar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226219" y="1143000"/>
            <a:ext cx="8691561" cy="5105400"/>
          </a:xfrm>
        </p:spPr>
        <p:txBody>
          <a:bodyPr/>
          <a:lstStyle/>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The kingdom is in your midst (Luke 17:21)</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Born again to enter the kingdom (John 3:3-5)</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No death until kingdom comes (Matt. 16:28)</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Kingdom given to another people (Matt. 21:43)</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Kingdom is not of this world (John 18:36)</a:t>
            </a:r>
          </a:p>
          <a:p>
            <a:pPr marL="514350" indent="-514350">
              <a:spcBef>
                <a:spcPct val="0"/>
              </a:spcBef>
              <a:spcAft>
                <a:spcPts val="1800"/>
              </a:spcAft>
              <a:buClr>
                <a:srgbClr val="66FFFF"/>
              </a:buClr>
              <a:buSzPct val="100000"/>
              <a:buFont typeface="+mj-lt"/>
              <a:buAutoNum type="alphaLcPeriod" startAt="8"/>
            </a:pPr>
            <a:r>
              <a:rPr lang="en-US" altLang="en-US" dirty="0">
                <a:effectLst>
                  <a:outerShdw blurRad="38100" dist="38100" dir="2700000" algn="tl">
                    <a:srgbClr val="000000">
                      <a:alpha val="43137"/>
                    </a:srgbClr>
                  </a:outerShdw>
                </a:effectLst>
              </a:rPr>
              <a:t>All authority given to me (Matt 28:18-20)</a:t>
            </a:r>
          </a:p>
        </p:txBody>
      </p:sp>
      <p:pic>
        <p:nvPicPr>
          <p:cNvPr id="8" name="Picture 2" descr="http://3.bp.blogspot.com/-QEkPt30fRNQ/US-EfJsZfRI/AAAAAAAASK4/JnP_SUUHRas/s1600/a.jpg">
            <a:extLst>
              <a:ext uri="{FF2B5EF4-FFF2-40B4-BE49-F238E27FC236}">
                <a16:creationId xmlns:a16="http://schemas.microsoft.com/office/drawing/2014/main" id="{E0EF2F50-6D57-4B11-8B9C-3C68EFD1B1CF}"/>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839075" y="76200"/>
            <a:ext cx="1228725" cy="822960"/>
          </a:xfrm>
          <a:prstGeom prst="rect">
            <a:avLst/>
          </a:prstGeom>
          <a:noFill/>
          <a:ln w="9525">
            <a:noFill/>
            <a:miter lim="800000"/>
            <a:headEnd/>
            <a:tailEnd/>
          </a:ln>
        </p:spPr>
      </p:pic>
    </p:spTree>
    <p:extLst>
      <p:ext uri="{BB962C8B-B14F-4D97-AF65-F5344CB8AC3E}">
        <p14:creationId xmlns:p14="http://schemas.microsoft.com/office/powerpoint/2010/main" val="16467901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57175"/>
            <a:ext cx="8691562" cy="809625"/>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Response to Kingdom Now Problem Passages</a:t>
            </a:r>
          </a:p>
        </p:txBody>
      </p:sp>
      <p:sp>
        <p:nvSpPr>
          <p:cNvPr id="14339" name="Content Placeholder 2"/>
          <p:cNvSpPr>
            <a:spLocks noGrp="1"/>
          </p:cNvSpPr>
          <p:nvPr>
            <p:ph idx="1"/>
          </p:nvPr>
        </p:nvSpPr>
        <p:spPr>
          <a:xfrm>
            <a:off x="1143000" y="1143000"/>
            <a:ext cx="6324600" cy="47117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Christ’s ministry</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Passages from Acts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Paul</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the General letters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Revelation</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Miscellaneous Arguments</a:t>
            </a:r>
          </a:p>
        </p:txBody>
      </p:sp>
      <p:pic>
        <p:nvPicPr>
          <p:cNvPr id="7" name="Picture 2" descr="http://3.bp.blogspot.com/-QEkPt30fRNQ/US-EfJsZfRI/AAAAAAAASK4/JnP_SUUHRas/s1600/a.jpg">
            <a:extLst>
              <a:ext uri="{FF2B5EF4-FFF2-40B4-BE49-F238E27FC236}">
                <a16:creationId xmlns:a16="http://schemas.microsoft.com/office/drawing/2014/main" id="{67026CC2-71B5-4224-B61E-F81A6B8CF897}"/>
              </a:ext>
            </a:extLst>
          </p:cNvPr>
          <p:cNvPicPr>
            <a:picLocks noChangeAspect="1" noChangeArrowheads="1"/>
          </p:cNvPicPr>
          <p:nvPr/>
        </p:nvPicPr>
        <p:blipFill>
          <a:blip r:embed="rId2"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317165310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96041" y="2286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2. Is Jesus Now Reigning from David’s Throne?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(Acts 2)</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75671" y="1295400"/>
            <a:ext cx="8691562" cy="5105400"/>
          </a:xfrm>
        </p:spPr>
        <p:txBody>
          <a:bodyPr/>
          <a:lstStyle/>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David’s Throne is Earthly </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Davidic heavenly Throne changes its original meaning </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No NT verse places Jesus currently of David’s Throne</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The Davidic Throne comes into existence only after the Times of the Gentiles have run their course</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present Davidic Throne misunderstands the mystery nature of the Church</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present Davidic Throne misunderstands the parenthetical nature of the Church</a:t>
            </a: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96200" y="990600"/>
            <a:ext cx="1254196" cy="838200"/>
          </a:xfrm>
          <a:prstGeom prst="rect">
            <a:avLst/>
          </a:prstGeom>
        </p:spPr>
      </p:pic>
    </p:spTree>
    <p:extLst>
      <p:ext uri="{BB962C8B-B14F-4D97-AF65-F5344CB8AC3E}">
        <p14:creationId xmlns:p14="http://schemas.microsoft.com/office/powerpoint/2010/main" val="3312216114"/>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96041" y="2286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2. Is Jesus Now Reigning from David’s Throne?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(Acts 2)</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75671" y="1295400"/>
            <a:ext cx="8691562" cy="5105400"/>
          </a:xfrm>
        </p:spPr>
        <p:txBody>
          <a:bodyPr/>
          <a:lstStyle/>
          <a:p>
            <a:pPr marL="514350" indent="-514350">
              <a:spcBef>
                <a:spcPct val="0"/>
              </a:spcBef>
              <a:spcAft>
                <a:spcPts val="1200"/>
              </a:spcAft>
              <a:buClr>
                <a:srgbClr val="66FFFF"/>
              </a:buClr>
              <a:buSzPct val="100000"/>
              <a:buFont typeface="+mj-lt"/>
              <a:buAutoNum type="alphaLcPeriod"/>
            </a:pPr>
            <a:r>
              <a:rPr lang="en-US" altLang="en-US" sz="2800" b="1" u="sng" dirty="0">
                <a:solidFill>
                  <a:srgbClr val="FFFFCC"/>
                </a:solidFill>
                <a:effectLst>
                  <a:outerShdw blurRad="38100" dist="38100" dir="2700000" algn="tl">
                    <a:srgbClr val="000000">
                      <a:alpha val="43137"/>
                    </a:srgbClr>
                  </a:outerShdw>
                </a:effectLst>
              </a:rPr>
              <a:t>David’s Throne is Earthly </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Davidic heavenly Throne changes its original meaning </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No NT verse places Jesus currently of David’s Throne</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The Davidic Throne comes into existence only after the Times of the Gentiles have run their course</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present Davidic Throne misunderstands the mystery nature of the Church</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present Davidic Throne misunderstands the parenthetical nature of the Church</a:t>
            </a: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96200" y="990600"/>
            <a:ext cx="1254196" cy="838200"/>
          </a:xfrm>
          <a:prstGeom prst="rect">
            <a:avLst/>
          </a:prstGeom>
        </p:spPr>
      </p:pic>
    </p:spTree>
    <p:extLst>
      <p:ext uri="{BB962C8B-B14F-4D97-AF65-F5344CB8AC3E}">
        <p14:creationId xmlns:p14="http://schemas.microsoft.com/office/powerpoint/2010/main" val="9674895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323987"/>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1 Kings 2:11-12</a:t>
            </a:r>
          </a:p>
          <a:p>
            <a:pPr algn="just"/>
            <a:r>
              <a:rPr lang="en-US" sz="3200" dirty="0">
                <a:effectLst>
                  <a:outerShdw blurRad="38100" dist="38100" dir="2700000" algn="tl">
                    <a:srgbClr val="000000">
                      <a:alpha val="43137"/>
                    </a:srgbClr>
                  </a:outerShdw>
                </a:effectLst>
                <a:latin typeface="Calibri" panose="020F0502020204030204" pitchFamily="34" charset="0"/>
              </a:rPr>
              <a:t>“The days that David reigned over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Israel</a:t>
            </a:r>
            <a:r>
              <a:rPr lang="en-US" sz="3200" dirty="0">
                <a:effectLst>
                  <a:outerShdw blurRad="38100" dist="38100" dir="2700000" algn="tl">
                    <a:srgbClr val="000000">
                      <a:alpha val="43137"/>
                    </a:srgbClr>
                  </a:outerShdw>
                </a:effectLst>
                <a:latin typeface="Calibri" panose="020F0502020204030204" pitchFamily="34" charset="0"/>
              </a:rPr>
              <a:t> were forty years: seven years he reigned in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Hebron</a:t>
            </a:r>
            <a:r>
              <a:rPr lang="en-US" sz="3200" dirty="0">
                <a:effectLst>
                  <a:outerShdw blurRad="38100" dist="38100" dir="2700000" algn="tl">
                    <a:srgbClr val="000000">
                      <a:alpha val="43137"/>
                    </a:srgbClr>
                  </a:outerShdw>
                </a:effectLst>
                <a:latin typeface="Calibri" panose="020F0502020204030204" pitchFamily="34" charset="0"/>
              </a:rPr>
              <a:t> and thirty-three years he reigned in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Jerusalem</a:t>
            </a:r>
            <a:r>
              <a:rPr lang="en-US" sz="3200" dirty="0">
                <a:effectLst>
                  <a:outerShdw blurRad="38100" dist="38100" dir="2700000" algn="tl">
                    <a:srgbClr val="000000">
                      <a:alpha val="43137"/>
                    </a:srgbClr>
                  </a:outerShdw>
                </a:effectLst>
                <a:latin typeface="Calibri" panose="020F0502020204030204" pitchFamily="34" charset="0"/>
              </a:rPr>
              <a:t>.</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rPr>
              <a:t> </a:t>
            </a:r>
            <a:r>
              <a:rPr lang="en-US" sz="3200" dirty="0">
                <a:effectLst>
                  <a:outerShdw blurRad="38100" dist="38100" dir="2700000" algn="tl">
                    <a:srgbClr val="000000">
                      <a:alpha val="43137"/>
                    </a:srgbClr>
                  </a:outerShdw>
                </a:effectLst>
                <a:latin typeface="Calibri" panose="020F0502020204030204" pitchFamily="34" charset="0"/>
              </a:rPr>
              <a:t>And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Solomon sat on the throne of David</a:t>
            </a:r>
            <a:r>
              <a:rPr lang="en-US" sz="3200" dirty="0">
                <a:effectLst>
                  <a:outerShdw blurRad="38100" dist="38100" dir="2700000" algn="tl">
                    <a:srgbClr val="000000">
                      <a:alpha val="43137"/>
                    </a:srgbClr>
                  </a:outerShdw>
                </a:effectLst>
                <a:latin typeface="Calibri" panose="020F0502020204030204" pitchFamily="34" charset="0"/>
              </a:rPr>
              <a:t> his father, and his kingdom was firmly established.”</a:t>
            </a:r>
            <a:endPar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5" name="Picture 4">
            <a:extLst>
              <a:ext uri="{FF2B5EF4-FFF2-40B4-BE49-F238E27FC236}">
                <a16:creationId xmlns:a16="http://schemas.microsoft.com/office/drawing/2014/main" id="{0F6E98CA-7F29-4522-9EC2-7FAA6ADDE188}"/>
              </a:ext>
            </a:extLst>
          </p:cNvPr>
          <p:cNvPicPr>
            <a:picLocks noChangeAspect="1"/>
          </p:cNvPicPr>
          <p:nvPr/>
        </p:nvPicPr>
        <p:blipFill>
          <a:blip r:embed="rId3"/>
          <a:stretch>
            <a:fillRect/>
          </a:stretch>
        </p:blipFill>
        <p:spPr>
          <a:xfrm>
            <a:off x="3340607" y="3230880"/>
            <a:ext cx="2462786" cy="1645920"/>
          </a:xfrm>
          <a:prstGeom prst="rect">
            <a:avLst/>
          </a:prstGeom>
        </p:spPr>
      </p:pic>
    </p:spTree>
    <p:extLst>
      <p:ext uri="{BB962C8B-B14F-4D97-AF65-F5344CB8AC3E}">
        <p14:creationId xmlns:p14="http://schemas.microsoft.com/office/powerpoint/2010/main" val="59857286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38E9C2-D1FE-4AB5-860F-4AD8D41568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4579" name="Rectangle 3"/>
          <p:cNvSpPr>
            <a:spLocks noGrp="1"/>
          </p:cNvSpPr>
          <p:nvPr>
            <p:ph type="body" idx="4294967295"/>
          </p:nvPr>
        </p:nvSpPr>
        <p:spPr>
          <a:xfrm>
            <a:off x="0" y="0"/>
            <a:ext cx="9144000" cy="5638800"/>
          </a:xfrm>
        </p:spPr>
        <p:txBody>
          <a:bodyPr/>
          <a:lstStyle/>
          <a:p>
            <a:pPr marL="0" indent="0" algn="ctr">
              <a:spcBef>
                <a:spcPts val="0"/>
              </a:spcBef>
              <a:spcAft>
                <a:spcPts val="600"/>
              </a:spcAft>
              <a:buNone/>
              <a:defRPr/>
            </a:pPr>
            <a:r>
              <a:rPr lang="en-US" altLang="en-US" kern="1200" dirty="0">
                <a:solidFill>
                  <a:srgbClr val="00FFFF"/>
                </a:solidFill>
                <a:effectLst>
                  <a:outerShdw blurRad="38100" dist="38100" dir="2700000" algn="tl">
                    <a:srgbClr val="000000">
                      <a:alpha val="43137"/>
                    </a:srgbClr>
                  </a:outerShdw>
                </a:effectLst>
                <a:ea typeface="+mj-ea"/>
                <a:cs typeface="Arial" charset="0"/>
              </a:rPr>
              <a:t>2 Samuel 7:12-16</a:t>
            </a:r>
          </a:p>
          <a:p>
            <a:pPr marL="0" lvl="0" indent="0" algn="just">
              <a:spcBef>
                <a:spcPts val="0"/>
              </a:spcBef>
              <a:buClr>
                <a:srgbClr val="00FFFF"/>
              </a:buClr>
              <a:buNone/>
              <a:defRPr/>
            </a:pPr>
            <a:r>
              <a:rPr lang="en-US" sz="2600" dirty="0">
                <a:solidFill>
                  <a:srgbClr val="FFFFFF"/>
                </a:solidFill>
                <a:cs typeface="Calibri" panose="020F0502020204030204" pitchFamily="34" charset="0"/>
              </a:rPr>
              <a:t>“When your days are complete and you lie down with your fathers, I will raise up your </a:t>
            </a:r>
            <a:r>
              <a:rPr lang="en-US" sz="2600" b="1" u="sng" dirty="0">
                <a:solidFill>
                  <a:srgbClr val="FFFFCC"/>
                </a:solidFill>
                <a:cs typeface="Calibri" panose="020F0502020204030204" pitchFamily="34" charset="0"/>
              </a:rPr>
              <a:t>descendant</a:t>
            </a:r>
            <a:r>
              <a:rPr lang="en-US" sz="2600" dirty="0">
                <a:solidFill>
                  <a:srgbClr val="FFFFFF"/>
                </a:solidFill>
                <a:cs typeface="Calibri" panose="020F0502020204030204" pitchFamily="34" charset="0"/>
              </a:rPr>
              <a:t> after you, who will come forth from you, and I will establish his kingdom. </a:t>
            </a:r>
            <a:r>
              <a:rPr lang="en-US" sz="2600" baseline="30000" dirty="0">
                <a:solidFill>
                  <a:srgbClr val="FFFFFF"/>
                </a:solidFill>
                <a:cs typeface="Calibri" panose="020F0502020204030204" pitchFamily="34" charset="0"/>
              </a:rPr>
              <a:t>13 </a:t>
            </a:r>
            <a:r>
              <a:rPr lang="en-US" sz="2600" dirty="0">
                <a:solidFill>
                  <a:srgbClr val="FFFFFF"/>
                </a:solidFill>
                <a:cs typeface="Calibri" panose="020F0502020204030204" pitchFamily="34" charset="0"/>
              </a:rPr>
              <a:t>He shall build a house for My name, and I will establish </a:t>
            </a:r>
            <a:r>
              <a:rPr lang="en-US" sz="2600" b="1" u="sng" dirty="0">
                <a:solidFill>
                  <a:srgbClr val="FFFFCC"/>
                </a:solidFill>
                <a:cs typeface="Calibri" panose="020F0502020204030204" pitchFamily="34" charset="0"/>
              </a:rPr>
              <a:t>the</a:t>
            </a:r>
            <a:r>
              <a:rPr lang="en-US" sz="2600" b="1" u="sng" dirty="0">
                <a:solidFill>
                  <a:srgbClr val="FFFFFF"/>
                </a:solidFill>
                <a:cs typeface="Calibri" panose="020F0502020204030204" pitchFamily="34" charset="0"/>
              </a:rPr>
              <a:t> </a:t>
            </a:r>
            <a:r>
              <a:rPr lang="en-US" sz="2600" b="1" u="sng" dirty="0">
                <a:solidFill>
                  <a:srgbClr val="FFFFCC"/>
                </a:solidFill>
                <a:cs typeface="Calibri" panose="020F0502020204030204" pitchFamily="34" charset="0"/>
              </a:rPr>
              <a:t>throne of his kingdom forever</a:t>
            </a:r>
            <a:r>
              <a:rPr lang="en-US" sz="2600" dirty="0">
                <a:solidFill>
                  <a:srgbClr val="FFFFFF"/>
                </a:solidFill>
                <a:cs typeface="Calibri" panose="020F0502020204030204" pitchFamily="34" charset="0"/>
              </a:rPr>
              <a:t>. </a:t>
            </a:r>
            <a:r>
              <a:rPr lang="en-US" sz="2600" baseline="30000" dirty="0">
                <a:solidFill>
                  <a:srgbClr val="FFFFFF"/>
                </a:solidFill>
                <a:cs typeface="Calibri" panose="020F0502020204030204" pitchFamily="34" charset="0"/>
              </a:rPr>
              <a:t>14 </a:t>
            </a:r>
            <a:r>
              <a:rPr lang="en-US" sz="2600" dirty="0">
                <a:solidFill>
                  <a:srgbClr val="FFFFFF"/>
                </a:solidFill>
                <a:cs typeface="Calibri" panose="020F0502020204030204" pitchFamily="34" charset="0"/>
              </a:rPr>
              <a:t>I will be a father to him and he will be a son to Me; when he commits iniquity, I will correct him with the rod of men and the strokes of the sons of men, </a:t>
            </a:r>
            <a:r>
              <a:rPr lang="en-US" sz="2600" baseline="30000" dirty="0">
                <a:solidFill>
                  <a:srgbClr val="FFFFFF"/>
                </a:solidFill>
                <a:cs typeface="Calibri" panose="020F0502020204030204" pitchFamily="34" charset="0"/>
              </a:rPr>
              <a:t>15 </a:t>
            </a:r>
            <a:r>
              <a:rPr lang="en-US" sz="2600" dirty="0">
                <a:solidFill>
                  <a:srgbClr val="FFFFFF"/>
                </a:solidFill>
                <a:cs typeface="Calibri" panose="020F0502020204030204" pitchFamily="34" charset="0"/>
              </a:rPr>
              <a:t>but My lovingkindness shall not depart from him, as I took </a:t>
            </a:r>
            <a:r>
              <a:rPr lang="en-US" sz="2600" i="1" dirty="0">
                <a:solidFill>
                  <a:srgbClr val="FFFFFF"/>
                </a:solidFill>
                <a:cs typeface="Calibri" panose="020F0502020204030204" pitchFamily="34" charset="0"/>
              </a:rPr>
              <a:t>it</a:t>
            </a:r>
            <a:r>
              <a:rPr lang="en-US" sz="2600" dirty="0">
                <a:solidFill>
                  <a:srgbClr val="FFFFFF"/>
                </a:solidFill>
                <a:cs typeface="Calibri" panose="020F0502020204030204" pitchFamily="34" charset="0"/>
              </a:rPr>
              <a:t> away from Saul, whom I removed from before you. </a:t>
            </a:r>
            <a:r>
              <a:rPr lang="en-US" sz="2600" baseline="30000" dirty="0">
                <a:solidFill>
                  <a:srgbClr val="FFFFFF"/>
                </a:solidFill>
                <a:cs typeface="Calibri" panose="020F0502020204030204" pitchFamily="34" charset="0"/>
              </a:rPr>
              <a:t>16 </a:t>
            </a:r>
            <a:r>
              <a:rPr lang="en-US" sz="2600" b="1" u="sng" dirty="0">
                <a:solidFill>
                  <a:srgbClr val="FFFFCC"/>
                </a:solidFill>
                <a:cs typeface="Calibri" panose="020F0502020204030204" pitchFamily="34" charset="0"/>
              </a:rPr>
              <a:t>Your house and your kingdom shall endure before Me forever; your throne shall be established forever</a:t>
            </a:r>
            <a:r>
              <a:rPr lang="en-US" sz="2600" dirty="0">
                <a:solidFill>
                  <a:srgbClr val="FFFFFF"/>
                </a:solidFill>
                <a:cs typeface="Calibri" panose="020F0502020204030204" pitchFamily="34" charset="0"/>
              </a:rPr>
              <a:t>.” </a:t>
            </a:r>
            <a:r>
              <a:rPr lang="en-US" sz="2600" baseline="30000" dirty="0">
                <a:solidFill>
                  <a:srgbClr val="FFFFFF"/>
                </a:solidFill>
                <a:cs typeface="Calibri" panose="020F0502020204030204" pitchFamily="34" charset="0"/>
              </a:rPr>
              <a:t>17 </a:t>
            </a:r>
            <a:r>
              <a:rPr lang="en-US" sz="2600" dirty="0">
                <a:solidFill>
                  <a:srgbClr val="FFFFFF"/>
                </a:solidFill>
                <a:cs typeface="Calibri" panose="020F0502020204030204" pitchFamily="34" charset="0"/>
              </a:rPr>
              <a:t>In accordance with all these words and all this vision, so Nathan spoke </a:t>
            </a:r>
            <a:r>
              <a:rPr lang="en-US" sz="2600" b="1" u="sng" dirty="0">
                <a:solidFill>
                  <a:srgbClr val="FFFFCC"/>
                </a:solidFill>
                <a:cs typeface="Calibri" panose="020F0502020204030204" pitchFamily="34" charset="0"/>
              </a:rPr>
              <a:t>to David</a:t>
            </a:r>
            <a:r>
              <a:rPr lang="en-US" sz="2600" dirty="0">
                <a:solidFill>
                  <a:srgbClr val="FFFFFF"/>
                </a:solidFill>
                <a:cs typeface="Calibri" panose="020F0502020204030204" pitchFamily="34" charset="0"/>
              </a:rPr>
              <a:t>.”</a:t>
            </a:r>
          </a:p>
        </p:txBody>
      </p:sp>
    </p:spTree>
    <p:extLst>
      <p:ext uri="{BB962C8B-B14F-4D97-AF65-F5344CB8AC3E}">
        <p14:creationId xmlns:p14="http://schemas.microsoft.com/office/powerpoint/2010/main" val="2939446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485900" y="228600"/>
            <a:ext cx="6172200" cy="1066800"/>
          </a:xfrm>
        </p:spPr>
        <p:txBody>
          <a:bodyPr/>
          <a:lstStyle/>
          <a:p>
            <a:pPr algn="ctr">
              <a:spcBef>
                <a:spcPts val="1200"/>
              </a:spcBef>
            </a:pPr>
            <a:r>
              <a:rPr lang="en-US" sz="3600" dirty="0">
                <a:effectLst>
                  <a:outerShdw blurRad="38100" dist="38100" dir="2700000" algn="tl">
                    <a:srgbClr val="000000">
                      <a:alpha val="43137"/>
                    </a:srgbClr>
                  </a:outerShdw>
                </a:effectLst>
              </a:rPr>
              <a:t>John F. </a:t>
            </a:r>
            <a:r>
              <a:rPr lang="en-US" sz="3600" dirty="0" err="1">
                <a:effectLst>
                  <a:outerShdw blurRad="38100" dist="38100" dir="2700000" algn="tl">
                    <a:srgbClr val="000000">
                      <a:alpha val="43137"/>
                    </a:srgbClr>
                  </a:outerShdw>
                </a:effectLst>
              </a:rPr>
              <a:t>Walvoord</a:t>
            </a:r>
            <a:br>
              <a:rPr lang="en-US" sz="1800" dirty="0">
                <a:effectLst>
                  <a:outerShdw blurRad="38100" dist="38100" dir="2700000" algn="tl">
                    <a:srgbClr val="000000">
                      <a:alpha val="43137"/>
                    </a:srgbClr>
                  </a:outerShdw>
                </a:effectLst>
              </a:rPr>
            </a:br>
            <a:r>
              <a:rPr lang="en-US" sz="1800" i="1" dirty="0">
                <a:effectLst>
                  <a:outerShdw blurRad="38100" dist="38100" dir="2700000" algn="tl">
                    <a:srgbClr val="000000">
                      <a:alpha val="43137"/>
                    </a:srgbClr>
                  </a:outerShdw>
                </a:effectLst>
              </a:rPr>
              <a:t>Israel in Prophecy</a:t>
            </a:r>
            <a:r>
              <a:rPr lang="en-US" sz="1800" dirty="0">
                <a:effectLst>
                  <a:outerShdw blurRad="38100" dist="38100" dir="2700000" algn="tl">
                    <a:srgbClr val="000000">
                      <a:alpha val="43137"/>
                    </a:srgbClr>
                  </a:outerShdw>
                </a:effectLst>
              </a:rPr>
              <a:t> (Grand Rapids: Zondervan, 1962), 84-85, 87.</a:t>
            </a:r>
          </a:p>
        </p:txBody>
      </p:sp>
      <p:sp>
        <p:nvSpPr>
          <p:cNvPr id="16387" name="Rectangle 3"/>
          <p:cNvSpPr>
            <a:spLocks noGrp="1" noChangeArrowheads="1"/>
          </p:cNvSpPr>
          <p:nvPr>
            <p:ph type="body" idx="1"/>
          </p:nvPr>
        </p:nvSpPr>
        <p:spPr>
          <a:xfrm>
            <a:off x="0" y="1447800"/>
            <a:ext cx="9144000" cy="5334000"/>
          </a:xfrm>
        </p:spPr>
        <p:txBody>
          <a:bodyPr/>
          <a:lstStyle/>
          <a:p>
            <a:pPr marL="0" indent="0" algn="just">
              <a:buFontTx/>
              <a:buNone/>
              <a:defRPr/>
            </a:pPr>
            <a:r>
              <a:rPr lang="en-US" sz="2600" b="1" dirty="0">
                <a:effectLst>
                  <a:outerShdw blurRad="38100" dist="38100" dir="2700000" algn="tl">
                    <a:srgbClr val="000000">
                      <a:alpha val="43137"/>
                    </a:srgbClr>
                  </a:outerShdw>
                </a:effectLst>
              </a:rPr>
              <a:t>“</a:t>
            </a:r>
            <a:r>
              <a:rPr lang="en-US" sz="2600" dirty="0">
                <a:effectLst>
                  <a:outerShdw blurRad="38100" dist="38100" dir="2700000" algn="tl">
                    <a:srgbClr val="000000">
                      <a:alpha val="43137"/>
                    </a:srgbClr>
                  </a:outerShdw>
                </a:effectLst>
              </a:rPr>
              <a:t>The covenant with David is not only given twice in its major content— namely, </a:t>
            </a:r>
            <a:r>
              <a:rPr lang="en-US" sz="2600" b="1" u="sng" dirty="0">
                <a:solidFill>
                  <a:srgbClr val="FFFFCC"/>
                </a:solidFill>
                <a:effectLst>
                  <a:outerShdw blurRad="38100" dist="38100" dir="2700000" algn="tl">
                    <a:srgbClr val="000000">
                      <a:alpha val="43137"/>
                    </a:srgbClr>
                  </a:outerShdw>
                </a:effectLst>
              </a:rPr>
              <a:t>II Samuel 7</a:t>
            </a:r>
            <a:r>
              <a:rPr lang="en-US" sz="2600" b="1" dirty="0">
                <a:solidFill>
                  <a:srgbClr val="FFFFCC"/>
                </a:solidFill>
                <a:effectLst>
                  <a:outerShdw blurRad="38100" dist="38100" dir="2700000" algn="tl">
                    <a:srgbClr val="000000">
                      <a:alpha val="43137"/>
                    </a:srgbClr>
                  </a:outerShdw>
                </a:effectLst>
              </a:rPr>
              <a:t> </a:t>
            </a:r>
            <a:r>
              <a:rPr lang="en-US" sz="2600" dirty="0">
                <a:effectLst>
                  <a:outerShdw blurRad="38100" dist="38100" dir="2700000" algn="tl">
                    <a:srgbClr val="000000">
                      <a:alpha val="43137"/>
                    </a:srgbClr>
                  </a:outerShdw>
                </a:effectLst>
              </a:rPr>
              <a:t>and </a:t>
            </a:r>
            <a:r>
              <a:rPr lang="en-US" sz="2600" b="1" u="sng" dirty="0">
                <a:solidFill>
                  <a:srgbClr val="FFFFCC"/>
                </a:solidFill>
                <a:effectLst>
                  <a:outerShdw blurRad="38100" dist="38100" dir="2700000" algn="tl">
                    <a:srgbClr val="000000">
                      <a:alpha val="43137"/>
                    </a:srgbClr>
                  </a:outerShdw>
                </a:effectLst>
              </a:rPr>
              <a:t>I Chronicles 17</a:t>
            </a:r>
            <a:r>
              <a:rPr lang="en-US" sz="2600" dirty="0">
                <a:effectLst>
                  <a:outerShdw blurRad="38100" dist="38100" dir="2700000" algn="tl">
                    <a:srgbClr val="000000">
                      <a:alpha val="43137"/>
                    </a:srgbClr>
                  </a:outerShdw>
                </a:effectLst>
              </a:rPr>
              <a:t>—but it is also confirmed in </a:t>
            </a:r>
            <a:r>
              <a:rPr lang="en-US" sz="2600" b="1" u="sng" dirty="0">
                <a:solidFill>
                  <a:srgbClr val="FFFFCC"/>
                </a:solidFill>
                <a:effectLst>
                  <a:outerShdw blurRad="38100" dist="38100" dir="2700000" algn="tl">
                    <a:srgbClr val="000000">
                      <a:alpha val="43137"/>
                    </a:srgbClr>
                  </a:outerShdw>
                </a:effectLst>
              </a:rPr>
              <a:t>Psalm 89</a:t>
            </a:r>
            <a:r>
              <a:rPr lang="en-US" sz="2600" dirty="0">
                <a:effectLst>
                  <a:outerShdw blurRad="38100" dist="38100" dir="2700000" algn="tl">
                    <a:srgbClr val="000000">
                      <a:alpha val="43137"/>
                    </a:srgbClr>
                  </a:outerShdw>
                </a:effectLst>
              </a:rPr>
              <a:t>. In this and other Old Testament references there is no allusion anywhere to the idea that these promises are to be understood in a spiritualized sense as referring to the church or to a reign of God in heaven. Rather, it is linked to the earth and to the seed of Israel, and to the land...There is no indication that this kingdom extended to a spiritual entity such as the church nor that the throne in view is the throne of God in heaven rather than the throne of David on earth...Such a situation does not prevail in this present age and is not related here or elsewhere to the reign of Christ from the throne of His Father in heaven.”</a:t>
            </a:r>
          </a:p>
        </p:txBody>
      </p:sp>
      <p:pic>
        <p:nvPicPr>
          <p:cNvPr id="28676" name="Picture 2" descr="http://walvoordhistory.com/wp-content/uploads/2009/11/JohnFWalvoord-e141965344788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52400"/>
            <a:ext cx="996792" cy="1188720"/>
          </a:xfrm>
          <a:prstGeom prst="rect">
            <a:avLst/>
          </a:prstGeom>
          <a:noFill/>
          <a:ln w="9525">
            <a:noFill/>
            <a:miter lim="800000"/>
            <a:headEnd/>
            <a:tailEnd/>
          </a:ln>
        </p:spPr>
      </p:pic>
    </p:spTree>
    <p:extLst>
      <p:ext uri="{BB962C8B-B14F-4D97-AF65-F5344CB8AC3E}">
        <p14:creationId xmlns:p14="http://schemas.microsoft.com/office/powerpoint/2010/main" val="203118475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ctrTitle" idx="4294967295"/>
          </p:nvPr>
        </p:nvSpPr>
        <p:spPr>
          <a:xfrm>
            <a:off x="1562100" y="594359"/>
            <a:ext cx="6019800" cy="1371600"/>
          </a:xfrm>
        </p:spPr>
        <p:txBody>
          <a:bodyPr/>
          <a:lstStyle/>
          <a:p>
            <a:pPr algn="ctr" eaLnBrk="1" hangingPunct="1">
              <a:defRPr/>
            </a:pPr>
            <a:r>
              <a:rPr lang="en-US" altLang="en-US" dirty="0">
                <a:solidFill>
                  <a:srgbClr val="00FFFF"/>
                </a:solidFill>
                <a:effectLst>
                  <a:outerShdw blurRad="38100" dist="38100" dir="2700000" algn="tl">
                    <a:srgbClr val="000000">
                      <a:alpha val="43137"/>
                    </a:srgbClr>
                  </a:outerShdw>
                </a:effectLst>
                <a:cs typeface="Calibri" panose="020F0502020204030204" pitchFamily="34" charset="0"/>
              </a:rPr>
              <a:t>The Coming Kingdom</a:t>
            </a:r>
            <a:br>
              <a:rPr lang="en-US" altLang="en-US" b="1"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2800" dirty="0">
                <a:solidFill>
                  <a:srgbClr val="00FFFF"/>
                </a:solidFill>
                <a:effectLst>
                  <a:outerShdw blurRad="38100" dist="38100" dir="2700000" algn="tl">
                    <a:srgbClr val="000000">
                      <a:alpha val="43137"/>
                    </a:srgbClr>
                  </a:outerShdw>
                </a:effectLst>
                <a:cs typeface="Calibri" panose="020F0502020204030204" pitchFamily="34" charset="0"/>
              </a:rPr>
              <a:t>Chapter 17</a:t>
            </a:r>
            <a:endParaRPr lang="en-US" altLang="en-US"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6147" name="Subtitle 2"/>
          <p:cNvSpPr>
            <a:spLocks noGrp="1"/>
          </p:cNvSpPr>
          <p:nvPr>
            <p:ph type="subTitle" idx="4294967295"/>
          </p:nvPr>
        </p:nvSpPr>
        <p:spPr>
          <a:xfrm>
            <a:off x="990600" y="4572001"/>
            <a:ext cx="7467600" cy="1752600"/>
          </a:xfrm>
        </p:spPr>
        <p:txBody>
          <a:bodyPr/>
          <a:lstStyle/>
          <a:p>
            <a:pPr marL="0" indent="0" algn="ctr" eaLnBrk="1" hangingPunct="1">
              <a:buNone/>
            </a:pPr>
            <a:r>
              <a:rPr lang="en-US" altLang="en-US" dirty="0">
                <a:effectLst>
                  <a:outerShdw blurRad="38100" dist="38100" dir="2700000" algn="tl">
                    <a:srgbClr val="000000">
                      <a:alpha val="43137"/>
                    </a:srgbClr>
                  </a:outerShdw>
                </a:effectLst>
                <a:cs typeface="Calibri" panose="020F0502020204030204" pitchFamily="34" charset="0"/>
              </a:rPr>
              <a:t>Dr. Andy Woods</a:t>
            </a:r>
          </a:p>
          <a:p>
            <a:pPr eaLnBrk="1" hangingPunct="1"/>
            <a:endParaRPr lang="en-US" altLang="en-US" sz="2000" dirty="0">
              <a:effectLst>
                <a:outerShdw blurRad="38100" dist="38100" dir="2700000" algn="tl">
                  <a:srgbClr val="000000">
                    <a:alpha val="43137"/>
                  </a:srgbClr>
                </a:outerShdw>
              </a:effectLst>
              <a:cs typeface="Calibri" panose="020F0502020204030204" pitchFamily="34" charset="0"/>
            </a:endParaRP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Senior Pastor – Sugar Land Bible Church</a:t>
            </a:r>
          </a:p>
          <a:p>
            <a:pPr marL="0" indent="0" algn="ctr" eaLnBrk="1" hangingPunct="1">
              <a:buNone/>
            </a:pPr>
            <a:r>
              <a:rPr lang="en-US" altLang="en-US" sz="2000" dirty="0">
                <a:effectLst>
                  <a:outerShdw blurRad="38100" dist="38100" dir="2700000" algn="tl">
                    <a:srgbClr val="000000">
                      <a:alpha val="43137"/>
                    </a:srgbClr>
                  </a:outerShdw>
                </a:effectLst>
                <a:cs typeface="Calibri" panose="020F0502020204030204" pitchFamily="34" charset="0"/>
              </a:rPr>
              <a:t>President – Chafer Theological Seminary</a:t>
            </a:r>
            <a:r>
              <a:rPr lang="en-US" altLang="en-US" sz="2000" dirty="0">
                <a:solidFill>
                  <a:schemeClr val="bg1"/>
                </a:solidFill>
                <a:effectLst>
                  <a:outerShdw blurRad="38100" dist="38100" dir="2700000" algn="tl">
                    <a:srgbClr val="000000">
                      <a:alpha val="43137"/>
                    </a:srgbClr>
                  </a:outerShdw>
                </a:effectLst>
                <a:cs typeface="Calibri" panose="020F0502020204030204" pitchFamily="34" charset="0"/>
              </a:rPr>
              <a:t> </a:t>
            </a:r>
          </a:p>
        </p:txBody>
      </p:sp>
      <p:pic>
        <p:nvPicPr>
          <p:cNvPr id="6148" name="Picture 3"/>
          <p:cNvPicPr>
            <a:picLocks noChangeAspect="1"/>
          </p:cNvPicPr>
          <p:nvPr/>
        </p:nvPicPr>
        <p:blipFill>
          <a:blip r:embed="rId3">
            <a:extLst>
              <a:ext uri="{28A0092B-C50C-407E-A947-70E740481C1C}">
                <a14:useLocalDpi xmlns:a14="http://schemas.microsoft.com/office/drawing/2010/main"/>
              </a:ext>
            </a:extLst>
          </a:blip>
          <a:srcRect/>
          <a:stretch>
            <a:fillRect/>
          </a:stretch>
        </p:blipFill>
        <p:spPr bwMode="auto">
          <a:xfrm>
            <a:off x="3916363" y="2362200"/>
            <a:ext cx="1311275" cy="1828800"/>
          </a:xfrm>
          <a:prstGeom prst="rect">
            <a:avLst/>
          </a:prstGeom>
          <a:noFill/>
          <a:ln w="38100">
            <a:solidFill>
              <a:schemeClr val="bg1"/>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884751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816429"/>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Matthew 20:20-21</a:t>
            </a:r>
          </a:p>
          <a:p>
            <a:pPr algn="just"/>
            <a:r>
              <a:rPr lang="en-US" sz="3200" dirty="0">
                <a:effectLst>
                  <a:outerShdw blurRad="38100" dist="38100" dir="2700000" algn="tl">
                    <a:srgbClr val="000000">
                      <a:alpha val="43137"/>
                    </a:srgbClr>
                  </a:outerShdw>
                </a:effectLst>
                <a:latin typeface="Calibri" panose="020F0502020204030204" pitchFamily="34" charset="0"/>
              </a:rPr>
              <a:t>“Then the mother of the sons of Zebedee came to Jesus with her sons, bowing down and making a request of Him. And He said to her, ‘What do you wish?’ She said to Him, ‘Command that in Your kingdom these two sons of mine may sit one on Your right and one on Your left.’”</a:t>
            </a:r>
          </a:p>
        </p:txBody>
      </p:sp>
      <p:pic>
        <p:nvPicPr>
          <p:cNvPr id="4" name="Picture 3">
            <a:extLst>
              <a:ext uri="{FF2B5EF4-FFF2-40B4-BE49-F238E27FC236}">
                <a16:creationId xmlns:a16="http://schemas.microsoft.com/office/drawing/2014/main" id="{18F48FAB-395A-4463-A7AF-91EB47372F6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792502" y="3810000"/>
            <a:ext cx="1558996" cy="1041903"/>
          </a:xfrm>
          <a:prstGeom prst="rect">
            <a:avLst/>
          </a:prstGeom>
        </p:spPr>
      </p:pic>
    </p:spTree>
    <p:extLst>
      <p:ext uri="{BB962C8B-B14F-4D97-AF65-F5344CB8AC3E}">
        <p14:creationId xmlns:p14="http://schemas.microsoft.com/office/powerpoint/2010/main" val="214815629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339102"/>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Matthew 25:31</a:t>
            </a:r>
          </a:p>
          <a:p>
            <a:pPr algn="just"/>
            <a:r>
              <a:rPr lang="en-US" sz="3200" dirty="0">
                <a:effectLst>
                  <a:outerShdw blurRad="38100" dist="38100" dir="2700000" algn="tl">
                    <a:srgbClr val="000000">
                      <a:alpha val="43137"/>
                    </a:srgbClr>
                  </a:outerShdw>
                </a:effectLst>
                <a:latin typeface="Calibri" panose="020F0502020204030204" pitchFamily="34" charset="0"/>
              </a:rPr>
              <a:t>“But when the Son of Man comes in His glory, and all the angels with Him, then He will sit on His glorious throne.”</a:t>
            </a:r>
          </a:p>
        </p:txBody>
      </p:sp>
      <p:pic>
        <p:nvPicPr>
          <p:cNvPr id="4" name="Picture 3">
            <a:extLst>
              <a:ext uri="{FF2B5EF4-FFF2-40B4-BE49-F238E27FC236}">
                <a16:creationId xmlns:a16="http://schemas.microsoft.com/office/drawing/2014/main" id="{18F48FAB-395A-4463-A7AF-91EB47372F6C}"/>
              </a:ext>
            </a:extLst>
          </p:cNvPr>
          <p:cNvPicPr>
            <a:picLocks noChangeAspect="1"/>
          </p:cNvPicPr>
          <p:nvPr/>
        </p:nvPicPr>
        <p:blipFill>
          <a:blip r:embed="rId3"/>
          <a:stretch>
            <a:fillRect/>
          </a:stretch>
        </p:blipFill>
        <p:spPr>
          <a:xfrm>
            <a:off x="2861733" y="2590800"/>
            <a:ext cx="3420534" cy="2286000"/>
          </a:xfrm>
          <a:prstGeom prst="rect">
            <a:avLst/>
          </a:prstGeom>
        </p:spPr>
      </p:pic>
    </p:spTree>
    <p:extLst>
      <p:ext uri="{BB962C8B-B14F-4D97-AF65-F5344CB8AC3E}">
        <p14:creationId xmlns:p14="http://schemas.microsoft.com/office/powerpoint/2010/main" val="137115063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96041" y="2286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2. Is Jesus Now Reigning from David’s Throne?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(Acts 2)</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75671" y="1295400"/>
            <a:ext cx="8691562" cy="5105400"/>
          </a:xfrm>
        </p:spPr>
        <p:txBody>
          <a:bodyPr/>
          <a:lstStyle/>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David’s Throne is Earthly </a:t>
            </a:r>
          </a:p>
          <a:p>
            <a:pPr marL="514350" indent="-514350">
              <a:spcBef>
                <a:spcPct val="0"/>
              </a:spcBef>
              <a:spcAft>
                <a:spcPts val="1200"/>
              </a:spcAft>
              <a:buClr>
                <a:srgbClr val="66FFFF"/>
              </a:buClr>
              <a:buSzPct val="100000"/>
              <a:buFont typeface="+mj-lt"/>
              <a:buAutoNum type="alphaLcPeriod"/>
            </a:pPr>
            <a:r>
              <a:rPr lang="en-US" altLang="en-US" sz="2800" b="1" u="sng" dirty="0">
                <a:solidFill>
                  <a:srgbClr val="FFFFCC"/>
                </a:solidFill>
                <a:effectLst>
                  <a:outerShdw blurRad="38100" dist="38100" dir="2700000" algn="tl">
                    <a:srgbClr val="000000">
                      <a:alpha val="43137"/>
                    </a:srgbClr>
                  </a:outerShdw>
                </a:effectLst>
              </a:rPr>
              <a:t>A Davidic heavenly Throne changes its original meaning </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No NT verse places Jesus currently of David’s Throne</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The Davidic Throne comes into existence only after the Times of the Gentiles have run their course</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present Davidic Throne misunderstands the mystery nature of the Church</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present Davidic Throne misunderstands the parenthetical nature of the Church</a:t>
            </a: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96200" y="990600"/>
            <a:ext cx="1254196" cy="838200"/>
          </a:xfrm>
          <a:prstGeom prst="rect">
            <a:avLst/>
          </a:prstGeom>
        </p:spPr>
      </p:pic>
    </p:spTree>
    <p:extLst>
      <p:ext uri="{BB962C8B-B14F-4D97-AF65-F5344CB8AC3E}">
        <p14:creationId xmlns:p14="http://schemas.microsoft.com/office/powerpoint/2010/main" val="52868926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1181100" y="274638"/>
            <a:ext cx="6781800" cy="1097280"/>
          </a:xfrm>
        </p:spPr>
        <p:txBody>
          <a:bodyPr/>
          <a:lstStyle/>
          <a:p>
            <a:pPr algn="ctr">
              <a:defRPr/>
            </a:pPr>
            <a:r>
              <a:rPr lang="en-US" altLang="en-US" sz="3200" dirty="0">
                <a:solidFill>
                  <a:srgbClr val="00FFFF"/>
                </a:solidFill>
                <a:effectLst>
                  <a:outerShdw blurRad="38100" dist="38100" dir="2700000" algn="tl">
                    <a:srgbClr val="000000">
                      <a:alpha val="43137"/>
                    </a:srgbClr>
                  </a:outerShdw>
                </a:effectLst>
                <a:cs typeface="Calibri" panose="020F0502020204030204" pitchFamily="34" charset="0"/>
              </a:rPr>
              <a:t>Is Jesus Now Reigning </a:t>
            </a:r>
            <a:br>
              <a:rPr lang="en-US" altLang="en-US" sz="3200" dirty="0">
                <a:solidFill>
                  <a:srgbClr val="00FFFF"/>
                </a:solidFill>
                <a:effectLst>
                  <a:outerShdw blurRad="38100" dist="38100" dir="2700000" algn="tl">
                    <a:srgbClr val="000000">
                      <a:alpha val="43137"/>
                    </a:srgbClr>
                  </a:outerShdw>
                </a:effectLst>
                <a:cs typeface="Calibri" panose="020F0502020204030204" pitchFamily="34" charset="0"/>
              </a:rPr>
            </a:br>
            <a:r>
              <a:rPr lang="en-US" altLang="en-US" sz="3200" dirty="0">
                <a:solidFill>
                  <a:srgbClr val="00FFFF"/>
                </a:solidFill>
                <a:effectLst>
                  <a:outerShdw blurRad="38100" dist="38100" dir="2700000" algn="tl">
                    <a:srgbClr val="000000">
                      <a:alpha val="43137"/>
                    </a:srgbClr>
                  </a:outerShdw>
                </a:effectLst>
                <a:cs typeface="Calibri" panose="020F0502020204030204" pitchFamily="34" charset="0"/>
              </a:rPr>
              <a:t>on David’s Throne?</a:t>
            </a:r>
          </a:p>
        </p:txBody>
      </p:sp>
      <p:sp>
        <p:nvSpPr>
          <p:cNvPr id="61443" name="Content Placeholder 2"/>
          <p:cNvSpPr>
            <a:spLocks noGrp="1"/>
          </p:cNvSpPr>
          <p:nvPr>
            <p:ph idx="1"/>
          </p:nvPr>
        </p:nvSpPr>
        <p:spPr>
          <a:xfrm>
            <a:off x="3200400" y="1600200"/>
            <a:ext cx="5791200" cy="3124199"/>
          </a:xfrm>
        </p:spPr>
        <p:txBody>
          <a:bodyPr/>
          <a:lstStyle/>
          <a:p>
            <a:pPr marL="0" indent="0" algn="just">
              <a:buNone/>
              <a:defRPr/>
            </a:pPr>
            <a:r>
              <a:rPr lang="en-US" altLang="en-US" sz="2800" dirty="0">
                <a:effectLst>
                  <a:outerShdw blurRad="38100" dist="38100" dir="2700000" algn="tl">
                    <a:srgbClr val="000000">
                      <a:alpha val="43137"/>
                    </a:srgbClr>
                  </a:outerShdw>
                </a:effectLst>
                <a:cs typeface="Calibri" panose="020F0502020204030204" pitchFamily="34" charset="0"/>
              </a:rPr>
              <a:t>“</a:t>
            </a:r>
            <a:r>
              <a:rPr lang="en-US" sz="2800" dirty="0">
                <a:effectLst/>
                <a:cs typeface="Calibri" panose="020F0502020204030204" pitchFamily="34" charset="0"/>
              </a:rPr>
              <a:t>So, they have not only changed the people to include the Church, but they have also changed the place where the covenant is to be fulfilled. Now it’s not only on earth, but it’s also in heaven. . . . The people have changed and the place has changed</a:t>
            </a:r>
            <a:r>
              <a:rPr lang="en-US" altLang="en-US" sz="2800" dirty="0">
                <a:effectLst>
                  <a:outerShdw blurRad="38100" dist="38100" dir="2700000" algn="tl">
                    <a:srgbClr val="000000">
                      <a:alpha val="43137"/>
                    </a:srgbClr>
                  </a:outerShdw>
                </a:effectLst>
                <a:cs typeface="Calibri" panose="020F0502020204030204" pitchFamily="34" charset="0"/>
              </a:rPr>
              <a:t>.”</a:t>
            </a:r>
          </a:p>
        </p:txBody>
      </p:sp>
      <p:sp>
        <p:nvSpPr>
          <p:cNvPr id="61444" name="TextBox 3"/>
          <p:cNvSpPr txBox="1">
            <a:spLocks noChangeArrowheads="1"/>
          </p:cNvSpPr>
          <p:nvPr/>
        </p:nvSpPr>
        <p:spPr bwMode="auto">
          <a:xfrm>
            <a:off x="1238250" y="6073914"/>
            <a:ext cx="6667500" cy="707886"/>
          </a:xfrm>
          <a:prstGeom prst="rect">
            <a:avLst/>
          </a:prstGeom>
          <a:no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sz="2000" dirty="0">
                <a:latin typeface="Calibri" panose="020F0502020204030204" pitchFamily="34" charset="0"/>
                <a:cs typeface="Calibri" panose="020F0502020204030204" pitchFamily="34" charset="0"/>
              </a:rPr>
              <a:t>Robert Lightner, “Progressive Dispensationalism,” </a:t>
            </a:r>
            <a:r>
              <a:rPr lang="en-US" sz="2000" i="1" dirty="0">
                <a:latin typeface="Calibri" panose="020F0502020204030204" pitchFamily="34" charset="0"/>
                <a:cs typeface="Calibri" panose="020F0502020204030204" pitchFamily="34" charset="0"/>
              </a:rPr>
              <a:t>Conservative Theological Journal</a:t>
            </a:r>
            <a:r>
              <a:rPr lang="en-US" sz="2000" dirty="0">
                <a:latin typeface="Calibri" panose="020F0502020204030204" pitchFamily="34" charset="0"/>
                <a:cs typeface="Calibri" panose="020F0502020204030204" pitchFamily="34" charset="0"/>
              </a:rPr>
              <a:t> 4, no. 11 (March 2000): 53–54.</a:t>
            </a:r>
            <a:endParaRPr lang="en-US" altLang="en-US" sz="20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1445" name="Picture 4" descr="http://t1.gstatic.com/images?q=tbn:ANd9GcRVEkk3EF6aIGxY0Yz0z_uevMi3B1FPvrIm0btZT0dvwfQOys6K"/>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5890" y="76200"/>
            <a:ext cx="868866" cy="1097280"/>
          </a:xfrm>
          <a:prstGeom prst="rect">
            <a:avLst/>
          </a:prstGeom>
          <a:solidFill>
            <a:srgbClr val="FFFFFF">
              <a:shade val="85000"/>
            </a:srgbClr>
          </a:solidFill>
          <a:ln w="38100">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pic>
        <p:nvPicPr>
          <p:cNvPr id="119814" name="Picture 1"/>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bwMode="auto">
          <a:xfrm>
            <a:off x="228600" y="1752600"/>
            <a:ext cx="2882901" cy="3657600"/>
          </a:xfrm>
          <a:prstGeom prst="rect">
            <a:avLst/>
          </a:prstGeom>
          <a:noFill/>
          <a:ln w="38100">
            <a:solidFill>
              <a:schemeClr val="bg1"/>
            </a:solidFill>
            <a:miter lim="800000"/>
            <a:headEnd/>
            <a:tailEnd/>
          </a:ln>
        </p:spPr>
      </p:pic>
    </p:spTree>
    <p:extLst>
      <p:ext uri="{BB962C8B-B14F-4D97-AF65-F5344CB8AC3E}">
        <p14:creationId xmlns:p14="http://schemas.microsoft.com/office/powerpoint/2010/main" val="249428386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3386EFB9-830F-4A11-9069-29F8D8401807}"/>
              </a:ext>
            </a:extLst>
          </p:cNvPr>
          <p:cNvGraphicFramePr>
            <a:graphicFrameLocks noGrp="1"/>
          </p:cNvGraphicFramePr>
          <p:nvPr>
            <p:ph/>
            <p:extLst>
              <p:ext uri="{D42A27DB-BD31-4B8C-83A1-F6EECF244321}">
                <p14:modId xmlns:p14="http://schemas.microsoft.com/office/powerpoint/2010/main" val="2574291200"/>
              </p:ext>
            </p:extLst>
          </p:nvPr>
        </p:nvGraphicFramePr>
        <p:xfrm>
          <a:off x="76200" y="1188720"/>
          <a:ext cx="8991600" cy="4267200"/>
        </p:xfrm>
        <a:graphic>
          <a:graphicData uri="http://schemas.openxmlformats.org/drawingml/2006/table">
            <a:tbl>
              <a:tblPr firstRow="1" bandRow="1">
                <a:tableStyleId>{073A0DAA-6AF3-43AB-8588-CEC1D06C72B9}</a:tableStyleId>
              </a:tblPr>
              <a:tblGrid>
                <a:gridCol w="2997200">
                  <a:extLst>
                    <a:ext uri="{9D8B030D-6E8A-4147-A177-3AD203B41FA5}">
                      <a16:colId xmlns:a16="http://schemas.microsoft.com/office/drawing/2014/main" val="3561167396"/>
                    </a:ext>
                  </a:extLst>
                </a:gridCol>
                <a:gridCol w="2997200">
                  <a:extLst>
                    <a:ext uri="{9D8B030D-6E8A-4147-A177-3AD203B41FA5}">
                      <a16:colId xmlns:a16="http://schemas.microsoft.com/office/drawing/2014/main" val="980899094"/>
                    </a:ext>
                  </a:extLst>
                </a:gridCol>
                <a:gridCol w="2997200">
                  <a:extLst>
                    <a:ext uri="{9D8B030D-6E8A-4147-A177-3AD203B41FA5}">
                      <a16:colId xmlns:a16="http://schemas.microsoft.com/office/drawing/2014/main" val="2934671267"/>
                    </a:ext>
                  </a:extLst>
                </a:gridCol>
              </a:tblGrid>
              <a:tr h="1524000">
                <a:tc>
                  <a:txBody>
                    <a:bodyPr/>
                    <a:lstStyle/>
                    <a:p>
                      <a:pPr algn="ctr"/>
                      <a:r>
                        <a:rPr lang="en-US" sz="3600" b="0" dirty="0">
                          <a:solidFill>
                            <a:srgbClr val="00FFFF"/>
                          </a:solidFill>
                          <a:effectLst/>
                          <a:latin typeface="Calibri" panose="020F0502020204030204" pitchFamily="34" charset="0"/>
                          <a:ea typeface="+mj-ea"/>
                          <a:cs typeface="Calibri" panose="020F0502020204030204" pitchFamily="34" charset="0"/>
                        </a:rPr>
                        <a:t>Changes</a:t>
                      </a:r>
                    </a:p>
                  </a:txBody>
                  <a:tcPr anchor="ctr"/>
                </a:tc>
                <a:tc>
                  <a:txBody>
                    <a:bodyPr/>
                    <a:lstStyle/>
                    <a:p>
                      <a:pPr algn="ctr"/>
                      <a:r>
                        <a:rPr lang="en-US" sz="3600" b="0" dirty="0">
                          <a:solidFill>
                            <a:srgbClr val="00FFFF"/>
                          </a:solidFill>
                          <a:effectLst/>
                          <a:latin typeface="Calibri" panose="020F0502020204030204" pitchFamily="34" charset="0"/>
                          <a:ea typeface="+mj-ea"/>
                          <a:cs typeface="Calibri" panose="020F0502020204030204" pitchFamily="34" charset="0"/>
                        </a:rPr>
                        <a:t>Biblical </a:t>
                      </a:r>
                    </a:p>
                    <a:p>
                      <a:pPr algn="ctr"/>
                      <a:r>
                        <a:rPr lang="en-US" sz="3600" b="0" dirty="0">
                          <a:solidFill>
                            <a:srgbClr val="00FFFF"/>
                          </a:solidFill>
                          <a:effectLst/>
                          <a:latin typeface="Calibri" panose="020F0502020204030204" pitchFamily="34" charset="0"/>
                          <a:ea typeface="+mj-ea"/>
                          <a:cs typeface="Calibri" panose="020F0502020204030204" pitchFamily="34" charset="0"/>
                        </a:rPr>
                        <a:t>Davidic Throne</a:t>
                      </a:r>
                    </a:p>
                  </a:txBody>
                  <a:tcPr anchor="ctr"/>
                </a:tc>
                <a:tc>
                  <a:txBody>
                    <a:bodyPr/>
                    <a:lstStyle/>
                    <a:p>
                      <a:pPr algn="ctr"/>
                      <a:r>
                        <a:rPr lang="en-US" sz="3600" b="0" dirty="0">
                          <a:solidFill>
                            <a:srgbClr val="00FFFF"/>
                          </a:solidFill>
                          <a:effectLst/>
                          <a:latin typeface="Calibri" panose="020F0502020204030204" pitchFamily="34" charset="0"/>
                          <a:ea typeface="+mj-ea"/>
                          <a:cs typeface="Calibri" panose="020F0502020204030204" pitchFamily="34" charset="0"/>
                        </a:rPr>
                        <a:t>Davidic Throne Now?</a:t>
                      </a:r>
                    </a:p>
                  </a:txBody>
                  <a:tcPr anchor="ctr"/>
                </a:tc>
                <a:extLst>
                  <a:ext uri="{0D108BD9-81ED-4DB2-BD59-A6C34878D82A}">
                    <a16:rowId xmlns:a16="http://schemas.microsoft.com/office/drawing/2014/main" val="2178549750"/>
                  </a:ext>
                </a:extLst>
              </a:tr>
              <a:tr h="914400">
                <a:tc>
                  <a:txBody>
                    <a:bodyPr/>
                    <a:lstStyle/>
                    <a:p>
                      <a:pPr marL="112713" indent="0" algn="l"/>
                      <a:r>
                        <a:rPr lang="en-US" sz="3600" b="1" dirty="0">
                          <a:latin typeface="Calibri" panose="020F0502020204030204" pitchFamily="34" charset="0"/>
                          <a:cs typeface="Calibri" panose="020F0502020204030204" pitchFamily="34" charset="0"/>
                        </a:rPr>
                        <a:t>Place:</a:t>
                      </a:r>
                    </a:p>
                  </a:txBody>
                  <a:tcPr anchor="ctr"/>
                </a:tc>
                <a:tc>
                  <a:txBody>
                    <a:bodyPr/>
                    <a:lstStyle/>
                    <a:p>
                      <a:pPr algn="ctr"/>
                      <a:r>
                        <a:rPr lang="en-US" sz="3600" b="1" dirty="0">
                          <a:solidFill>
                            <a:srgbClr val="C00000"/>
                          </a:solidFill>
                          <a:latin typeface="Calibri" panose="020F0502020204030204" pitchFamily="34" charset="0"/>
                          <a:cs typeface="Calibri" panose="020F0502020204030204" pitchFamily="34" charset="0"/>
                        </a:rPr>
                        <a:t>Earth</a:t>
                      </a:r>
                    </a:p>
                  </a:txBody>
                  <a:tcPr anchor="ctr"/>
                </a:tc>
                <a:tc>
                  <a:txBody>
                    <a:bodyPr/>
                    <a:lstStyle/>
                    <a:p>
                      <a:pPr algn="ctr"/>
                      <a:r>
                        <a:rPr lang="en-US" sz="3600" b="1" dirty="0">
                          <a:solidFill>
                            <a:srgbClr val="0000FF"/>
                          </a:solidFill>
                          <a:latin typeface="Calibri" panose="020F0502020204030204" pitchFamily="34" charset="0"/>
                          <a:cs typeface="Calibri" panose="020F0502020204030204" pitchFamily="34" charset="0"/>
                        </a:rPr>
                        <a:t>Heaven</a:t>
                      </a:r>
                    </a:p>
                  </a:txBody>
                  <a:tcPr anchor="ctr"/>
                </a:tc>
                <a:extLst>
                  <a:ext uri="{0D108BD9-81ED-4DB2-BD59-A6C34878D82A}">
                    <a16:rowId xmlns:a16="http://schemas.microsoft.com/office/drawing/2014/main" val="745773342"/>
                  </a:ext>
                </a:extLst>
              </a:tr>
              <a:tr h="914400">
                <a:tc>
                  <a:txBody>
                    <a:bodyPr/>
                    <a:lstStyle/>
                    <a:p>
                      <a:pPr marL="112713" indent="0" algn="l" defTabSz="914400" rtl="0" eaLnBrk="1" latinLnBrk="0" hangingPunct="1"/>
                      <a:r>
                        <a:rPr lang="en-US" sz="3600" b="1" kern="1200" dirty="0">
                          <a:solidFill>
                            <a:schemeClr val="dk1"/>
                          </a:solidFill>
                          <a:latin typeface="Calibri" panose="020F0502020204030204" pitchFamily="34" charset="0"/>
                          <a:ea typeface="+mn-ea"/>
                          <a:cs typeface="Calibri" panose="020F0502020204030204" pitchFamily="34" charset="0"/>
                        </a:rPr>
                        <a:t>People:</a:t>
                      </a:r>
                    </a:p>
                  </a:txBody>
                  <a:tcPr anchor="ctr"/>
                </a:tc>
                <a:tc>
                  <a:txBody>
                    <a:bodyPr/>
                    <a:lstStyle/>
                    <a:p>
                      <a:pPr algn="ctr"/>
                      <a:r>
                        <a:rPr lang="en-US" sz="3600" b="1" dirty="0">
                          <a:solidFill>
                            <a:srgbClr val="C00000"/>
                          </a:solidFill>
                          <a:latin typeface="Calibri" panose="020F0502020204030204" pitchFamily="34" charset="0"/>
                          <a:cs typeface="Calibri" panose="020F0502020204030204" pitchFamily="34" charset="0"/>
                        </a:rPr>
                        <a:t>Israel</a:t>
                      </a:r>
                    </a:p>
                  </a:txBody>
                  <a:tcPr anchor="ctr"/>
                </a:tc>
                <a:tc>
                  <a:txBody>
                    <a:bodyPr/>
                    <a:lstStyle/>
                    <a:p>
                      <a:pPr algn="ctr"/>
                      <a:r>
                        <a:rPr lang="en-US" sz="3600" b="1" dirty="0">
                          <a:solidFill>
                            <a:srgbClr val="0000FF"/>
                          </a:solidFill>
                          <a:latin typeface="Calibri" panose="020F0502020204030204" pitchFamily="34" charset="0"/>
                          <a:cs typeface="Calibri" panose="020F0502020204030204" pitchFamily="34" charset="0"/>
                        </a:rPr>
                        <a:t>Gentile Church</a:t>
                      </a:r>
                    </a:p>
                  </a:txBody>
                  <a:tcPr anchor="ctr"/>
                </a:tc>
                <a:extLst>
                  <a:ext uri="{0D108BD9-81ED-4DB2-BD59-A6C34878D82A}">
                    <a16:rowId xmlns:a16="http://schemas.microsoft.com/office/drawing/2014/main" val="1199476003"/>
                  </a:ext>
                </a:extLst>
              </a:tr>
              <a:tr h="914400">
                <a:tc>
                  <a:txBody>
                    <a:bodyPr/>
                    <a:lstStyle/>
                    <a:p>
                      <a:pPr marL="112713" indent="0" algn="l" defTabSz="914400" rtl="0" eaLnBrk="1" latinLnBrk="0" hangingPunct="1"/>
                      <a:r>
                        <a:rPr lang="en-US" sz="3600" b="1" kern="1200" dirty="0">
                          <a:solidFill>
                            <a:schemeClr val="dk1"/>
                          </a:solidFill>
                          <a:latin typeface="Calibri" panose="020F0502020204030204" pitchFamily="34" charset="0"/>
                          <a:ea typeface="+mn-ea"/>
                          <a:cs typeface="Calibri" panose="020F0502020204030204" pitchFamily="34" charset="0"/>
                        </a:rPr>
                        <a:t>Israel:</a:t>
                      </a:r>
                    </a:p>
                  </a:txBody>
                  <a:tcPr anchor="ctr"/>
                </a:tc>
                <a:tc>
                  <a:txBody>
                    <a:bodyPr/>
                    <a:lstStyle/>
                    <a:p>
                      <a:pPr algn="ctr"/>
                      <a:r>
                        <a:rPr lang="en-US" sz="3600" b="1" dirty="0">
                          <a:solidFill>
                            <a:srgbClr val="C00000"/>
                          </a:solidFill>
                          <a:latin typeface="Calibri" panose="020F0502020204030204" pitchFamily="34" charset="0"/>
                          <a:cs typeface="Calibri" panose="020F0502020204030204" pitchFamily="34" charset="0"/>
                        </a:rPr>
                        <a:t>Converted</a:t>
                      </a:r>
                    </a:p>
                  </a:txBody>
                  <a:tcPr anchor="ctr"/>
                </a:tc>
                <a:tc>
                  <a:txBody>
                    <a:bodyPr/>
                    <a:lstStyle/>
                    <a:p>
                      <a:pPr algn="ctr"/>
                      <a:r>
                        <a:rPr lang="en-US" sz="3600" b="1" dirty="0">
                          <a:solidFill>
                            <a:srgbClr val="0000FF"/>
                          </a:solidFill>
                          <a:latin typeface="Calibri" panose="020F0502020204030204" pitchFamily="34" charset="0"/>
                          <a:cs typeface="Calibri" panose="020F0502020204030204" pitchFamily="34" charset="0"/>
                        </a:rPr>
                        <a:t>Unconverted</a:t>
                      </a:r>
                    </a:p>
                  </a:txBody>
                  <a:tcPr anchor="ctr"/>
                </a:tc>
                <a:extLst>
                  <a:ext uri="{0D108BD9-81ED-4DB2-BD59-A6C34878D82A}">
                    <a16:rowId xmlns:a16="http://schemas.microsoft.com/office/drawing/2014/main" val="2593988310"/>
                  </a:ext>
                </a:extLst>
              </a:tr>
            </a:tbl>
          </a:graphicData>
        </a:graphic>
      </p:graphicFrame>
    </p:spTree>
    <p:extLst>
      <p:ext uri="{BB962C8B-B14F-4D97-AF65-F5344CB8AC3E}">
        <p14:creationId xmlns:p14="http://schemas.microsoft.com/office/powerpoint/2010/main" val="19669826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114300" y="1600200"/>
            <a:ext cx="8915400" cy="4648200"/>
          </a:xfrm>
        </p:spPr>
        <p:txBody>
          <a:bodyPr/>
          <a:lstStyle/>
          <a:p>
            <a:pPr marL="0" indent="0" algn="just" eaLnBrk="1" hangingPunct="1">
              <a:buFont typeface="Arial" panose="020B0604020202020204" pitchFamily="34" charset="0"/>
              <a:buNone/>
              <a:defRPr/>
            </a:pPr>
            <a:r>
              <a:rPr lang="en-US" sz="2400" dirty="0">
                <a:effectLst>
                  <a:outerShdw blurRad="38100" dist="38100" dir="2700000" algn="tl">
                    <a:srgbClr val="000000">
                      <a:alpha val="43137"/>
                    </a:srgbClr>
                  </a:outerShdw>
                </a:effectLst>
              </a:rPr>
              <a:t>“[T]he new redemptive events in the course of </a:t>
            </a:r>
            <a:r>
              <a:rPr lang="en-US" sz="2400" i="1" dirty="0" err="1">
                <a:effectLst>
                  <a:outerShdw blurRad="38100" dist="38100" dir="2700000" algn="tl">
                    <a:srgbClr val="000000">
                      <a:alpha val="43137"/>
                    </a:srgbClr>
                  </a:outerShdw>
                </a:effectLst>
              </a:rPr>
              <a:t>Heilsgeschichte</a:t>
            </a:r>
            <a:r>
              <a:rPr lang="en-US" sz="2400" baseline="30000" dirty="0">
                <a:effectLst>
                  <a:outerShdw blurRad="38100" dist="38100" dir="2700000" algn="tl">
                    <a:srgbClr val="000000">
                      <a:alpha val="43137"/>
                    </a:srgbClr>
                  </a:outerShdw>
                </a:effectLst>
              </a:rPr>
              <a:t> </a:t>
            </a:r>
            <a:r>
              <a:rPr lang="en-US" sz="2400" dirty="0">
                <a:effectLst>
                  <a:outerShdw blurRad="38100" dist="38100" dir="2700000" algn="tl">
                    <a:srgbClr val="000000">
                      <a:alpha val="43137"/>
                    </a:srgbClr>
                  </a:outerShdw>
                </a:effectLst>
              </a:rPr>
              <a:t>have compelled Peter to </a:t>
            </a:r>
            <a:r>
              <a:rPr lang="en-US" sz="2400" b="1" u="sng" dirty="0">
                <a:solidFill>
                  <a:srgbClr val="FFFFCC"/>
                </a:solidFill>
                <a:effectLst>
                  <a:outerShdw blurRad="38100" dist="38100" dir="2700000" algn="tl">
                    <a:srgbClr val="000000">
                      <a:alpha val="43137"/>
                    </a:srgbClr>
                  </a:outerShdw>
                </a:effectLst>
              </a:rPr>
              <a:t>reinterpret the Old Testament</a:t>
            </a:r>
            <a:r>
              <a:rPr lang="en-US" sz="2400" dirty="0">
                <a:effectLst>
                  <a:outerShdw blurRad="38100" dist="38100" dir="2700000" algn="tl">
                    <a:srgbClr val="000000">
                      <a:alpha val="43137"/>
                    </a:srgbClr>
                  </a:outerShdw>
                </a:effectLst>
              </a:rPr>
              <a:t>. Because of the resurrection and ascension of Jesus, Peter </a:t>
            </a:r>
            <a:r>
              <a:rPr lang="en-US" sz="2400" b="1" u="sng" dirty="0">
                <a:solidFill>
                  <a:srgbClr val="FFFFCC"/>
                </a:solidFill>
                <a:effectLst>
                  <a:outerShdw blurRad="38100" dist="38100" dir="2700000" algn="tl">
                    <a:srgbClr val="000000">
                      <a:alpha val="43137"/>
                    </a:srgbClr>
                  </a:outerShdw>
                </a:effectLst>
              </a:rPr>
              <a:t>transfers the messianic Davidic throne from Jerusalem to God’s right hand in heaven</a:t>
            </a:r>
            <a:r>
              <a:rPr lang="en-US" sz="2400" dirty="0">
                <a:effectLst>
                  <a:outerShdw blurRad="38100" dist="38100" dir="2700000" algn="tl">
                    <a:srgbClr val="000000">
                      <a:alpha val="43137"/>
                    </a:srgbClr>
                  </a:outerShdw>
                </a:effectLst>
              </a:rPr>
              <a:t>. Jesus has now been enthroned as the Davidic Messiah on the throne of David, and is awaiting the final consummation of his messianic reign. . . . This involves a rather </a:t>
            </a:r>
            <a:r>
              <a:rPr lang="en-US" sz="2400" b="1" u="sng" dirty="0">
                <a:solidFill>
                  <a:srgbClr val="FFFFCC"/>
                </a:solidFill>
                <a:effectLst>
                  <a:outerShdw blurRad="38100" dist="38100" dir="2700000" algn="tl">
                    <a:srgbClr val="000000">
                      <a:alpha val="43137"/>
                    </a:srgbClr>
                  </a:outerShdw>
                </a:effectLst>
              </a:rPr>
              <a:t>radical reinterpretation of Old Testament prophecies</a:t>
            </a:r>
            <a:r>
              <a:rPr lang="en-US" sz="2400" dirty="0">
                <a:effectLst>
                  <a:outerShdw blurRad="38100" dist="38100" dir="2700000" algn="tl">
                    <a:srgbClr val="000000">
                      <a:alpha val="43137"/>
                    </a:srgbClr>
                  </a:outerShdw>
                </a:effectLst>
              </a:rPr>
              <a:t>, but no more so than the entire </a:t>
            </a:r>
            <a:r>
              <a:rPr lang="en-US" sz="2400" b="1" u="sng" dirty="0">
                <a:solidFill>
                  <a:srgbClr val="FFFFCC"/>
                </a:solidFill>
                <a:effectLst>
                  <a:outerShdw blurRad="38100" dist="38100" dir="2700000" algn="tl">
                    <a:srgbClr val="000000">
                      <a:alpha val="43137"/>
                    </a:srgbClr>
                  </a:outerShdw>
                </a:effectLst>
              </a:rPr>
              <a:t>reinterpretation</a:t>
            </a:r>
            <a:r>
              <a:rPr lang="en-US" sz="2400" dirty="0">
                <a:effectLst>
                  <a:outerShdw blurRad="38100" dist="38100" dir="2700000" algn="tl">
                    <a:srgbClr val="000000">
                      <a:alpha val="43137"/>
                    </a:srgbClr>
                  </a:outerShdw>
                </a:effectLst>
              </a:rPr>
              <a:t> of God’s redemptive plan by the early church. In fact, it is an essential part of this </a:t>
            </a:r>
            <a:r>
              <a:rPr lang="en-US" sz="2400" b="1" u="sng" dirty="0">
                <a:solidFill>
                  <a:srgbClr val="FFFFCC"/>
                </a:solidFill>
                <a:effectLst>
                  <a:outerShdw blurRad="38100" dist="38100" dir="2700000" algn="tl">
                    <a:srgbClr val="000000">
                      <a:alpha val="43137"/>
                    </a:srgbClr>
                  </a:outerShdw>
                </a:effectLst>
              </a:rPr>
              <a:t>reinterpretation</a:t>
            </a:r>
            <a:r>
              <a:rPr lang="en-US" sz="2400" dirty="0">
                <a:effectLst>
                  <a:outerShdw blurRad="38100" dist="38100" dir="2700000" algn="tl">
                    <a:srgbClr val="000000">
                      <a:alpha val="43137"/>
                    </a:srgbClr>
                  </a:outerShdw>
                </a:effectLst>
              </a:rPr>
              <a:t> demanded by the events of redemptive history. . . . Jesus is enthroned as the Messiah. . . . He must reign until all his enemies are made a stool for his feet.”</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pic>
        <p:nvPicPr>
          <p:cNvPr id="8" name="Picture 7">
            <a:extLst>
              <a:ext uri="{FF2B5EF4-FFF2-40B4-BE49-F238E27FC236}">
                <a16:creationId xmlns:a16="http://schemas.microsoft.com/office/drawing/2014/main" id="{EF719D8F-C67A-4E5B-9EAA-263ED043A0D6}"/>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6783121" y="5715000"/>
            <a:ext cx="1484579" cy="990600"/>
          </a:xfrm>
          <a:prstGeom prst="rect">
            <a:avLst/>
          </a:prstGeom>
        </p:spPr>
      </p:pic>
      <p:sp>
        <p:nvSpPr>
          <p:cNvPr id="2" name="Rectangle 1">
            <a:extLst>
              <a:ext uri="{FF2B5EF4-FFF2-40B4-BE49-F238E27FC236}">
                <a16:creationId xmlns:a16="http://schemas.microsoft.com/office/drawing/2014/main" id="{E1AA4512-8E49-4EAA-9107-A79070D221AD}"/>
              </a:ext>
            </a:extLst>
          </p:cNvPr>
          <p:cNvSpPr/>
          <p:nvPr/>
        </p:nvSpPr>
        <p:spPr>
          <a:xfrm>
            <a:off x="952170" y="276017"/>
            <a:ext cx="7239661" cy="938719"/>
          </a:xfrm>
          <a:prstGeom prst="rect">
            <a:avLst/>
          </a:prstGeom>
        </p:spPr>
        <p:txBody>
          <a:bodyPr wrap="square">
            <a:spAutoFit/>
          </a:bodyPr>
          <a:lstStyle/>
          <a:p>
            <a:pPr algn="ctr" eaLnBrk="0" hangingPunct="0">
              <a:spcAft>
                <a:spcPts val="600"/>
              </a:spcAft>
              <a:buClr>
                <a:schemeClr val="tx2"/>
              </a:buClr>
              <a:buSzPct val="75000"/>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George Eldon Ladd</a:t>
            </a:r>
          </a:p>
          <a:p>
            <a:pPr algn="ctr"/>
            <a:r>
              <a:rPr lang="en-US" sz="1800" dirty="0">
                <a:effectLst>
                  <a:outerShdw blurRad="38100" dist="38100" dir="2700000" algn="tl">
                    <a:srgbClr val="000000">
                      <a:alpha val="43137"/>
                    </a:srgbClr>
                  </a:outerShdw>
                </a:effectLst>
                <a:latin typeface="Calibri" panose="020F0502020204030204" pitchFamily="34" charset="0"/>
                <a:cs typeface="+mn-cs"/>
              </a:rPr>
              <a:t>A Theology of the New Testament (Grand Rapids: Eerdmans, 1974), 336–37.</a:t>
            </a:r>
          </a:p>
        </p:txBody>
      </p:sp>
      <p:pic>
        <p:nvPicPr>
          <p:cNvPr id="5" name="Picture 4">
            <a:extLst>
              <a:ext uri="{FF2B5EF4-FFF2-40B4-BE49-F238E27FC236}">
                <a16:creationId xmlns:a16="http://schemas.microsoft.com/office/drawing/2014/main" id="{13C4049B-1BEF-4DCB-A5D8-50D86B8B91EA}"/>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106680" y="121920"/>
            <a:ext cx="880110" cy="1005840"/>
          </a:xfrm>
          <a:prstGeom prst="rect">
            <a:avLst/>
          </a:prstGeom>
        </p:spPr>
      </p:pic>
    </p:spTree>
    <p:extLst>
      <p:ext uri="{BB962C8B-B14F-4D97-AF65-F5344CB8AC3E}">
        <p14:creationId xmlns:p14="http://schemas.microsoft.com/office/powerpoint/2010/main" val="81766067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524000"/>
            <a:ext cx="9144000" cy="4800600"/>
          </a:xfrm>
        </p:spPr>
        <p:txBody>
          <a:bodyPr/>
          <a:lstStyle/>
          <a:p>
            <a:pPr marL="0" indent="0" algn="just" eaLnBrk="1" hangingPunct="1">
              <a:buFont typeface="Arial" panose="020B0604020202020204" pitchFamily="34" charset="0"/>
              <a:buNone/>
              <a:defRPr/>
            </a:pPr>
            <a:r>
              <a:rPr lang="en-US" sz="3000" dirty="0">
                <a:effectLst>
                  <a:outerShdw blurRad="38100" dist="38100" dir="2700000" algn="tl">
                    <a:srgbClr val="000000">
                      <a:alpha val="43137"/>
                    </a:srgbClr>
                  </a:outerShdw>
                </a:effectLst>
              </a:rPr>
              <a:t>“The Davidic Covenant, of which much has been said, was to the effect that his seed would sit upon his throne and had its natural fulfillment in the reign of King Solomon. Its eternal aspects include the Lord Jesus Christ of the seed of David; and in the book of Acts, Peter insists that Christ’s resurrection and ascension fulfilled God’s promise to David that his seed would sit upon his throne (Acts 2:30). Why insist, then, on a literal fulfillment of a promise which the Scriptures certify to have had a spiritual fulfillment?”</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pic>
        <p:nvPicPr>
          <p:cNvPr id="2050" name="Picture 2" descr="Image result for george murray millennial studies">
            <a:extLst>
              <a:ext uri="{FF2B5EF4-FFF2-40B4-BE49-F238E27FC236}">
                <a16:creationId xmlns:a16="http://schemas.microsoft.com/office/drawing/2014/main" id="{F9F0EF96-38DE-486D-910B-6143D02C6FED}"/>
              </a:ext>
            </a:extLst>
          </p:cNvPr>
          <p:cNvPicPr>
            <a:picLocks noChangeAspect="1" noChangeArrowheads="1"/>
          </p:cNvPicPr>
          <p:nvPr/>
        </p:nvPicPr>
        <p:blipFill>
          <a:blip r:embed="rId8" cstate="email">
            <a:extLst>
              <a:ext uri="{28A0092B-C50C-407E-A947-70E740481C1C}">
                <a14:useLocalDpi xmlns:a14="http://schemas.microsoft.com/office/drawing/2010/main"/>
              </a:ext>
            </a:extLst>
          </a:blip>
          <a:srcRect/>
          <a:stretch>
            <a:fillRect/>
          </a:stretch>
        </p:blipFill>
        <p:spPr bwMode="auto">
          <a:xfrm>
            <a:off x="76200" y="76200"/>
            <a:ext cx="840508" cy="1219225"/>
          </a:xfrm>
          <a:prstGeom prst="rect">
            <a:avLst/>
          </a:prstGeom>
          <a:noFill/>
          <a:extLst>
            <a:ext uri="{909E8E84-426E-40DD-AFC4-6F175D3DCCD1}">
              <a14:hiddenFill xmlns:a14="http://schemas.microsoft.com/office/drawing/2010/main">
                <a:solidFill>
                  <a:srgbClr val="FFFFFF"/>
                </a:solidFill>
              </a14:hiddenFill>
            </a:ext>
          </a:extLst>
        </p:spPr>
      </p:pic>
      <p:sp>
        <p:nvSpPr>
          <p:cNvPr id="8" name="Rectangle 7">
            <a:extLst>
              <a:ext uri="{FF2B5EF4-FFF2-40B4-BE49-F238E27FC236}">
                <a16:creationId xmlns:a16="http://schemas.microsoft.com/office/drawing/2014/main" id="{AA4EE95E-B8AA-45FA-84D8-95333EFFC1D9}"/>
              </a:ext>
            </a:extLst>
          </p:cNvPr>
          <p:cNvSpPr/>
          <p:nvPr/>
        </p:nvSpPr>
        <p:spPr>
          <a:xfrm>
            <a:off x="1333170" y="276017"/>
            <a:ext cx="6477661" cy="938719"/>
          </a:xfrm>
          <a:prstGeom prst="rect">
            <a:avLst/>
          </a:prstGeom>
        </p:spPr>
        <p:txBody>
          <a:bodyPr wrap="square">
            <a:spAutoFit/>
          </a:bodyPr>
          <a:lstStyle/>
          <a:p>
            <a:pPr algn="ctr" eaLnBrk="0" hangingPunct="0">
              <a:spcAft>
                <a:spcPts val="600"/>
              </a:spcAft>
              <a:buClr>
                <a:schemeClr val="tx2"/>
              </a:buClr>
              <a:buSzPct val="75000"/>
              <a:defRPr/>
            </a:pPr>
            <a:r>
              <a:rPr lang="en-US" alt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George Murray</a:t>
            </a:r>
            <a:endPar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endParaRPr>
          </a:p>
          <a:p>
            <a:pPr algn="ctr"/>
            <a:r>
              <a:rPr lang="en-US" sz="1800" dirty="0">
                <a:effectLst>
                  <a:outerShdw blurRad="38100" dist="38100" dir="2700000" algn="tl">
                    <a:srgbClr val="000000">
                      <a:alpha val="43137"/>
                    </a:srgbClr>
                  </a:outerShdw>
                </a:effectLst>
                <a:latin typeface="Calibri" panose="020F0502020204030204" pitchFamily="34" charset="0"/>
                <a:cs typeface="+mn-cs"/>
              </a:rPr>
              <a:t>George Murray, Millennial Studies (Grand Rapids: Baker, 1948), 44.</a:t>
            </a:r>
          </a:p>
        </p:txBody>
      </p:sp>
    </p:spTree>
    <p:extLst>
      <p:ext uri="{BB962C8B-B14F-4D97-AF65-F5344CB8AC3E}">
        <p14:creationId xmlns:p14="http://schemas.microsoft.com/office/powerpoint/2010/main" val="389890592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371600"/>
            <a:ext cx="9144000" cy="3962400"/>
          </a:xfrm>
        </p:spPr>
        <p:txBody>
          <a:bodyPr/>
          <a:lstStyle/>
          <a:p>
            <a:pPr marL="0" indent="0" algn="just">
              <a:buFontTx/>
              <a:buNone/>
              <a:defRPr/>
            </a:pPr>
            <a:r>
              <a:rPr lang="en-US" sz="2800" i="1" dirty="0">
                <a:effectLst>
                  <a:outerShdw blurRad="38100" dist="38100" dir="2700000" algn="tl">
                    <a:srgbClr val="000000">
                      <a:alpha val="43137"/>
                    </a:srgbClr>
                  </a:outerShdw>
                </a:effectLst>
              </a:rPr>
              <a:t>“</a:t>
            </a:r>
            <a:r>
              <a:rPr lang="en-US" sz="2800" dirty="0">
                <a:effectLst>
                  <a:outerShdw blurRad="38100" dist="38100" dir="2700000" algn="tl">
                    <a:srgbClr val="000000">
                      <a:alpha val="43137"/>
                    </a:srgbClr>
                  </a:outerShdw>
                </a:effectLst>
              </a:rPr>
              <a:t>The </a:t>
            </a:r>
            <a:r>
              <a:rPr lang="en-US" sz="2800" dirty="0" err="1">
                <a:effectLst>
                  <a:outerShdw blurRad="38100" dist="38100" dir="2700000" algn="tl">
                    <a:srgbClr val="000000">
                      <a:alpha val="43137"/>
                    </a:srgbClr>
                  </a:outerShdw>
                </a:effectLst>
              </a:rPr>
              <a:t>amillennialist</a:t>
            </a:r>
            <a:r>
              <a:rPr lang="en-US" sz="2800" dirty="0">
                <a:effectLst>
                  <a:outerShdw blurRad="38100" dist="38100" dir="2700000" algn="tl">
                    <a:srgbClr val="000000">
                      <a:alpha val="43137"/>
                    </a:srgbClr>
                  </a:outerShdw>
                </a:effectLst>
              </a:rPr>
              <a:t> is bound to argue for a conditional covenant and a spiritualized fulfillment, so that the throne on which Christ is now seated at the right hand of the father becomes the ‘throne’ of the covenant, the household of faith becomes the ‘house’ of the covenant, and the church becomes the ‘kingdom’ of the covenant. . . . This makes the church the ‘seed’ and the ‘kingdom’ promised in the covenant. The kingdom becomes heavenly, not earthly. . . . </a:t>
            </a:r>
            <a:r>
              <a:rPr lang="en-US" sz="2800" b="1" u="sng" dirty="0">
                <a:solidFill>
                  <a:srgbClr val="FFFFCC"/>
                </a:solidFill>
                <a:effectLst>
                  <a:outerShdw blurRad="38100" dist="38100" dir="2700000" algn="tl">
                    <a:srgbClr val="000000">
                      <a:alpha val="43137"/>
                    </a:srgbClr>
                  </a:outerShdw>
                </a:effectLst>
              </a:rPr>
              <a:t>Only by extensive </a:t>
            </a:r>
            <a:r>
              <a:rPr lang="en-US" sz="2800" b="1" u="sng" dirty="0" err="1">
                <a:solidFill>
                  <a:srgbClr val="FFFFCC"/>
                </a:solidFill>
                <a:effectLst>
                  <a:outerShdw blurRad="38100" dist="38100" dir="2700000" algn="tl">
                    <a:srgbClr val="000000">
                      <a:alpha val="43137"/>
                    </a:srgbClr>
                  </a:outerShdw>
                </a:effectLst>
              </a:rPr>
              <a:t>allegorization</a:t>
            </a:r>
            <a:r>
              <a:rPr lang="en-US" sz="2800" b="1" u="sng" dirty="0">
                <a:solidFill>
                  <a:srgbClr val="FFFFCC"/>
                </a:solidFill>
                <a:effectLst>
                  <a:outerShdw blurRad="38100" dist="38100" dir="2700000" algn="tl">
                    <a:srgbClr val="000000">
                      <a:alpha val="43137"/>
                    </a:srgbClr>
                  </a:outerShdw>
                </a:effectLst>
              </a:rPr>
              <a:t> can such a view be held</a:t>
            </a:r>
            <a:r>
              <a:rPr lang="en-US" sz="2800" i="1" dirty="0">
                <a:effectLst>
                  <a:outerShdw blurRad="38100" dist="38100" dir="2700000" algn="tl">
                    <a:srgbClr val="000000">
                      <a:alpha val="43137"/>
                    </a:srgbClr>
                  </a:outerShdw>
                </a:effectLst>
              </a:rPr>
              <a:t>.”</a:t>
            </a:r>
          </a:p>
        </p:txBody>
      </p:sp>
      <p:pic>
        <p:nvPicPr>
          <p:cNvPr id="1026" name="Picture 2" descr="Image result for j. dwight pentecos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556000" y="5486400"/>
            <a:ext cx="2032000" cy="1143000"/>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68E76047-CA3F-45CB-AD2E-A5A2C670F915}"/>
              </a:ext>
            </a:extLst>
          </p:cNvPr>
          <p:cNvSpPr/>
          <p:nvPr/>
        </p:nvSpPr>
        <p:spPr>
          <a:xfrm>
            <a:off x="1333170" y="276017"/>
            <a:ext cx="6477661" cy="938719"/>
          </a:xfrm>
          <a:prstGeom prst="rect">
            <a:avLst/>
          </a:prstGeom>
        </p:spPr>
        <p:txBody>
          <a:bodyPr wrap="square">
            <a:spAutoFit/>
          </a:bodyPr>
          <a:lstStyle/>
          <a:p>
            <a:pPr algn="ctr" eaLnBrk="0" hangingPunct="0">
              <a:spcAft>
                <a:spcPts val="600"/>
              </a:spcAft>
              <a:buClr>
                <a:schemeClr val="tx2"/>
              </a:buClr>
              <a:buSzPct val="75000"/>
              <a:defRPr/>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J. Dwight Pentecost</a:t>
            </a:r>
          </a:p>
          <a:p>
            <a:pPr algn="ctr"/>
            <a:r>
              <a:rPr lang="en-US" sz="1800" i="1" dirty="0">
                <a:effectLst>
                  <a:outerShdw blurRad="38100" dist="38100" dir="2700000" algn="tl">
                    <a:srgbClr val="000000">
                      <a:alpha val="43137"/>
                    </a:srgbClr>
                  </a:outerShdw>
                </a:effectLst>
                <a:latin typeface="Calibri" panose="020F0502020204030204" pitchFamily="34" charset="0"/>
                <a:cs typeface="+mn-cs"/>
              </a:rPr>
              <a:t>Things to Come</a:t>
            </a:r>
            <a:r>
              <a:rPr lang="en-US" sz="1800" dirty="0">
                <a:effectLst>
                  <a:outerShdw blurRad="38100" dist="38100" dir="2700000" algn="tl">
                    <a:srgbClr val="000000">
                      <a:alpha val="43137"/>
                    </a:srgbClr>
                  </a:outerShdw>
                </a:effectLst>
                <a:latin typeface="Calibri" panose="020F0502020204030204" pitchFamily="34" charset="0"/>
                <a:cs typeface="+mn-cs"/>
              </a:rPr>
              <a:t>, Page 103</a:t>
            </a:r>
          </a:p>
        </p:txBody>
      </p:sp>
    </p:spTree>
    <p:extLst>
      <p:ext uri="{BB962C8B-B14F-4D97-AF65-F5344CB8AC3E}">
        <p14:creationId xmlns:p14="http://schemas.microsoft.com/office/powerpoint/2010/main" val="213305151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Content Placeholder 2"/>
          <p:cNvSpPr>
            <a:spLocks noGrp="1"/>
          </p:cNvSpPr>
          <p:nvPr>
            <p:ph idx="1"/>
          </p:nvPr>
        </p:nvSpPr>
        <p:spPr>
          <a:xfrm>
            <a:off x="0" y="1447800"/>
            <a:ext cx="9144000" cy="4724400"/>
          </a:xfrm>
        </p:spPr>
        <p:txBody>
          <a:bodyPr/>
          <a:lstStyle/>
          <a:p>
            <a:pPr marL="0" indent="0" algn="just" eaLnBrk="1" hangingPunct="1">
              <a:buFont typeface="Arial" panose="020B0604020202020204" pitchFamily="34" charset="0"/>
              <a:buNone/>
              <a:defRPr/>
            </a:pPr>
            <a:r>
              <a:rPr lang="en-US" sz="3000" dirty="0">
                <a:effectLst>
                  <a:outerShdw blurRad="38100" dist="38100" dir="2700000" algn="tl">
                    <a:srgbClr val="000000">
                      <a:alpha val="43137"/>
                    </a:srgbClr>
                  </a:outerShdw>
                </a:effectLst>
              </a:rPr>
              <a:t>“Similarly, the earthly kingdom that according to the Scriptures had its origin in the covenant made to David, which is mundane and literal in its original form and equally as mundane and literal in uncounted references to it in all subsequent Scriptures which trace it on to its consummation, </a:t>
            </a:r>
            <a:r>
              <a:rPr lang="en-US" sz="3000" b="1" u="sng" dirty="0">
                <a:solidFill>
                  <a:srgbClr val="FFFFCC"/>
                </a:solidFill>
                <a:effectLst>
                  <a:outerShdw blurRad="38100" dist="38100" dir="2700000" algn="tl">
                    <a:srgbClr val="000000">
                      <a:alpha val="43137"/>
                    </a:srgbClr>
                  </a:outerShdw>
                </a:effectLst>
              </a:rPr>
              <a:t>is by theological legerdemain (trickery, deception) metamorphosed into a spiritual monstrosity</a:t>
            </a:r>
            <a:r>
              <a:rPr lang="en-US" sz="3000" dirty="0">
                <a:effectLst>
                  <a:outerShdw blurRad="38100" dist="38100" dir="2700000" algn="tl">
                    <a:srgbClr val="000000">
                      <a:alpha val="43137"/>
                    </a:srgbClr>
                  </a:outerShdw>
                </a:effectLst>
              </a:rPr>
              <a:t> in which an absent King seated on His Father’s throne in heaven is accepted in lieu of the theocratic monarch of David’s line seated on David’s throne in Jerusalem.”</a:t>
            </a:r>
          </a:p>
        </p:txBody>
      </p:sp>
      <p:pic>
        <p:nvPicPr>
          <p:cNvPr id="4" name="Picture 2" descr="http://t1.gstatic.com/images?q=tbn:ANd9GcQxv3vyi4YqgamHAJTIgWkNJkLqWWIuAG2pkecTpX67vjz6XE96Kw"/>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200" y="76200"/>
            <a:ext cx="778499" cy="1097280"/>
          </a:xfrm>
          <a:prstGeom prst="rect">
            <a:avLst/>
          </a:prstGeom>
          <a:solidFill>
            <a:srgbClr val="FFFFFF">
              <a:shade val="85000"/>
            </a:srgbClr>
          </a:solidFill>
          <a:ln w="28575"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mc:AlternateContent xmlns:mc="http://schemas.openxmlformats.org/markup-compatibility/2006" xmlns:p14="http://schemas.microsoft.com/office/powerpoint/2010/main">
        <mc:Choice Requires="p14">
          <p:contentPart p14:bwMode="auto" r:id="rId3">
            <p14:nvContentPartPr>
              <p14:cNvPr id="9" name="Ink 8"/>
              <p14:cNvContentPartPr/>
              <p14:nvPr/>
            </p14:nvContentPartPr>
            <p14:xfrm>
              <a:off x="3575609" y="3821322"/>
              <a:ext cx="6840" cy="20520"/>
            </p14:xfrm>
          </p:contentPart>
        </mc:Choice>
        <mc:Fallback xmlns="">
          <p:pic>
            <p:nvPicPr>
              <p:cNvPr id="9" name="Ink 8"/>
              <p:cNvPicPr/>
              <p:nvPr/>
            </p:nvPicPr>
            <p:blipFill>
              <a:blip r:embed="rId4"/>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10" name="Ink 9"/>
              <p14:cNvContentPartPr/>
              <p14:nvPr/>
            </p14:nvContentPartPr>
            <p14:xfrm>
              <a:off x="3780449" y="3862362"/>
              <a:ext cx="20880" cy="7200"/>
            </p14:xfrm>
          </p:contentPart>
        </mc:Choice>
        <mc:Fallback xmlns="">
          <p:pic>
            <p:nvPicPr>
              <p:cNvPr id="10" name="Ink 9"/>
              <p:cNvPicPr/>
              <p:nvPr/>
            </p:nvPicPr>
            <p:blipFill>
              <a:blip r:embed="rId6"/>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11" name="Ink 10"/>
              <p14:cNvContentPartPr/>
              <p14:nvPr/>
            </p14:nvContentPartPr>
            <p14:xfrm>
              <a:off x="3787289" y="3876042"/>
              <a:ext cx="14040" cy="360"/>
            </p14:xfrm>
          </p:contentPart>
        </mc:Choice>
        <mc:Fallback xmlns="">
          <p:pic>
            <p:nvPicPr>
              <p:cNvPr id="11" name="Ink 10"/>
              <p:cNvPicPr/>
              <p:nvPr/>
            </p:nvPicPr>
            <p:blipFill>
              <a:blip r:embed="rId8"/>
              <a:stretch>
                <a:fillRect/>
              </a:stretch>
            </p:blipFill>
            <p:spPr>
              <a:xfrm>
                <a:off x="3782969" y="3871722"/>
                <a:ext cx="22680" cy="9000"/>
              </a:xfrm>
              <a:prstGeom prst="rect">
                <a:avLst/>
              </a:prstGeom>
            </p:spPr>
          </p:pic>
        </mc:Fallback>
      </mc:AlternateContent>
      <p:sp>
        <p:nvSpPr>
          <p:cNvPr id="2" name="Rectangle 1">
            <a:extLst>
              <a:ext uri="{FF2B5EF4-FFF2-40B4-BE49-F238E27FC236}">
                <a16:creationId xmlns:a16="http://schemas.microsoft.com/office/drawing/2014/main" id="{CA05C907-3C10-4584-ABB7-A2004B3A19AF}"/>
              </a:ext>
            </a:extLst>
          </p:cNvPr>
          <p:cNvSpPr/>
          <p:nvPr/>
        </p:nvSpPr>
        <p:spPr>
          <a:xfrm>
            <a:off x="762000" y="264349"/>
            <a:ext cx="7620000" cy="1031051"/>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Lewis Sperry Chafer</a:t>
            </a:r>
          </a:p>
          <a:p>
            <a:pPr algn="ctr"/>
            <a:r>
              <a:rPr lang="en-US" dirty="0">
                <a:effectLst>
                  <a:outerShdw blurRad="38100" dist="38100" dir="2700000" algn="tl">
                    <a:srgbClr val="000000">
                      <a:alpha val="43137"/>
                    </a:srgbClr>
                  </a:outerShdw>
                </a:effectLst>
                <a:latin typeface="Calibri" panose="020F0502020204030204" pitchFamily="34" charset="0"/>
              </a:rPr>
              <a:t> </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vol. 5, Systematic Theology (Grand Rapids, MI: Kregel Publications, 1993), 315.</a:t>
            </a: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4565064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1219200" y="1610524"/>
            <a:ext cx="6705600" cy="17526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dirty="0">
                <a:effectLst>
                  <a:outerShdw blurRad="38100" dist="38100" dir="2700000" algn="tl">
                    <a:srgbClr val="000000">
                      <a:alpha val="43137"/>
                    </a:srgbClr>
                  </a:outerShdw>
                </a:effectLst>
                <a:latin typeface="Calibri" panose="020F0502020204030204" pitchFamily="34" charset="0"/>
              </a:rPr>
              <a:t>“The Davidic throne and the heavenly throne of Jesus at the right hand of the Father are one and the same.”</a:t>
            </a:r>
          </a:p>
          <a:p>
            <a:pPr marL="0" indent="0" algn="just">
              <a:buNone/>
            </a:pPr>
            <a:endParaRPr lang="en-US" sz="2250" dirty="0">
              <a:effectLst>
                <a:outerShdw blurRad="38100" dist="38100" dir="2700000" algn="tl">
                  <a:srgbClr val="000000">
                    <a:alpha val="43137"/>
                  </a:srgbClr>
                </a:outerShdw>
              </a:effectLst>
              <a:latin typeface="Calibri" panose="020F0502020204030204" pitchFamily="34" charset="0"/>
            </a:endParaRPr>
          </a:p>
          <a:p>
            <a:pPr marL="0" indent="0" algn="just">
              <a:buNone/>
            </a:pPr>
            <a:endParaRPr lang="en-US" sz="3000" dirty="0">
              <a:effectLst>
                <a:outerShdw blurRad="38100" dist="38100" dir="2700000" algn="tl">
                  <a:srgbClr val="000000">
                    <a:alpha val="43137"/>
                  </a:srgbClr>
                </a:outerShdw>
              </a:effectLst>
              <a:latin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p:pic>
        <p:nvPicPr>
          <p:cNvPr id="2" name="Picture 1">
            <a:extLst>
              <a:ext uri="{FF2B5EF4-FFF2-40B4-BE49-F238E27FC236}">
                <a16:creationId xmlns:a16="http://schemas.microsoft.com/office/drawing/2014/main" id="{F83B76DF-AAFA-483A-B0F0-6CC1BB46699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200" y="76200"/>
            <a:ext cx="784189" cy="1097280"/>
          </a:xfrm>
          <a:prstGeom prst="rect">
            <a:avLst/>
          </a:prstGeom>
        </p:spPr>
      </p:pic>
      <p:pic>
        <p:nvPicPr>
          <p:cNvPr id="8" name="Picture 7">
            <a:extLst>
              <a:ext uri="{FF2B5EF4-FFF2-40B4-BE49-F238E27FC236}">
                <a16:creationId xmlns:a16="http://schemas.microsoft.com/office/drawing/2014/main" id="{62097830-B3BB-412E-9D6E-B46FABBB760B}"/>
              </a:ext>
            </a:extLst>
          </p:cNvPr>
          <p:cNvPicPr>
            <a:picLocks noChangeAspect="1"/>
          </p:cNvPicPr>
          <p:nvPr/>
        </p:nvPicPr>
        <p:blipFill>
          <a:blip r:embed="rId8"/>
          <a:stretch>
            <a:fillRect/>
          </a:stretch>
        </p:blipFill>
        <p:spPr>
          <a:xfrm>
            <a:off x="2519680" y="3352800"/>
            <a:ext cx="4104641" cy="2743200"/>
          </a:xfrm>
          <a:prstGeom prst="rect">
            <a:avLst/>
          </a:prstGeom>
        </p:spPr>
      </p:pic>
      <p:sp>
        <p:nvSpPr>
          <p:cNvPr id="12" name="Rectangle 11">
            <a:extLst>
              <a:ext uri="{FF2B5EF4-FFF2-40B4-BE49-F238E27FC236}">
                <a16:creationId xmlns:a16="http://schemas.microsoft.com/office/drawing/2014/main" id="{7238D600-D951-46D2-8EB5-D1AC1375A50E}"/>
              </a:ext>
            </a:extLst>
          </p:cNvPr>
          <p:cNvSpPr/>
          <p:nvPr/>
        </p:nvSpPr>
        <p:spPr>
          <a:xfrm>
            <a:off x="1562100" y="264349"/>
            <a:ext cx="6019800" cy="1277273"/>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Darrell Bock</a:t>
            </a:r>
          </a:p>
          <a:p>
            <a:pPr algn="ctr"/>
            <a:r>
              <a:rPr lang="en-US" dirty="0">
                <a:effectLst>
                  <a:outerShdw blurRad="38100" dist="38100" dir="2700000" algn="tl">
                    <a:srgbClr val="000000">
                      <a:alpha val="43137"/>
                    </a:srgbClr>
                  </a:outerShdw>
                </a:effectLst>
                <a:latin typeface="Calibri" panose="020F0502020204030204" pitchFamily="34" charset="0"/>
              </a:rPr>
              <a:t> </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“Evidence from Acts,” in The Coming Millennial Kingdom, ed. Donald Campbell and Jeffrey Townsend (Chicago: Moody, 1992), 194.</a:t>
            </a: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4651587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8382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143000"/>
            <a:ext cx="6672241" cy="51054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22302553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1752601" y="1600200"/>
            <a:ext cx="7315200" cy="3539430"/>
          </a:xfrm>
          <a:prstGeom prst="rect">
            <a:avLst/>
          </a:prstGeom>
        </p:spPr>
        <p:txBody>
          <a:bodyPr wrap="square">
            <a:spAutoFit/>
          </a:bodyPr>
          <a:lstStyle/>
          <a:p>
            <a:pPr algn="just"/>
            <a:r>
              <a:rPr lang="en-US" sz="3200" dirty="0">
                <a:effectLst>
                  <a:outerShdw blurRad="38100" dist="38100" dir="2700000" algn="tl">
                    <a:srgbClr val="000000">
                      <a:alpha val="43137"/>
                    </a:srgbClr>
                  </a:outerShdw>
                </a:effectLst>
                <a:latin typeface="Calibri" panose="020F0502020204030204" pitchFamily="34" charset="0"/>
              </a:rPr>
              <a:t>“…the New Testament does introduce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change</a:t>
            </a:r>
            <a:r>
              <a:rPr lang="en-US" sz="3200" dirty="0">
                <a:effectLst>
                  <a:outerShdw blurRad="38100" dist="38100" dir="2700000" algn="tl">
                    <a:srgbClr val="000000">
                      <a:alpha val="43137"/>
                    </a:srgbClr>
                  </a:outerShdw>
                </a:effectLst>
                <a:latin typeface="Calibri" panose="020F0502020204030204" pitchFamily="34" charset="0"/>
              </a:rPr>
              <a:t> and advance; it does not merely repeat Old Testament revelation. In making complementary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additions</a:t>
            </a:r>
            <a:r>
              <a:rPr lang="en-US" sz="3200" dirty="0">
                <a:effectLst>
                  <a:outerShdw blurRad="38100" dist="38100" dir="2700000" algn="tl">
                    <a:srgbClr val="000000">
                      <a:alpha val="43137"/>
                    </a:srgbClr>
                  </a:outerShdw>
                </a:effectLst>
                <a:latin typeface="Calibri" panose="020F0502020204030204" pitchFamily="34" charset="0"/>
              </a:rPr>
              <a:t>, however, it does not jettison Old Testament promises. The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rPr>
              <a:t>enhancement</a:t>
            </a:r>
            <a:r>
              <a:rPr lang="en-US" sz="3200" dirty="0">
                <a:effectLst>
                  <a:outerShdw blurRad="38100" dist="38100" dir="2700000" algn="tl">
                    <a:srgbClr val="000000">
                      <a:alpha val="43137"/>
                    </a:srgbClr>
                  </a:outerShdw>
                </a:effectLst>
                <a:latin typeface="Calibri" panose="020F0502020204030204" pitchFamily="34" charset="0"/>
              </a:rPr>
              <a:t> is not at the expense of the original promise.”</a:t>
            </a:r>
          </a:p>
        </p:txBody>
      </p:sp>
      <p:sp>
        <p:nvSpPr>
          <p:cNvPr id="8" name="TextBox 7"/>
          <p:cNvSpPr txBox="1"/>
          <p:nvPr/>
        </p:nvSpPr>
        <p:spPr>
          <a:xfrm>
            <a:off x="190500" y="6248400"/>
            <a:ext cx="8763000" cy="523220"/>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Craig </a:t>
            </a:r>
            <a:r>
              <a:rPr lang="en-US" sz="1400" dirty="0" err="1">
                <a:latin typeface="Calibri" panose="020F0502020204030204" pitchFamily="34" charset="0"/>
                <a:cs typeface="Calibri" panose="020F0502020204030204" pitchFamily="34" charset="0"/>
              </a:rPr>
              <a:t>Blaising</a:t>
            </a:r>
            <a:r>
              <a:rPr lang="en-US" sz="1400" dirty="0">
                <a:latin typeface="Calibri" panose="020F0502020204030204" pitchFamily="34" charset="0"/>
                <a:cs typeface="Calibri" panose="020F0502020204030204" pitchFamily="34" charset="0"/>
              </a:rPr>
              <a:t> and Darrell Bock, “Dispensationalism, Israel and the Church: Assessment and Dialogue,” in </a:t>
            </a:r>
            <a:r>
              <a:rPr lang="en-US" sz="1400" i="1" dirty="0">
                <a:latin typeface="Calibri" panose="020F0502020204030204" pitchFamily="34" charset="0"/>
                <a:cs typeface="Calibri" panose="020F0502020204030204" pitchFamily="34" charset="0"/>
              </a:rPr>
              <a:t>Dispensationalism, Israel and the Church</a:t>
            </a:r>
            <a:r>
              <a:rPr lang="en-US" sz="1400" dirty="0">
                <a:latin typeface="Calibri" panose="020F0502020204030204" pitchFamily="34" charset="0"/>
                <a:cs typeface="Calibri" panose="020F0502020204030204" pitchFamily="34" charset="0"/>
              </a:rPr>
              <a:t>, ed. Craig </a:t>
            </a:r>
            <a:r>
              <a:rPr lang="en-US" sz="1400" dirty="0" err="1">
                <a:latin typeface="Calibri" panose="020F0502020204030204" pitchFamily="34" charset="0"/>
                <a:cs typeface="Calibri" panose="020F0502020204030204" pitchFamily="34" charset="0"/>
              </a:rPr>
              <a:t>Blaising</a:t>
            </a:r>
            <a:r>
              <a:rPr lang="en-US" sz="1400" dirty="0">
                <a:latin typeface="Calibri" panose="020F0502020204030204" pitchFamily="34" charset="0"/>
                <a:cs typeface="Calibri" panose="020F0502020204030204" pitchFamily="34" charset="0"/>
              </a:rPr>
              <a:t> and Darrell Bock (Grand Rapids: Zondervan, 1992), 392–93.</a:t>
            </a:r>
            <a:endParaRPr lang="en-US" sz="14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
        <p:nvSpPr>
          <p:cNvPr id="3" name="Rectangle 2"/>
          <p:cNvSpPr/>
          <p:nvPr/>
        </p:nvSpPr>
        <p:spPr>
          <a:xfrm>
            <a:off x="1066801" y="228600"/>
            <a:ext cx="7010399" cy="1200329"/>
          </a:xfrm>
          <a:prstGeom prst="rect">
            <a:avLst/>
          </a:prstGeom>
        </p:spPr>
        <p:txBody>
          <a:bodyPr wrap="square">
            <a:spAutoFit/>
          </a:bodyPr>
          <a:lstStyle/>
          <a:p>
            <a:pPr algn="ctr"/>
            <a:r>
              <a:rPr lang="en-US" sz="3600" dirty="0">
                <a:solidFill>
                  <a:schemeClr val="tx2"/>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“Complementary Hermeneutics” in Progressive Dispensationalism</a:t>
            </a:r>
          </a:p>
        </p:txBody>
      </p:sp>
      <p:pic>
        <p:nvPicPr>
          <p:cNvPr id="2" name="Picture 1">
            <a:extLst>
              <a:ext uri="{FF2B5EF4-FFF2-40B4-BE49-F238E27FC236}">
                <a16:creationId xmlns:a16="http://schemas.microsoft.com/office/drawing/2014/main" id="{DBD5CF4E-5A21-4EBA-BEBB-1F72A07413EA}"/>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8781" y="1752600"/>
            <a:ext cx="1632860" cy="2286000"/>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23C862AC-B7E9-4D45-8D19-DDAD72E17A58}"/>
                  </a:ext>
                </a:extLst>
              </p14:cNvPr>
              <p14:cNvContentPartPr/>
              <p14:nvPr/>
            </p14:nvContentPartPr>
            <p14:xfrm>
              <a:off x="10315493" y="2137744"/>
              <a:ext cx="12240" cy="13680"/>
            </p14:xfrm>
          </p:contentPart>
        </mc:Choice>
        <mc:Fallback xmlns="">
          <p:pic>
            <p:nvPicPr>
              <p:cNvPr id="4" name="Ink 3">
                <a:extLst>
                  <a:ext uri="{FF2B5EF4-FFF2-40B4-BE49-F238E27FC236}">
                    <a16:creationId xmlns:a16="http://schemas.microsoft.com/office/drawing/2014/main" id="{23C862AC-B7E9-4D45-8D19-DDAD72E17A58}"/>
                  </a:ext>
                </a:extLst>
              </p:cNvPr>
              <p:cNvPicPr/>
              <p:nvPr/>
            </p:nvPicPr>
            <p:blipFill>
              <a:blip r:embed="rId5"/>
              <a:stretch>
                <a:fillRect/>
              </a:stretch>
            </p:blipFill>
            <p:spPr>
              <a:xfrm>
                <a:off x="10306493" y="2129104"/>
                <a:ext cx="29880" cy="31320"/>
              </a:xfrm>
              <a:prstGeom prst="rect">
                <a:avLst/>
              </a:prstGeom>
            </p:spPr>
          </p:pic>
        </mc:Fallback>
      </mc:AlternateContent>
    </p:spTree>
    <p:extLst>
      <p:ext uri="{BB962C8B-B14F-4D97-AF65-F5344CB8AC3E}">
        <p14:creationId xmlns:p14="http://schemas.microsoft.com/office/powerpoint/2010/main" val="290001075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609656"/>
            <a:ext cx="9144000" cy="3419544"/>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dirty="0">
                <a:effectLst>
                  <a:outerShdw blurRad="38100" dist="38100" dir="2700000" algn="tl">
                    <a:srgbClr val="000000">
                      <a:alpha val="43137"/>
                    </a:srgbClr>
                  </a:outerShdw>
                </a:effectLst>
                <a:latin typeface="Calibri" panose="020F0502020204030204" pitchFamily="34" charset="0"/>
              </a:rPr>
              <a:t>This novel interpretive approach allows mere “crucial linking allusions,” or “pictorial descriptions” Jesus as the heir to David’s Throne to expand the original terrestrial promise of the Davidic Throne so that it now encompasses a current spiritual form of the Davidic Kingdom with Jesus presently ruling from a celestial Davidic Throne.</a:t>
            </a:r>
          </a:p>
          <a:p>
            <a:pPr marL="0" indent="0" algn="just">
              <a:buNone/>
            </a:pPr>
            <a:endParaRPr lang="en-US" sz="2250" dirty="0">
              <a:effectLst>
                <a:outerShdw blurRad="38100" dist="38100" dir="2700000" algn="tl">
                  <a:srgbClr val="000000">
                    <a:alpha val="43137"/>
                  </a:srgbClr>
                </a:outerShdw>
              </a:effectLst>
              <a:latin typeface="Calibri" panose="020F0502020204030204" pitchFamily="34" charset="0"/>
            </a:endParaRPr>
          </a:p>
          <a:p>
            <a:pPr marL="0" indent="0" algn="just">
              <a:buNone/>
            </a:pPr>
            <a:endParaRPr lang="en-US" sz="3000" dirty="0">
              <a:effectLst>
                <a:outerShdw blurRad="38100" dist="38100" dir="2700000" algn="tl">
                  <a:srgbClr val="000000">
                    <a:alpha val="43137"/>
                  </a:srgbClr>
                </a:outerShdw>
              </a:effectLst>
              <a:latin typeface="Calibri" panose="020F0502020204030204" pitchFamily="34" charset="0"/>
            </a:endParaRPr>
          </a:p>
        </p:txBody>
      </p:sp>
      <mc:AlternateContent xmlns:mc="http://schemas.openxmlformats.org/markup-compatibility/2006" xmlns:p14="http://schemas.microsoft.com/office/powerpoint/2010/main">
        <mc:Choice Requires="p14">
          <p:contentPart p14:bwMode="auto" r:id="rId3">
            <p14:nvContentPartPr>
              <p14:cNvPr id="5" name="Ink 4">
                <a:extLst>
                  <a:ext uri="{FF2B5EF4-FFF2-40B4-BE49-F238E27FC236}">
                    <a16:creationId xmlns:a16="http://schemas.microsoft.com/office/drawing/2014/main" id="{71143766-1925-4265-A7F8-E13E532AF080}"/>
                  </a:ext>
                </a:extLst>
              </p14:cNvPr>
              <p14:cNvContentPartPr/>
              <p14:nvPr/>
            </p14:nvContentPartPr>
            <p14:xfrm>
              <a:off x="4637659" y="5127760"/>
              <a:ext cx="12240" cy="6480"/>
            </p14:xfrm>
          </p:contentPart>
        </mc:Choice>
        <mc:Fallback xmlns="">
          <p:pic>
            <p:nvPicPr>
              <p:cNvPr id="5" name="Ink 4">
                <a:extLst>
                  <a:ext uri="{FF2B5EF4-FFF2-40B4-BE49-F238E27FC236}">
                    <a16:creationId xmlns:a16="http://schemas.microsoft.com/office/drawing/2014/main" id="{71143766-1925-4265-A7F8-E13E532AF080}"/>
                  </a:ext>
                </a:extLst>
              </p:cNvPr>
              <p:cNvPicPr/>
              <p:nvPr/>
            </p:nvPicPr>
            <p:blipFill>
              <a:blip r:embed="rId4"/>
              <a:stretch>
                <a:fillRect/>
              </a:stretch>
            </p:blipFill>
            <p:spPr>
              <a:xfrm>
                <a:off x="4628659" y="5118760"/>
                <a:ext cx="29880" cy="24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7" name="Ink 6">
                <a:extLst>
                  <a:ext uri="{FF2B5EF4-FFF2-40B4-BE49-F238E27FC236}">
                    <a16:creationId xmlns:a16="http://schemas.microsoft.com/office/drawing/2014/main" id="{EE323F91-5EC0-4040-B6AC-7BBF1164F850}"/>
                  </a:ext>
                </a:extLst>
              </p14:cNvPr>
              <p14:cNvContentPartPr/>
              <p14:nvPr/>
            </p14:nvContentPartPr>
            <p14:xfrm>
              <a:off x="4697419" y="5163400"/>
              <a:ext cx="12240" cy="360"/>
            </p14:xfrm>
          </p:contentPart>
        </mc:Choice>
        <mc:Fallback xmlns="">
          <p:pic>
            <p:nvPicPr>
              <p:cNvPr id="7" name="Ink 6">
                <a:extLst>
                  <a:ext uri="{FF2B5EF4-FFF2-40B4-BE49-F238E27FC236}">
                    <a16:creationId xmlns:a16="http://schemas.microsoft.com/office/drawing/2014/main" id="{EE323F91-5EC0-4040-B6AC-7BBF1164F850}"/>
                  </a:ext>
                </a:extLst>
              </p:cNvPr>
              <p:cNvPicPr/>
              <p:nvPr/>
            </p:nvPicPr>
            <p:blipFill>
              <a:blip r:embed="rId6"/>
              <a:stretch>
                <a:fillRect/>
              </a:stretch>
            </p:blipFill>
            <p:spPr>
              <a:xfrm>
                <a:off x="4688419" y="5154400"/>
                <a:ext cx="29880" cy="18000"/>
              </a:xfrm>
              <a:prstGeom prst="rect">
                <a:avLst/>
              </a:prstGeom>
            </p:spPr>
          </p:pic>
        </mc:Fallback>
      </mc:AlternateContent>
      <p:pic>
        <p:nvPicPr>
          <p:cNvPr id="2" name="Picture 1">
            <a:extLst>
              <a:ext uri="{FF2B5EF4-FFF2-40B4-BE49-F238E27FC236}">
                <a16:creationId xmlns:a16="http://schemas.microsoft.com/office/drawing/2014/main" id="{F83B76DF-AAFA-483A-B0F0-6CC1BB46699F}"/>
              </a:ext>
            </a:extLst>
          </p:cNvPr>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76200" y="76200"/>
            <a:ext cx="784189" cy="1097280"/>
          </a:xfrm>
          <a:prstGeom prst="rect">
            <a:avLst/>
          </a:prstGeom>
        </p:spPr>
      </p:pic>
      <p:pic>
        <p:nvPicPr>
          <p:cNvPr id="8" name="Picture 7">
            <a:extLst>
              <a:ext uri="{FF2B5EF4-FFF2-40B4-BE49-F238E27FC236}">
                <a16:creationId xmlns:a16="http://schemas.microsoft.com/office/drawing/2014/main" id="{62097830-B3BB-412E-9D6E-B46FABBB760B}"/>
              </a:ext>
            </a:extLst>
          </p:cNvPr>
          <p:cNvPicPr>
            <a:picLocks noChangeAspect="1"/>
          </p:cNvPicPr>
          <p:nvPr/>
        </p:nvPicPr>
        <p:blipFill>
          <a:blip r:embed="rId8"/>
          <a:stretch>
            <a:fillRect/>
          </a:stretch>
        </p:blipFill>
        <p:spPr>
          <a:xfrm>
            <a:off x="3340608" y="4983480"/>
            <a:ext cx="2462784" cy="1645920"/>
          </a:xfrm>
          <a:prstGeom prst="rect">
            <a:avLst/>
          </a:prstGeom>
        </p:spPr>
      </p:pic>
      <p:sp>
        <p:nvSpPr>
          <p:cNvPr id="9" name="Rectangle 8">
            <a:extLst>
              <a:ext uri="{FF2B5EF4-FFF2-40B4-BE49-F238E27FC236}">
                <a16:creationId xmlns:a16="http://schemas.microsoft.com/office/drawing/2014/main" id="{B8A53E21-9CB3-45ED-A421-95704B922D2D}"/>
              </a:ext>
            </a:extLst>
          </p:cNvPr>
          <p:cNvSpPr/>
          <p:nvPr/>
        </p:nvSpPr>
        <p:spPr>
          <a:xfrm>
            <a:off x="1162050" y="264349"/>
            <a:ext cx="6819900" cy="1277273"/>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Darrell Bock</a:t>
            </a:r>
          </a:p>
          <a:p>
            <a:pPr algn="ctr"/>
            <a:r>
              <a:rPr lang="en-US" dirty="0">
                <a:effectLst>
                  <a:outerShdw blurRad="38100" dist="38100" dir="2700000" algn="tl">
                    <a:srgbClr val="000000">
                      <a:alpha val="43137"/>
                    </a:srgbClr>
                  </a:outerShdw>
                </a:effectLst>
                <a:latin typeface="Calibri" panose="020F0502020204030204" pitchFamily="34" charset="0"/>
              </a:rPr>
              <a:t> </a:t>
            </a:r>
            <a:r>
              <a:rPr lang="en-US" sz="1600" kern="0" dirty="0">
                <a:solidFill>
                  <a:srgbClr val="FFFFFF"/>
                </a:solidFill>
                <a:effectLst>
                  <a:outerShdw blurRad="38100" dist="38100" dir="2700000" algn="tl">
                    <a:srgbClr val="000000">
                      <a:alpha val="43137"/>
                    </a:srgbClr>
                  </a:outerShdw>
                </a:effectLst>
                <a:latin typeface="Calibri" panose="020F0502020204030204" pitchFamily="34" charset="0"/>
                <a:ea typeface="+mj-ea"/>
                <a:cs typeface="+mj-cs"/>
              </a:rPr>
              <a:t>“The Reign of the Lord Christ,” in </a:t>
            </a:r>
            <a:r>
              <a:rPr lang="en-US" sz="1600" i="1" kern="0" dirty="0">
                <a:solidFill>
                  <a:srgbClr val="FFFFFF"/>
                </a:solidFill>
                <a:effectLst>
                  <a:outerShdw blurRad="38100" dist="38100" dir="2700000" algn="tl">
                    <a:srgbClr val="000000">
                      <a:alpha val="43137"/>
                    </a:srgbClr>
                  </a:outerShdw>
                </a:effectLst>
                <a:latin typeface="Calibri" panose="020F0502020204030204" pitchFamily="34" charset="0"/>
                <a:ea typeface="+mj-ea"/>
                <a:cs typeface="+mj-cs"/>
              </a:rPr>
              <a:t>Dispensationalism, Israel and the Church</a:t>
            </a:r>
            <a:r>
              <a:rPr lang="en-US" sz="1600" kern="0" dirty="0">
                <a:solidFill>
                  <a:srgbClr val="FFFFFF"/>
                </a:solidFill>
                <a:effectLst>
                  <a:outerShdw blurRad="38100" dist="38100" dir="2700000" algn="tl">
                    <a:srgbClr val="000000">
                      <a:alpha val="43137"/>
                    </a:srgbClr>
                  </a:outerShdw>
                </a:effectLst>
                <a:latin typeface="Calibri" panose="020F0502020204030204" pitchFamily="34" charset="0"/>
                <a:ea typeface="+mj-ea"/>
                <a:cs typeface="+mj-cs"/>
              </a:rPr>
              <a:t>, ed. Craig </a:t>
            </a:r>
            <a:r>
              <a:rPr lang="en-US" sz="1600" kern="0" dirty="0" err="1">
                <a:solidFill>
                  <a:srgbClr val="FFFFFF"/>
                </a:solidFill>
                <a:effectLst>
                  <a:outerShdw blurRad="38100" dist="38100" dir="2700000" algn="tl">
                    <a:srgbClr val="000000">
                      <a:alpha val="43137"/>
                    </a:srgbClr>
                  </a:outerShdw>
                </a:effectLst>
                <a:latin typeface="Calibri" panose="020F0502020204030204" pitchFamily="34" charset="0"/>
                <a:ea typeface="+mj-ea"/>
                <a:cs typeface="+mj-cs"/>
              </a:rPr>
              <a:t>Blaising</a:t>
            </a:r>
            <a:r>
              <a:rPr lang="en-US" sz="1600" kern="0" dirty="0">
                <a:solidFill>
                  <a:srgbClr val="FFFFFF"/>
                </a:solidFill>
                <a:effectLst>
                  <a:outerShdw blurRad="38100" dist="38100" dir="2700000" algn="tl">
                    <a:srgbClr val="000000">
                      <a:alpha val="43137"/>
                    </a:srgbClr>
                  </a:outerShdw>
                </a:effectLst>
                <a:latin typeface="Calibri" panose="020F0502020204030204" pitchFamily="34" charset="0"/>
                <a:ea typeface="+mj-ea"/>
                <a:cs typeface="+mj-cs"/>
              </a:rPr>
              <a:t> and Darrell Bock (Grand Rapids: Zondervan, 1992), 49, 51.</a:t>
            </a:r>
            <a:r>
              <a:rPr lang="en-US" sz="1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endParaRPr lang="en-US"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389354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274638"/>
            <a:ext cx="8229600" cy="639763"/>
          </a:xfrm>
        </p:spPr>
        <p:txBody>
          <a:bodyPr/>
          <a:lstStyle/>
          <a:p>
            <a:pPr algn="ctr">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Is Jesus Now Reigning on David’s Throne?</a:t>
            </a:r>
          </a:p>
        </p:txBody>
      </p:sp>
      <p:sp>
        <p:nvSpPr>
          <p:cNvPr id="61443" name="Content Placeholder 2"/>
          <p:cNvSpPr>
            <a:spLocks noGrp="1"/>
          </p:cNvSpPr>
          <p:nvPr>
            <p:ph idx="1"/>
          </p:nvPr>
        </p:nvSpPr>
        <p:spPr>
          <a:xfrm>
            <a:off x="2438400" y="1143000"/>
            <a:ext cx="6629400" cy="4953000"/>
          </a:xfrm>
        </p:spPr>
        <p:txBody>
          <a:bodyPr/>
          <a:lstStyle/>
          <a:p>
            <a:pPr marL="0" indent="0" algn="just">
              <a:buNone/>
              <a:defRPr/>
            </a:pPr>
            <a:r>
              <a:rPr lang="en-US" sz="3000" dirty="0">
                <a:effectLst/>
                <a:cs typeface="Calibri" panose="020F0502020204030204" pitchFamily="34" charset="0"/>
              </a:rPr>
              <a:t>“‘Complementary hermeneutics’ must not be confused with the historic orthodox doctrine of progressive revelation. The latter truth means that God revealed His truth gradually, sometimes over a long period of time. What was revealed later never changed the original revelation, however. The meaning and the recipients of the original promise always remain the same.</a:t>
            </a:r>
            <a:r>
              <a:rPr lang="en-US" sz="3000" dirty="0">
                <a:effectLst>
                  <a:outerShdw blurRad="38100" dist="38100" dir="2700000" algn="tl">
                    <a:srgbClr val="000000">
                      <a:alpha val="43137"/>
                    </a:srgbClr>
                  </a:outerShdw>
                </a:effectLst>
                <a:cs typeface="Calibri" panose="020F0502020204030204" pitchFamily="34" charset="0"/>
              </a:rPr>
              <a:t>”</a:t>
            </a:r>
            <a:endParaRPr lang="en-US" sz="3000" dirty="0">
              <a:effectLst/>
              <a:cs typeface="Calibri" panose="020F0502020204030204" pitchFamily="34" charset="0"/>
            </a:endParaRPr>
          </a:p>
        </p:txBody>
      </p:sp>
      <p:sp>
        <p:nvSpPr>
          <p:cNvPr id="61444" name="TextBox 3"/>
          <p:cNvSpPr txBox="1">
            <a:spLocks noChangeArrowheads="1"/>
          </p:cNvSpPr>
          <p:nvPr/>
        </p:nvSpPr>
        <p:spPr bwMode="auto">
          <a:xfrm>
            <a:off x="619125" y="6400800"/>
            <a:ext cx="7905750" cy="369332"/>
          </a:xfrm>
          <a:prstGeom prst="rect">
            <a:avLst/>
          </a:prstGeom>
          <a:no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sz="1800" dirty="0">
                <a:latin typeface="Calibri" panose="020F0502020204030204" pitchFamily="34" charset="0"/>
                <a:cs typeface="Calibri" panose="020F0502020204030204" pitchFamily="34" charset="0"/>
              </a:rPr>
              <a:t>Robert Lightner, </a:t>
            </a:r>
            <a:r>
              <a:rPr lang="en-US" sz="1800" i="1" dirty="0">
                <a:latin typeface="Calibri" panose="020F0502020204030204" pitchFamily="34" charset="0"/>
                <a:cs typeface="Calibri" panose="020F0502020204030204" pitchFamily="34" charset="0"/>
              </a:rPr>
              <a:t>Last Days Handbook</a:t>
            </a:r>
            <a:r>
              <a:rPr lang="en-US" sz="1800" dirty="0">
                <a:latin typeface="Calibri" panose="020F0502020204030204" pitchFamily="34" charset="0"/>
                <a:cs typeface="Calibri" panose="020F0502020204030204" pitchFamily="34" charset="0"/>
              </a:rPr>
              <a:t> (Nashville: Thomas Nelson, 1997), 210.</a:t>
            </a:r>
            <a:endParaRPr lang="en-US" altLang="en-US" sz="1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2" name="Picture 1">
            <a:extLst>
              <a:ext uri="{FF2B5EF4-FFF2-40B4-BE49-F238E27FC236}">
                <a16:creationId xmlns:a16="http://schemas.microsoft.com/office/drawing/2014/main" id="{0C138092-6401-4FE3-8026-DE08F9A7ED68}"/>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28601" y="1295400"/>
            <a:ext cx="2076936" cy="2743200"/>
          </a:xfrm>
          <a:prstGeom prst="rect">
            <a:avLst/>
          </a:prstGeom>
        </p:spPr>
      </p:pic>
    </p:spTree>
    <p:extLst>
      <p:ext uri="{BB962C8B-B14F-4D97-AF65-F5344CB8AC3E}">
        <p14:creationId xmlns:p14="http://schemas.microsoft.com/office/powerpoint/2010/main" val="292520992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Content Placeholder 2">
            <a:extLst>
              <a:ext uri="{FF2B5EF4-FFF2-40B4-BE49-F238E27FC236}">
                <a16:creationId xmlns:a16="http://schemas.microsoft.com/office/drawing/2014/main" id="{C41BE4AC-FF6A-42F1-9BD4-E0C242A727C9}"/>
              </a:ext>
            </a:extLst>
          </p:cNvPr>
          <p:cNvSpPr>
            <a:spLocks noGrp="1"/>
          </p:cNvSpPr>
          <p:nvPr>
            <p:ph idx="4294967295"/>
          </p:nvPr>
        </p:nvSpPr>
        <p:spPr>
          <a:xfrm>
            <a:off x="2895600" y="1600200"/>
            <a:ext cx="6172200" cy="4648200"/>
          </a:xfrm>
        </p:spPr>
        <p:txBody>
          <a:bodyPr/>
          <a:lstStyle/>
          <a:p>
            <a:pPr marL="0" indent="0" algn="just" eaLnBrk="1" hangingPunct="1">
              <a:buFontTx/>
              <a:buNone/>
              <a:defRPr/>
            </a:pPr>
            <a:r>
              <a:rPr lang="en-US" dirty="0">
                <a:cs typeface="Calibri" panose="020F0502020204030204" pitchFamily="34" charset="0"/>
              </a:rPr>
              <a:t>“But when that which is in fact new is presented and accepted as if it had always been the case, the result is not only historical confusion but a </a:t>
            </a:r>
            <a:r>
              <a:rPr lang="en-US" b="1" u="sng" dirty="0">
                <a:solidFill>
                  <a:srgbClr val="FFFFCC"/>
                </a:solidFill>
                <a:cs typeface="Calibri" panose="020F0502020204030204" pitchFamily="34" charset="0"/>
              </a:rPr>
              <a:t>conceptual naïveté</a:t>
            </a:r>
            <a:r>
              <a:rPr lang="en-US" b="1" dirty="0">
                <a:cs typeface="Calibri" panose="020F0502020204030204" pitchFamily="34" charset="0"/>
              </a:rPr>
              <a:t> </a:t>
            </a:r>
            <a:r>
              <a:rPr lang="en-US" dirty="0">
                <a:cs typeface="Calibri" panose="020F0502020204030204" pitchFamily="34" charset="0"/>
              </a:rPr>
              <a:t>that resists both the idea and the fact of further development within the tradition.”</a:t>
            </a:r>
          </a:p>
        </p:txBody>
      </p:sp>
      <p:sp>
        <p:nvSpPr>
          <p:cNvPr id="43011" name="TextBox 3">
            <a:extLst>
              <a:ext uri="{FF2B5EF4-FFF2-40B4-BE49-F238E27FC236}">
                <a16:creationId xmlns:a16="http://schemas.microsoft.com/office/drawing/2014/main" id="{86BC8578-D3D5-4FAF-AFA9-F7A6D69AC9FC}"/>
              </a:ext>
            </a:extLst>
          </p:cNvPr>
          <p:cNvSpPr txBox="1">
            <a:spLocks noChangeArrowheads="1"/>
          </p:cNvSpPr>
          <p:nvPr/>
        </p:nvSpPr>
        <p:spPr bwMode="auto">
          <a:xfrm>
            <a:off x="838200" y="250448"/>
            <a:ext cx="7467600"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200" i="1">
                <a:solidFill>
                  <a:schemeClr val="tx2"/>
                </a:solidFill>
                <a:latin typeface="Times New Roman" panose="02020603050405020304" pitchFamily="18" charset="0"/>
                <a:cs typeface="Arial" panose="020B0604020202020204" pitchFamily="34" charset="0"/>
              </a:defRPr>
            </a:lvl1pPr>
            <a:lvl2pPr marL="742950" indent="-285750" eaLnBrk="0" hangingPunct="0">
              <a:defRPr sz="3200" i="1">
                <a:solidFill>
                  <a:schemeClr val="tx2"/>
                </a:solidFill>
                <a:latin typeface="Times New Roman" panose="02020603050405020304" pitchFamily="18" charset="0"/>
                <a:cs typeface="Arial" panose="020B0604020202020204" pitchFamily="34" charset="0"/>
              </a:defRPr>
            </a:lvl2pPr>
            <a:lvl3pPr marL="1143000" indent="-228600" eaLnBrk="0" hangingPunct="0">
              <a:defRPr sz="3200" i="1">
                <a:solidFill>
                  <a:schemeClr val="tx2"/>
                </a:solidFill>
                <a:latin typeface="Times New Roman" panose="02020603050405020304" pitchFamily="18" charset="0"/>
                <a:cs typeface="Arial" panose="020B0604020202020204" pitchFamily="34" charset="0"/>
              </a:defRPr>
            </a:lvl3pPr>
            <a:lvl4pPr marL="1600200" indent="-228600" eaLnBrk="0" hangingPunct="0">
              <a:defRPr sz="3200" i="1">
                <a:solidFill>
                  <a:schemeClr val="tx2"/>
                </a:solidFill>
                <a:latin typeface="Times New Roman" panose="02020603050405020304" pitchFamily="18" charset="0"/>
                <a:cs typeface="Arial" panose="020B0604020202020204" pitchFamily="34" charset="0"/>
              </a:defRPr>
            </a:lvl4pPr>
            <a:lvl5pPr marL="2057400" indent="-228600" eaLnBrk="0" hangingPunct="0">
              <a:defRPr sz="3200" i="1">
                <a:solidFill>
                  <a:schemeClr val="tx2"/>
                </a:solidFill>
                <a:latin typeface="Times New Roman" panose="02020603050405020304" pitchFamily="18" charset="0"/>
                <a:cs typeface="Arial" panose="020B0604020202020204" pitchFamily="34" charset="0"/>
              </a:defRPr>
            </a:lvl5pPr>
            <a:lvl6pPr marL="2514600" indent="-228600" eaLnBrk="0" fontAlgn="base" hangingPunct="0">
              <a:spcBef>
                <a:spcPct val="0"/>
              </a:spcBef>
              <a:spcAft>
                <a:spcPct val="0"/>
              </a:spcAft>
              <a:defRPr sz="3200" i="1">
                <a:solidFill>
                  <a:schemeClr val="tx2"/>
                </a:solidFill>
                <a:latin typeface="Times New Roman" panose="02020603050405020304" pitchFamily="18" charset="0"/>
                <a:cs typeface="Arial" panose="020B0604020202020204" pitchFamily="34" charset="0"/>
              </a:defRPr>
            </a:lvl6pPr>
            <a:lvl7pPr marL="2971800" indent="-228600" eaLnBrk="0" fontAlgn="base" hangingPunct="0">
              <a:spcBef>
                <a:spcPct val="0"/>
              </a:spcBef>
              <a:spcAft>
                <a:spcPct val="0"/>
              </a:spcAft>
              <a:defRPr sz="3200" i="1">
                <a:solidFill>
                  <a:schemeClr val="tx2"/>
                </a:solidFill>
                <a:latin typeface="Times New Roman" panose="02020603050405020304" pitchFamily="18" charset="0"/>
                <a:cs typeface="Arial" panose="020B0604020202020204" pitchFamily="34" charset="0"/>
              </a:defRPr>
            </a:lvl7pPr>
            <a:lvl8pPr marL="3429000" indent="-228600" eaLnBrk="0" fontAlgn="base" hangingPunct="0">
              <a:spcBef>
                <a:spcPct val="0"/>
              </a:spcBef>
              <a:spcAft>
                <a:spcPct val="0"/>
              </a:spcAft>
              <a:defRPr sz="3200" i="1">
                <a:solidFill>
                  <a:schemeClr val="tx2"/>
                </a:solidFill>
                <a:latin typeface="Times New Roman" panose="02020603050405020304" pitchFamily="18" charset="0"/>
                <a:cs typeface="Arial" panose="020B0604020202020204" pitchFamily="34" charset="0"/>
              </a:defRPr>
            </a:lvl8pPr>
            <a:lvl9pPr marL="3886200" indent="-228600" eaLnBrk="0" fontAlgn="base" hangingPunct="0">
              <a:spcBef>
                <a:spcPct val="0"/>
              </a:spcBef>
              <a:spcAft>
                <a:spcPct val="0"/>
              </a:spcAft>
              <a:defRPr sz="3200" i="1">
                <a:solidFill>
                  <a:schemeClr val="tx2"/>
                </a:solidFill>
                <a:latin typeface="Times New Roman" panose="02020603050405020304" pitchFamily="18" charset="0"/>
                <a:cs typeface="Arial" panose="020B0604020202020204" pitchFamily="34" charset="0"/>
              </a:defRPr>
            </a:lvl9pPr>
          </a:lstStyle>
          <a:p>
            <a:pPr algn="ctr" eaLnBrk="1" hangingPunct="1">
              <a:spcAft>
                <a:spcPts val="600"/>
              </a:spcAft>
            </a:pPr>
            <a:r>
              <a:rPr lang="en-US" altLang="en-US" i="0" dirty="0" err="1">
                <a:effectLst>
                  <a:outerShdw blurRad="38100" dist="38100" dir="2700000" algn="tl">
                    <a:srgbClr val="000000">
                      <a:alpha val="43137"/>
                    </a:srgbClr>
                  </a:outerShdw>
                </a:effectLst>
                <a:latin typeface="Calibri" panose="020F0502020204030204" pitchFamily="34" charset="0"/>
                <a:ea typeface="+mj-ea"/>
                <a:cs typeface="+mj-cs"/>
              </a:rPr>
              <a:t>Blaising</a:t>
            </a:r>
            <a:endParaRPr lang="en-US" altLang="en-US" i="0" dirty="0">
              <a:effectLst>
                <a:outerShdw blurRad="38100" dist="38100" dir="2700000" algn="tl">
                  <a:srgbClr val="000000">
                    <a:alpha val="43137"/>
                  </a:srgbClr>
                </a:outerShdw>
              </a:effectLst>
              <a:latin typeface="Calibri" panose="020F0502020204030204" pitchFamily="34" charset="0"/>
              <a:ea typeface="+mj-ea"/>
              <a:cs typeface="+mj-cs"/>
            </a:endParaRPr>
          </a:p>
          <a:p>
            <a:pPr algn="ctr" eaLnBrk="1" hangingPunct="1"/>
            <a:r>
              <a:rPr lang="en-US" altLang="en-US" sz="2000" dirty="0">
                <a:solidFill>
                  <a:schemeClr val="tx1"/>
                </a:solidFill>
                <a:latin typeface="Calibri" panose="020F0502020204030204" pitchFamily="34" charset="0"/>
                <a:cs typeface="Calibri" panose="020F0502020204030204" pitchFamily="34" charset="0"/>
              </a:rPr>
              <a:t>Dispensationalism, Israel, and the Church</a:t>
            </a:r>
            <a:r>
              <a:rPr lang="en-US" altLang="en-US" sz="2000" i="0" dirty="0">
                <a:solidFill>
                  <a:schemeClr val="tx1"/>
                </a:solidFill>
                <a:latin typeface="Calibri" panose="020F0502020204030204" pitchFamily="34" charset="0"/>
                <a:cs typeface="Calibri" panose="020F0502020204030204" pitchFamily="34" charset="0"/>
              </a:rPr>
              <a:t>, p. 29</a:t>
            </a:r>
          </a:p>
        </p:txBody>
      </p:sp>
      <p:pic>
        <p:nvPicPr>
          <p:cNvPr id="43012" name="Picture 5">
            <a:extLst>
              <a:ext uri="{FF2B5EF4-FFF2-40B4-BE49-F238E27FC236}">
                <a16:creationId xmlns:a16="http://schemas.microsoft.com/office/drawing/2014/main" id="{25A50576-A57F-45AA-AE16-B1825CEC944C}"/>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304800" y="1752600"/>
            <a:ext cx="2365375" cy="3609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5105400"/>
          </a:xfrm>
        </p:spPr>
        <p:txBody>
          <a:bodyPr/>
          <a:lstStyle/>
          <a:p>
            <a:pPr marL="0" indent="0" algn="just">
              <a:spcBef>
                <a:spcPts val="0"/>
              </a:spcBef>
              <a:buFontTx/>
              <a:buNone/>
              <a:defRPr/>
            </a:pPr>
            <a:r>
              <a:rPr lang="en-US" sz="3000" i="1" dirty="0"/>
              <a:t>“</a:t>
            </a:r>
            <a:r>
              <a:rPr lang="en-US" sz="3000" dirty="0">
                <a:effectLst/>
              </a:rPr>
              <a:t>Although these early conferences were called to oppose postmillennialism and to promote premillennialism, today progressive dispensationalists focus on them as examples of </a:t>
            </a:r>
            <a:r>
              <a:rPr lang="en-US" sz="3000" b="1" u="sng" dirty="0">
                <a:solidFill>
                  <a:srgbClr val="FFFFCC"/>
                </a:solidFill>
                <a:effectLst/>
              </a:rPr>
              <a:t>ecumenicity</a:t>
            </a:r>
            <a:r>
              <a:rPr lang="en-US" sz="3000" dirty="0">
                <a:effectLst/>
              </a:rPr>
              <a:t> in order to justify their interest in </a:t>
            </a:r>
            <a:r>
              <a:rPr lang="en-US" sz="3000" b="1" u="sng" dirty="0">
                <a:solidFill>
                  <a:srgbClr val="FFFFCC"/>
                </a:solidFill>
                <a:effectLst/>
              </a:rPr>
              <a:t>finding a rapprochement between dispensationalism and covenant theology</a:t>
            </a:r>
            <a:r>
              <a:rPr lang="en-US" sz="3000" dirty="0">
                <a:effectLst/>
              </a:rPr>
              <a:t>. The early conferences in America sought no such rapprochement between themselves and postmillennialists or </a:t>
            </a:r>
            <a:r>
              <a:rPr lang="en-US" sz="3000" dirty="0" err="1">
                <a:effectLst/>
              </a:rPr>
              <a:t>annihilationists</a:t>
            </a:r>
            <a:r>
              <a:rPr lang="en-US" sz="3000" dirty="0">
                <a:effectLst/>
              </a:rPr>
              <a:t> or perfectionists</a:t>
            </a:r>
            <a:r>
              <a:rPr lang="en-US" sz="3000" i="1" dirty="0"/>
              <a:t>.”</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8437" y="152400"/>
            <a:ext cx="944563" cy="1143000"/>
          </a:xfrm>
          <a:prstGeom prst="rect">
            <a:avLst/>
          </a:prstGeom>
          <a:noFill/>
          <a:ln w="9525">
            <a:noFill/>
            <a:miter lim="800000"/>
            <a:headEnd/>
            <a:tailEnd/>
          </a:ln>
        </p:spPr>
      </p:pic>
      <p:sp>
        <p:nvSpPr>
          <p:cNvPr id="4" name="Rectangle 3">
            <a:extLst>
              <a:ext uri="{FF2B5EF4-FFF2-40B4-BE49-F238E27FC236}">
                <a16:creationId xmlns:a16="http://schemas.microsoft.com/office/drawing/2014/main" id="{DDED8C29-5312-47D5-972D-3ABE15909AE2}"/>
              </a:ext>
            </a:extLst>
          </p:cNvPr>
          <p:cNvSpPr/>
          <p:nvPr/>
        </p:nvSpPr>
        <p:spPr>
          <a:xfrm>
            <a:off x="1971675" y="218182"/>
            <a:ext cx="5200650"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Charles Ryrie</a:t>
            </a:r>
          </a:p>
          <a:p>
            <a:pPr algn="ctr"/>
            <a:r>
              <a:rPr lang="en-US" sz="1600" dirty="0">
                <a:latin typeface="Calibri" panose="020F0502020204030204" pitchFamily="34" charset="0"/>
                <a:cs typeface="Calibri" panose="020F0502020204030204" pitchFamily="34" charset="0"/>
              </a:rPr>
              <a:t>Charles C. Ryrie, </a:t>
            </a:r>
            <a:r>
              <a:rPr lang="en-US" sz="1600" i="1" dirty="0">
                <a:latin typeface="Calibri" panose="020F0502020204030204" pitchFamily="34" charset="0"/>
                <a:cs typeface="Calibri" panose="020F0502020204030204" pitchFamily="34" charset="0"/>
              </a:rPr>
              <a:t>Dispensationalism</a:t>
            </a:r>
            <a:r>
              <a:rPr lang="en-US" sz="1600" dirty="0">
                <a:latin typeface="Calibri" panose="020F0502020204030204" pitchFamily="34" charset="0"/>
                <a:cs typeface="Calibri" panose="020F0502020204030204" pitchFamily="34" charset="0"/>
              </a:rPr>
              <a:t>, rev. ed. (Chicago: Moody, 1995), 146.</a:t>
            </a:r>
          </a:p>
        </p:txBody>
      </p:sp>
    </p:spTree>
    <p:extLst>
      <p:ext uri="{BB962C8B-B14F-4D97-AF65-F5344CB8AC3E}">
        <p14:creationId xmlns:p14="http://schemas.microsoft.com/office/powerpoint/2010/main" val="230368288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295400"/>
            <a:ext cx="9144000" cy="5105400"/>
          </a:xfrm>
        </p:spPr>
        <p:txBody>
          <a:bodyPr/>
          <a:lstStyle/>
          <a:p>
            <a:pPr marL="0" indent="0" algn="just">
              <a:spcBef>
                <a:spcPts val="0"/>
              </a:spcBef>
              <a:buFontTx/>
              <a:buNone/>
              <a:defRPr/>
            </a:pPr>
            <a:r>
              <a:rPr lang="en-US" dirty="0">
                <a:effectLst/>
              </a:rPr>
              <a:t>“As an example of the slippery nature of this complementary hermeneutic if applied to other concepts, consider the concept of ‘temple.’... The body of an individual Christian is the temple of the Spirit (1 Cor. 6:19). The local church is a temple of God (1 Cor. 3:16), as is the universal church (Eph. 2:21). What, then, is the meaning of temple in Revelation 11:1-2? A literal hermeneutic answers that it refers to an actual building in the tribulation period since there is no indication in the text that points to any other interpretation.”</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8437" y="152400"/>
            <a:ext cx="944563" cy="1143000"/>
          </a:xfrm>
          <a:prstGeom prst="rect">
            <a:avLst/>
          </a:prstGeom>
          <a:noFill/>
          <a:ln w="9525">
            <a:noFill/>
            <a:miter lim="800000"/>
            <a:headEnd/>
            <a:tailEnd/>
          </a:ln>
        </p:spPr>
      </p:pic>
      <p:sp>
        <p:nvSpPr>
          <p:cNvPr id="4" name="Rectangle 3">
            <a:extLst>
              <a:ext uri="{FF2B5EF4-FFF2-40B4-BE49-F238E27FC236}">
                <a16:creationId xmlns:a16="http://schemas.microsoft.com/office/drawing/2014/main" id="{DDED8C29-5312-47D5-972D-3ABE15909AE2}"/>
              </a:ext>
            </a:extLst>
          </p:cNvPr>
          <p:cNvSpPr/>
          <p:nvPr/>
        </p:nvSpPr>
        <p:spPr>
          <a:xfrm>
            <a:off x="1971675" y="218182"/>
            <a:ext cx="5200650"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Charles Ryrie</a:t>
            </a:r>
          </a:p>
          <a:p>
            <a:pPr algn="ctr"/>
            <a:r>
              <a:rPr lang="en-US" sz="1600" dirty="0">
                <a:latin typeface="Calibri" panose="020F0502020204030204" pitchFamily="34" charset="0"/>
                <a:cs typeface="Calibri" panose="020F0502020204030204" pitchFamily="34" charset="0"/>
              </a:rPr>
              <a:t>Charles C. Ryrie, </a:t>
            </a:r>
            <a:r>
              <a:rPr lang="en-US" sz="1600" i="1" dirty="0">
                <a:latin typeface="Calibri" panose="020F0502020204030204" pitchFamily="34" charset="0"/>
                <a:cs typeface="Calibri" panose="020F0502020204030204" pitchFamily="34" charset="0"/>
              </a:rPr>
              <a:t>Dispensationalism</a:t>
            </a:r>
            <a:r>
              <a:rPr lang="en-US" sz="1600" dirty="0">
                <a:latin typeface="Calibri" panose="020F0502020204030204" pitchFamily="34" charset="0"/>
                <a:cs typeface="Calibri" panose="020F0502020204030204" pitchFamily="34" charset="0"/>
              </a:rPr>
              <a:t>, rev. ed. (Chicago: Moody, 1995), 175.</a:t>
            </a:r>
          </a:p>
        </p:txBody>
      </p:sp>
    </p:spTree>
    <p:extLst>
      <p:ext uri="{BB962C8B-B14F-4D97-AF65-F5344CB8AC3E}">
        <p14:creationId xmlns:p14="http://schemas.microsoft.com/office/powerpoint/2010/main" val="21453888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534418"/>
            <a:ext cx="9144000" cy="5105400"/>
          </a:xfrm>
        </p:spPr>
        <p:txBody>
          <a:bodyPr/>
          <a:lstStyle/>
          <a:p>
            <a:pPr marL="0" indent="0" algn="just">
              <a:spcBef>
                <a:spcPts val="0"/>
              </a:spcBef>
              <a:buFontTx/>
              <a:buNone/>
              <a:defRPr/>
            </a:pPr>
            <a:r>
              <a:rPr lang="en-US" dirty="0">
                <a:effectLst/>
              </a:rPr>
              <a:t>“But using the complementary hermeneutic one could conclude that it refers to a community of believers (since that meaning is found elsewhere in the New Testament), thus placing the church in the tribulation period. Progressives have not used their complementary hermeneutic to conclude this, though it could be so used...The important question is simply this: Are there limits on the use of a complementary hermeneutic, and, if so, how are these limits to be determined and by whom?”</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8437" y="152400"/>
            <a:ext cx="944563" cy="1143000"/>
          </a:xfrm>
          <a:prstGeom prst="rect">
            <a:avLst/>
          </a:prstGeom>
          <a:noFill/>
          <a:ln w="9525">
            <a:noFill/>
            <a:miter lim="800000"/>
            <a:headEnd/>
            <a:tailEnd/>
          </a:ln>
        </p:spPr>
      </p:pic>
      <p:sp>
        <p:nvSpPr>
          <p:cNvPr id="4" name="Rectangle 3">
            <a:extLst>
              <a:ext uri="{FF2B5EF4-FFF2-40B4-BE49-F238E27FC236}">
                <a16:creationId xmlns:a16="http://schemas.microsoft.com/office/drawing/2014/main" id="{DDED8C29-5312-47D5-972D-3ABE15909AE2}"/>
              </a:ext>
            </a:extLst>
          </p:cNvPr>
          <p:cNvSpPr/>
          <p:nvPr/>
        </p:nvSpPr>
        <p:spPr>
          <a:xfrm>
            <a:off x="1971675" y="218182"/>
            <a:ext cx="5200650" cy="1154162"/>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Charles Ryrie</a:t>
            </a:r>
          </a:p>
          <a:p>
            <a:pPr algn="ctr"/>
            <a:r>
              <a:rPr lang="en-US" sz="1600" dirty="0">
                <a:latin typeface="Calibri" panose="020F0502020204030204" pitchFamily="34" charset="0"/>
                <a:cs typeface="Calibri" panose="020F0502020204030204" pitchFamily="34" charset="0"/>
              </a:rPr>
              <a:t>Charles C. Ryrie, </a:t>
            </a:r>
            <a:r>
              <a:rPr lang="en-US" sz="1600" i="1" dirty="0">
                <a:latin typeface="Calibri" panose="020F0502020204030204" pitchFamily="34" charset="0"/>
                <a:cs typeface="Calibri" panose="020F0502020204030204" pitchFamily="34" charset="0"/>
              </a:rPr>
              <a:t>Dispensationalism</a:t>
            </a:r>
            <a:r>
              <a:rPr lang="en-US" sz="1600" dirty="0">
                <a:latin typeface="Calibri" panose="020F0502020204030204" pitchFamily="34" charset="0"/>
                <a:cs typeface="Calibri" panose="020F0502020204030204" pitchFamily="34" charset="0"/>
              </a:rPr>
              <a:t>, rev. ed. (Chicago: Moody, 1995), 175.</a:t>
            </a:r>
          </a:p>
        </p:txBody>
      </p:sp>
    </p:spTree>
    <p:extLst>
      <p:ext uri="{BB962C8B-B14F-4D97-AF65-F5344CB8AC3E}">
        <p14:creationId xmlns:p14="http://schemas.microsoft.com/office/powerpoint/2010/main" val="107248224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274638"/>
            <a:ext cx="8229600" cy="639763"/>
          </a:xfrm>
        </p:spPr>
        <p:txBody>
          <a:bodyPr/>
          <a:lstStyle/>
          <a:p>
            <a:pPr algn="ctr">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Is Jesus Now Reigning on David’s Throne?</a:t>
            </a:r>
          </a:p>
        </p:txBody>
      </p:sp>
      <p:sp>
        <p:nvSpPr>
          <p:cNvPr id="61443" name="Content Placeholder 2"/>
          <p:cNvSpPr>
            <a:spLocks noGrp="1"/>
          </p:cNvSpPr>
          <p:nvPr>
            <p:ph idx="1"/>
          </p:nvPr>
        </p:nvSpPr>
        <p:spPr>
          <a:xfrm>
            <a:off x="0" y="990600"/>
            <a:ext cx="9144000" cy="4495800"/>
          </a:xfrm>
        </p:spPr>
        <p:txBody>
          <a:bodyPr/>
          <a:lstStyle/>
          <a:p>
            <a:pPr marL="0" indent="0" algn="just">
              <a:buNone/>
              <a:defRPr/>
            </a:pPr>
            <a:r>
              <a:rPr lang="en-US" altLang="en-US" sz="2400" dirty="0">
                <a:effectLst>
                  <a:outerShdw blurRad="38100" dist="38100" dir="2700000" algn="tl">
                    <a:srgbClr val="000000">
                      <a:alpha val="43137"/>
                    </a:srgbClr>
                  </a:outerShdw>
                </a:effectLst>
                <a:cs typeface="Calibri" panose="020F0502020204030204" pitchFamily="34" charset="0"/>
              </a:rPr>
              <a:t>“</a:t>
            </a:r>
            <a:r>
              <a:rPr lang="en-US" sz="2400" dirty="0">
                <a:effectLst/>
                <a:cs typeface="Calibri" panose="020F0502020204030204" pitchFamily="34" charset="0"/>
              </a:rPr>
              <a:t>What if you apply the complementary hermeneutic to all of Scripture? . . . What if the complementary hermeneutic, used by progressives in Acts 2 to substantiate the fact that the kingdom has been inaugurated, in part, would be applied universally to all prophetic matters of Scripture ever given? One could not know for sure precisely who was involved in the prophecy or where it would be fulfilled until either the prophecy was fulfilled or the canon of Scripture was closed. . . . If the same hermeneutic was applied to other areas of prophecy, like it is applied to the Davidic covenant, you could never be sure of anything in the Scripture until it was either fulfilled or the canon was closed. Then, of course, you know there is not going to be any further revelation, ‘change.’”</a:t>
            </a:r>
          </a:p>
        </p:txBody>
      </p:sp>
      <p:sp>
        <p:nvSpPr>
          <p:cNvPr id="61444" name="TextBox 3"/>
          <p:cNvSpPr txBox="1">
            <a:spLocks noChangeArrowheads="1"/>
          </p:cNvSpPr>
          <p:nvPr/>
        </p:nvSpPr>
        <p:spPr bwMode="auto">
          <a:xfrm>
            <a:off x="1238250" y="6037163"/>
            <a:ext cx="6667500" cy="646331"/>
          </a:xfrm>
          <a:prstGeom prst="rect">
            <a:avLst/>
          </a:prstGeom>
          <a:no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sz="1800" dirty="0">
                <a:latin typeface="Calibri" panose="020F0502020204030204" pitchFamily="34" charset="0"/>
                <a:cs typeface="Calibri" panose="020F0502020204030204" pitchFamily="34" charset="0"/>
              </a:rPr>
              <a:t>Robert Lightner, “Progressive Dispensationalism,” </a:t>
            </a:r>
            <a:r>
              <a:rPr lang="en-US" sz="1800" i="1" dirty="0">
                <a:latin typeface="Calibri" panose="020F0502020204030204" pitchFamily="34" charset="0"/>
                <a:cs typeface="Calibri" panose="020F0502020204030204" pitchFamily="34" charset="0"/>
              </a:rPr>
              <a:t>Conservative Theological Journal</a:t>
            </a:r>
            <a:r>
              <a:rPr lang="en-US" sz="1800" dirty="0">
                <a:latin typeface="Calibri" panose="020F0502020204030204" pitchFamily="34" charset="0"/>
                <a:cs typeface="Calibri" panose="020F0502020204030204" pitchFamily="34" charset="0"/>
              </a:rPr>
              <a:t> 4, no. 11 (March 2000): 53–59, 62.</a:t>
            </a:r>
            <a:endParaRPr lang="en-US" altLang="en-US" sz="1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4" descr="http://t1.gstatic.com/images?q=tbn:ANd9GcRVEkk3EF6aIGxY0Yz0z_uevMi3B1FPvrIm0btZT0dvwfQOys6K">
            <a:extLst>
              <a:ext uri="{FF2B5EF4-FFF2-40B4-BE49-F238E27FC236}">
                <a16:creationId xmlns:a16="http://schemas.microsoft.com/office/drawing/2014/main" id="{AAA99044-618E-4B1E-89D6-BB099680B45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29600" y="5732363"/>
            <a:ext cx="792232" cy="973237"/>
          </a:xfrm>
          <a:prstGeom prst="rect">
            <a:avLst/>
          </a:prstGeom>
          <a:solidFill>
            <a:srgbClr val="FFFFFF">
              <a:shade val="85000"/>
            </a:srgbClr>
          </a:solidFill>
          <a:ln w="38100">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133556466"/>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274638"/>
            <a:ext cx="8229600" cy="639763"/>
          </a:xfrm>
        </p:spPr>
        <p:txBody>
          <a:bodyPr/>
          <a:lstStyle/>
          <a:p>
            <a:pPr algn="ctr">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Is Jesus Now Reigning on David’s Throne?</a:t>
            </a:r>
          </a:p>
        </p:txBody>
      </p:sp>
      <p:sp>
        <p:nvSpPr>
          <p:cNvPr id="61443" name="Content Placeholder 2"/>
          <p:cNvSpPr>
            <a:spLocks noGrp="1"/>
          </p:cNvSpPr>
          <p:nvPr>
            <p:ph idx="1"/>
          </p:nvPr>
        </p:nvSpPr>
        <p:spPr>
          <a:xfrm>
            <a:off x="0" y="990600"/>
            <a:ext cx="9144000" cy="3733800"/>
          </a:xfrm>
        </p:spPr>
        <p:txBody>
          <a:bodyPr/>
          <a:lstStyle/>
          <a:p>
            <a:pPr marL="0" indent="0" algn="just">
              <a:buNone/>
              <a:defRPr/>
            </a:pPr>
            <a:r>
              <a:rPr lang="en-US" altLang="en-US" sz="2400" dirty="0">
                <a:effectLst>
                  <a:outerShdw blurRad="38100" dist="38100" dir="2700000" algn="tl">
                    <a:srgbClr val="000000">
                      <a:alpha val="43137"/>
                    </a:srgbClr>
                  </a:outerShdw>
                </a:effectLst>
                <a:cs typeface="Calibri" panose="020F0502020204030204" pitchFamily="34" charset="0"/>
              </a:rPr>
              <a:t>“</a:t>
            </a:r>
            <a:r>
              <a:rPr lang="en-US" sz="2400" dirty="0">
                <a:effectLst>
                  <a:outerShdw blurRad="38100" dist="38100" dir="2700000" algn="tl">
                    <a:srgbClr val="000000">
                      <a:alpha val="43137"/>
                    </a:srgbClr>
                  </a:outerShdw>
                </a:effectLst>
                <a:cs typeface="Calibri" panose="020F0502020204030204" pitchFamily="34" charset="0"/>
              </a:rPr>
              <a:t>Until that time, all prophecy is open to complementation. For example, when God, through the prophets, predicted the Assyrian captivity of Israel and the Babylonian captivity of Judah, they couldn’t really be sure that it was an exclusive captivity of Assyria. Who knows, but what, the Babylonians would have been included, or vise versa. . . . Because it involves people and if the people involved in the Davidic Covenant can change and include other people, then why can’t the people change in these other prophecies? If the place can change in the Davidic Covenant as in Acts 2, then why can’t the place change in other prophecies of Scripture? Other people or other places can be brought in totally changing the original promise in later revelation. . . . Take another illustration. All prophecy or prediction in the Bible, which involves a specific place and people, might be changed in later revelation.”</a:t>
            </a:r>
          </a:p>
        </p:txBody>
      </p:sp>
      <p:sp>
        <p:nvSpPr>
          <p:cNvPr id="61444" name="TextBox 3"/>
          <p:cNvSpPr txBox="1">
            <a:spLocks noChangeArrowheads="1"/>
          </p:cNvSpPr>
          <p:nvPr/>
        </p:nvSpPr>
        <p:spPr bwMode="auto">
          <a:xfrm>
            <a:off x="1238250" y="6059269"/>
            <a:ext cx="6667500" cy="646331"/>
          </a:xfrm>
          <a:prstGeom prst="rect">
            <a:avLst/>
          </a:prstGeom>
          <a:no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sz="1800" dirty="0">
                <a:latin typeface="Calibri" panose="020F0502020204030204" pitchFamily="34" charset="0"/>
                <a:cs typeface="Calibri" panose="020F0502020204030204" pitchFamily="34" charset="0"/>
              </a:rPr>
              <a:t>Robert Lightner, “Progressive Dispensationalism,” </a:t>
            </a:r>
            <a:r>
              <a:rPr lang="en-US" sz="1800" i="1" dirty="0">
                <a:latin typeface="Calibri" panose="020F0502020204030204" pitchFamily="34" charset="0"/>
                <a:cs typeface="Calibri" panose="020F0502020204030204" pitchFamily="34" charset="0"/>
              </a:rPr>
              <a:t>Conservative Theological Journal</a:t>
            </a:r>
            <a:r>
              <a:rPr lang="en-US" sz="1800" dirty="0">
                <a:latin typeface="Calibri" panose="020F0502020204030204" pitchFamily="34" charset="0"/>
                <a:cs typeface="Calibri" panose="020F0502020204030204" pitchFamily="34" charset="0"/>
              </a:rPr>
              <a:t> 4, no. 11 (March 2000): 53–59, 62.</a:t>
            </a:r>
            <a:endParaRPr lang="en-US" altLang="en-US" sz="1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6" name="Picture 4" descr="http://t1.gstatic.com/images?q=tbn:ANd9GcRVEkk3EF6aIGxY0Yz0z_uevMi3B1FPvrIm0btZT0dvwfQOys6K">
            <a:extLst>
              <a:ext uri="{FF2B5EF4-FFF2-40B4-BE49-F238E27FC236}">
                <a16:creationId xmlns:a16="http://schemas.microsoft.com/office/drawing/2014/main" id="{905EA9D2-CA89-485E-9343-528CE345A748}"/>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29600" y="5732363"/>
            <a:ext cx="792232" cy="973237"/>
          </a:xfrm>
          <a:prstGeom prst="rect">
            <a:avLst/>
          </a:prstGeom>
          <a:solidFill>
            <a:srgbClr val="FFFFFF">
              <a:shade val="85000"/>
            </a:srgbClr>
          </a:solidFill>
          <a:ln w="38100">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314593621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Title 1"/>
          <p:cNvSpPr>
            <a:spLocks noGrp="1"/>
          </p:cNvSpPr>
          <p:nvPr>
            <p:ph type="title"/>
          </p:nvPr>
        </p:nvSpPr>
        <p:spPr>
          <a:xfrm>
            <a:off x="457200" y="274638"/>
            <a:ext cx="8229600" cy="639763"/>
          </a:xfrm>
        </p:spPr>
        <p:txBody>
          <a:bodyPr/>
          <a:lstStyle/>
          <a:p>
            <a:pPr algn="ctr">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Is Jesus Now Reigning on David’s Throne?</a:t>
            </a:r>
          </a:p>
        </p:txBody>
      </p:sp>
      <p:sp>
        <p:nvSpPr>
          <p:cNvPr id="61443" name="Content Placeholder 2"/>
          <p:cNvSpPr>
            <a:spLocks noGrp="1"/>
          </p:cNvSpPr>
          <p:nvPr>
            <p:ph idx="1"/>
          </p:nvPr>
        </p:nvSpPr>
        <p:spPr>
          <a:xfrm>
            <a:off x="0" y="990600"/>
            <a:ext cx="9144000" cy="3733800"/>
          </a:xfrm>
        </p:spPr>
        <p:txBody>
          <a:bodyPr/>
          <a:lstStyle/>
          <a:p>
            <a:pPr marL="0" indent="0" algn="just">
              <a:buNone/>
              <a:defRPr/>
            </a:pPr>
            <a:r>
              <a:rPr lang="en-US" altLang="en-US" sz="2400" dirty="0">
                <a:effectLst>
                  <a:outerShdw blurRad="38100" dist="38100" dir="2700000" algn="tl">
                    <a:srgbClr val="000000">
                      <a:alpha val="43137"/>
                    </a:srgbClr>
                  </a:outerShdw>
                </a:effectLst>
                <a:cs typeface="Calibri" panose="020F0502020204030204" pitchFamily="34" charset="0"/>
              </a:rPr>
              <a:t>“</a:t>
            </a:r>
            <a:r>
              <a:rPr lang="en-US" sz="2400" dirty="0">
                <a:effectLst/>
                <a:cs typeface="Calibri" panose="020F0502020204030204" pitchFamily="34" charset="0"/>
              </a:rPr>
              <a:t>How about Daniel 2, Daniel 7, Daniel 9?, and the Gentile world powers, are we to understand those nations, when given, exclusively as those nations? Maybe not; maybe later revelation would change them...Just like some today have an open view of God, the complementary hermeneutic, whether they admit it or know it, is an open view of Scripture as well, to this extent, until the prophecy is realized, it is fulfilled, or the canon has closed. It is not open any longer, please understand me, but I mean that until the canon was closed or the prophecy was fulfilled, it had to be open, if you apply the same hermeneutic to other passages of Scripture. The promise of the land, the promise to Israel, might involve another people later on. I consider this to be a serious danger. . . . If you apply their complementary hermeneutic across the board to other Scripture, it is devastating.”</a:t>
            </a:r>
          </a:p>
        </p:txBody>
      </p:sp>
      <p:sp>
        <p:nvSpPr>
          <p:cNvPr id="61444" name="TextBox 3"/>
          <p:cNvSpPr txBox="1">
            <a:spLocks noChangeArrowheads="1"/>
          </p:cNvSpPr>
          <p:nvPr/>
        </p:nvSpPr>
        <p:spPr bwMode="auto">
          <a:xfrm>
            <a:off x="1238250" y="6059269"/>
            <a:ext cx="6667500" cy="646331"/>
          </a:xfrm>
          <a:prstGeom prst="rect">
            <a:avLst/>
          </a:prstGeom>
          <a:noFill/>
          <a:ln>
            <a:noFill/>
          </a:ln>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r>
              <a:rPr lang="en-US" sz="1800" dirty="0">
                <a:latin typeface="Calibri" panose="020F0502020204030204" pitchFamily="34" charset="0"/>
                <a:cs typeface="Calibri" panose="020F0502020204030204" pitchFamily="34" charset="0"/>
              </a:rPr>
              <a:t>Robert Lightner, “Progressive Dispensationalism,” </a:t>
            </a:r>
            <a:r>
              <a:rPr lang="en-US" sz="1800" i="1" dirty="0">
                <a:latin typeface="Calibri" panose="020F0502020204030204" pitchFamily="34" charset="0"/>
                <a:cs typeface="Calibri" panose="020F0502020204030204" pitchFamily="34" charset="0"/>
              </a:rPr>
              <a:t>Conservative Theological Journal</a:t>
            </a:r>
            <a:r>
              <a:rPr lang="en-US" sz="1800" dirty="0">
                <a:latin typeface="Calibri" panose="020F0502020204030204" pitchFamily="34" charset="0"/>
                <a:cs typeface="Calibri" panose="020F0502020204030204" pitchFamily="34" charset="0"/>
              </a:rPr>
              <a:t> 4, no. 11 (March 2000): 53–59, 62.</a:t>
            </a:r>
            <a:endParaRPr lang="en-US" altLang="en-US" sz="1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7" name="Picture 4" descr="http://t1.gstatic.com/images?q=tbn:ANd9GcRVEkk3EF6aIGxY0Yz0z_uevMi3B1FPvrIm0btZT0dvwfQOys6K">
            <a:extLst>
              <a:ext uri="{FF2B5EF4-FFF2-40B4-BE49-F238E27FC236}">
                <a16:creationId xmlns:a16="http://schemas.microsoft.com/office/drawing/2014/main" id="{DAD1211B-3E65-4A86-BF10-40BBA2F318F5}"/>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8229600" y="5732363"/>
            <a:ext cx="792232" cy="973237"/>
          </a:xfrm>
          <a:prstGeom prst="rect">
            <a:avLst/>
          </a:prstGeom>
          <a:solidFill>
            <a:srgbClr val="FFFFFF">
              <a:shade val="85000"/>
            </a:srgbClr>
          </a:solidFill>
          <a:ln w="38100">
            <a:solidFill>
              <a:schemeClr val="bg1"/>
            </a:solidFill>
            <a:miter lim="800000"/>
            <a:headEnd/>
            <a:tailEnd/>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p:spPr>
      </p:pic>
    </p:spTree>
    <p:extLst>
      <p:ext uri="{BB962C8B-B14F-4D97-AF65-F5344CB8AC3E}">
        <p14:creationId xmlns:p14="http://schemas.microsoft.com/office/powerpoint/2010/main" val="1072686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8382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143000"/>
            <a:ext cx="6672241" cy="51054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305497892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CC1BDC5B-B59F-4CEA-BD87-A71C4C3A9917}"/>
              </a:ext>
            </a:extLst>
          </p:cNvPr>
          <p:cNvSpPr>
            <a:spLocks noGrp="1" noChangeArrowheads="1"/>
          </p:cNvSpPr>
          <p:nvPr>
            <p:ph type="title" idx="4294967295"/>
          </p:nvPr>
        </p:nvSpPr>
        <p:spPr>
          <a:xfrm>
            <a:off x="704661" y="304800"/>
            <a:ext cx="7772400" cy="1047184"/>
          </a:xfrm>
        </p:spPr>
        <p:txBody>
          <a:bodyPr/>
          <a:lstStyle/>
          <a:p>
            <a:pPr algn="ctr"/>
            <a:r>
              <a:rPr lang="en-US" altLang="en-US" sz="3200" dirty="0">
                <a:effectLst>
                  <a:outerShdw blurRad="38100" dist="38100" dir="2700000" algn="tl">
                    <a:srgbClr val="000000">
                      <a:alpha val="43137"/>
                    </a:srgbClr>
                  </a:outerShdw>
                </a:effectLst>
              </a:rPr>
              <a:t>How Could the Early Church Test All Things if God Changed His Original Promises?</a:t>
            </a:r>
          </a:p>
        </p:txBody>
      </p:sp>
      <p:sp>
        <p:nvSpPr>
          <p:cNvPr id="7171" name="Rectangle 3">
            <a:extLst>
              <a:ext uri="{FF2B5EF4-FFF2-40B4-BE49-F238E27FC236}">
                <a16:creationId xmlns:a16="http://schemas.microsoft.com/office/drawing/2014/main" id="{5FE77F98-14F9-4283-984D-97CA9860ACB2}"/>
              </a:ext>
            </a:extLst>
          </p:cNvPr>
          <p:cNvSpPr>
            <a:spLocks noGrp="1" noChangeArrowheads="1"/>
          </p:cNvSpPr>
          <p:nvPr>
            <p:ph type="body" idx="4294967295"/>
          </p:nvPr>
        </p:nvSpPr>
        <p:spPr>
          <a:xfrm>
            <a:off x="457199" y="1676400"/>
            <a:ext cx="3581401" cy="472440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457200" indent="-457200">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Deut. 13:1-5</a:t>
            </a:r>
          </a:p>
          <a:p>
            <a:pPr marL="457200" indent="-457200">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Isa. 8:20</a:t>
            </a:r>
          </a:p>
          <a:p>
            <a:pPr marL="457200" indent="-457200">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Acts 17:11</a:t>
            </a:r>
          </a:p>
          <a:p>
            <a:pPr marL="457200" indent="-457200">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Gal. 1:8-9</a:t>
            </a:r>
          </a:p>
          <a:p>
            <a:pPr marL="457200" indent="-457200">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1 Thess. 5:20-21</a:t>
            </a:r>
          </a:p>
          <a:p>
            <a:pPr marL="457200" indent="-457200">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1 Cor. 14:29</a:t>
            </a:r>
          </a:p>
          <a:p>
            <a:pPr marL="457200" indent="-457200">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1 John 4:1</a:t>
            </a:r>
          </a:p>
          <a:p>
            <a:pPr marL="457200" indent="-457200">
              <a:spcBef>
                <a:spcPts val="0"/>
              </a:spcBef>
              <a:spcAft>
                <a:spcPts val="1200"/>
              </a:spcAft>
              <a:buSzPct val="100000"/>
              <a:buFont typeface="+mj-lt"/>
              <a:buAutoNum type="arabicPeriod"/>
            </a:pPr>
            <a:r>
              <a:rPr lang="en-US" altLang="en-US" sz="2800" dirty="0">
                <a:effectLst>
                  <a:outerShdw blurRad="38100" dist="38100" dir="2700000" algn="tl">
                    <a:srgbClr val="000000">
                      <a:alpha val="43137"/>
                    </a:srgbClr>
                  </a:outerShdw>
                </a:effectLst>
              </a:rPr>
              <a:t>Rev. 2:2</a:t>
            </a:r>
          </a:p>
        </p:txBody>
      </p:sp>
      <p:pic>
        <p:nvPicPr>
          <p:cNvPr id="1026" name="Picture 2" descr="Image result">
            <a:extLst>
              <a:ext uri="{FF2B5EF4-FFF2-40B4-BE49-F238E27FC236}">
                <a16:creationId xmlns:a16="http://schemas.microsoft.com/office/drawing/2014/main" id="{C9FBB8EE-4B18-4138-A61D-F097A6A1ED7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038600" y="1693333"/>
            <a:ext cx="4566791" cy="47494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660444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96041" y="2286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2. Is Jesus Now Reigning from David’s Throne?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(Acts 2)</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75671" y="1295400"/>
            <a:ext cx="8691562" cy="5105400"/>
          </a:xfrm>
        </p:spPr>
        <p:txBody>
          <a:bodyPr/>
          <a:lstStyle/>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David’s Throne is Earthly </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Davidic heavenly Throne changes its original meaning </a:t>
            </a:r>
          </a:p>
          <a:p>
            <a:pPr marL="514350" indent="-514350">
              <a:spcBef>
                <a:spcPct val="0"/>
              </a:spcBef>
              <a:spcAft>
                <a:spcPts val="1200"/>
              </a:spcAft>
              <a:buClr>
                <a:srgbClr val="66FFFF"/>
              </a:buClr>
              <a:buSzPct val="100000"/>
              <a:buFont typeface="+mj-lt"/>
              <a:buAutoNum type="alphaLcPeriod"/>
            </a:pPr>
            <a:r>
              <a:rPr lang="en-US" altLang="en-US" sz="2800" b="1" u="sng" dirty="0">
                <a:solidFill>
                  <a:srgbClr val="FFFFCC"/>
                </a:solidFill>
                <a:effectLst>
                  <a:outerShdw blurRad="38100" dist="38100" dir="2700000" algn="tl">
                    <a:srgbClr val="000000">
                      <a:alpha val="43137"/>
                    </a:srgbClr>
                  </a:outerShdw>
                </a:effectLst>
              </a:rPr>
              <a:t>No NT verse places Jesus currently of David’s Throne</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The Davidic Throne comes into existence only after the Times of the Gentiles have run their course</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present Davidic Throne misunderstands the mystery nature of the Church</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present Davidic Throne misunderstands the parenthetical nature of the Church</a:t>
            </a: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96200" y="990600"/>
            <a:ext cx="1254196" cy="838200"/>
          </a:xfrm>
          <a:prstGeom prst="rect">
            <a:avLst/>
          </a:prstGeom>
        </p:spPr>
      </p:pic>
    </p:spTree>
    <p:extLst>
      <p:ext uri="{BB962C8B-B14F-4D97-AF65-F5344CB8AC3E}">
        <p14:creationId xmlns:p14="http://schemas.microsoft.com/office/powerpoint/2010/main" val="328650433"/>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914BBE-58B6-45B2-8A4A-4CB89A5E7EA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3429000"/>
          </a:xfrm>
        </p:spPr>
        <p:txBody>
          <a:bodyPr/>
          <a:lstStyle/>
          <a:p>
            <a:pPr marL="0" indent="0" algn="ctr">
              <a:spcBef>
                <a:spcPct val="0"/>
              </a:spcBef>
              <a:spcAft>
                <a:spcPts val="600"/>
              </a:spcAft>
              <a:buFont typeface="Arial" charset="0"/>
              <a:buNone/>
              <a:defRPr/>
            </a:pPr>
            <a:r>
              <a:rPr lang="en-US" altLang="en-US" sz="4000" dirty="0">
                <a:solidFill>
                  <a:srgbClr val="00FFFF"/>
                </a:solidFill>
                <a:effectLst>
                  <a:outerShdw blurRad="38100" dist="38100" dir="2700000" algn="tl">
                    <a:srgbClr val="000000">
                      <a:alpha val="43137"/>
                    </a:srgbClr>
                  </a:outerShdw>
                </a:effectLst>
                <a:ea typeface="+mj-ea"/>
                <a:cs typeface="+mj-cs"/>
              </a:rPr>
              <a:t>John</a:t>
            </a: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 17:5</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endParaRPr>
          </a:p>
          <a:p>
            <a:pPr marL="0" indent="0" algn="just">
              <a:spcBef>
                <a:spcPts val="0"/>
              </a:spcBef>
              <a:buFont typeface="Arial" charset="0"/>
              <a:buNone/>
              <a:defRPr/>
            </a:pPr>
            <a:r>
              <a:rPr lang="en-US" sz="4000" baseline="30000" dirty="0">
                <a:effectLst>
                  <a:outerShdw blurRad="38100" dist="38100" dir="2700000" algn="tl">
                    <a:srgbClr val="000000">
                      <a:alpha val="43137"/>
                    </a:srgbClr>
                  </a:outerShdw>
                </a:effectLst>
                <a:cs typeface="Calibri" panose="020F0502020204030204" pitchFamily="34" charset="0"/>
              </a:rPr>
              <a:t>“</a:t>
            </a:r>
            <a:r>
              <a:rPr lang="en-US" sz="4000" dirty="0">
                <a:effectLst/>
              </a:rPr>
              <a:t>Now, Father, glorify Me together with Yourself, with the glory which I had with You before the world was</a:t>
            </a:r>
            <a:r>
              <a:rPr lang="en-US" sz="4000" dirty="0">
                <a:effectLst>
                  <a:outerShdw blurRad="38100" dist="38100" dir="2700000" algn="tl">
                    <a:srgbClr val="000000">
                      <a:alpha val="43137"/>
                    </a:srgbClr>
                  </a:outerShdw>
                </a:effectLst>
              </a:rPr>
              <a:t>.” </a:t>
            </a:r>
          </a:p>
        </p:txBody>
      </p:sp>
      <p:pic>
        <p:nvPicPr>
          <p:cNvPr id="4" name="Picture 3">
            <a:extLst>
              <a:ext uri="{FF2B5EF4-FFF2-40B4-BE49-F238E27FC236}">
                <a16:creationId xmlns:a16="http://schemas.microsoft.com/office/drawing/2014/main" id="{AE23BF11-AF90-415E-AE1C-99AC4371A917}"/>
              </a:ext>
            </a:extLst>
          </p:cNvPr>
          <p:cNvPicPr>
            <a:picLocks noChangeAspect="1"/>
          </p:cNvPicPr>
          <p:nvPr/>
        </p:nvPicPr>
        <p:blipFill>
          <a:blip r:embed="rId3"/>
          <a:stretch>
            <a:fillRect/>
          </a:stretch>
        </p:blipFill>
        <p:spPr>
          <a:xfrm>
            <a:off x="3203787" y="3048000"/>
            <a:ext cx="2736427" cy="1828800"/>
          </a:xfrm>
          <a:prstGeom prst="rect">
            <a:avLst/>
          </a:prstGeom>
        </p:spPr>
      </p:pic>
    </p:spTree>
    <p:extLst>
      <p:ext uri="{BB962C8B-B14F-4D97-AF65-F5344CB8AC3E}">
        <p14:creationId xmlns:p14="http://schemas.microsoft.com/office/powerpoint/2010/main" val="206937499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3386EFB9-830F-4A11-9069-29F8D8401807}"/>
              </a:ext>
            </a:extLst>
          </p:cNvPr>
          <p:cNvGraphicFramePr>
            <a:graphicFrameLocks noGrp="1"/>
          </p:cNvGraphicFramePr>
          <p:nvPr>
            <p:ph/>
            <p:extLst>
              <p:ext uri="{D42A27DB-BD31-4B8C-83A1-F6EECF244321}">
                <p14:modId xmlns:p14="http://schemas.microsoft.com/office/powerpoint/2010/main" val="4138812712"/>
              </p:ext>
            </p:extLst>
          </p:nvPr>
        </p:nvGraphicFramePr>
        <p:xfrm>
          <a:off x="76200" y="960120"/>
          <a:ext cx="8991600" cy="4937760"/>
        </p:xfrm>
        <a:graphic>
          <a:graphicData uri="http://schemas.openxmlformats.org/drawingml/2006/table">
            <a:tbl>
              <a:tblPr firstRow="1" bandRow="1">
                <a:tableStyleId>{073A0DAA-6AF3-43AB-8588-CEC1D06C72B9}</a:tableStyleId>
              </a:tblPr>
              <a:tblGrid>
                <a:gridCol w="3810000">
                  <a:extLst>
                    <a:ext uri="{9D8B030D-6E8A-4147-A177-3AD203B41FA5}">
                      <a16:colId xmlns:a16="http://schemas.microsoft.com/office/drawing/2014/main" val="3561167396"/>
                    </a:ext>
                  </a:extLst>
                </a:gridCol>
                <a:gridCol w="2514600">
                  <a:extLst>
                    <a:ext uri="{9D8B030D-6E8A-4147-A177-3AD203B41FA5}">
                      <a16:colId xmlns:a16="http://schemas.microsoft.com/office/drawing/2014/main" val="980899094"/>
                    </a:ext>
                  </a:extLst>
                </a:gridCol>
                <a:gridCol w="2667000">
                  <a:extLst>
                    <a:ext uri="{9D8B030D-6E8A-4147-A177-3AD203B41FA5}">
                      <a16:colId xmlns:a16="http://schemas.microsoft.com/office/drawing/2014/main" val="2934671267"/>
                    </a:ext>
                  </a:extLst>
                </a:gridCol>
              </a:tblGrid>
              <a:tr h="822960">
                <a:tc>
                  <a:txBody>
                    <a:bodyPr/>
                    <a:lstStyle/>
                    <a:p>
                      <a:pPr algn="ctr"/>
                      <a:r>
                        <a:rPr lang="en-US" sz="3600" b="0" dirty="0">
                          <a:solidFill>
                            <a:srgbClr val="00FFFF"/>
                          </a:solidFill>
                          <a:effectLst/>
                          <a:latin typeface="Calibri" panose="020F0502020204030204" pitchFamily="34" charset="0"/>
                          <a:ea typeface="+mj-ea"/>
                          <a:cs typeface="Calibri" panose="020F0502020204030204" pitchFamily="34" charset="0"/>
                        </a:rPr>
                        <a:t>Parallels</a:t>
                      </a:r>
                    </a:p>
                  </a:txBody>
                  <a:tcPr anchor="ctr"/>
                </a:tc>
                <a:tc>
                  <a:txBody>
                    <a:bodyPr/>
                    <a:lstStyle/>
                    <a:p>
                      <a:pPr algn="ctr"/>
                      <a:r>
                        <a:rPr lang="en-US" sz="3600" b="0" dirty="0">
                          <a:solidFill>
                            <a:srgbClr val="00FFFF"/>
                          </a:solidFill>
                          <a:effectLst/>
                          <a:latin typeface="Calibri" panose="020F0502020204030204" pitchFamily="34" charset="0"/>
                          <a:ea typeface="+mj-ea"/>
                          <a:cs typeface="Calibri" panose="020F0502020204030204" pitchFamily="34" charset="0"/>
                        </a:rPr>
                        <a:t>Davidic</a:t>
                      </a:r>
                    </a:p>
                  </a:txBody>
                  <a:tcPr anchor="ctr"/>
                </a:tc>
                <a:tc>
                  <a:txBody>
                    <a:bodyPr/>
                    <a:lstStyle/>
                    <a:p>
                      <a:pPr algn="ctr"/>
                      <a:r>
                        <a:rPr lang="en-US" sz="3600" b="0" dirty="0">
                          <a:solidFill>
                            <a:srgbClr val="00FFFF"/>
                          </a:solidFill>
                          <a:effectLst/>
                          <a:latin typeface="Calibri" panose="020F0502020204030204" pitchFamily="34" charset="0"/>
                          <a:ea typeface="+mj-ea"/>
                          <a:cs typeface="Calibri" panose="020F0502020204030204" pitchFamily="34" charset="0"/>
                        </a:rPr>
                        <a:t>Jesus</a:t>
                      </a:r>
                    </a:p>
                  </a:txBody>
                  <a:tcPr anchor="ctr"/>
                </a:tc>
                <a:extLst>
                  <a:ext uri="{0D108BD9-81ED-4DB2-BD59-A6C34878D82A}">
                    <a16:rowId xmlns:a16="http://schemas.microsoft.com/office/drawing/2014/main" val="2178549750"/>
                  </a:ext>
                </a:extLst>
              </a:tr>
              <a:tr h="822960">
                <a:tc>
                  <a:txBody>
                    <a:bodyPr/>
                    <a:lstStyle/>
                    <a:p>
                      <a:r>
                        <a:rPr lang="en-US" sz="3000" b="1" dirty="0">
                          <a:latin typeface="Calibri" panose="020F0502020204030204" pitchFamily="34" charset="0"/>
                          <a:cs typeface="Calibri" panose="020F0502020204030204" pitchFamily="34" charset="0"/>
                        </a:rPr>
                        <a:t>Anointing:</a:t>
                      </a:r>
                    </a:p>
                  </a:txBody>
                  <a:tcPr/>
                </a:tc>
                <a:tc>
                  <a:txBody>
                    <a:bodyPr/>
                    <a:lstStyle/>
                    <a:p>
                      <a:r>
                        <a:rPr lang="en-US" sz="3000" b="1" dirty="0">
                          <a:solidFill>
                            <a:srgbClr val="C00000"/>
                          </a:solidFill>
                          <a:latin typeface="Calibri" panose="020F0502020204030204" pitchFamily="34" charset="0"/>
                          <a:cs typeface="Calibri" panose="020F0502020204030204" pitchFamily="34" charset="0"/>
                        </a:rPr>
                        <a:t>1 Sam. 16</a:t>
                      </a:r>
                    </a:p>
                  </a:txBody>
                  <a:tcPr/>
                </a:tc>
                <a:tc>
                  <a:txBody>
                    <a:bodyPr/>
                    <a:lstStyle/>
                    <a:p>
                      <a:r>
                        <a:rPr lang="en-US" sz="3000" b="1" dirty="0">
                          <a:solidFill>
                            <a:srgbClr val="0000FF"/>
                          </a:solidFill>
                          <a:latin typeface="Calibri" panose="020F0502020204030204" pitchFamily="34" charset="0"/>
                          <a:cs typeface="Calibri" panose="020F0502020204030204" pitchFamily="34" charset="0"/>
                        </a:rPr>
                        <a:t>Acts 2:33-35</a:t>
                      </a:r>
                    </a:p>
                  </a:txBody>
                  <a:tcPr/>
                </a:tc>
                <a:extLst>
                  <a:ext uri="{0D108BD9-81ED-4DB2-BD59-A6C34878D82A}">
                    <a16:rowId xmlns:a16="http://schemas.microsoft.com/office/drawing/2014/main" val="745773342"/>
                  </a:ext>
                </a:extLst>
              </a:tr>
              <a:tr h="822960">
                <a:tc>
                  <a:txBody>
                    <a:bodyPr/>
                    <a:lstStyle/>
                    <a:p>
                      <a:r>
                        <a:rPr lang="en-US" sz="3000" b="1" kern="1200" dirty="0">
                          <a:solidFill>
                            <a:schemeClr val="dk1"/>
                          </a:solidFill>
                          <a:latin typeface="Calibri" panose="020F0502020204030204" pitchFamily="34" charset="0"/>
                          <a:ea typeface="+mn-ea"/>
                          <a:cs typeface="Calibri" panose="020F0502020204030204" pitchFamily="34" charset="0"/>
                        </a:rPr>
                        <a:t>Inauguration:</a:t>
                      </a:r>
                    </a:p>
                  </a:txBody>
                  <a:tcPr/>
                </a:tc>
                <a:tc>
                  <a:txBody>
                    <a:bodyPr/>
                    <a:lstStyle/>
                    <a:p>
                      <a:r>
                        <a:rPr lang="en-US" sz="3000" b="1" dirty="0">
                          <a:solidFill>
                            <a:srgbClr val="C00000"/>
                          </a:solidFill>
                          <a:latin typeface="Calibri" panose="020F0502020204030204" pitchFamily="34" charset="0"/>
                          <a:cs typeface="Calibri" panose="020F0502020204030204" pitchFamily="34" charset="0"/>
                        </a:rPr>
                        <a:t>2 Sam. 5</a:t>
                      </a:r>
                    </a:p>
                  </a:txBody>
                  <a:tcPr/>
                </a:tc>
                <a:tc>
                  <a:txBody>
                    <a:bodyPr/>
                    <a:lstStyle/>
                    <a:p>
                      <a:r>
                        <a:rPr lang="en-US" sz="3000" b="1" dirty="0">
                          <a:solidFill>
                            <a:srgbClr val="0000FF"/>
                          </a:solidFill>
                          <a:latin typeface="Calibri" panose="020F0502020204030204" pitchFamily="34" charset="0"/>
                          <a:cs typeface="Calibri" panose="020F0502020204030204" pitchFamily="34" charset="0"/>
                        </a:rPr>
                        <a:t>Matt. 25:31</a:t>
                      </a:r>
                    </a:p>
                  </a:txBody>
                  <a:tcPr/>
                </a:tc>
                <a:extLst>
                  <a:ext uri="{0D108BD9-81ED-4DB2-BD59-A6C34878D82A}">
                    <a16:rowId xmlns:a16="http://schemas.microsoft.com/office/drawing/2014/main" val="1199476003"/>
                  </a:ext>
                </a:extLst>
              </a:tr>
              <a:tr h="822960">
                <a:tc>
                  <a:txBody>
                    <a:bodyPr/>
                    <a:lstStyle/>
                    <a:p>
                      <a:r>
                        <a:rPr lang="en-US" sz="3000" b="1" kern="1200" dirty="0">
                          <a:solidFill>
                            <a:schemeClr val="dk1"/>
                          </a:solidFill>
                          <a:latin typeface="Calibri" panose="020F0502020204030204" pitchFamily="34" charset="0"/>
                          <a:ea typeface="+mn-ea"/>
                          <a:cs typeface="Calibri" panose="020F0502020204030204" pitchFamily="34" charset="0"/>
                        </a:rPr>
                        <a:t>Usurper:</a:t>
                      </a:r>
                    </a:p>
                  </a:txBody>
                  <a:tcPr/>
                </a:tc>
                <a:tc>
                  <a:txBody>
                    <a:bodyPr/>
                    <a:lstStyle/>
                    <a:p>
                      <a:r>
                        <a:rPr lang="en-US" sz="3000" b="1" dirty="0">
                          <a:solidFill>
                            <a:srgbClr val="C00000"/>
                          </a:solidFill>
                          <a:latin typeface="Calibri" panose="020F0502020204030204" pitchFamily="34" charset="0"/>
                          <a:cs typeface="Calibri" panose="020F0502020204030204" pitchFamily="34" charset="0"/>
                        </a:rPr>
                        <a:t>Saul</a:t>
                      </a:r>
                    </a:p>
                  </a:txBody>
                  <a:tcPr/>
                </a:tc>
                <a:tc>
                  <a:txBody>
                    <a:bodyPr/>
                    <a:lstStyle/>
                    <a:p>
                      <a:r>
                        <a:rPr lang="en-US" sz="3000" b="1" dirty="0">
                          <a:solidFill>
                            <a:srgbClr val="0000FF"/>
                          </a:solidFill>
                          <a:latin typeface="Calibri" panose="020F0502020204030204" pitchFamily="34" charset="0"/>
                          <a:cs typeface="Calibri" panose="020F0502020204030204" pitchFamily="34" charset="0"/>
                        </a:rPr>
                        <a:t>Satan</a:t>
                      </a:r>
                    </a:p>
                  </a:txBody>
                  <a:tcPr/>
                </a:tc>
                <a:extLst>
                  <a:ext uri="{0D108BD9-81ED-4DB2-BD59-A6C34878D82A}">
                    <a16:rowId xmlns:a16="http://schemas.microsoft.com/office/drawing/2014/main" val="2593988310"/>
                  </a:ext>
                </a:extLst>
              </a:tr>
              <a:tr h="822960">
                <a:tc>
                  <a:txBody>
                    <a:bodyPr/>
                    <a:lstStyle/>
                    <a:p>
                      <a:r>
                        <a:rPr lang="en-US" sz="3000" b="1" kern="1200" dirty="0">
                          <a:solidFill>
                            <a:schemeClr val="dk1"/>
                          </a:solidFill>
                          <a:latin typeface="Calibri" panose="020F0502020204030204" pitchFamily="34" charset="0"/>
                          <a:ea typeface="+mn-ea"/>
                          <a:cs typeface="Calibri" panose="020F0502020204030204" pitchFamily="34" charset="0"/>
                        </a:rPr>
                        <a:t>Interim:</a:t>
                      </a:r>
                    </a:p>
                  </a:txBody>
                  <a:tcPr/>
                </a:tc>
                <a:tc>
                  <a:txBody>
                    <a:bodyPr/>
                    <a:lstStyle/>
                    <a:p>
                      <a:r>
                        <a:rPr lang="en-US" sz="3000" b="1" dirty="0">
                          <a:solidFill>
                            <a:srgbClr val="C00000"/>
                          </a:solidFill>
                          <a:latin typeface="Calibri" panose="020F0502020204030204" pitchFamily="34" charset="0"/>
                          <a:cs typeface="Calibri" panose="020F0502020204030204" pitchFamily="34" charset="0"/>
                        </a:rPr>
                        <a:t>1 Sam. 24; 26</a:t>
                      </a:r>
                    </a:p>
                  </a:txBody>
                  <a:tcPr/>
                </a:tc>
                <a:tc>
                  <a:txBody>
                    <a:bodyPr/>
                    <a:lstStyle/>
                    <a:p>
                      <a:r>
                        <a:rPr lang="en-US" sz="3000" b="1" dirty="0">
                          <a:solidFill>
                            <a:srgbClr val="0000FF"/>
                          </a:solidFill>
                          <a:latin typeface="Calibri" panose="020F0502020204030204" pitchFamily="34" charset="0"/>
                          <a:cs typeface="Calibri" panose="020F0502020204030204" pitchFamily="34" charset="0"/>
                        </a:rPr>
                        <a:t>1 John 5:19</a:t>
                      </a:r>
                    </a:p>
                  </a:txBody>
                  <a:tcPr/>
                </a:tc>
                <a:extLst>
                  <a:ext uri="{0D108BD9-81ED-4DB2-BD59-A6C34878D82A}">
                    <a16:rowId xmlns:a16="http://schemas.microsoft.com/office/drawing/2014/main" val="3264997085"/>
                  </a:ext>
                </a:extLst>
              </a:tr>
              <a:tr h="822960">
                <a:tc>
                  <a:txBody>
                    <a:bodyPr/>
                    <a:lstStyle/>
                    <a:p>
                      <a:r>
                        <a:rPr lang="en-US" sz="3000" b="1" kern="1200" dirty="0">
                          <a:solidFill>
                            <a:schemeClr val="dk1"/>
                          </a:solidFill>
                          <a:latin typeface="Calibri" panose="020F0502020204030204" pitchFamily="34" charset="0"/>
                          <a:ea typeface="+mn-ea"/>
                          <a:cs typeface="Calibri" panose="020F0502020204030204" pitchFamily="34" charset="0"/>
                        </a:rPr>
                        <a:t>Choice (sight v. faith):</a:t>
                      </a:r>
                    </a:p>
                  </a:txBody>
                  <a:tcPr/>
                </a:tc>
                <a:tc>
                  <a:txBody>
                    <a:bodyPr/>
                    <a:lstStyle/>
                    <a:p>
                      <a:r>
                        <a:rPr lang="en-US" sz="3000" b="1" dirty="0">
                          <a:solidFill>
                            <a:srgbClr val="C00000"/>
                          </a:solidFill>
                          <a:latin typeface="Calibri" panose="020F0502020204030204" pitchFamily="34" charset="0"/>
                          <a:cs typeface="Calibri" panose="020F0502020204030204" pitchFamily="34" charset="0"/>
                        </a:rPr>
                        <a:t>Saul v. David</a:t>
                      </a:r>
                    </a:p>
                  </a:txBody>
                  <a:tcPr/>
                </a:tc>
                <a:tc>
                  <a:txBody>
                    <a:bodyPr/>
                    <a:lstStyle/>
                    <a:p>
                      <a:r>
                        <a:rPr lang="en-US" sz="3000" b="1" dirty="0">
                          <a:solidFill>
                            <a:srgbClr val="0000FF"/>
                          </a:solidFill>
                          <a:latin typeface="Calibri" panose="020F0502020204030204" pitchFamily="34" charset="0"/>
                          <a:cs typeface="Calibri" panose="020F0502020204030204" pitchFamily="34" charset="0"/>
                        </a:rPr>
                        <a:t>Satan v. Jesus</a:t>
                      </a:r>
                    </a:p>
                  </a:txBody>
                  <a:tcPr/>
                </a:tc>
                <a:extLst>
                  <a:ext uri="{0D108BD9-81ED-4DB2-BD59-A6C34878D82A}">
                    <a16:rowId xmlns:a16="http://schemas.microsoft.com/office/drawing/2014/main" val="3108394330"/>
                  </a:ext>
                </a:extLst>
              </a:tr>
            </a:tbl>
          </a:graphicData>
        </a:graphic>
      </p:graphicFrame>
    </p:spTree>
    <p:extLst>
      <p:ext uri="{BB962C8B-B14F-4D97-AF65-F5344CB8AC3E}">
        <p14:creationId xmlns:p14="http://schemas.microsoft.com/office/powerpoint/2010/main" val="109262292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A7914BBE-58B6-45B2-8A4A-4CB89A5E7EA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7650" name="Rectangle 3"/>
          <p:cNvSpPr>
            <a:spLocks noGrp="1"/>
          </p:cNvSpPr>
          <p:nvPr>
            <p:ph type="body" idx="4294967295"/>
          </p:nvPr>
        </p:nvSpPr>
        <p:spPr>
          <a:xfrm>
            <a:off x="0" y="0"/>
            <a:ext cx="9144000" cy="3429000"/>
          </a:xfrm>
        </p:spPr>
        <p:txBody>
          <a:bodyPr/>
          <a:lstStyle/>
          <a:p>
            <a:pPr marL="0" indent="0" algn="ctr">
              <a:spcBef>
                <a:spcPct val="0"/>
              </a:spcBef>
              <a:spcAft>
                <a:spcPts val="600"/>
              </a:spcAft>
              <a:buFont typeface="Arial" charset="0"/>
              <a:buNone/>
              <a:defRPr/>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rPr>
              <a:t>Roman 8:34</a:t>
            </a:r>
            <a:endPar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mj-cs"/>
            </a:endParaRPr>
          </a:p>
          <a:p>
            <a:pPr marL="0" indent="0" algn="just">
              <a:spcBef>
                <a:spcPts val="0"/>
              </a:spcBef>
              <a:buFont typeface="Arial" charset="0"/>
              <a:buNone/>
              <a:defRPr/>
            </a:pPr>
            <a:r>
              <a:rPr lang="en-US" sz="4000" dirty="0">
                <a:effectLst/>
              </a:rPr>
              <a:t>“who is the one who condemns? Christ Jesus is He who died, yes, rather who was raised, </a:t>
            </a:r>
            <a:r>
              <a:rPr lang="en-US" sz="4000" b="1" u="sng" dirty="0">
                <a:solidFill>
                  <a:srgbClr val="FFFFCC"/>
                </a:solidFill>
                <a:effectLst/>
              </a:rPr>
              <a:t>who is at the right hand of God</a:t>
            </a:r>
            <a:r>
              <a:rPr lang="en-US" sz="4000" dirty="0">
                <a:effectLst/>
              </a:rPr>
              <a:t>, who also intercedes for us.” </a:t>
            </a:r>
          </a:p>
        </p:txBody>
      </p:sp>
      <p:pic>
        <p:nvPicPr>
          <p:cNvPr id="4" name="Picture 3">
            <a:extLst>
              <a:ext uri="{FF2B5EF4-FFF2-40B4-BE49-F238E27FC236}">
                <a16:creationId xmlns:a16="http://schemas.microsoft.com/office/drawing/2014/main" id="{AE23BF11-AF90-415E-AE1C-99AC4371A917}"/>
              </a:ext>
            </a:extLst>
          </p:cNvPr>
          <p:cNvPicPr>
            <a:picLocks noChangeAspect="1"/>
          </p:cNvPicPr>
          <p:nvPr/>
        </p:nvPicPr>
        <p:blipFill>
          <a:blip r:embed="rId3"/>
          <a:stretch>
            <a:fillRect/>
          </a:stretch>
        </p:blipFill>
        <p:spPr>
          <a:xfrm>
            <a:off x="3429000" y="3124200"/>
            <a:ext cx="2736427" cy="1828800"/>
          </a:xfrm>
          <a:prstGeom prst="rect">
            <a:avLst/>
          </a:prstGeom>
        </p:spPr>
      </p:pic>
    </p:spTree>
    <p:extLst>
      <p:ext uri="{BB962C8B-B14F-4D97-AF65-F5344CB8AC3E}">
        <p14:creationId xmlns:p14="http://schemas.microsoft.com/office/powerpoint/2010/main" val="516664256"/>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7B2EAAC7-2558-4EE8-B0AD-C6EB85D9B0D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12:5</a:t>
            </a:r>
          </a:p>
          <a:p>
            <a:pPr algn="just">
              <a:spcBef>
                <a:spcPts val="0"/>
              </a:spcBef>
              <a:spcAft>
                <a:spcPts val="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“And she gave birth to a son, a male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child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who is to rule all the nations with a rod of iron; and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her child was caught up to God and to His throne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8EC73FF4-5130-49E9-85F6-DAB3F2A96929}"/>
              </a:ext>
            </a:extLst>
          </p:cNvPr>
          <p:cNvPicPr>
            <a:picLocks noChangeAspect="1"/>
          </p:cNvPicPr>
          <p:nvPr/>
        </p:nvPicPr>
        <p:blipFill>
          <a:blip r:embed="rId3"/>
          <a:stretch>
            <a:fillRect/>
          </a:stretch>
        </p:blipFill>
        <p:spPr>
          <a:xfrm>
            <a:off x="3340607" y="3230880"/>
            <a:ext cx="2462786" cy="1645920"/>
          </a:xfrm>
          <a:prstGeom prst="rect">
            <a:avLst/>
          </a:prstGeom>
        </p:spPr>
      </p:pic>
    </p:spTree>
    <p:extLst>
      <p:ext uri="{BB962C8B-B14F-4D97-AF65-F5344CB8AC3E}">
        <p14:creationId xmlns:p14="http://schemas.microsoft.com/office/powerpoint/2010/main" val="379858534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72321F26-7BC3-4354-AD50-FC0FA517FFA5}"/>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400" y="1600200"/>
            <a:ext cx="6305550" cy="4572000"/>
          </a:xfrm>
          <a:prstGeom prst="rect">
            <a:avLst/>
          </a:prstGeom>
        </p:spPr>
      </p:pic>
      <p:sp>
        <p:nvSpPr>
          <p:cNvPr id="3" name="Content Placeholder 2">
            <a:extLst>
              <a:ext uri="{FF2B5EF4-FFF2-40B4-BE49-F238E27FC236}">
                <a16:creationId xmlns:a16="http://schemas.microsoft.com/office/drawing/2014/main" id="{9FCE1375-9F6D-4FCB-B3CC-1DEAE2B6A2CD}"/>
              </a:ext>
            </a:extLst>
          </p:cNvPr>
          <p:cNvSpPr>
            <a:spLocks noGrp="1"/>
          </p:cNvSpPr>
          <p:nvPr>
            <p:ph idx="4294967295"/>
          </p:nvPr>
        </p:nvSpPr>
        <p:spPr>
          <a:xfrm>
            <a:off x="152400" y="1600200"/>
            <a:ext cx="6305550" cy="3810000"/>
          </a:xfrm>
        </p:spPr>
        <p:txBody>
          <a:bodyPr/>
          <a:lstStyle/>
          <a:p>
            <a:pPr marL="0" indent="0" algn="ctr">
              <a:spcBef>
                <a:spcPts val="0"/>
              </a:spcBef>
              <a:spcAft>
                <a:spcPts val="600"/>
              </a:spcAft>
              <a:buNone/>
              <a:defRPr/>
            </a:pPr>
            <a:r>
              <a:rPr lang="en-US" sz="3600" dirty="0">
                <a:solidFill>
                  <a:schemeClr val="tx2"/>
                </a:solidFill>
                <a:effectLst>
                  <a:outerShdw blurRad="38100" dist="38100" dir="2700000" algn="tl">
                    <a:srgbClr val="000000">
                      <a:alpha val="43137"/>
                    </a:srgbClr>
                  </a:outerShdw>
                </a:effectLst>
                <a:ea typeface="+mj-ea"/>
                <a:cs typeface="+mj-cs"/>
              </a:rPr>
              <a:t>Rev 3:21</a:t>
            </a:r>
          </a:p>
          <a:p>
            <a:pPr marL="0" indent="0" algn="just">
              <a:spcBef>
                <a:spcPts val="0"/>
              </a:spcBef>
              <a:spcAft>
                <a:spcPts val="1200"/>
              </a:spcAft>
              <a:buNone/>
              <a:defRPr/>
            </a:pPr>
            <a:r>
              <a:rPr lang="en-US" altLang="en-US" sz="2400" dirty="0">
                <a:effectLst>
                  <a:outerShdw blurRad="38100" dist="38100" dir="2700000" algn="tl">
                    <a:srgbClr val="000000">
                      <a:alpha val="43137"/>
                    </a:srgbClr>
                  </a:outerShdw>
                </a:effectLst>
              </a:rPr>
              <a:t>“</a:t>
            </a:r>
            <a:r>
              <a:rPr lang="en-US" dirty="0">
                <a:effectLst>
                  <a:outerShdw blurRad="38100" dist="38100" dir="2700000" algn="tl">
                    <a:srgbClr val="000000">
                      <a:alpha val="43137"/>
                    </a:srgbClr>
                  </a:outerShdw>
                </a:effectLst>
              </a:rPr>
              <a:t>He who overcomes, </a:t>
            </a:r>
            <a:r>
              <a:rPr lang="en-US" b="1" u="sng" dirty="0">
                <a:solidFill>
                  <a:srgbClr val="FFFFCC"/>
                </a:solidFill>
                <a:effectLst>
                  <a:outerShdw blurRad="38100" dist="38100" dir="2700000" algn="tl">
                    <a:srgbClr val="000000">
                      <a:alpha val="43137"/>
                    </a:srgbClr>
                  </a:outerShdw>
                </a:effectLst>
              </a:rPr>
              <a:t>I will grant </a:t>
            </a:r>
            <a:r>
              <a:rPr lang="en-US" dirty="0">
                <a:effectLst>
                  <a:outerShdw blurRad="38100" dist="38100" dir="2700000" algn="tl">
                    <a:srgbClr val="000000">
                      <a:alpha val="43137"/>
                    </a:srgbClr>
                  </a:outerShdw>
                </a:effectLst>
              </a:rPr>
              <a:t>[</a:t>
            </a:r>
            <a:r>
              <a:rPr lang="en-US" b="1" u="sng" dirty="0">
                <a:solidFill>
                  <a:srgbClr val="FFFFCC"/>
                </a:solidFill>
                <a:effectLst>
                  <a:outerShdw blurRad="38100" dist="38100" dir="2700000" algn="tl">
                    <a:srgbClr val="000000">
                      <a:alpha val="43137"/>
                    </a:srgbClr>
                  </a:outerShdw>
                </a:effectLst>
              </a:rPr>
              <a:t>future tense of </a:t>
            </a:r>
            <a:r>
              <a:rPr lang="en-US" b="1" i="1" u="sng" dirty="0" err="1">
                <a:solidFill>
                  <a:srgbClr val="FFFFCC"/>
                </a:solidFill>
                <a:effectLst>
                  <a:outerShdw blurRad="38100" dist="38100" dir="2700000" algn="tl">
                    <a:srgbClr val="000000">
                      <a:alpha val="43137"/>
                    </a:srgbClr>
                  </a:outerShdw>
                </a:effectLst>
              </a:rPr>
              <a:t>didōmi</a:t>
            </a:r>
            <a:r>
              <a:rPr lang="en-US" dirty="0">
                <a:effectLst>
                  <a:outerShdw blurRad="38100" dist="38100" dir="2700000" algn="tl">
                    <a:srgbClr val="000000">
                      <a:alpha val="43137"/>
                    </a:srgbClr>
                  </a:outerShdw>
                </a:effectLst>
              </a:rPr>
              <a:t>] to him to sit down with Me on </a:t>
            </a:r>
            <a:r>
              <a:rPr lang="en-US" b="1" u="sng" dirty="0">
                <a:solidFill>
                  <a:srgbClr val="FFFFCC"/>
                </a:solidFill>
                <a:effectLst>
                  <a:outerShdw blurRad="38100" dist="38100" dir="2700000" algn="tl">
                    <a:srgbClr val="000000">
                      <a:alpha val="43137"/>
                    </a:srgbClr>
                  </a:outerShdw>
                </a:effectLst>
              </a:rPr>
              <a:t>My throne</a:t>
            </a:r>
            <a:r>
              <a:rPr lang="en-US" dirty="0">
                <a:effectLst>
                  <a:outerShdw blurRad="38100" dist="38100" dir="2700000" algn="tl">
                    <a:srgbClr val="000000">
                      <a:alpha val="43137"/>
                    </a:srgbClr>
                  </a:outerShdw>
                </a:effectLst>
              </a:rPr>
              <a:t>, as I also overcame and </a:t>
            </a:r>
            <a:r>
              <a:rPr lang="en-US" b="1" u="sng" dirty="0">
                <a:solidFill>
                  <a:srgbClr val="FFFFCC"/>
                </a:solidFill>
                <a:effectLst>
                  <a:outerShdw blurRad="38100" dist="38100" dir="2700000" algn="tl">
                    <a:srgbClr val="000000">
                      <a:alpha val="43137"/>
                    </a:srgbClr>
                  </a:outerShdw>
                </a:effectLst>
              </a:rPr>
              <a:t>sat down</a:t>
            </a:r>
            <a:r>
              <a:rPr lang="en-US" dirty="0">
                <a:effectLst>
                  <a:outerShdw blurRad="38100" dist="38100" dir="2700000" algn="tl">
                    <a:srgbClr val="000000">
                      <a:alpha val="43137"/>
                    </a:srgbClr>
                  </a:outerShdw>
                </a:effectLst>
              </a:rPr>
              <a:t> [</a:t>
            </a:r>
            <a:r>
              <a:rPr lang="en-US" b="1" u="sng" dirty="0">
                <a:solidFill>
                  <a:srgbClr val="FFFFCC"/>
                </a:solidFill>
                <a:effectLst>
                  <a:outerShdw blurRad="38100" dist="38100" dir="2700000" algn="tl">
                    <a:srgbClr val="000000">
                      <a:alpha val="43137"/>
                    </a:srgbClr>
                  </a:outerShdw>
                </a:effectLst>
              </a:rPr>
              <a:t>aorist tense of </a:t>
            </a:r>
            <a:r>
              <a:rPr lang="en-US" b="1" i="1" u="sng" dirty="0" err="1">
                <a:solidFill>
                  <a:srgbClr val="FFFFCC"/>
                </a:solidFill>
                <a:effectLst>
                  <a:outerShdw blurRad="38100" dist="38100" dir="2700000" algn="tl">
                    <a:srgbClr val="000000">
                      <a:alpha val="43137"/>
                    </a:srgbClr>
                  </a:outerShdw>
                </a:effectLst>
              </a:rPr>
              <a:t>kathizō</a:t>
            </a:r>
            <a:r>
              <a:rPr lang="en-US" dirty="0">
                <a:effectLst>
                  <a:outerShdw blurRad="38100" dist="38100" dir="2700000" algn="tl">
                    <a:srgbClr val="000000">
                      <a:alpha val="43137"/>
                    </a:srgbClr>
                  </a:outerShdw>
                </a:effectLst>
              </a:rPr>
              <a:t>] with My Father on </a:t>
            </a:r>
            <a:r>
              <a:rPr lang="en-US" b="1" u="sng" dirty="0">
                <a:solidFill>
                  <a:srgbClr val="FFFFCC"/>
                </a:solidFill>
                <a:effectLst>
                  <a:outerShdw blurRad="38100" dist="38100" dir="2700000" algn="tl">
                    <a:srgbClr val="000000">
                      <a:alpha val="43137"/>
                    </a:srgbClr>
                  </a:outerShdw>
                </a:effectLst>
              </a:rPr>
              <a:t>His throne</a:t>
            </a:r>
            <a:r>
              <a:rPr lang="en-US" altLang="en-US" dirty="0">
                <a:effectLst>
                  <a:outerShdw blurRad="38100" dist="38100" dir="2700000" algn="tl">
                    <a:srgbClr val="000000">
                      <a:alpha val="43137"/>
                    </a:srgbClr>
                  </a:outerShdw>
                </a:effectLst>
                <a:latin typeface="Calibri" panose="020F0502020204030204" pitchFamily="34" charset="0"/>
              </a:rPr>
              <a:t>.”</a:t>
            </a:r>
            <a:endParaRPr lang="en-US" dirty="0">
              <a:effectLst>
                <a:outerShdw blurRad="38100" dist="38100" dir="2700000" algn="tl">
                  <a:srgbClr val="000000">
                    <a:alpha val="43137"/>
                  </a:srgbClr>
                </a:outerShdw>
              </a:effectLst>
              <a:latin typeface="Calibri" pitchFamily="34" charset="0"/>
              <a:cs typeface="Calibri" pitchFamily="34" charset="0"/>
            </a:endParaRPr>
          </a:p>
        </p:txBody>
      </p:sp>
      <p:sp>
        <p:nvSpPr>
          <p:cNvPr id="7" name="Title 1">
            <a:extLst>
              <a:ext uri="{FF2B5EF4-FFF2-40B4-BE49-F238E27FC236}">
                <a16:creationId xmlns:a16="http://schemas.microsoft.com/office/drawing/2014/main" id="{4AADDCE2-8F2D-40D8-BAC5-35989DB11DB4}"/>
              </a:ext>
            </a:extLst>
          </p:cNvPr>
          <p:cNvSpPr txBox="1">
            <a:spLocks/>
          </p:cNvSpPr>
          <p:nvPr/>
        </p:nvSpPr>
        <p:spPr bwMode="auto">
          <a:xfrm>
            <a:off x="0" y="228600"/>
            <a:ext cx="91440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lvl1pPr algn="l" rtl="0" eaLnBrk="0" fontAlgn="base" hangingPunct="0">
              <a:spcBef>
                <a:spcPct val="0"/>
              </a:spcBef>
              <a:spcAft>
                <a:spcPct val="0"/>
              </a:spcAft>
              <a:defRPr sz="4400">
                <a:solidFill>
                  <a:schemeClr val="tx2"/>
                </a:solidFill>
                <a:latin typeface="+mj-lt"/>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eaLnBrk="1" fontAlgn="base" hangingPunct="1">
              <a:spcBef>
                <a:spcPct val="0"/>
              </a:spcBef>
              <a:spcAft>
                <a:spcPct val="0"/>
              </a:spcAft>
              <a:defRPr sz="4400">
                <a:solidFill>
                  <a:schemeClr val="tx2"/>
                </a:solidFill>
                <a:latin typeface="Times New Roman" pitchFamily="18" charset="0"/>
              </a:defRPr>
            </a:lvl6pPr>
            <a:lvl7pPr marL="914400" algn="l" rtl="0" eaLnBrk="1" fontAlgn="base" hangingPunct="1">
              <a:spcBef>
                <a:spcPct val="0"/>
              </a:spcBef>
              <a:spcAft>
                <a:spcPct val="0"/>
              </a:spcAft>
              <a:defRPr sz="4400">
                <a:solidFill>
                  <a:schemeClr val="tx2"/>
                </a:solidFill>
                <a:latin typeface="Times New Roman" pitchFamily="18" charset="0"/>
              </a:defRPr>
            </a:lvl7pPr>
            <a:lvl8pPr marL="1371600" algn="l" rtl="0" eaLnBrk="1" fontAlgn="base" hangingPunct="1">
              <a:spcBef>
                <a:spcPct val="0"/>
              </a:spcBef>
              <a:spcAft>
                <a:spcPct val="0"/>
              </a:spcAft>
              <a:defRPr sz="4400">
                <a:solidFill>
                  <a:schemeClr val="tx2"/>
                </a:solidFill>
                <a:latin typeface="Times New Roman" pitchFamily="18" charset="0"/>
              </a:defRPr>
            </a:lvl8pPr>
            <a:lvl9pPr marL="1828800" algn="l" rtl="0" eaLnBrk="1" fontAlgn="base" hangingPunct="1">
              <a:spcBef>
                <a:spcPct val="0"/>
              </a:spcBef>
              <a:spcAft>
                <a:spcPct val="0"/>
              </a:spcAft>
              <a:defRPr sz="4400">
                <a:solidFill>
                  <a:schemeClr val="tx2"/>
                </a:solidFill>
                <a:latin typeface="Times New Roman" pitchFamily="18" charset="0"/>
              </a:defRPr>
            </a:lvl9pPr>
          </a:lstStyle>
          <a:p>
            <a:pPr algn="ctr"/>
            <a:r>
              <a:rPr lang="en-US" altLang="en-US" sz="3600" kern="0" dirty="0">
                <a:effectLst>
                  <a:outerShdw blurRad="38100" dist="38100" dir="2700000" algn="tl">
                    <a:srgbClr val="000000">
                      <a:alpha val="43137"/>
                    </a:srgbClr>
                  </a:outerShdw>
                </a:effectLst>
                <a:latin typeface="Calibri" panose="020F0502020204030204" pitchFamily="34" charset="0"/>
              </a:rPr>
              <a:t>Two Thrones </a:t>
            </a:r>
          </a:p>
        </p:txBody>
      </p:sp>
      <p:pic>
        <p:nvPicPr>
          <p:cNvPr id="6" name="Picture 2" descr="Related image">
            <a:extLst>
              <a:ext uri="{FF2B5EF4-FFF2-40B4-BE49-F238E27FC236}">
                <a16:creationId xmlns:a16="http://schemas.microsoft.com/office/drawing/2014/main" id="{C6EDF527-C7F8-4370-B6B4-94E8A8988926}"/>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571488" y="2514600"/>
            <a:ext cx="2420112" cy="18288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7142372"/>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4BC0AEA-6BFD-4038-99CF-16CB8BB49E1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Revelation 22:1</a:t>
            </a:r>
          </a:p>
          <a:p>
            <a:pPr algn="just">
              <a:spcBef>
                <a:spcPts val="0"/>
              </a:spcBef>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“Then he showed me a river of the water of life, clear as crystal, coming from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the throne of God and of the Lamb</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0707B1A2-C785-4E4C-B9B6-23E4F66CB179}"/>
              </a:ext>
            </a:extLst>
          </p:cNvPr>
          <p:cNvPicPr>
            <a:picLocks noChangeAspect="1"/>
          </p:cNvPicPr>
          <p:nvPr/>
        </p:nvPicPr>
        <p:blipFill>
          <a:blip r:embed="rId3"/>
          <a:stretch>
            <a:fillRect/>
          </a:stretch>
        </p:blipFill>
        <p:spPr>
          <a:xfrm>
            <a:off x="3340607" y="3230880"/>
            <a:ext cx="2462786" cy="1645920"/>
          </a:xfrm>
          <a:prstGeom prst="rect">
            <a:avLst/>
          </a:prstGeom>
        </p:spPr>
      </p:pic>
    </p:spTree>
    <p:extLst>
      <p:ext uri="{BB962C8B-B14F-4D97-AF65-F5344CB8AC3E}">
        <p14:creationId xmlns:p14="http://schemas.microsoft.com/office/powerpoint/2010/main" val="337116994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340108"/>
            <a:ext cx="9144000" cy="4832092"/>
          </a:xfrm>
          <a:prstGeom prst="rect">
            <a:avLst/>
          </a:prstGeom>
        </p:spPr>
        <p:txBody>
          <a:bodyPr wrap="square">
            <a:spAutoFit/>
          </a:bodyPr>
          <a:lstStyle/>
          <a:p>
            <a:pPr algn="just"/>
            <a:r>
              <a:rPr lang="en-US" sz="2800" dirty="0">
                <a:latin typeface="Calibri" panose="020F0502020204030204" pitchFamily="34" charset="0"/>
                <a:ea typeface="Times New Roman" panose="02020603050405020304" pitchFamily="18" charset="0"/>
                <a:cs typeface="Calibri" panose="020F0502020204030204" pitchFamily="34" charset="0"/>
              </a:rPr>
              <a:t>“</a:t>
            </a:r>
            <a:r>
              <a:rPr lang="en-US" sz="2800" dirty="0">
                <a:latin typeface="Calibri" panose="020F0502020204030204" pitchFamily="34" charset="0"/>
                <a:cs typeface="Calibri" panose="020F0502020204030204" pitchFamily="34" charset="0"/>
              </a:rPr>
              <a:t>One may object that the throne at the right hand of God is not the Davidic throne, which is earthly. The objection might be raised by appealing to a text like </a:t>
            </a:r>
            <a:r>
              <a:rPr lang="en-US" sz="2800" b="1" u="sng" dirty="0">
                <a:solidFill>
                  <a:srgbClr val="FFFFCC"/>
                </a:solidFill>
                <a:latin typeface="Calibri" panose="020F0502020204030204" pitchFamily="34" charset="0"/>
                <a:cs typeface="Calibri" panose="020F0502020204030204" pitchFamily="34" charset="0"/>
              </a:rPr>
              <a:t>Revelation 3:21</a:t>
            </a:r>
            <a:r>
              <a:rPr lang="en-US" sz="2800" dirty="0">
                <a:latin typeface="Calibri" panose="020F0502020204030204" pitchFamily="34" charset="0"/>
                <a:cs typeface="Calibri" panose="020F0502020204030204" pitchFamily="34" charset="0"/>
              </a:rPr>
              <a:t>, where Jesus distinguishes between ‘my throne,’ in which the overcomer will sit, and the Father’s throne, on which Jesus currently sits. The argument is made that the throne on which Jesus sits in Acts is the Father’s throne, not David’s…this throne of the lamb, set next to the Father, is alluded to again in </a:t>
            </a:r>
            <a:r>
              <a:rPr lang="en-US" sz="2800" b="1" u="sng" dirty="0">
                <a:solidFill>
                  <a:srgbClr val="FFFFCC"/>
                </a:solidFill>
                <a:latin typeface="Calibri" panose="020F0502020204030204" pitchFamily="34" charset="0"/>
                <a:cs typeface="Calibri" panose="020F0502020204030204" pitchFamily="34" charset="0"/>
              </a:rPr>
              <a:t>Revelation 22:1</a:t>
            </a:r>
            <a:r>
              <a:rPr lang="en-US" sz="2800" dirty="0">
                <a:latin typeface="Calibri" panose="020F0502020204030204" pitchFamily="34" charset="0"/>
                <a:cs typeface="Calibri" panose="020F0502020204030204" pitchFamily="34" charset="0"/>
              </a:rPr>
              <a:t>. This is the same throne that Jesus occupies in the consummation! He exercises Davidic rule now even as he will exercises it then.”</a:t>
            </a:r>
          </a:p>
        </p:txBody>
      </p:sp>
      <p:sp>
        <p:nvSpPr>
          <p:cNvPr id="8" name="TextBox 7"/>
          <p:cNvSpPr txBox="1"/>
          <p:nvPr/>
        </p:nvSpPr>
        <p:spPr>
          <a:xfrm>
            <a:off x="1143000" y="6248400"/>
            <a:ext cx="7162800" cy="523220"/>
          </a:xfrm>
          <a:prstGeom prst="rect">
            <a:avLst/>
          </a:prstGeom>
          <a:noFill/>
        </p:spPr>
        <p:txBody>
          <a:bodyPr wrap="square" rtlCol="0">
            <a:spAutoFit/>
          </a:bodyPr>
          <a:lstStyle/>
          <a:p>
            <a:pPr algn="ctr"/>
            <a:r>
              <a:rPr lang="en-US" sz="1400" dirty="0">
                <a:latin typeface="Calibri" panose="020F0502020204030204" pitchFamily="34" charset="0"/>
                <a:cs typeface="Calibri" panose="020F0502020204030204" pitchFamily="34" charset="0"/>
              </a:rPr>
              <a:t>Darrell Bock, “The Reign of the Lord Christ,” in Dispensationalism, Israel and the Church, ed. Craig Blaising and Darrell Bock (Grand Rapids: Zondervan, 1992), 50, 62.</a:t>
            </a:r>
          </a:p>
        </p:txBody>
      </p:sp>
      <p:sp>
        <p:nvSpPr>
          <p:cNvPr id="3" name="Rectangle 2"/>
          <p:cNvSpPr/>
          <p:nvPr/>
        </p:nvSpPr>
        <p:spPr>
          <a:xfrm>
            <a:off x="1699260" y="228600"/>
            <a:ext cx="5745480" cy="1077218"/>
          </a:xfrm>
          <a:prstGeom prst="rect">
            <a:avLst/>
          </a:prstGeom>
        </p:spPr>
        <p:txBody>
          <a:bodyPr wrap="square">
            <a:spAutoFit/>
          </a:bodyPr>
          <a:lstStyle/>
          <a:p>
            <a:pPr algn="ctr"/>
            <a:r>
              <a:rPr lang="en-US" sz="3200" dirty="0">
                <a:solidFill>
                  <a:schemeClr val="tx2"/>
                </a:solidFill>
                <a:latin typeface="Calibri" panose="020F0502020204030204" pitchFamily="34" charset="0"/>
                <a:ea typeface="+mj-ea"/>
                <a:cs typeface="Calibri" panose="020F0502020204030204" pitchFamily="34" charset="0"/>
              </a:rPr>
              <a:t>Revelation 3:21 in Progressive Dispensationalism</a:t>
            </a:r>
          </a:p>
        </p:txBody>
      </p:sp>
    </p:spTree>
    <p:extLst>
      <p:ext uri="{BB962C8B-B14F-4D97-AF65-F5344CB8AC3E}">
        <p14:creationId xmlns:p14="http://schemas.microsoft.com/office/powerpoint/2010/main" val="3304692513"/>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52399" y="533400"/>
            <a:ext cx="8839201" cy="5791200"/>
          </a:xfrm>
          <a:prstGeom prst="rect">
            <a:avLst/>
          </a:prstGeom>
          <a:ln>
            <a:solidFill>
              <a:srgbClr val="FFFFCC"/>
            </a:solidFill>
          </a:ln>
        </p:spPr>
      </p:pic>
    </p:spTree>
    <p:extLst>
      <p:ext uri="{BB962C8B-B14F-4D97-AF65-F5344CB8AC3E}">
        <p14:creationId xmlns:p14="http://schemas.microsoft.com/office/powerpoint/2010/main" val="37169869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4800" y="45701"/>
            <a:ext cx="8534400" cy="838200"/>
          </a:xfrm>
        </p:spPr>
        <p:txBody>
          <a:bodyPr/>
          <a:lstStyle/>
          <a:p>
            <a:pPr algn="ctr" eaLnBrk="1" hangingPunct="1"/>
            <a:r>
              <a:rPr lang="en-US" sz="3600" dirty="0">
                <a:effectLst>
                  <a:outerShdw blurRad="38100" dist="38100" dir="2700000" algn="tl">
                    <a:srgbClr val="000000">
                      <a:alpha val="43137"/>
                    </a:srgbClr>
                  </a:outerShdw>
                </a:effectLst>
              </a:rPr>
              <a:t>1. Kingdom Throughout the Bible</a:t>
            </a:r>
          </a:p>
        </p:txBody>
      </p:sp>
      <p:pic>
        <p:nvPicPr>
          <p:cNvPr id="23559"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graphicFrame>
        <p:nvGraphicFramePr>
          <p:cNvPr id="4" name="Table 3"/>
          <p:cNvGraphicFramePr>
            <a:graphicFrameLocks noGrp="1"/>
          </p:cNvGraphicFramePr>
          <p:nvPr>
            <p:extLst/>
          </p:nvPr>
        </p:nvGraphicFramePr>
        <p:xfrm>
          <a:off x="237886" y="1144368"/>
          <a:ext cx="8668228" cy="3870960"/>
        </p:xfrm>
        <a:graphic>
          <a:graphicData uri="http://schemas.openxmlformats.org/drawingml/2006/table">
            <a:tbl>
              <a:tblPr firstRow="1" bandRow="1">
                <a:tableStyleId>{5940675A-B579-460E-94D1-54222C63F5DA}</a:tableStyleId>
              </a:tblPr>
              <a:tblGrid>
                <a:gridCol w="3947140">
                  <a:extLst>
                    <a:ext uri="{9D8B030D-6E8A-4147-A177-3AD203B41FA5}">
                      <a16:colId xmlns:a16="http://schemas.microsoft.com/office/drawing/2014/main" val="4287931007"/>
                    </a:ext>
                  </a:extLst>
                </a:gridCol>
                <a:gridCol w="4721088">
                  <a:extLst>
                    <a:ext uri="{9D8B030D-6E8A-4147-A177-3AD203B41FA5}">
                      <a16:colId xmlns:a16="http://schemas.microsoft.com/office/drawing/2014/main" val="4222968114"/>
                    </a:ext>
                  </a:extLst>
                </a:gridCol>
              </a:tblGrid>
              <a:tr h="3870960">
                <a:tc>
                  <a:txBody>
                    <a:bodyPr/>
                    <a:lstStyle/>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Eden</a:t>
                      </a:r>
                    </a:p>
                    <a:p>
                      <a:pPr marL="457200" indent="-457200" algn="l" defTabSz="914400" rtl="0" eaLnBrk="0" fontAlgn="base" latinLnBrk="0" hangingPunct="0">
                        <a:spcBef>
                          <a:spcPct val="0"/>
                        </a:spcBef>
                        <a:spcAft>
                          <a:spcPts val="2400"/>
                        </a:spcAft>
                        <a:buClr>
                          <a:srgbClr val="66FFFF"/>
                        </a:buClr>
                        <a:buSzPct val="100000"/>
                        <a:buFont typeface="Calibri" panose="020F0502020204030204" pitchFamily="34" charset="0"/>
                        <a:buAutoNum type="arabicPeriod"/>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Abrahamic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Mosaic Covenant</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Divided Kingdom</a:t>
                      </a:r>
                    </a:p>
                    <a:p>
                      <a:pPr marL="457200" indent="-457200" algn="l" rtl="0" eaLnBrk="0" fontAlgn="base" hangingPunct="0">
                        <a:spcBef>
                          <a:spcPct val="0"/>
                        </a:spcBef>
                        <a:spcAft>
                          <a:spcPts val="2400"/>
                        </a:spcAft>
                        <a:buClr>
                          <a:srgbClr val="66FFFF"/>
                        </a:buClr>
                        <a:buSzPct val="100000"/>
                        <a:buFont typeface="Calibri" panose="020F0502020204030204" pitchFamily="34" charset="0"/>
                        <a:buAutoNum type="arabicPeriod"/>
                        <a:defRPr/>
                      </a:pPr>
                      <a:r>
                        <a:rPr lang="en-US" sz="2800" dirty="0">
                          <a:solidFill>
                            <a:schemeClr val="tx1"/>
                          </a:solidFill>
                          <a:effectLst>
                            <a:outerShdw blurRad="38100" dist="38100" dir="2700000" algn="tl">
                              <a:srgbClr val="000000"/>
                            </a:outerShdw>
                          </a:effectLst>
                          <a:latin typeface="Calibri" panose="020F0502020204030204" pitchFamily="34" charset="0"/>
                          <a:ea typeface="+mn-ea"/>
                          <a:cs typeface="+mn-cs"/>
                        </a:rPr>
                        <a:t>Times of the Gentiles</a:t>
                      </a:r>
                    </a:p>
                  </a:txBody>
                  <a:tcPr/>
                </a:tc>
                <a:tc>
                  <a:txBody>
                    <a:bodyPr/>
                    <a:lstStyle/>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Old Testament Prophets</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Post exile</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Offer of the King / Kingdom</a:t>
                      </a:r>
                    </a:p>
                    <a:p>
                      <a:pPr marL="514350" indent="-514350" algn="l" defTabSz="914400" rtl="0" eaLnBrk="0" fontAlgn="base" latinLnBrk="0" hangingPunct="0">
                        <a:spcBef>
                          <a:spcPct val="0"/>
                        </a:spcBef>
                        <a:spcAft>
                          <a:spcPts val="2400"/>
                        </a:spcAft>
                        <a:buClr>
                          <a:srgbClr val="66FFFF"/>
                        </a:buClr>
                        <a:buSzPct val="100000"/>
                        <a:buFont typeface="+mj-lt"/>
                        <a:buAutoNum type="arabicPeriod" startAt="6"/>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Rejection of the Offer</a:t>
                      </a:r>
                    </a:p>
                    <a:p>
                      <a:pPr marL="514350" marR="0" lvl="0" indent="-514350" algn="l" defTabSz="914400" rtl="0" eaLnBrk="0" fontAlgn="base" latinLnBrk="0" hangingPunct="0">
                        <a:lnSpc>
                          <a:spcPct val="100000"/>
                        </a:lnSpc>
                        <a:spcBef>
                          <a:spcPct val="0"/>
                        </a:spcBef>
                        <a:spcAft>
                          <a:spcPts val="2400"/>
                        </a:spcAft>
                        <a:buClr>
                          <a:srgbClr val="66FFFF"/>
                        </a:buClr>
                        <a:buSzPct val="100000"/>
                        <a:buFont typeface="+mj-lt"/>
                        <a:buAutoNum type="arabicPeriod" startAt="6"/>
                        <a:tabLst/>
                        <a:defRPr/>
                      </a:pPr>
                      <a:r>
                        <a:rPr lang="en-US" sz="2800" kern="1200" dirty="0">
                          <a:solidFill>
                            <a:schemeClr val="tx1"/>
                          </a:solidFill>
                          <a:effectLst>
                            <a:outerShdw blurRad="38100" dist="38100" dir="2700000" algn="tl">
                              <a:srgbClr val="000000"/>
                            </a:outerShdw>
                          </a:effectLst>
                          <a:latin typeface="Calibri" panose="020F0502020204030204" pitchFamily="34" charset="0"/>
                          <a:ea typeface="+mn-ea"/>
                          <a:cs typeface="+mn-cs"/>
                        </a:rPr>
                        <a:t>Interim Age</a:t>
                      </a:r>
                    </a:p>
                  </a:txBody>
                  <a:tcPr/>
                </a:tc>
                <a:extLst>
                  <a:ext uri="{0D108BD9-81ED-4DB2-BD59-A6C34878D82A}">
                    <a16:rowId xmlns:a16="http://schemas.microsoft.com/office/drawing/2014/main" val="4214517209"/>
                  </a:ext>
                </a:extLst>
              </a:tr>
            </a:tbl>
          </a:graphicData>
        </a:graphic>
      </p:graphicFrame>
    </p:spTree>
    <p:extLst>
      <p:ext uri="{BB962C8B-B14F-4D97-AF65-F5344CB8AC3E}">
        <p14:creationId xmlns:p14="http://schemas.microsoft.com/office/powerpoint/2010/main" val="387895152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850" name="Rectangle 2"/>
          <p:cNvSpPr>
            <a:spLocks noGrp="1" noChangeArrowheads="1"/>
          </p:cNvSpPr>
          <p:nvPr>
            <p:ph type="title"/>
          </p:nvPr>
        </p:nvSpPr>
        <p:spPr>
          <a:xfrm>
            <a:off x="685800" y="228600"/>
            <a:ext cx="7772400" cy="762000"/>
          </a:xfrm>
        </p:spPr>
        <p:txBody>
          <a:bodyPr/>
          <a:lstStyle/>
          <a:p>
            <a:pPr algn="ctr" eaLnBrk="1" hangingPunct="1"/>
            <a:r>
              <a:rPr lang="en-US" altLang="en-US" sz="4000" dirty="0"/>
              <a:t>Eternal State is Future</a:t>
            </a:r>
          </a:p>
        </p:txBody>
      </p:sp>
      <p:sp>
        <p:nvSpPr>
          <p:cNvPr id="76803" name="Rectangle 3"/>
          <p:cNvSpPr>
            <a:spLocks noGrp="1" noChangeArrowheads="1"/>
          </p:cNvSpPr>
          <p:nvPr>
            <p:ph type="body" idx="1"/>
          </p:nvPr>
        </p:nvSpPr>
        <p:spPr>
          <a:xfrm>
            <a:off x="457200" y="1143000"/>
            <a:ext cx="6858000" cy="4918075"/>
          </a:xfrm>
        </p:spPr>
        <p:txBody>
          <a:bodyPr/>
          <a:lstStyle/>
          <a:p>
            <a:pPr marL="461963" indent="-461963" eaLnBrk="1" hangingPunct="1">
              <a:spcBef>
                <a:spcPts val="0"/>
              </a:spcBef>
              <a:spcAft>
                <a:spcPts val="1200"/>
              </a:spcAft>
              <a:defRPr/>
            </a:pPr>
            <a:r>
              <a:rPr lang="en-US" dirty="0"/>
              <a:t>No Satan (Rev 20:10)</a:t>
            </a:r>
          </a:p>
          <a:p>
            <a:pPr marL="461963" indent="-461963" eaLnBrk="1" hangingPunct="1">
              <a:spcBef>
                <a:spcPts val="0"/>
              </a:spcBef>
              <a:spcAft>
                <a:spcPts val="1200"/>
              </a:spcAft>
              <a:defRPr/>
            </a:pPr>
            <a:r>
              <a:rPr lang="en-US" dirty="0"/>
              <a:t>No sea (Rev 21:1)</a:t>
            </a:r>
          </a:p>
          <a:p>
            <a:pPr marL="461963" indent="-461963" eaLnBrk="1" hangingPunct="1">
              <a:spcBef>
                <a:spcPts val="0"/>
              </a:spcBef>
              <a:spcAft>
                <a:spcPts val="1200"/>
              </a:spcAft>
              <a:defRPr/>
            </a:pPr>
            <a:r>
              <a:rPr lang="en-US" dirty="0"/>
              <a:t>No death, crying, or pain (Rev 21:4)</a:t>
            </a:r>
          </a:p>
          <a:p>
            <a:pPr marL="461963" indent="-461963" eaLnBrk="1" hangingPunct="1">
              <a:spcBef>
                <a:spcPts val="0"/>
              </a:spcBef>
              <a:spcAft>
                <a:spcPts val="1200"/>
              </a:spcAft>
              <a:defRPr/>
            </a:pPr>
            <a:r>
              <a:rPr lang="en-US" dirty="0"/>
              <a:t>No Sun (Rev 22:5)</a:t>
            </a:r>
          </a:p>
          <a:p>
            <a:pPr marL="461963" indent="-461963" eaLnBrk="1" hangingPunct="1">
              <a:spcBef>
                <a:spcPts val="0"/>
              </a:spcBef>
              <a:spcAft>
                <a:spcPts val="1200"/>
              </a:spcAft>
              <a:defRPr/>
            </a:pPr>
            <a:r>
              <a:rPr lang="en-US" dirty="0"/>
              <a:t>No Moon (Rev 21:23)</a:t>
            </a:r>
          </a:p>
          <a:p>
            <a:pPr marL="461963" indent="-461963" eaLnBrk="1" hangingPunct="1">
              <a:spcBef>
                <a:spcPts val="0"/>
              </a:spcBef>
              <a:spcAft>
                <a:spcPts val="1200"/>
              </a:spcAft>
              <a:defRPr/>
            </a:pPr>
            <a:r>
              <a:rPr lang="en-US" dirty="0"/>
              <a:t>No night (Rev 21:25)</a:t>
            </a:r>
          </a:p>
          <a:p>
            <a:pPr marL="461963" indent="-461963" eaLnBrk="1" hangingPunct="1">
              <a:spcBef>
                <a:spcPts val="0"/>
              </a:spcBef>
              <a:spcAft>
                <a:spcPts val="1200"/>
              </a:spcAft>
              <a:defRPr/>
            </a:pPr>
            <a:r>
              <a:rPr lang="en-US" dirty="0"/>
              <a:t>No evil (Rev 21:27)</a:t>
            </a:r>
          </a:p>
          <a:p>
            <a:pPr marL="461963" indent="-461963" eaLnBrk="1" hangingPunct="1">
              <a:spcBef>
                <a:spcPts val="0"/>
              </a:spcBef>
              <a:spcAft>
                <a:spcPts val="1200"/>
              </a:spcAft>
              <a:defRPr/>
            </a:pPr>
            <a:r>
              <a:rPr lang="en-US" dirty="0"/>
              <a:t>No curse (Rev 22:23)</a:t>
            </a:r>
          </a:p>
        </p:txBody>
      </p:sp>
      <p:pic>
        <p:nvPicPr>
          <p:cNvPr id="2" name="Picture 1"/>
          <p:cNvPicPr>
            <a:picLocks noChangeAspect="1"/>
          </p:cNvPicPr>
          <p:nvPr/>
        </p:nvPicPr>
        <p:blipFill>
          <a:blip r:embed="rId2"/>
          <a:stretch>
            <a:fillRect/>
          </a:stretch>
        </p:blipFill>
        <p:spPr>
          <a:xfrm>
            <a:off x="6248400" y="3435204"/>
            <a:ext cx="2722574" cy="3291840"/>
          </a:xfrm>
          <a:prstGeom prst="rect">
            <a:avLst/>
          </a:prstGeom>
        </p:spPr>
      </p:pic>
    </p:spTree>
    <p:extLst>
      <p:ext uri="{BB962C8B-B14F-4D97-AF65-F5344CB8AC3E}">
        <p14:creationId xmlns:p14="http://schemas.microsoft.com/office/powerpoint/2010/main" val="386489173"/>
      </p:ext>
    </p:extLst>
  </p:cSld>
  <p:clrMapOvr>
    <a:masterClrMapping/>
  </p:clrMapOvr>
  <mc:AlternateContent xmlns:mc="http://schemas.openxmlformats.org/markup-compatibility/2006" xmlns:p14="http://schemas.microsoft.com/office/powerpoint/2010/main">
    <mc:Choice Requires="p14">
      <p:transition p14:dur="0" advTm="91680"/>
    </mc:Choice>
    <mc:Fallback xmlns="">
      <p:transition advTm="91680"/>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Users\BulloKr\AppData\Local\Microsoft\Windows\Temporary Internet Files\Content.IE5\PONOXAD0\MP900382922[1].jpg">
            <a:extLst>
              <a:ext uri="{FF2B5EF4-FFF2-40B4-BE49-F238E27FC236}">
                <a16:creationId xmlns:a16="http://schemas.microsoft.com/office/drawing/2014/main" id="{262D227C-7ABB-4FAE-81CF-0276FD57ABE8}"/>
              </a:ext>
            </a:extLst>
          </p:cNvPr>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rcRect/>
          <a:stretch>
            <a:fillRect/>
          </a:stretch>
        </p:blipFill>
        <p:spPr>
          <a:xfrm>
            <a:off x="1600200" y="1143000"/>
            <a:ext cx="6335713" cy="4525963"/>
          </a:xfrm>
        </p:spPr>
      </p:pic>
      <p:pic>
        <p:nvPicPr>
          <p:cNvPr id="26627" name="Picture 2" descr="C:\Users\BulloKr\AppData\Local\Microsoft\Windows\Temporary Internet Files\Content.Outlook\N34490JH\image (2).jpg">
            <a:extLst>
              <a:ext uri="{FF2B5EF4-FFF2-40B4-BE49-F238E27FC236}">
                <a16:creationId xmlns:a16="http://schemas.microsoft.com/office/drawing/2014/main" id="{1D34D6F6-82FD-481C-8B43-412F426B3DC7}"/>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381000" y="190500"/>
            <a:ext cx="8382000" cy="647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Oval 7">
            <a:extLst>
              <a:ext uri="{FF2B5EF4-FFF2-40B4-BE49-F238E27FC236}">
                <a16:creationId xmlns:a16="http://schemas.microsoft.com/office/drawing/2014/main" id="{F84ED823-27E7-471C-8AD4-4B21E753D62C}"/>
              </a:ext>
            </a:extLst>
          </p:cNvPr>
          <p:cNvSpPr>
            <a:spLocks noChangeArrowheads="1"/>
          </p:cNvSpPr>
          <p:nvPr/>
        </p:nvSpPr>
        <p:spPr bwMode="auto">
          <a:xfrm>
            <a:off x="914400" y="4724400"/>
            <a:ext cx="1890346" cy="762000"/>
          </a:xfrm>
          <a:prstGeom prst="ellipse">
            <a:avLst/>
          </a:prstGeom>
          <a:noFill/>
          <a:ln w="38100" algn="ctr">
            <a:solidFill>
              <a:srgbClr val="C00000"/>
            </a:solidFill>
            <a:round/>
            <a:headEnd/>
            <a:tailEnd/>
          </a:ln>
          <a:extLst>
            <a:ext uri="{909E8E84-426E-40DD-AFC4-6F175D3DCCD1}">
              <a14:hiddenFill xmlns:a14="http://schemas.microsoft.com/office/drawing/2010/main">
                <a:solidFill>
                  <a:srgbClr val="FFFFFF"/>
                </a:solidFill>
              </a14:hiddenFill>
            </a:ext>
          </a:extLst>
        </p:spPr>
        <p:txBody>
          <a:bodyPr wrap="none"/>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endParaRPr lang="en-US" alt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3353894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876301" y="228314"/>
            <a:ext cx="7391399" cy="1143286"/>
          </a:xfrm>
        </p:spPr>
        <p:txBody>
          <a:bodyPr/>
          <a:lstStyle/>
          <a:p>
            <a:pPr algn="ctr" eaLnBrk="1" hangingPunct="1">
              <a:defRPr/>
            </a:pPr>
            <a:r>
              <a:rPr lang="en-US" altLang="en-US" sz="3200" dirty="0">
                <a:solidFill>
                  <a:srgbClr val="00FFFF"/>
                </a:solidFill>
                <a:effectLst>
                  <a:outerShdw blurRad="38100" dist="38100" dir="2700000" algn="tl">
                    <a:srgbClr val="000000">
                      <a:alpha val="43137"/>
                    </a:srgbClr>
                  </a:outerShdw>
                </a:effectLst>
              </a:rPr>
              <a:t>William Newell</a:t>
            </a:r>
            <a:br>
              <a:rPr lang="en-US" altLang="en-US" sz="1600" dirty="0">
                <a:solidFill>
                  <a:schemeClr val="tx1"/>
                </a:solidFill>
                <a:effectLst>
                  <a:outerShdw blurRad="38100" dist="38100" dir="2700000" algn="tl">
                    <a:srgbClr val="000000">
                      <a:alpha val="43137"/>
                    </a:srgbClr>
                  </a:outerShdw>
                </a:effectLst>
              </a:rPr>
            </a:br>
            <a:r>
              <a:rPr lang="en-US" sz="1600" i="1" dirty="0">
                <a:solidFill>
                  <a:schemeClr val="tx1"/>
                </a:solidFill>
                <a:effectLst>
                  <a:outerShdw blurRad="38100" dist="38100" dir="2700000" algn="tl">
                    <a:srgbClr val="000000">
                      <a:alpha val="43137"/>
                    </a:srgbClr>
                  </a:outerShdw>
                </a:effectLst>
              </a:rPr>
              <a:t>The Book of the Revelation </a:t>
            </a:r>
            <a:r>
              <a:rPr lang="en-US" sz="1600" dirty="0">
                <a:solidFill>
                  <a:schemeClr val="tx1"/>
                </a:solidFill>
                <a:effectLst>
                  <a:outerShdw blurRad="38100" dist="38100" dir="2700000" algn="tl">
                    <a:srgbClr val="000000">
                      <a:alpha val="43137"/>
                    </a:srgbClr>
                  </a:outerShdw>
                </a:effectLst>
              </a:rPr>
              <a:t>(Chicago: Moody, 1935), 75.</a:t>
            </a:r>
            <a:endParaRPr lang="en-US" altLang="en-US" sz="1600" dirty="0">
              <a:solidFill>
                <a:schemeClr val="tx1"/>
              </a:solidFill>
              <a:effectLst>
                <a:outerShdw blurRad="38100" dist="38100" dir="2700000" algn="tl">
                  <a:srgbClr val="000000">
                    <a:alpha val="43137"/>
                  </a:srgbClr>
                </a:outerShdw>
              </a:effectLst>
            </a:endParaRPr>
          </a:p>
        </p:txBody>
      </p:sp>
      <p:sp>
        <p:nvSpPr>
          <p:cNvPr id="57347" name="Content Placeholder 2"/>
          <p:cNvSpPr>
            <a:spLocks noGrp="1"/>
          </p:cNvSpPr>
          <p:nvPr>
            <p:ph idx="1"/>
          </p:nvPr>
        </p:nvSpPr>
        <p:spPr>
          <a:xfrm>
            <a:off x="114300" y="1524000"/>
            <a:ext cx="8915400" cy="2058402"/>
          </a:xfrm>
        </p:spPr>
        <p:txBody>
          <a:bodyPr/>
          <a:lstStyle/>
          <a:p>
            <a:pPr marL="0" indent="0" algn="just" eaLnBrk="1" hangingPunct="1">
              <a:buFont typeface="Arial" panose="020B0604020202020204" pitchFamily="34" charset="0"/>
              <a:buNone/>
              <a:defRPr/>
            </a:pPr>
            <a:r>
              <a:rPr lang="en-US" dirty="0">
                <a:effectLst>
                  <a:outerShdw blurRad="38100" dist="38100" dir="2700000" algn="tl">
                    <a:srgbClr val="000000">
                      <a:alpha val="43137"/>
                    </a:srgbClr>
                  </a:outerShdw>
                </a:effectLst>
              </a:rPr>
              <a:t>“The name comes from </a:t>
            </a:r>
            <a:r>
              <a:rPr lang="en-US" i="1" dirty="0" err="1">
                <a:effectLst>
                  <a:outerShdw blurRad="38100" dist="38100" dir="2700000" algn="tl">
                    <a:srgbClr val="000000">
                      <a:alpha val="43137"/>
                    </a:srgbClr>
                  </a:outerShdw>
                </a:effectLst>
              </a:rPr>
              <a:t>laos</a:t>
            </a:r>
            <a:r>
              <a:rPr lang="en-US" dirty="0">
                <a:effectLst>
                  <a:outerShdw blurRad="38100" dist="38100" dir="2700000" algn="tl">
                    <a:srgbClr val="000000">
                      <a:alpha val="43137"/>
                    </a:srgbClr>
                  </a:outerShdw>
                </a:effectLst>
              </a:rPr>
              <a:t>, people, and </a:t>
            </a:r>
            <a:r>
              <a:rPr lang="en-US" i="1" dirty="0" err="1">
                <a:effectLst>
                  <a:outerShdw blurRad="38100" dist="38100" dir="2700000" algn="tl">
                    <a:srgbClr val="000000">
                      <a:alpha val="43137"/>
                    </a:srgbClr>
                  </a:outerShdw>
                </a:effectLst>
              </a:rPr>
              <a:t>dikao</a:t>
            </a:r>
            <a:r>
              <a:rPr lang="en-US" dirty="0">
                <a:effectLst>
                  <a:outerShdw blurRad="38100" dist="38100" dir="2700000" algn="tl">
                    <a:srgbClr val="000000">
                      <a:alpha val="43137"/>
                    </a:srgbClr>
                  </a:outerShdw>
                </a:effectLst>
              </a:rPr>
              <a:t>, to rule: the rule of the people: ‘democracy,’ in other words</a:t>
            </a:r>
            <a:r>
              <a:rPr lang="en-US" kern="1200" dirty="0">
                <a:effectLst>
                  <a:outerShdw blurRad="38100" dist="38100" dir="2700000" algn="tl">
                    <a:srgbClr val="000000">
                      <a:alpha val="43137"/>
                    </a:srgbClr>
                  </a:outerShdw>
                </a:effectLst>
                <a:cs typeface="Calibri" panose="020F0502020204030204" pitchFamily="34" charset="0"/>
              </a:rPr>
              <a:t>.”</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pic>
        <p:nvPicPr>
          <p:cNvPr id="2" name="Picture 1">
            <a:extLst>
              <a:ext uri="{FF2B5EF4-FFF2-40B4-BE49-F238E27FC236}">
                <a16:creationId xmlns:a16="http://schemas.microsoft.com/office/drawing/2014/main" id="{C6149A26-2ECA-44C1-8604-94A1E0CFE9E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4300" y="65546"/>
            <a:ext cx="753114" cy="1097280"/>
          </a:xfrm>
          <a:prstGeom prst="rect">
            <a:avLst/>
          </a:prstGeom>
        </p:spPr>
      </p:pic>
      <p:pic>
        <p:nvPicPr>
          <p:cNvPr id="12" name="Picture 2" descr="Image result for laodicea">
            <a:extLst>
              <a:ext uri="{FF2B5EF4-FFF2-40B4-BE49-F238E27FC236}">
                <a16:creationId xmlns:a16="http://schemas.microsoft.com/office/drawing/2014/main" id="{8A9E8661-CAC4-446C-A903-0440AA3B0E8A}"/>
              </a:ext>
            </a:extLst>
          </p:cNvPr>
          <p:cNvPicPr>
            <a:picLocks noChangeAspect="1" noChangeArrowheads="1"/>
          </p:cNvPicPr>
          <p:nvPr/>
        </p:nvPicPr>
        <p:blipFill>
          <a:blip r:embed="rId9">
            <a:extLst>
              <a:ext uri="{28A0092B-C50C-407E-A947-70E740481C1C}">
                <a14:useLocalDpi xmlns:a14="http://schemas.microsoft.com/office/drawing/2010/main"/>
              </a:ext>
            </a:extLst>
          </a:blip>
          <a:srcRect/>
          <a:stretch>
            <a:fillRect/>
          </a:stretch>
        </p:blipFill>
        <p:spPr bwMode="auto">
          <a:xfrm>
            <a:off x="1714501" y="3124200"/>
            <a:ext cx="5714999"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500618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Content Placeholder 2">
            <a:extLst>
              <a:ext uri="{FF2B5EF4-FFF2-40B4-BE49-F238E27FC236}">
                <a16:creationId xmlns:a16="http://schemas.microsoft.com/office/drawing/2014/main" id="{6EDD14AE-D924-41BF-9E5C-7BA0ADB751DC}"/>
              </a:ext>
            </a:extLst>
          </p:cNvPr>
          <p:cNvSpPr>
            <a:spLocks noGrp="1"/>
          </p:cNvSpPr>
          <p:nvPr>
            <p:ph idx="1"/>
          </p:nvPr>
        </p:nvSpPr>
        <p:spPr>
          <a:xfrm>
            <a:off x="457200" y="1981200"/>
            <a:ext cx="8229600" cy="4525963"/>
          </a:xfrm>
        </p:spPr>
        <p:txBody>
          <a:bodyPr/>
          <a:lstStyle/>
          <a:p>
            <a:pPr eaLnBrk="1" hangingPunct="1">
              <a:defRPr/>
            </a:pPr>
            <a:r>
              <a:rPr lang="en-US" sz="2800">
                <a:solidFill>
                  <a:schemeClr val="bg1"/>
                </a:solidFill>
              </a:rPr>
              <a:t>Imminency?</a:t>
            </a:r>
          </a:p>
          <a:p>
            <a:pPr eaLnBrk="1" hangingPunct="1">
              <a:defRPr/>
            </a:pPr>
            <a:r>
              <a:rPr lang="en-US" sz="2800">
                <a:solidFill>
                  <a:schemeClr val="bg1"/>
                </a:solidFill>
              </a:rPr>
              <a:t>Ethnocentricity</a:t>
            </a:r>
          </a:p>
          <a:p>
            <a:pPr eaLnBrk="1" hangingPunct="1">
              <a:defRPr/>
            </a:pPr>
            <a:r>
              <a:rPr lang="en-US" sz="2800">
                <a:solidFill>
                  <a:schemeClr val="bg1"/>
                </a:solidFill>
              </a:rPr>
              <a:t>Does not exactly fit church history</a:t>
            </a:r>
          </a:p>
          <a:p>
            <a:pPr eaLnBrk="1" hangingPunct="1">
              <a:defRPr/>
            </a:pPr>
            <a:r>
              <a:rPr lang="en-US" sz="2800">
                <a:solidFill>
                  <a:schemeClr val="bg1"/>
                </a:solidFill>
              </a:rPr>
              <a:t>Allegorical</a:t>
            </a:r>
          </a:p>
        </p:txBody>
      </p:sp>
      <p:pic>
        <p:nvPicPr>
          <p:cNvPr id="81923" name="Picture 2" descr="http://images.clipart.com/thb/thb11/CL/5344_2005030011/010716_0868_33/24563980.thb.jpg?010716_0868_3375_o__i">
            <a:extLst>
              <a:ext uri="{FF2B5EF4-FFF2-40B4-BE49-F238E27FC236}">
                <a16:creationId xmlns:a16="http://schemas.microsoft.com/office/drawing/2014/main" id="{EB9F1C39-F0B0-4C24-A413-BF79177AE5E3}"/>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76200" y="920750"/>
            <a:ext cx="8801100" cy="4954588"/>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7864969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185761"/>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1:6-7</a:t>
            </a:r>
          </a:p>
          <a:p>
            <a:pPr algn="just">
              <a:spcBef>
                <a:spcPts val="0"/>
              </a:spcBef>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baseline="30000" dirty="0">
                <a:latin typeface="Calibri" panose="020F0502020204030204" pitchFamily="34" charset="0"/>
                <a:cs typeface="Calibri" panose="020F0502020204030204" pitchFamily="34" charset="0"/>
              </a:rPr>
              <a:t>6 </a:t>
            </a:r>
            <a:r>
              <a:rPr lang="en-US" sz="3600" dirty="0">
                <a:latin typeface="Calibri" panose="020F0502020204030204" pitchFamily="34" charset="0"/>
                <a:cs typeface="Calibri" panose="020F0502020204030204" pitchFamily="34" charset="0"/>
              </a:rPr>
              <a:t>So when they had come together, they were asking Him, saying, ‘</a:t>
            </a:r>
            <a:r>
              <a:rPr lang="en-US" sz="3600" b="1" u="sng" dirty="0">
                <a:solidFill>
                  <a:srgbClr val="FFFFCC"/>
                </a:solidFill>
                <a:latin typeface="Calibri" panose="020F0502020204030204" pitchFamily="34" charset="0"/>
                <a:cs typeface="Calibri" panose="020F0502020204030204" pitchFamily="34" charset="0"/>
              </a:rPr>
              <a:t>Lord, is it at this time You are restoring the kingdom to Israel?</a:t>
            </a:r>
            <a:r>
              <a:rPr lang="en-US" sz="3600" dirty="0">
                <a:latin typeface="Calibri" panose="020F0502020204030204" pitchFamily="34" charset="0"/>
                <a:cs typeface="Calibri" panose="020F0502020204030204" pitchFamily="34" charset="0"/>
              </a:rPr>
              <a:t>’ </a:t>
            </a:r>
            <a:r>
              <a:rPr lang="en-US" sz="3600" baseline="30000" dirty="0">
                <a:latin typeface="Calibri" panose="020F0502020204030204" pitchFamily="34" charset="0"/>
                <a:cs typeface="Calibri" panose="020F0502020204030204" pitchFamily="34" charset="0"/>
              </a:rPr>
              <a:t>7</a:t>
            </a:r>
            <a:r>
              <a:rPr lang="en-US" sz="3600" b="1" baseline="30000" dirty="0">
                <a:latin typeface="Calibri" panose="020F0502020204030204" pitchFamily="34" charset="0"/>
                <a:cs typeface="Calibri" panose="020F0502020204030204" pitchFamily="34" charset="0"/>
              </a:rPr>
              <a:t> </a:t>
            </a:r>
            <a:r>
              <a:rPr lang="en-US" sz="3600" dirty="0">
                <a:latin typeface="Calibri" panose="020F0502020204030204" pitchFamily="34" charset="0"/>
                <a:cs typeface="Calibri" panose="020F0502020204030204" pitchFamily="34" charset="0"/>
              </a:rPr>
              <a:t>He said to them, ‘It is not for you to know times or epochs which the Father has fixed by His own authority.’</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64264230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5638E9C2-D1FE-4AB5-860F-4AD8D41568DC}"/>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24579" name="Rectangle 3"/>
          <p:cNvSpPr>
            <a:spLocks noGrp="1"/>
          </p:cNvSpPr>
          <p:nvPr>
            <p:ph type="body" idx="4294967295"/>
          </p:nvPr>
        </p:nvSpPr>
        <p:spPr>
          <a:xfrm>
            <a:off x="0" y="0"/>
            <a:ext cx="9144000" cy="5638800"/>
          </a:xfrm>
        </p:spPr>
        <p:txBody>
          <a:bodyPr/>
          <a:lstStyle/>
          <a:p>
            <a:pPr marL="0" indent="0" algn="ctr">
              <a:spcBef>
                <a:spcPts val="0"/>
              </a:spcBef>
              <a:spcAft>
                <a:spcPts val="600"/>
              </a:spcAft>
              <a:buNone/>
              <a:defRPr/>
            </a:pPr>
            <a:r>
              <a:rPr lang="en-US" altLang="en-US" kern="1200" dirty="0">
                <a:solidFill>
                  <a:srgbClr val="00FFFF"/>
                </a:solidFill>
                <a:effectLst>
                  <a:outerShdw blurRad="38100" dist="38100" dir="2700000" algn="tl">
                    <a:srgbClr val="000000">
                      <a:alpha val="43137"/>
                    </a:srgbClr>
                  </a:outerShdw>
                </a:effectLst>
                <a:ea typeface="+mj-ea"/>
                <a:cs typeface="Arial" charset="0"/>
              </a:rPr>
              <a:t>2 Samuel 7:12-16</a:t>
            </a:r>
          </a:p>
          <a:p>
            <a:pPr marL="0" lvl="0" indent="0" algn="just">
              <a:spcBef>
                <a:spcPts val="0"/>
              </a:spcBef>
              <a:buClr>
                <a:srgbClr val="00FFFF"/>
              </a:buClr>
              <a:buNone/>
              <a:defRPr/>
            </a:pPr>
            <a:r>
              <a:rPr lang="en-US" sz="2600" dirty="0">
                <a:solidFill>
                  <a:srgbClr val="FFFFFF"/>
                </a:solidFill>
                <a:cs typeface="Calibri" panose="020F0502020204030204" pitchFamily="34" charset="0"/>
              </a:rPr>
              <a:t>“When your days are complete and you lie down with your fathers, I will raise up your </a:t>
            </a:r>
            <a:r>
              <a:rPr lang="en-US" sz="2600" b="1" u="sng" dirty="0">
                <a:solidFill>
                  <a:srgbClr val="FFFFCC"/>
                </a:solidFill>
                <a:cs typeface="Calibri" panose="020F0502020204030204" pitchFamily="34" charset="0"/>
              </a:rPr>
              <a:t>descendant</a:t>
            </a:r>
            <a:r>
              <a:rPr lang="en-US" sz="2600" dirty="0">
                <a:solidFill>
                  <a:srgbClr val="FFFFFF"/>
                </a:solidFill>
                <a:cs typeface="Calibri" panose="020F0502020204030204" pitchFamily="34" charset="0"/>
              </a:rPr>
              <a:t> after you, who will come forth from you, and I will establish his kingdom. </a:t>
            </a:r>
            <a:r>
              <a:rPr lang="en-US" sz="2600" baseline="30000" dirty="0">
                <a:solidFill>
                  <a:srgbClr val="FFFFFF"/>
                </a:solidFill>
                <a:cs typeface="Calibri" panose="020F0502020204030204" pitchFamily="34" charset="0"/>
              </a:rPr>
              <a:t>13 </a:t>
            </a:r>
            <a:r>
              <a:rPr lang="en-US" sz="2600" dirty="0">
                <a:solidFill>
                  <a:srgbClr val="FFFFFF"/>
                </a:solidFill>
                <a:cs typeface="Calibri" panose="020F0502020204030204" pitchFamily="34" charset="0"/>
              </a:rPr>
              <a:t>He shall build a house for My name, and I will establish </a:t>
            </a:r>
            <a:r>
              <a:rPr lang="en-US" sz="2600" b="1" u="sng" dirty="0">
                <a:solidFill>
                  <a:srgbClr val="FFFFCC"/>
                </a:solidFill>
                <a:cs typeface="Calibri" panose="020F0502020204030204" pitchFamily="34" charset="0"/>
              </a:rPr>
              <a:t>the</a:t>
            </a:r>
            <a:r>
              <a:rPr lang="en-US" sz="2600" b="1" u="sng" dirty="0">
                <a:solidFill>
                  <a:srgbClr val="FFFFFF"/>
                </a:solidFill>
                <a:cs typeface="Calibri" panose="020F0502020204030204" pitchFamily="34" charset="0"/>
              </a:rPr>
              <a:t> </a:t>
            </a:r>
            <a:r>
              <a:rPr lang="en-US" sz="2600" b="1" u="sng" dirty="0">
                <a:solidFill>
                  <a:srgbClr val="FFFFCC"/>
                </a:solidFill>
                <a:cs typeface="Calibri" panose="020F0502020204030204" pitchFamily="34" charset="0"/>
              </a:rPr>
              <a:t>throne of his kingdom forever</a:t>
            </a:r>
            <a:r>
              <a:rPr lang="en-US" sz="2600" dirty="0">
                <a:solidFill>
                  <a:srgbClr val="FFFFFF"/>
                </a:solidFill>
                <a:cs typeface="Calibri" panose="020F0502020204030204" pitchFamily="34" charset="0"/>
              </a:rPr>
              <a:t>. </a:t>
            </a:r>
            <a:r>
              <a:rPr lang="en-US" sz="2600" baseline="30000" dirty="0">
                <a:solidFill>
                  <a:srgbClr val="FFFFFF"/>
                </a:solidFill>
                <a:cs typeface="Calibri" panose="020F0502020204030204" pitchFamily="34" charset="0"/>
              </a:rPr>
              <a:t>14 </a:t>
            </a:r>
            <a:r>
              <a:rPr lang="en-US" sz="2600" dirty="0">
                <a:solidFill>
                  <a:srgbClr val="FFFFFF"/>
                </a:solidFill>
                <a:cs typeface="Calibri" panose="020F0502020204030204" pitchFamily="34" charset="0"/>
              </a:rPr>
              <a:t>I will be a father to him and he will be a son to Me; when he commits iniquity, I will correct him with the rod of men and the strokes of the sons of men, </a:t>
            </a:r>
            <a:r>
              <a:rPr lang="en-US" sz="2600" baseline="30000" dirty="0">
                <a:solidFill>
                  <a:srgbClr val="FFFFFF"/>
                </a:solidFill>
                <a:cs typeface="Calibri" panose="020F0502020204030204" pitchFamily="34" charset="0"/>
              </a:rPr>
              <a:t>15 </a:t>
            </a:r>
            <a:r>
              <a:rPr lang="en-US" sz="2600" dirty="0">
                <a:solidFill>
                  <a:srgbClr val="FFFFFF"/>
                </a:solidFill>
                <a:cs typeface="Calibri" panose="020F0502020204030204" pitchFamily="34" charset="0"/>
              </a:rPr>
              <a:t>but My lovingkindness shall not depart from him, as I took </a:t>
            </a:r>
            <a:r>
              <a:rPr lang="en-US" sz="2600" i="1" dirty="0">
                <a:solidFill>
                  <a:srgbClr val="FFFFFF"/>
                </a:solidFill>
                <a:cs typeface="Calibri" panose="020F0502020204030204" pitchFamily="34" charset="0"/>
              </a:rPr>
              <a:t>it</a:t>
            </a:r>
            <a:r>
              <a:rPr lang="en-US" sz="2600" dirty="0">
                <a:solidFill>
                  <a:srgbClr val="FFFFFF"/>
                </a:solidFill>
                <a:cs typeface="Calibri" panose="020F0502020204030204" pitchFamily="34" charset="0"/>
              </a:rPr>
              <a:t> away from Saul, whom I removed from before you. </a:t>
            </a:r>
            <a:r>
              <a:rPr lang="en-US" sz="2600" baseline="30000" dirty="0">
                <a:solidFill>
                  <a:srgbClr val="FFFFFF"/>
                </a:solidFill>
                <a:cs typeface="Calibri" panose="020F0502020204030204" pitchFamily="34" charset="0"/>
              </a:rPr>
              <a:t>16 </a:t>
            </a:r>
            <a:r>
              <a:rPr lang="en-US" sz="2600" b="1" u="sng" dirty="0">
                <a:solidFill>
                  <a:srgbClr val="FFFFCC"/>
                </a:solidFill>
                <a:cs typeface="Calibri" panose="020F0502020204030204" pitchFamily="34" charset="0"/>
              </a:rPr>
              <a:t>Your house and your kingdom shall endure before Me forever; your throne shall be established forever</a:t>
            </a:r>
            <a:r>
              <a:rPr lang="en-US" sz="2600" dirty="0">
                <a:solidFill>
                  <a:srgbClr val="FFFFFF"/>
                </a:solidFill>
                <a:cs typeface="Calibri" panose="020F0502020204030204" pitchFamily="34" charset="0"/>
              </a:rPr>
              <a:t>.” </a:t>
            </a:r>
            <a:r>
              <a:rPr lang="en-US" sz="2600" baseline="30000" dirty="0">
                <a:solidFill>
                  <a:srgbClr val="FFFFFF"/>
                </a:solidFill>
                <a:cs typeface="Calibri" panose="020F0502020204030204" pitchFamily="34" charset="0"/>
              </a:rPr>
              <a:t>17 </a:t>
            </a:r>
            <a:r>
              <a:rPr lang="en-US" sz="2600" dirty="0">
                <a:solidFill>
                  <a:srgbClr val="FFFFFF"/>
                </a:solidFill>
                <a:cs typeface="Calibri" panose="020F0502020204030204" pitchFamily="34" charset="0"/>
              </a:rPr>
              <a:t>In accordance with all these words and all this vision, so Nathan spoke </a:t>
            </a:r>
            <a:r>
              <a:rPr lang="en-US" sz="2600" b="1" u="sng" dirty="0">
                <a:solidFill>
                  <a:srgbClr val="FFFFCC"/>
                </a:solidFill>
                <a:cs typeface="Calibri" panose="020F0502020204030204" pitchFamily="34" charset="0"/>
              </a:rPr>
              <a:t>to David</a:t>
            </a:r>
            <a:r>
              <a:rPr lang="en-US" sz="2600" dirty="0">
                <a:solidFill>
                  <a:srgbClr val="FFFFFF"/>
                </a:solidFill>
                <a:cs typeface="Calibri" panose="020F0502020204030204" pitchFamily="34" charset="0"/>
              </a:rPr>
              <a:t>.”</a:t>
            </a:r>
          </a:p>
        </p:txBody>
      </p:sp>
    </p:spTree>
    <p:extLst>
      <p:ext uri="{BB962C8B-B14F-4D97-AF65-F5344CB8AC3E}">
        <p14:creationId xmlns:p14="http://schemas.microsoft.com/office/powerpoint/2010/main" val="231498353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14167" y="167357"/>
            <a:ext cx="8315665" cy="6523285"/>
          </a:xfrm>
          <a:prstGeom prst="rect">
            <a:avLst/>
          </a:prstGeom>
        </p:spPr>
      </p:pic>
    </p:spTree>
    <p:extLst>
      <p:ext uri="{BB962C8B-B14F-4D97-AF65-F5344CB8AC3E}">
        <p14:creationId xmlns:p14="http://schemas.microsoft.com/office/powerpoint/2010/main" val="1284706865"/>
      </p:ext>
    </p:extLst>
  </p:cSld>
  <p:clrMapOvr>
    <a:masterClrMapping/>
  </p:clrMapOvr>
  <mc:AlternateContent xmlns:mc="http://schemas.openxmlformats.org/markup-compatibility/2006" xmlns:p14="http://schemas.microsoft.com/office/powerpoint/2010/main">
    <mc:Choice Requires="p14">
      <p:transition p14:dur="0" advTm="11450"/>
    </mc:Choice>
    <mc:Fallback xmlns="">
      <p:transition advTm="11450"/>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30887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1:6-7</a:t>
            </a:r>
          </a:p>
          <a:p>
            <a:pPr algn="just">
              <a:spcBef>
                <a:spcPts val="0"/>
              </a:spcBef>
              <a:spcAft>
                <a:spcPts val="1200"/>
              </a:spcAft>
            </a:pPr>
            <a:r>
              <a:rPr lang="en-US" sz="4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4000" baseline="30000" dirty="0">
                <a:latin typeface="Calibri" panose="020F0502020204030204" pitchFamily="34" charset="0"/>
                <a:cs typeface="Calibri" panose="020F0502020204030204" pitchFamily="34" charset="0"/>
              </a:rPr>
              <a:t>6 </a:t>
            </a:r>
            <a:r>
              <a:rPr lang="en-US" sz="3600" dirty="0">
                <a:latin typeface="Calibri" panose="020F0502020204030204" pitchFamily="34" charset="0"/>
                <a:cs typeface="Calibri" panose="020F0502020204030204" pitchFamily="34" charset="0"/>
              </a:rPr>
              <a:t>So when they had come together, they were asking Him, saying, ‘Lord, is it at this time You are restoring the kingdom to Israel?’ </a:t>
            </a:r>
            <a:r>
              <a:rPr lang="en-US" sz="4000" baseline="30000" dirty="0">
                <a:latin typeface="Calibri" panose="020F0502020204030204" pitchFamily="34" charset="0"/>
                <a:cs typeface="Calibri" panose="020F0502020204030204" pitchFamily="34" charset="0"/>
              </a:rPr>
              <a:t>7</a:t>
            </a:r>
            <a:r>
              <a:rPr lang="en-US" sz="3600" dirty="0">
                <a:latin typeface="Calibri" panose="020F0502020204030204" pitchFamily="34" charset="0"/>
                <a:cs typeface="Calibri" panose="020F0502020204030204" pitchFamily="34" charset="0"/>
              </a:rPr>
              <a:t> He said to them, ‘</a:t>
            </a:r>
            <a:r>
              <a:rPr lang="en-US" sz="3600" b="1" u="sng" dirty="0">
                <a:solidFill>
                  <a:srgbClr val="FFFFCC"/>
                </a:solidFill>
                <a:latin typeface="Calibri" panose="020F0502020204030204" pitchFamily="34" charset="0"/>
                <a:cs typeface="Calibri" panose="020F0502020204030204" pitchFamily="34" charset="0"/>
              </a:rPr>
              <a:t>It is not for you to know times or epochs which the Father has fixed by His own authority</a:t>
            </a:r>
            <a:r>
              <a:rPr lang="en-US" sz="3600" dirty="0">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95444498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524000"/>
            <a:ext cx="9144000" cy="3048000"/>
          </a:xfrm>
        </p:spPr>
        <p:txBody>
          <a:bodyPr/>
          <a:lstStyle/>
          <a:p>
            <a:pPr marL="0" indent="0" algn="just">
              <a:buFontTx/>
              <a:buNone/>
              <a:defRPr/>
            </a:pPr>
            <a:r>
              <a:rPr lang="en-US" i="1" dirty="0">
                <a:effectLst>
                  <a:outerShdw blurRad="38100" dist="38100" dir="2700000" algn="tl">
                    <a:srgbClr val="000000">
                      <a:alpha val="43137"/>
                    </a:srgbClr>
                  </a:outerShdw>
                </a:effectLst>
              </a:rPr>
              <a:t>“</a:t>
            </a:r>
            <a:r>
              <a:rPr lang="en-US" dirty="0">
                <a:effectLst/>
              </a:rPr>
              <a:t>This passage makes it clear that while the covenanted form of the Theocracy has not been cancelled and has only been postponed, this present age is definitely </a:t>
            </a:r>
            <a:r>
              <a:rPr lang="en-US" i="1" dirty="0">
                <a:effectLst/>
              </a:rPr>
              <a:t>not</a:t>
            </a:r>
            <a:r>
              <a:rPr lang="en-US" dirty="0">
                <a:effectLst/>
              </a:rPr>
              <a:t> a development of the Davidic form of the kingdom</a:t>
            </a:r>
            <a:r>
              <a:rPr lang="en-US" i="1" dirty="0">
                <a:effectLst>
                  <a:outerShdw blurRad="38100" dist="38100" dir="2700000" algn="tl">
                    <a:srgbClr val="000000">
                      <a:alpha val="43137"/>
                    </a:srgbClr>
                  </a:outerShdw>
                </a:effectLst>
              </a:rPr>
              <a:t>.”</a:t>
            </a:r>
          </a:p>
        </p:txBody>
      </p:sp>
      <p:pic>
        <p:nvPicPr>
          <p:cNvPr id="1026" name="Picture 2" descr="Image result for j. dwight pentecost"/>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2865120" y="4572000"/>
            <a:ext cx="3413760" cy="1920240"/>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609A4A47-A8C3-4A2F-BAA0-1F61F24A190B}"/>
              </a:ext>
            </a:extLst>
          </p:cNvPr>
          <p:cNvSpPr/>
          <p:nvPr/>
        </p:nvSpPr>
        <p:spPr>
          <a:xfrm>
            <a:off x="1866900" y="123617"/>
            <a:ext cx="5410200" cy="1215717"/>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 Dwight Pentecost</a:t>
            </a:r>
          </a:p>
          <a:p>
            <a:pPr algn="ctr"/>
            <a:r>
              <a:rPr lang="en-US" sz="1800" dirty="0">
                <a:latin typeface="Calibri" panose="020F0502020204030204" pitchFamily="34" charset="0"/>
                <a:cs typeface="Calibri" panose="020F0502020204030204" pitchFamily="34" charset="0"/>
              </a:rPr>
              <a:t>Dwight Pentecost, </a:t>
            </a:r>
            <a:r>
              <a:rPr lang="en-US" sz="1800" i="1" dirty="0">
                <a:latin typeface="Calibri" panose="020F0502020204030204" pitchFamily="34" charset="0"/>
                <a:cs typeface="Calibri" panose="020F0502020204030204" pitchFamily="34" charset="0"/>
              </a:rPr>
              <a:t>Thy Kingdom Come</a:t>
            </a:r>
            <a:r>
              <a:rPr lang="en-US" sz="1800" dirty="0">
                <a:latin typeface="Calibri" panose="020F0502020204030204" pitchFamily="34" charset="0"/>
                <a:cs typeface="Calibri" panose="020F0502020204030204" pitchFamily="34" charset="0"/>
              </a:rPr>
              <a:t> (Wheaton, IL: Victor Books, 1990), 269.</a:t>
            </a:r>
            <a:endParaRPr lang="en-US" sz="1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05693313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2:34-35</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For it was not David who ascended into heaven, but he himself says: ‘</a:t>
            </a:r>
            <a:r>
              <a:rPr lang="en-US" sz="3600" cap="small" dirty="0">
                <a:latin typeface="Calibri" panose="020F0502020204030204" pitchFamily="34" charset="0"/>
                <a:cs typeface="Calibri" panose="020F0502020204030204" pitchFamily="34" charset="0"/>
              </a:rPr>
              <a:t>The Lord said to my Lord</a:t>
            </a:r>
            <a:r>
              <a:rPr lang="en-US" sz="3600" dirty="0">
                <a:latin typeface="Calibri" panose="020F0502020204030204" pitchFamily="34" charset="0"/>
                <a:cs typeface="Calibri" panose="020F0502020204030204" pitchFamily="34" charset="0"/>
              </a:rPr>
              <a:t>, “</a:t>
            </a:r>
            <a:r>
              <a:rPr lang="en-US" sz="3600" cap="small" dirty="0">
                <a:latin typeface="Calibri" panose="020F0502020204030204" pitchFamily="34" charset="0"/>
                <a:cs typeface="Calibri" panose="020F0502020204030204" pitchFamily="34" charset="0"/>
              </a:rPr>
              <a:t>Sit at My right hand</a:t>
            </a:r>
            <a:r>
              <a:rPr lang="en-US" sz="3600" dirty="0">
                <a:latin typeface="Calibri" panose="020F0502020204030204" pitchFamily="34" charset="0"/>
                <a:cs typeface="Calibri" panose="020F0502020204030204" pitchFamily="34" charset="0"/>
              </a:rPr>
              <a:t>, </a:t>
            </a:r>
            <a:r>
              <a:rPr lang="en-US" sz="3600" b="1" u="sng" cap="small" dirty="0">
                <a:solidFill>
                  <a:srgbClr val="FFFFCC"/>
                </a:solidFill>
                <a:latin typeface="Calibri" panose="020F0502020204030204" pitchFamily="34" charset="0"/>
                <a:cs typeface="Calibri" panose="020F0502020204030204" pitchFamily="34" charset="0"/>
              </a:rPr>
              <a:t>Until</a:t>
            </a:r>
            <a:r>
              <a:rPr lang="en-US" sz="3600" cap="small" dirty="0">
                <a:latin typeface="Calibri" panose="020F0502020204030204" pitchFamily="34" charset="0"/>
                <a:cs typeface="Calibri" panose="020F0502020204030204" pitchFamily="34" charset="0"/>
              </a:rPr>
              <a:t> I make Your enemies a footstool for Your feet.</a:t>
            </a:r>
            <a:r>
              <a:rPr lang="en-US" sz="3600" b="1" baseline="30000" dirty="0">
                <a:latin typeface="Calibri" panose="020F0502020204030204" pitchFamily="34" charset="0"/>
                <a:cs typeface="Calibri" panose="020F0502020204030204" pitchFamily="34" charset="0"/>
              </a:rPr>
              <a:t>’”</a:t>
            </a:r>
            <a:endPar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endParaRPr>
          </a:p>
        </p:txBody>
      </p:sp>
      <p:pic>
        <p:nvPicPr>
          <p:cNvPr id="4" name="Picture 3">
            <a:extLst>
              <a:ext uri="{FF2B5EF4-FFF2-40B4-BE49-F238E27FC236}">
                <a16:creationId xmlns:a16="http://schemas.microsoft.com/office/drawing/2014/main" id="{47FFE024-76B6-4CBF-9D5C-5D8033B160E7}"/>
              </a:ext>
            </a:extLst>
          </p:cNvPr>
          <p:cNvPicPr>
            <a:picLocks noChangeAspect="1"/>
          </p:cNvPicPr>
          <p:nvPr/>
        </p:nvPicPr>
        <p:blipFill>
          <a:blip r:embed="rId3"/>
          <a:stretch>
            <a:fillRect/>
          </a:stretch>
        </p:blipFill>
        <p:spPr>
          <a:xfrm>
            <a:off x="3340607" y="3230880"/>
            <a:ext cx="2462786" cy="1645920"/>
          </a:xfrm>
          <a:prstGeom prst="rect">
            <a:avLst/>
          </a:prstGeom>
        </p:spPr>
      </p:pic>
    </p:spTree>
    <p:extLst>
      <p:ext uri="{BB962C8B-B14F-4D97-AF65-F5344CB8AC3E}">
        <p14:creationId xmlns:p14="http://schemas.microsoft.com/office/powerpoint/2010/main" val="398463331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304800" y="45701"/>
            <a:ext cx="8534400" cy="838200"/>
          </a:xfrm>
        </p:spPr>
        <p:txBody>
          <a:bodyPr/>
          <a:lstStyle/>
          <a:p>
            <a:pPr algn="ctr" eaLnBrk="1" hangingPunct="1"/>
            <a:r>
              <a:rPr lang="en-US" sz="3600" dirty="0">
                <a:effectLst>
                  <a:outerShdw blurRad="38100" dist="38100" dir="2700000" algn="tl">
                    <a:srgbClr val="000000">
                      <a:alpha val="43137"/>
                    </a:srgbClr>
                  </a:outerShdw>
                </a:effectLst>
              </a:rPr>
              <a:t>1. Kingdom Throughout the Bible</a:t>
            </a:r>
          </a:p>
        </p:txBody>
      </p:sp>
      <p:graphicFrame>
        <p:nvGraphicFramePr>
          <p:cNvPr id="4" name="Table 3"/>
          <p:cNvGraphicFramePr>
            <a:graphicFrameLocks noGrp="1"/>
          </p:cNvGraphicFramePr>
          <p:nvPr>
            <p:extLst>
              <p:ext uri="{D42A27DB-BD31-4B8C-83A1-F6EECF244321}">
                <p14:modId xmlns:p14="http://schemas.microsoft.com/office/powerpoint/2010/main" val="2478825021"/>
              </p:ext>
            </p:extLst>
          </p:nvPr>
        </p:nvGraphicFramePr>
        <p:xfrm>
          <a:off x="304800" y="1144368"/>
          <a:ext cx="8534400" cy="3566160"/>
        </p:xfrm>
        <a:graphic>
          <a:graphicData uri="http://schemas.openxmlformats.org/drawingml/2006/table">
            <a:tbl>
              <a:tblPr firstRow="1" bandRow="1">
                <a:tableStyleId>{5940675A-B579-460E-94D1-54222C63F5DA}</a:tableStyleId>
              </a:tblPr>
              <a:tblGrid>
                <a:gridCol w="4191000">
                  <a:extLst>
                    <a:ext uri="{9D8B030D-6E8A-4147-A177-3AD203B41FA5}">
                      <a16:colId xmlns:a16="http://schemas.microsoft.com/office/drawing/2014/main" val="4287931007"/>
                    </a:ext>
                  </a:extLst>
                </a:gridCol>
                <a:gridCol w="4343400">
                  <a:extLst>
                    <a:ext uri="{9D8B030D-6E8A-4147-A177-3AD203B41FA5}">
                      <a16:colId xmlns:a16="http://schemas.microsoft.com/office/drawing/2014/main" val="4222968114"/>
                    </a:ext>
                  </a:extLst>
                </a:gridCol>
              </a:tblGrid>
              <a:tr h="3566160">
                <a:tc>
                  <a:txBody>
                    <a:bodyPr/>
                    <a:lstStyle/>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Kingdom Mysteries</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Church</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Israel’s Discipline &amp; Restoration</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1"/>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Re-offer of the King/Kingdom</a:t>
                      </a:r>
                    </a:p>
                  </a:txBody>
                  <a:tcPr/>
                </a:tc>
                <a:tc>
                  <a:txBody>
                    <a:bodyPr/>
                    <a:lstStyle/>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Transfer of Kingdom Authority</a:t>
                      </a:r>
                    </a:p>
                    <a:p>
                      <a:pPr marL="693738" marR="0" lvl="0" indent="-693738" algn="l" defTabSz="914400" rtl="0" eaLnBrk="0" fontAlgn="base" latinLnBrk="0" hangingPunct="0">
                        <a:lnSpc>
                          <a:spcPct val="100000"/>
                        </a:lnSpc>
                        <a:spcBef>
                          <a:spcPct val="0"/>
                        </a:spcBef>
                        <a:spcAft>
                          <a:spcPts val="2400"/>
                        </a:spcAft>
                        <a:buClr>
                          <a:srgbClr val="66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Kingdom Establishment</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Eternal State</a:t>
                      </a:r>
                    </a:p>
                    <a:p>
                      <a:pPr marL="742950" marR="0" lvl="0" indent="-742950" algn="l" defTabSz="914400" rtl="0" eaLnBrk="1" fontAlgn="base" latinLnBrk="0" hangingPunct="1">
                        <a:lnSpc>
                          <a:spcPct val="100000"/>
                        </a:lnSpc>
                        <a:spcBef>
                          <a:spcPts val="0"/>
                        </a:spcBef>
                        <a:spcAft>
                          <a:spcPts val="2400"/>
                        </a:spcAft>
                        <a:buClr>
                          <a:srgbClr val="00FFFF"/>
                        </a:buClr>
                        <a:buSzPct val="100000"/>
                        <a:buFont typeface="+mj-lt"/>
                        <a:buAutoNum type="arabicPeriod" startAt="15"/>
                        <a:tabLst/>
                        <a:defRPr/>
                      </a:pPr>
                      <a:r>
                        <a:rPr kumimoji="0" lang="en-US" sz="2800" b="0" i="0" u="none" strike="noStrike" kern="0" cap="none" spc="0" normalizeH="0" baseline="0" noProof="0" dirty="0">
                          <a:ln>
                            <a:noFill/>
                          </a:ln>
                          <a:solidFill>
                            <a:srgbClr val="FFFFFF"/>
                          </a:solidFill>
                          <a:effectLst>
                            <a:outerShdw blurRad="38100" dist="38100" dir="2700000" algn="tl">
                              <a:srgbClr val="000000"/>
                            </a:outerShdw>
                          </a:effectLst>
                          <a:uLnTx/>
                          <a:uFillTx/>
                          <a:latin typeface="Calibri" panose="020F0502020204030204" pitchFamily="34" charset="0"/>
                          <a:ea typeface="+mn-ea"/>
                          <a:cs typeface="+mn-cs"/>
                        </a:rPr>
                        <a:t>Testimony of Early Church History</a:t>
                      </a:r>
                      <a:endParaRPr lang="en-US" sz="2800" dirty="0">
                        <a:latin typeface="Calibri" panose="020F0502020204030204" pitchFamily="34" charset="0"/>
                        <a:cs typeface="Calibri" panose="020F0502020204030204" pitchFamily="34" charset="0"/>
                      </a:endParaRPr>
                    </a:p>
                  </a:txBody>
                  <a:tcPr/>
                </a:tc>
                <a:extLst>
                  <a:ext uri="{0D108BD9-81ED-4DB2-BD59-A6C34878D82A}">
                    <a16:rowId xmlns:a16="http://schemas.microsoft.com/office/drawing/2014/main" val="4214517209"/>
                  </a:ext>
                </a:extLst>
              </a:tr>
            </a:tbl>
          </a:graphicData>
        </a:graphic>
      </p:graphicFrame>
      <p:pic>
        <p:nvPicPr>
          <p:cNvPr id="6"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3733800" y="5028159"/>
            <a:ext cx="1706563" cy="1753641"/>
          </a:xfrm>
          <a:prstGeom prst="rect">
            <a:avLst/>
          </a:prstGeom>
          <a:noFill/>
          <a:ln w="9525">
            <a:noFill/>
            <a:miter lim="800000"/>
            <a:headEnd/>
            <a:tailEnd/>
          </a:ln>
        </p:spPr>
      </p:pic>
    </p:spTree>
    <p:extLst>
      <p:ext uri="{BB962C8B-B14F-4D97-AF65-F5344CB8AC3E}">
        <p14:creationId xmlns:p14="http://schemas.microsoft.com/office/powerpoint/2010/main" val="177752258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828800"/>
            <a:ext cx="9144000" cy="5105400"/>
          </a:xfrm>
        </p:spPr>
        <p:txBody>
          <a:bodyPr/>
          <a:lstStyle/>
          <a:p>
            <a:pPr marL="0" indent="0" algn="just">
              <a:spcBef>
                <a:spcPts val="0"/>
              </a:spcBef>
              <a:buFontTx/>
              <a:buNone/>
              <a:defRPr/>
            </a:pPr>
            <a:r>
              <a:rPr lang="en-US" dirty="0">
                <a:effectLst/>
              </a:rPr>
              <a:t>Peter’s use of Psalm 110:1 in Acts 2:34–35 is often used to justify Christ’s present Davidic enthronement. Yet of Psalm 110, Elliott Johnson observes that the Messiah’s present position as depicted in this Psalm fails to include imagery of coronation. Only Christ’s priestly activity is mentioned. Such coronation imagery would certainly have been mentioned if in fact the Psalm were intended to describe Christ’s enthronement as Davidic King.</a:t>
            </a:r>
          </a:p>
        </p:txBody>
      </p:sp>
      <p:sp>
        <p:nvSpPr>
          <p:cNvPr id="4" name="Rectangle 3">
            <a:extLst>
              <a:ext uri="{FF2B5EF4-FFF2-40B4-BE49-F238E27FC236}">
                <a16:creationId xmlns:a16="http://schemas.microsoft.com/office/drawing/2014/main" id="{DDED8C29-5312-47D5-972D-3ABE15909AE2}"/>
              </a:ext>
            </a:extLst>
          </p:cNvPr>
          <p:cNvSpPr/>
          <p:nvPr/>
        </p:nvSpPr>
        <p:spPr>
          <a:xfrm>
            <a:off x="1971675" y="218182"/>
            <a:ext cx="5200650" cy="1400383"/>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Elliot Johnson</a:t>
            </a:r>
          </a:p>
          <a:p>
            <a:pPr algn="ctr"/>
            <a:r>
              <a:rPr lang="en-US" sz="1600" dirty="0">
                <a:latin typeface="Calibri" panose="020F0502020204030204" pitchFamily="34" charset="0"/>
                <a:cs typeface="Calibri" panose="020F0502020204030204" pitchFamily="34" charset="0"/>
              </a:rPr>
              <a:t>Elliott Johnson, “Hermeneutical Principles and the Interpretation of Psalm 110,” Bibliotheca Sacra 149 (October–December 1992): 433–34.</a:t>
            </a:r>
          </a:p>
        </p:txBody>
      </p:sp>
      <p:pic>
        <p:nvPicPr>
          <p:cNvPr id="1026" name="Picture 2" descr="Image result for dr. elliott johnson DTS">
            <a:extLst>
              <a:ext uri="{FF2B5EF4-FFF2-40B4-BE49-F238E27FC236}">
                <a16:creationId xmlns:a16="http://schemas.microsoft.com/office/drawing/2014/main" id="{8E9FB8A5-3A0D-4CB6-B04D-AAFAA34BD69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 y="57522"/>
            <a:ext cx="1524000" cy="1524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04020931"/>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2:30</a:t>
            </a:r>
          </a:p>
          <a:p>
            <a:pPr algn="just">
              <a:spcBef>
                <a:spcPts val="0"/>
              </a:spcBef>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latin typeface="Calibri" panose="020F0502020204030204" pitchFamily="34" charset="0"/>
                <a:cs typeface="Calibri" panose="020F0502020204030204" pitchFamily="34" charset="0"/>
              </a:rPr>
              <a:t>And so, because he was a prophet and knew that </a:t>
            </a:r>
            <a:r>
              <a:rPr lang="en-US" sz="3600" cap="small" dirty="0">
                <a:latin typeface="Calibri" panose="020F0502020204030204" pitchFamily="34" charset="0"/>
                <a:cs typeface="Calibri" panose="020F0502020204030204" pitchFamily="34" charset="0"/>
              </a:rPr>
              <a:t>God had sworn to him with an oath to seat</a:t>
            </a:r>
            <a:r>
              <a:rPr lang="en-US" sz="3600" dirty="0">
                <a:latin typeface="Calibri" panose="020F0502020204030204" pitchFamily="34" charset="0"/>
                <a:cs typeface="Calibri" panose="020F0502020204030204" pitchFamily="34" charset="0"/>
              </a:rPr>
              <a:t> </a:t>
            </a:r>
            <a:r>
              <a:rPr lang="en-US" sz="3600" i="1" dirty="0">
                <a:latin typeface="Calibri" panose="020F0502020204030204" pitchFamily="34" charset="0"/>
                <a:cs typeface="Calibri" panose="020F0502020204030204" pitchFamily="34" charset="0"/>
              </a:rPr>
              <a:t>one</a:t>
            </a:r>
            <a:r>
              <a:rPr lang="en-US" sz="3600" dirty="0">
                <a:latin typeface="Calibri" panose="020F0502020204030204" pitchFamily="34" charset="0"/>
                <a:cs typeface="Calibri" panose="020F0502020204030204" pitchFamily="34" charset="0"/>
              </a:rPr>
              <a:t> </a:t>
            </a:r>
            <a:r>
              <a:rPr lang="en-US" sz="3600" cap="small" dirty="0">
                <a:latin typeface="Calibri" panose="020F0502020204030204" pitchFamily="34" charset="0"/>
                <a:cs typeface="Calibri" panose="020F0502020204030204" pitchFamily="34" charset="0"/>
              </a:rPr>
              <a:t>of his descendants on his throne.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394DB69F-020D-4343-8814-49B34789B00C}"/>
              </a:ext>
            </a:extLst>
          </p:cNvPr>
          <p:cNvPicPr>
            <a:picLocks noChangeAspect="1"/>
          </p:cNvPicPr>
          <p:nvPr/>
        </p:nvPicPr>
        <p:blipFill>
          <a:blip r:embed="rId3"/>
          <a:stretch>
            <a:fillRect/>
          </a:stretch>
        </p:blipFill>
        <p:spPr>
          <a:xfrm>
            <a:off x="3340607" y="3230880"/>
            <a:ext cx="2462786" cy="1645920"/>
          </a:xfrm>
          <a:prstGeom prst="rect">
            <a:avLst/>
          </a:prstGeom>
        </p:spPr>
      </p:pic>
    </p:spTree>
    <p:extLst>
      <p:ext uri="{BB962C8B-B14F-4D97-AF65-F5344CB8AC3E}">
        <p14:creationId xmlns:p14="http://schemas.microsoft.com/office/powerpoint/2010/main" val="3689341491"/>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2166615" y="228600"/>
            <a:ext cx="4810770" cy="1066800"/>
          </a:xfrm>
        </p:spPr>
        <p:txBody>
          <a:bodyPr/>
          <a:lstStyle/>
          <a:p>
            <a:pPr algn="ctr">
              <a:spcAft>
                <a:spcPts val="600"/>
              </a:spcAft>
            </a:pPr>
            <a:r>
              <a:rPr lang="en-US" sz="3200" dirty="0">
                <a:effectLst>
                  <a:outerShdw blurRad="38100" dist="38100" dir="2700000" algn="tl">
                    <a:srgbClr val="000000">
                      <a:alpha val="43137"/>
                    </a:srgbClr>
                  </a:outerShdw>
                </a:effectLst>
              </a:rPr>
              <a:t>E.R. Craven</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a:t>
            </a:r>
            <a:r>
              <a:rPr lang="en-US" sz="1800" i="1" dirty="0">
                <a:solidFill>
                  <a:schemeClr val="tx1"/>
                </a:solidFill>
                <a:effectLst>
                  <a:outerShdw blurRad="38100" dist="38100" dir="2700000" algn="tl">
                    <a:srgbClr val="000000">
                      <a:alpha val="43137"/>
                    </a:srgbClr>
                  </a:outerShdw>
                </a:effectLst>
              </a:rPr>
              <a:t>Excursus on the </a:t>
            </a:r>
            <a:r>
              <a:rPr lang="en-US" sz="1800" i="1" dirty="0" err="1">
                <a:solidFill>
                  <a:schemeClr val="tx1"/>
                </a:solidFill>
                <a:effectLst>
                  <a:outerShdw blurRad="38100" dist="38100" dir="2700000" algn="tl">
                    <a:srgbClr val="000000">
                      <a:alpha val="43137"/>
                    </a:srgbClr>
                  </a:outerShdw>
                </a:effectLst>
              </a:rPr>
              <a:t>Basileia</a:t>
            </a:r>
            <a:r>
              <a:rPr lang="en-US" sz="1800" dirty="0">
                <a:solidFill>
                  <a:schemeClr val="tx1"/>
                </a:solidFill>
                <a:effectLst>
                  <a:outerShdw blurRad="38100" dist="38100" dir="2700000" algn="tl">
                    <a:srgbClr val="000000">
                      <a:alpha val="43137"/>
                    </a:srgbClr>
                  </a:outerShdw>
                </a:effectLst>
              </a:rPr>
              <a:t>,” in Revelation of John, J. P. Lange (New York: Scribner, 1874), 97.</a:t>
            </a:r>
            <a:endParaRPr lang="en-US" altLang="en-US" sz="180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447800"/>
            <a:ext cx="9144000" cy="51816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dirty="0">
                <a:effectLst/>
                <a:latin typeface="Calibri" panose="020F0502020204030204" pitchFamily="34" charset="0"/>
                <a:cs typeface="Calibri" panose="020F0502020204030204" pitchFamily="34" charset="0"/>
              </a:rPr>
              <a:t>It is assumed by many that the exaltation of ver. 33 constitutes the session on the throne of David of ver. 30. But the assumption is wholly gratuitous. </a:t>
            </a:r>
            <a:r>
              <a:rPr lang="en-US" sz="2800" b="1" u="sng" dirty="0">
                <a:solidFill>
                  <a:srgbClr val="FFFFCC"/>
                </a:solidFill>
                <a:effectLst/>
                <a:latin typeface="Calibri" panose="020F0502020204030204" pitchFamily="34" charset="0"/>
                <a:cs typeface="Calibri" panose="020F0502020204030204" pitchFamily="34" charset="0"/>
              </a:rPr>
              <a:t>Nowhere in his sermon did the apostle declare the oneness of the two events</a:t>
            </a:r>
            <a:r>
              <a:rPr lang="en-US" sz="2800" dirty="0">
                <a:effectLst/>
                <a:latin typeface="Calibri" panose="020F0502020204030204" pitchFamily="34" charset="0"/>
                <a:cs typeface="Calibri" panose="020F0502020204030204" pitchFamily="34" charset="0"/>
              </a:rPr>
              <a:t>; and most certainly the exaltation there spoken of does not imply the session as already existing—it may be an exaltation begun, to culminate in a visible occupancy of the throne of David. (The visible establishment by an emperor of the seat of his government in the heart of a once revolted province, does not derogate from his dignity—does not imply an abdication of government in the rest of his empire.).</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8" name="Picture 7">
            <a:extLst>
              <a:ext uri="{FF2B5EF4-FFF2-40B4-BE49-F238E27FC236}">
                <a16:creationId xmlns:a16="http://schemas.microsoft.com/office/drawing/2014/main" id="{F1FE37CA-99BB-4F8B-A0E0-30E2B2BB61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96200" y="76200"/>
            <a:ext cx="1370381" cy="914400"/>
          </a:xfrm>
          <a:prstGeom prst="rect">
            <a:avLst/>
          </a:prstGeom>
        </p:spPr>
      </p:pic>
    </p:spTree>
    <p:extLst>
      <p:ext uri="{BB962C8B-B14F-4D97-AF65-F5344CB8AC3E}">
        <p14:creationId xmlns:p14="http://schemas.microsoft.com/office/powerpoint/2010/main" val="296434706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2166615" y="228600"/>
            <a:ext cx="4810770" cy="1066800"/>
          </a:xfrm>
        </p:spPr>
        <p:txBody>
          <a:bodyPr/>
          <a:lstStyle/>
          <a:p>
            <a:pPr algn="ctr">
              <a:spcAft>
                <a:spcPts val="600"/>
              </a:spcAft>
            </a:pPr>
            <a:r>
              <a:rPr lang="en-US" sz="3200" dirty="0">
                <a:effectLst>
                  <a:outerShdw blurRad="38100" dist="38100" dir="2700000" algn="tl">
                    <a:srgbClr val="000000">
                      <a:alpha val="43137"/>
                    </a:srgbClr>
                  </a:outerShdw>
                </a:effectLst>
              </a:rPr>
              <a:t>E.R. Craven</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a:t>
            </a:r>
            <a:r>
              <a:rPr lang="en-US" sz="1800" i="1" dirty="0">
                <a:solidFill>
                  <a:schemeClr val="tx1"/>
                </a:solidFill>
                <a:effectLst>
                  <a:outerShdw blurRad="38100" dist="38100" dir="2700000" algn="tl">
                    <a:srgbClr val="000000">
                      <a:alpha val="43137"/>
                    </a:srgbClr>
                  </a:outerShdw>
                </a:effectLst>
              </a:rPr>
              <a:t>Excursus on the </a:t>
            </a:r>
            <a:r>
              <a:rPr lang="en-US" sz="1800" i="1" dirty="0" err="1">
                <a:solidFill>
                  <a:schemeClr val="tx1"/>
                </a:solidFill>
                <a:effectLst>
                  <a:outerShdw blurRad="38100" dist="38100" dir="2700000" algn="tl">
                    <a:srgbClr val="000000">
                      <a:alpha val="43137"/>
                    </a:srgbClr>
                  </a:outerShdw>
                </a:effectLst>
              </a:rPr>
              <a:t>Basileia</a:t>
            </a:r>
            <a:r>
              <a:rPr lang="en-US" sz="1800" dirty="0">
                <a:solidFill>
                  <a:schemeClr val="tx1"/>
                </a:solidFill>
                <a:effectLst>
                  <a:outerShdw blurRad="38100" dist="38100" dir="2700000" algn="tl">
                    <a:srgbClr val="000000">
                      <a:alpha val="43137"/>
                    </a:srgbClr>
                  </a:outerShdw>
                </a:effectLst>
              </a:rPr>
              <a:t>,” in Revelation of John, J. P. Lange (New York: Scribner, 1874), 97.</a:t>
            </a:r>
            <a:endParaRPr lang="en-US" altLang="en-US" sz="180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0" y="1447800"/>
            <a:ext cx="9144000" cy="51816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28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800" dirty="0">
                <a:effectLst/>
                <a:latin typeface="Calibri" panose="020F0502020204030204" pitchFamily="34" charset="0"/>
                <a:cs typeface="Calibri" panose="020F0502020204030204" pitchFamily="34" charset="0"/>
              </a:rPr>
              <a:t>But beyond this, not only is the assumption gratuitous; it is against probabilities that amount to certainty. </a:t>
            </a:r>
            <a:r>
              <a:rPr lang="en-US" sz="2800" b="1" u="sng" dirty="0">
                <a:solidFill>
                  <a:srgbClr val="FFFFCC"/>
                </a:solidFill>
                <a:effectLst/>
                <a:latin typeface="Calibri" panose="020F0502020204030204" pitchFamily="34" charset="0"/>
                <a:cs typeface="Calibri" panose="020F0502020204030204" pitchFamily="34" charset="0"/>
              </a:rPr>
              <a:t>The apostle, be it remembered, was arguing with Jews, to prove that the absent Jesus was the Messiah (ver. 36); he was arguing with those, one of whose most cherished beliefs it was that the Messiah should occupy a visible throne</a:t>
            </a:r>
            <a:r>
              <a:rPr lang="en-US" sz="2800" dirty="0">
                <a:effectLst/>
                <a:latin typeface="Calibri" panose="020F0502020204030204" pitchFamily="34" charset="0"/>
                <a:cs typeface="Calibri" panose="020F0502020204030204" pitchFamily="34" charset="0"/>
              </a:rPr>
              <a:t>. To suppose that, under such circumstances, he should advance a doctrine at war with this belief without a word of explanation or proof, and that too in a sentence capable of an interpretation consistent therewith, is inconceivable.</a:t>
            </a:r>
            <a:r>
              <a:rPr lang="en-US" sz="28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8" name="Picture 7">
            <a:extLst>
              <a:ext uri="{FF2B5EF4-FFF2-40B4-BE49-F238E27FC236}">
                <a16:creationId xmlns:a16="http://schemas.microsoft.com/office/drawing/2014/main" id="{F1FE37CA-99BB-4F8B-A0E0-30E2B2BB61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96200" y="76200"/>
            <a:ext cx="1370381" cy="914400"/>
          </a:xfrm>
          <a:prstGeom prst="rect">
            <a:avLst/>
          </a:prstGeom>
        </p:spPr>
      </p:pic>
    </p:spTree>
    <p:extLst>
      <p:ext uri="{BB962C8B-B14F-4D97-AF65-F5344CB8AC3E}">
        <p14:creationId xmlns:p14="http://schemas.microsoft.com/office/powerpoint/2010/main" val="140000370"/>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BB87461A-4A3D-4EB7-8ED7-D41890439C84}"/>
              </a:ext>
            </a:extLst>
          </p:cNvPr>
          <p:cNvSpPr>
            <a:spLocks noGrp="1" noChangeArrowheads="1"/>
          </p:cNvSpPr>
          <p:nvPr>
            <p:ph type="title"/>
          </p:nvPr>
        </p:nvSpPr>
        <p:spPr>
          <a:xfrm>
            <a:off x="2166615" y="228600"/>
            <a:ext cx="4810770" cy="1066800"/>
          </a:xfrm>
        </p:spPr>
        <p:txBody>
          <a:bodyPr/>
          <a:lstStyle/>
          <a:p>
            <a:pPr algn="ctr">
              <a:spcAft>
                <a:spcPts val="600"/>
              </a:spcAft>
            </a:pPr>
            <a:r>
              <a:rPr lang="en-US" sz="3200" dirty="0">
                <a:effectLst>
                  <a:outerShdw blurRad="38100" dist="38100" dir="2700000" algn="tl">
                    <a:srgbClr val="000000">
                      <a:alpha val="43137"/>
                    </a:srgbClr>
                  </a:outerShdw>
                </a:effectLst>
              </a:rPr>
              <a:t>E.R. Craven</a:t>
            </a:r>
            <a:br>
              <a:rPr lang="en-US" sz="2400" dirty="0">
                <a:effectLst>
                  <a:outerShdw blurRad="38100" dist="38100" dir="2700000" algn="tl">
                    <a:srgbClr val="000000">
                      <a:alpha val="43137"/>
                    </a:srgbClr>
                  </a:outerShdw>
                </a:effectLst>
              </a:rPr>
            </a:br>
            <a:r>
              <a:rPr lang="en-US" sz="1800" dirty="0">
                <a:solidFill>
                  <a:schemeClr val="tx1"/>
                </a:solidFill>
                <a:effectLst>
                  <a:outerShdw blurRad="38100" dist="38100" dir="2700000" algn="tl">
                    <a:srgbClr val="000000">
                      <a:alpha val="43137"/>
                    </a:srgbClr>
                  </a:outerShdw>
                </a:effectLst>
              </a:rPr>
              <a:t>“</a:t>
            </a:r>
            <a:r>
              <a:rPr lang="en-US" sz="1800" i="1" dirty="0">
                <a:solidFill>
                  <a:schemeClr val="tx1"/>
                </a:solidFill>
                <a:effectLst>
                  <a:outerShdw blurRad="38100" dist="38100" dir="2700000" algn="tl">
                    <a:srgbClr val="000000">
                      <a:alpha val="43137"/>
                    </a:srgbClr>
                  </a:outerShdw>
                </a:effectLst>
              </a:rPr>
              <a:t>Excursus on the </a:t>
            </a:r>
            <a:r>
              <a:rPr lang="en-US" sz="1800" i="1" dirty="0" err="1">
                <a:solidFill>
                  <a:schemeClr val="tx1"/>
                </a:solidFill>
                <a:effectLst>
                  <a:outerShdw blurRad="38100" dist="38100" dir="2700000" algn="tl">
                    <a:srgbClr val="000000">
                      <a:alpha val="43137"/>
                    </a:srgbClr>
                  </a:outerShdw>
                </a:effectLst>
              </a:rPr>
              <a:t>Basileia</a:t>
            </a:r>
            <a:r>
              <a:rPr lang="en-US" sz="1800" dirty="0">
                <a:solidFill>
                  <a:schemeClr val="tx1"/>
                </a:solidFill>
                <a:effectLst>
                  <a:outerShdw blurRad="38100" dist="38100" dir="2700000" algn="tl">
                    <a:srgbClr val="000000">
                      <a:alpha val="43137"/>
                    </a:srgbClr>
                  </a:outerShdw>
                </a:effectLst>
              </a:rPr>
              <a:t>,” in Revelation of John, J. P. Lange (New York: Scribner, 1874), 97.</a:t>
            </a:r>
            <a:endParaRPr lang="en-US" altLang="en-US" sz="1800" dirty="0">
              <a:solidFill>
                <a:schemeClr val="tx1"/>
              </a:solidFill>
              <a:effectLst>
                <a:outerShdw blurRad="38100" dist="38100" dir="2700000" algn="tl">
                  <a:srgbClr val="000000">
                    <a:alpha val="43137"/>
                  </a:srgbClr>
                </a:outerShdw>
              </a:effectLst>
            </a:endParaRPr>
          </a:p>
        </p:txBody>
      </p:sp>
      <p:sp>
        <p:nvSpPr>
          <p:cNvPr id="6" name="Rectangle 3">
            <a:extLst>
              <a:ext uri="{FF2B5EF4-FFF2-40B4-BE49-F238E27FC236}">
                <a16:creationId xmlns:a16="http://schemas.microsoft.com/office/drawing/2014/main" id="{FF9BA11E-28E2-4B3A-A673-6773D66734D0}"/>
              </a:ext>
            </a:extLst>
          </p:cNvPr>
          <p:cNvSpPr txBox="1">
            <a:spLocks noChangeArrowheads="1"/>
          </p:cNvSpPr>
          <p:nvPr/>
        </p:nvSpPr>
        <p:spPr bwMode="auto">
          <a:xfrm>
            <a:off x="786" y="1447800"/>
            <a:ext cx="9144000" cy="5181600"/>
          </a:xfrm>
          <a:prstGeom prst="rect">
            <a:avLst/>
          </a:prstGeom>
          <a:noFill/>
          <a:ln w="9525">
            <a:noFill/>
            <a:miter lim="800000"/>
            <a:headEnd/>
            <a:tailEnd/>
          </a:ln>
          <a:effectLst/>
        </p:spPr>
        <p:txBody>
          <a:bodyPr/>
          <a:lstStyle>
            <a:lvl1pPr marL="342900" indent="-342900" algn="l" rtl="0" eaLnBrk="0" fontAlgn="base" hangingPunct="0">
              <a:spcBef>
                <a:spcPct val="20000"/>
              </a:spcBef>
              <a:spcAft>
                <a:spcPct val="0"/>
              </a:spcAft>
              <a:buClr>
                <a:schemeClr val="tx2"/>
              </a:buClr>
              <a:buSzPct val="75000"/>
              <a:buFont typeface="Wingdings" panose="05000000000000000000" pitchFamily="2" charset="2"/>
              <a:buChar char="n"/>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lr>
                <a:schemeClr val="folHlink"/>
              </a:buClr>
              <a:buSzPct val="60000"/>
              <a:buFont typeface="Wingdings" panose="05000000000000000000" pitchFamily="2" charset="2"/>
              <a:buChar char="u"/>
              <a:defRPr sz="3200">
                <a:solidFill>
                  <a:schemeClr val="tx1"/>
                </a:solidFill>
                <a:effectLst>
                  <a:outerShdw blurRad="38100" dist="38100" dir="2700000" algn="tl">
                    <a:srgbClr val="000000"/>
                  </a:outerShdw>
                </a:effectLst>
                <a:latin typeface="+mn-lt"/>
              </a:defRPr>
            </a:lvl2pPr>
            <a:lvl3pPr marL="1143000" indent="-228600" algn="l" rtl="0" eaLnBrk="0" fontAlgn="base" hangingPunct="0">
              <a:spcBef>
                <a:spcPct val="20000"/>
              </a:spcBef>
              <a:spcAft>
                <a:spcPct val="0"/>
              </a:spcAft>
              <a:buClr>
                <a:schemeClr val="tx2"/>
              </a:buClr>
              <a:buSzPct val="60000"/>
              <a:buFont typeface="Wingdings" panose="05000000000000000000" pitchFamily="2" charset="2"/>
              <a:buChar char="t"/>
              <a:defRPr sz="3200">
                <a:solidFill>
                  <a:schemeClr val="tx1"/>
                </a:solidFill>
                <a:effectLst>
                  <a:outerShdw blurRad="38100" dist="38100" dir="2700000" algn="tl">
                    <a:srgbClr val="000000"/>
                  </a:outerShdw>
                </a:effectLst>
                <a:latin typeface="+mn-lt"/>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indent="0" algn="just">
              <a:buNone/>
            </a:pPr>
            <a:r>
              <a:rPr lang="en-US" sz="2600" kern="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600" b="1" u="sng" dirty="0">
                <a:solidFill>
                  <a:srgbClr val="FFFFCC"/>
                </a:solidFill>
                <a:effectLst/>
                <a:latin typeface="Calibri" panose="020F0502020204030204" pitchFamily="34" charset="0"/>
                <a:cs typeface="Calibri" panose="020F0502020204030204" pitchFamily="34" charset="0"/>
              </a:rPr>
              <a:t>The interpretation suggested by the writer is confirmed not only by its consistency with the previous teachings of our Lord, but by the address delivered by the Apostle Peter shortly after, Acts 3:19, 20</a:t>
            </a:r>
            <a:r>
              <a:rPr lang="en-US" sz="2600" dirty="0">
                <a:effectLst/>
                <a:latin typeface="Calibri" panose="020F0502020204030204" pitchFamily="34" charset="0"/>
                <a:cs typeface="Calibri" panose="020F0502020204030204" pitchFamily="34" charset="0"/>
              </a:rPr>
              <a:t>. The literal translation of the passage referred to is as follows. . . . “Repent ye, therefore, and be converted, that your sins may be blotted out, in order that the times of refreshing may come from the presence of the Lord, and that He may send the Messiah Jesus, who was appointed unto you, whom the heavens must receive until the times of the restitution of all things,” etc. It is also confirmed by the subsequent teachings of the apostle in his epistles; comp. </a:t>
            </a:r>
            <a:r>
              <a:rPr lang="en-US" sz="2600" b="1" u="sng" dirty="0">
                <a:solidFill>
                  <a:srgbClr val="FFFFCC"/>
                </a:solidFill>
                <a:effectLst/>
                <a:latin typeface="Calibri" panose="020F0502020204030204" pitchFamily="34" charset="0"/>
                <a:cs typeface="Calibri" panose="020F0502020204030204" pitchFamily="34" charset="0"/>
              </a:rPr>
              <a:t>1 Peter 1:4–7, 13; 2 Peter 1:11, 16; the </a:t>
            </a:r>
            <a:r>
              <a:rPr lang="en-US" sz="2600" b="1" u="sng" dirty="0" err="1">
                <a:solidFill>
                  <a:srgbClr val="FFFFCC"/>
                </a:solidFill>
                <a:effectLst/>
                <a:latin typeface="Calibri" panose="020F0502020204030204" pitchFamily="34" charset="0"/>
                <a:cs typeface="Calibri" panose="020F0502020204030204" pitchFamily="34" charset="0"/>
              </a:rPr>
              <a:t>kleronomia</a:t>
            </a:r>
            <a:r>
              <a:rPr lang="en-US" sz="2600" b="1" u="sng" dirty="0">
                <a:solidFill>
                  <a:srgbClr val="FFFFCC"/>
                </a:solidFill>
                <a:effectLst/>
                <a:latin typeface="Calibri" panose="020F0502020204030204" pitchFamily="34" charset="0"/>
                <a:cs typeface="Calibri" panose="020F0502020204030204" pitchFamily="34" charset="0"/>
              </a:rPr>
              <a:t> and </a:t>
            </a:r>
            <a:r>
              <a:rPr lang="en-US" sz="2600" b="1" u="sng" dirty="0" err="1">
                <a:solidFill>
                  <a:srgbClr val="FFFFCC"/>
                </a:solidFill>
                <a:effectLst/>
                <a:latin typeface="Calibri" panose="020F0502020204030204" pitchFamily="34" charset="0"/>
                <a:cs typeface="Calibri" panose="020F0502020204030204" pitchFamily="34" charset="0"/>
              </a:rPr>
              <a:t>apokalypsis</a:t>
            </a:r>
            <a:r>
              <a:rPr lang="en-US" sz="2600" b="1" u="sng" dirty="0">
                <a:solidFill>
                  <a:srgbClr val="FFFFCC"/>
                </a:solidFill>
                <a:effectLst/>
                <a:latin typeface="Calibri" panose="020F0502020204030204" pitchFamily="34" charset="0"/>
                <a:cs typeface="Calibri" panose="020F0502020204030204" pitchFamily="34" charset="0"/>
              </a:rPr>
              <a:t> of the I Epistle are manifestly synonymous with the </a:t>
            </a:r>
            <a:r>
              <a:rPr lang="en-US" sz="2600" b="1" u="sng" dirty="0" err="1">
                <a:solidFill>
                  <a:srgbClr val="FFFFCC"/>
                </a:solidFill>
                <a:effectLst/>
                <a:latin typeface="Calibri" panose="020F0502020204030204" pitchFamily="34" charset="0"/>
                <a:cs typeface="Calibri" panose="020F0502020204030204" pitchFamily="34" charset="0"/>
              </a:rPr>
              <a:t>basileia</a:t>
            </a:r>
            <a:r>
              <a:rPr lang="en-US" sz="2600" b="1" u="sng" dirty="0">
                <a:solidFill>
                  <a:srgbClr val="FFFFCC"/>
                </a:solidFill>
                <a:effectLst/>
                <a:latin typeface="Calibri" panose="020F0502020204030204" pitchFamily="34" charset="0"/>
                <a:cs typeface="Calibri" panose="020F0502020204030204" pitchFamily="34" charset="0"/>
              </a:rPr>
              <a:t> and </a:t>
            </a:r>
            <a:r>
              <a:rPr lang="en-US" sz="2600" b="1" u="sng" dirty="0" err="1">
                <a:solidFill>
                  <a:srgbClr val="FFFFCC"/>
                </a:solidFill>
                <a:effectLst/>
                <a:latin typeface="Calibri" panose="020F0502020204030204" pitchFamily="34" charset="0"/>
                <a:cs typeface="Calibri" panose="020F0502020204030204" pitchFamily="34" charset="0"/>
              </a:rPr>
              <a:t>parousia</a:t>
            </a:r>
            <a:r>
              <a:rPr lang="en-US" sz="2600" b="1" u="sng" dirty="0">
                <a:solidFill>
                  <a:srgbClr val="FFFFCC"/>
                </a:solidFill>
                <a:effectLst/>
                <a:latin typeface="Calibri" panose="020F0502020204030204" pitchFamily="34" charset="0"/>
                <a:cs typeface="Calibri" panose="020F0502020204030204" pitchFamily="34" charset="0"/>
              </a:rPr>
              <a:t> of the II</a:t>
            </a:r>
            <a:r>
              <a:rPr lang="en-US" sz="2600" dirty="0">
                <a:effectLst/>
                <a:latin typeface="Calibri" panose="020F0502020204030204" pitchFamily="34" charset="0"/>
                <a:cs typeface="Calibri" panose="020F0502020204030204" pitchFamily="34" charset="0"/>
              </a:rPr>
              <a:t>.</a:t>
            </a:r>
            <a:r>
              <a:rPr lang="en-US" sz="2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8" name="Picture 7">
            <a:extLst>
              <a:ext uri="{FF2B5EF4-FFF2-40B4-BE49-F238E27FC236}">
                <a16:creationId xmlns:a16="http://schemas.microsoft.com/office/drawing/2014/main" id="{F1FE37CA-99BB-4F8B-A0E0-30E2B2BB614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696200" y="76200"/>
            <a:ext cx="1370381" cy="914400"/>
          </a:xfrm>
          <a:prstGeom prst="rect">
            <a:avLst/>
          </a:prstGeom>
        </p:spPr>
      </p:pic>
    </p:spTree>
    <p:extLst>
      <p:ext uri="{BB962C8B-B14F-4D97-AF65-F5344CB8AC3E}">
        <p14:creationId xmlns:p14="http://schemas.microsoft.com/office/powerpoint/2010/main" val="3429574479"/>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John 1:29</a:t>
            </a:r>
          </a:p>
          <a:p>
            <a:pPr algn="just">
              <a:spcBef>
                <a:spcPts val="0"/>
              </a:spcBef>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latin typeface="Calibri" panose="020F0502020204030204" pitchFamily="34" charset="0"/>
              </a:rPr>
              <a:t>The next day he saw Jesus coming to him and said, “Behold, the Lamb of God who takes away the sin of the world!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D8451EC4-5FB8-4F71-BDED-6B28EB42C0D2}"/>
              </a:ext>
            </a:extLst>
          </p:cNvPr>
          <p:cNvPicPr>
            <a:picLocks noChangeAspect="1"/>
          </p:cNvPicPr>
          <p:nvPr/>
        </p:nvPicPr>
        <p:blipFill>
          <a:blip r:embed="rId3"/>
          <a:stretch>
            <a:fillRect/>
          </a:stretch>
        </p:blipFill>
        <p:spPr>
          <a:xfrm>
            <a:off x="3340607" y="3230880"/>
            <a:ext cx="2462786" cy="1645920"/>
          </a:xfrm>
          <a:prstGeom prst="rect">
            <a:avLst/>
          </a:prstGeom>
        </p:spPr>
      </p:pic>
    </p:spTree>
    <p:extLst>
      <p:ext uri="{BB962C8B-B14F-4D97-AF65-F5344CB8AC3E}">
        <p14:creationId xmlns:p14="http://schemas.microsoft.com/office/powerpoint/2010/main" val="37742813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ontent Placeholder 2">
            <a:extLst>
              <a:ext uri="{FF2B5EF4-FFF2-40B4-BE49-F238E27FC236}">
                <a16:creationId xmlns:a16="http://schemas.microsoft.com/office/drawing/2014/main" id="{3386EFB9-830F-4A11-9069-29F8D8401807}"/>
              </a:ext>
            </a:extLst>
          </p:cNvPr>
          <p:cNvGraphicFramePr>
            <a:graphicFrameLocks noGrp="1"/>
          </p:cNvGraphicFramePr>
          <p:nvPr>
            <p:ph/>
            <p:extLst>
              <p:ext uri="{D42A27DB-BD31-4B8C-83A1-F6EECF244321}">
                <p14:modId xmlns:p14="http://schemas.microsoft.com/office/powerpoint/2010/main" val="297506802"/>
              </p:ext>
            </p:extLst>
          </p:nvPr>
        </p:nvGraphicFramePr>
        <p:xfrm>
          <a:off x="76200" y="960120"/>
          <a:ext cx="8991600" cy="4937760"/>
        </p:xfrm>
        <a:graphic>
          <a:graphicData uri="http://schemas.openxmlformats.org/drawingml/2006/table">
            <a:tbl>
              <a:tblPr firstRow="1" bandRow="1">
                <a:tableStyleId>{073A0DAA-6AF3-43AB-8588-CEC1D06C72B9}</a:tableStyleId>
              </a:tblPr>
              <a:tblGrid>
                <a:gridCol w="3810000">
                  <a:extLst>
                    <a:ext uri="{9D8B030D-6E8A-4147-A177-3AD203B41FA5}">
                      <a16:colId xmlns:a16="http://schemas.microsoft.com/office/drawing/2014/main" val="3561167396"/>
                    </a:ext>
                  </a:extLst>
                </a:gridCol>
                <a:gridCol w="2514600">
                  <a:extLst>
                    <a:ext uri="{9D8B030D-6E8A-4147-A177-3AD203B41FA5}">
                      <a16:colId xmlns:a16="http://schemas.microsoft.com/office/drawing/2014/main" val="980899094"/>
                    </a:ext>
                  </a:extLst>
                </a:gridCol>
                <a:gridCol w="2667000">
                  <a:extLst>
                    <a:ext uri="{9D8B030D-6E8A-4147-A177-3AD203B41FA5}">
                      <a16:colId xmlns:a16="http://schemas.microsoft.com/office/drawing/2014/main" val="2934671267"/>
                    </a:ext>
                  </a:extLst>
                </a:gridCol>
              </a:tblGrid>
              <a:tr h="822960">
                <a:tc>
                  <a:txBody>
                    <a:bodyPr/>
                    <a:lstStyle/>
                    <a:p>
                      <a:pPr algn="ctr"/>
                      <a:r>
                        <a:rPr lang="en-US" sz="3600" b="0" dirty="0">
                          <a:solidFill>
                            <a:srgbClr val="00FFFF"/>
                          </a:solidFill>
                          <a:effectLst/>
                          <a:latin typeface="Calibri" panose="020F0502020204030204" pitchFamily="34" charset="0"/>
                          <a:ea typeface="+mj-ea"/>
                          <a:cs typeface="Calibri" panose="020F0502020204030204" pitchFamily="34" charset="0"/>
                        </a:rPr>
                        <a:t>Parallels</a:t>
                      </a:r>
                    </a:p>
                  </a:txBody>
                  <a:tcPr anchor="ctr"/>
                </a:tc>
                <a:tc>
                  <a:txBody>
                    <a:bodyPr/>
                    <a:lstStyle/>
                    <a:p>
                      <a:pPr algn="ctr"/>
                      <a:r>
                        <a:rPr lang="en-US" sz="3600" b="0" dirty="0">
                          <a:solidFill>
                            <a:srgbClr val="00FFFF"/>
                          </a:solidFill>
                          <a:effectLst/>
                          <a:latin typeface="Calibri" panose="020F0502020204030204" pitchFamily="34" charset="0"/>
                          <a:ea typeface="+mj-ea"/>
                          <a:cs typeface="Calibri" panose="020F0502020204030204" pitchFamily="34" charset="0"/>
                        </a:rPr>
                        <a:t>Davidic</a:t>
                      </a:r>
                    </a:p>
                  </a:txBody>
                  <a:tcPr anchor="ctr"/>
                </a:tc>
                <a:tc>
                  <a:txBody>
                    <a:bodyPr/>
                    <a:lstStyle/>
                    <a:p>
                      <a:pPr algn="ctr"/>
                      <a:r>
                        <a:rPr lang="en-US" sz="3600" b="0" dirty="0">
                          <a:solidFill>
                            <a:srgbClr val="00FFFF"/>
                          </a:solidFill>
                          <a:effectLst/>
                          <a:latin typeface="Calibri" panose="020F0502020204030204" pitchFamily="34" charset="0"/>
                          <a:ea typeface="+mj-ea"/>
                          <a:cs typeface="Calibri" panose="020F0502020204030204" pitchFamily="34" charset="0"/>
                        </a:rPr>
                        <a:t>Jesus</a:t>
                      </a:r>
                    </a:p>
                  </a:txBody>
                  <a:tcPr anchor="ctr"/>
                </a:tc>
                <a:extLst>
                  <a:ext uri="{0D108BD9-81ED-4DB2-BD59-A6C34878D82A}">
                    <a16:rowId xmlns:a16="http://schemas.microsoft.com/office/drawing/2014/main" val="2178549750"/>
                  </a:ext>
                </a:extLst>
              </a:tr>
              <a:tr h="822960">
                <a:tc>
                  <a:txBody>
                    <a:bodyPr/>
                    <a:lstStyle/>
                    <a:p>
                      <a:r>
                        <a:rPr lang="en-US" sz="3000" b="1" dirty="0">
                          <a:latin typeface="Calibri" panose="020F0502020204030204" pitchFamily="34" charset="0"/>
                          <a:cs typeface="Calibri" panose="020F0502020204030204" pitchFamily="34" charset="0"/>
                        </a:rPr>
                        <a:t>Anointing:</a:t>
                      </a:r>
                    </a:p>
                  </a:txBody>
                  <a:tcPr/>
                </a:tc>
                <a:tc>
                  <a:txBody>
                    <a:bodyPr/>
                    <a:lstStyle/>
                    <a:p>
                      <a:r>
                        <a:rPr lang="en-US" sz="3000" b="1" dirty="0">
                          <a:solidFill>
                            <a:srgbClr val="C00000"/>
                          </a:solidFill>
                          <a:latin typeface="Calibri" panose="020F0502020204030204" pitchFamily="34" charset="0"/>
                          <a:cs typeface="Calibri" panose="020F0502020204030204" pitchFamily="34" charset="0"/>
                        </a:rPr>
                        <a:t>1 Sam. 16</a:t>
                      </a:r>
                    </a:p>
                  </a:txBody>
                  <a:tcPr/>
                </a:tc>
                <a:tc>
                  <a:txBody>
                    <a:bodyPr/>
                    <a:lstStyle/>
                    <a:p>
                      <a:r>
                        <a:rPr lang="en-US" sz="3000" b="1" dirty="0">
                          <a:solidFill>
                            <a:srgbClr val="0000FF"/>
                          </a:solidFill>
                          <a:latin typeface="Calibri" panose="020F0502020204030204" pitchFamily="34" charset="0"/>
                          <a:cs typeface="Calibri" panose="020F0502020204030204" pitchFamily="34" charset="0"/>
                        </a:rPr>
                        <a:t>Acts 2:33-35</a:t>
                      </a:r>
                    </a:p>
                  </a:txBody>
                  <a:tcPr/>
                </a:tc>
                <a:extLst>
                  <a:ext uri="{0D108BD9-81ED-4DB2-BD59-A6C34878D82A}">
                    <a16:rowId xmlns:a16="http://schemas.microsoft.com/office/drawing/2014/main" val="745773342"/>
                  </a:ext>
                </a:extLst>
              </a:tr>
              <a:tr h="822960">
                <a:tc>
                  <a:txBody>
                    <a:bodyPr/>
                    <a:lstStyle/>
                    <a:p>
                      <a:r>
                        <a:rPr lang="en-US" sz="3000" b="1" kern="1200" dirty="0">
                          <a:solidFill>
                            <a:schemeClr val="dk1"/>
                          </a:solidFill>
                          <a:latin typeface="Calibri" panose="020F0502020204030204" pitchFamily="34" charset="0"/>
                          <a:ea typeface="+mn-ea"/>
                          <a:cs typeface="Calibri" panose="020F0502020204030204" pitchFamily="34" charset="0"/>
                        </a:rPr>
                        <a:t>Inauguration:</a:t>
                      </a:r>
                    </a:p>
                  </a:txBody>
                  <a:tcPr/>
                </a:tc>
                <a:tc>
                  <a:txBody>
                    <a:bodyPr/>
                    <a:lstStyle/>
                    <a:p>
                      <a:r>
                        <a:rPr lang="en-US" sz="3000" b="1" dirty="0">
                          <a:solidFill>
                            <a:srgbClr val="C00000"/>
                          </a:solidFill>
                          <a:latin typeface="Calibri" panose="020F0502020204030204" pitchFamily="34" charset="0"/>
                          <a:cs typeface="Calibri" panose="020F0502020204030204" pitchFamily="34" charset="0"/>
                        </a:rPr>
                        <a:t>2 Sam. 5</a:t>
                      </a:r>
                    </a:p>
                  </a:txBody>
                  <a:tcPr/>
                </a:tc>
                <a:tc>
                  <a:txBody>
                    <a:bodyPr/>
                    <a:lstStyle/>
                    <a:p>
                      <a:r>
                        <a:rPr lang="en-US" sz="3000" b="1" dirty="0">
                          <a:solidFill>
                            <a:srgbClr val="0000FF"/>
                          </a:solidFill>
                          <a:latin typeface="Calibri" panose="020F0502020204030204" pitchFamily="34" charset="0"/>
                          <a:cs typeface="Calibri" panose="020F0502020204030204" pitchFamily="34" charset="0"/>
                        </a:rPr>
                        <a:t>Matt. 25:31</a:t>
                      </a:r>
                    </a:p>
                  </a:txBody>
                  <a:tcPr/>
                </a:tc>
                <a:extLst>
                  <a:ext uri="{0D108BD9-81ED-4DB2-BD59-A6C34878D82A}">
                    <a16:rowId xmlns:a16="http://schemas.microsoft.com/office/drawing/2014/main" val="1199476003"/>
                  </a:ext>
                </a:extLst>
              </a:tr>
              <a:tr h="822960">
                <a:tc>
                  <a:txBody>
                    <a:bodyPr/>
                    <a:lstStyle/>
                    <a:p>
                      <a:r>
                        <a:rPr lang="en-US" sz="3000" b="1" kern="1200" dirty="0">
                          <a:solidFill>
                            <a:schemeClr val="dk1"/>
                          </a:solidFill>
                          <a:latin typeface="Calibri" panose="020F0502020204030204" pitchFamily="34" charset="0"/>
                          <a:ea typeface="+mn-ea"/>
                          <a:cs typeface="Calibri" panose="020F0502020204030204" pitchFamily="34" charset="0"/>
                        </a:rPr>
                        <a:t>Usurper:</a:t>
                      </a:r>
                    </a:p>
                  </a:txBody>
                  <a:tcPr/>
                </a:tc>
                <a:tc>
                  <a:txBody>
                    <a:bodyPr/>
                    <a:lstStyle/>
                    <a:p>
                      <a:r>
                        <a:rPr lang="en-US" sz="3000" b="1" dirty="0">
                          <a:solidFill>
                            <a:srgbClr val="C00000"/>
                          </a:solidFill>
                          <a:latin typeface="Calibri" panose="020F0502020204030204" pitchFamily="34" charset="0"/>
                          <a:cs typeface="Calibri" panose="020F0502020204030204" pitchFamily="34" charset="0"/>
                        </a:rPr>
                        <a:t>Saul</a:t>
                      </a:r>
                    </a:p>
                  </a:txBody>
                  <a:tcPr/>
                </a:tc>
                <a:tc>
                  <a:txBody>
                    <a:bodyPr/>
                    <a:lstStyle/>
                    <a:p>
                      <a:r>
                        <a:rPr lang="en-US" sz="3000" b="1" dirty="0">
                          <a:solidFill>
                            <a:srgbClr val="0000FF"/>
                          </a:solidFill>
                          <a:latin typeface="Calibri" panose="020F0502020204030204" pitchFamily="34" charset="0"/>
                          <a:cs typeface="Calibri" panose="020F0502020204030204" pitchFamily="34" charset="0"/>
                        </a:rPr>
                        <a:t>Satan</a:t>
                      </a:r>
                    </a:p>
                  </a:txBody>
                  <a:tcPr/>
                </a:tc>
                <a:extLst>
                  <a:ext uri="{0D108BD9-81ED-4DB2-BD59-A6C34878D82A}">
                    <a16:rowId xmlns:a16="http://schemas.microsoft.com/office/drawing/2014/main" val="2593988310"/>
                  </a:ext>
                </a:extLst>
              </a:tr>
              <a:tr h="822960">
                <a:tc>
                  <a:txBody>
                    <a:bodyPr/>
                    <a:lstStyle/>
                    <a:p>
                      <a:r>
                        <a:rPr lang="en-US" sz="3000" b="1" kern="1200" dirty="0">
                          <a:solidFill>
                            <a:schemeClr val="dk1"/>
                          </a:solidFill>
                          <a:latin typeface="Calibri" panose="020F0502020204030204" pitchFamily="34" charset="0"/>
                          <a:ea typeface="+mn-ea"/>
                          <a:cs typeface="Calibri" panose="020F0502020204030204" pitchFamily="34" charset="0"/>
                        </a:rPr>
                        <a:t>Interim:</a:t>
                      </a:r>
                    </a:p>
                  </a:txBody>
                  <a:tcPr/>
                </a:tc>
                <a:tc>
                  <a:txBody>
                    <a:bodyPr/>
                    <a:lstStyle/>
                    <a:p>
                      <a:r>
                        <a:rPr lang="en-US" sz="3000" b="1" dirty="0">
                          <a:solidFill>
                            <a:srgbClr val="C00000"/>
                          </a:solidFill>
                          <a:latin typeface="Calibri" panose="020F0502020204030204" pitchFamily="34" charset="0"/>
                          <a:cs typeface="Calibri" panose="020F0502020204030204" pitchFamily="34" charset="0"/>
                        </a:rPr>
                        <a:t>1 Sam. 24; 26</a:t>
                      </a:r>
                    </a:p>
                  </a:txBody>
                  <a:tcPr/>
                </a:tc>
                <a:tc>
                  <a:txBody>
                    <a:bodyPr/>
                    <a:lstStyle/>
                    <a:p>
                      <a:r>
                        <a:rPr lang="en-US" sz="3000" b="1" dirty="0">
                          <a:solidFill>
                            <a:srgbClr val="0000FF"/>
                          </a:solidFill>
                          <a:latin typeface="Calibri" panose="020F0502020204030204" pitchFamily="34" charset="0"/>
                          <a:cs typeface="Calibri" panose="020F0502020204030204" pitchFamily="34" charset="0"/>
                        </a:rPr>
                        <a:t>1 John 5:19</a:t>
                      </a:r>
                    </a:p>
                  </a:txBody>
                  <a:tcPr/>
                </a:tc>
                <a:extLst>
                  <a:ext uri="{0D108BD9-81ED-4DB2-BD59-A6C34878D82A}">
                    <a16:rowId xmlns:a16="http://schemas.microsoft.com/office/drawing/2014/main" val="3264997085"/>
                  </a:ext>
                </a:extLst>
              </a:tr>
              <a:tr h="822960">
                <a:tc>
                  <a:txBody>
                    <a:bodyPr/>
                    <a:lstStyle/>
                    <a:p>
                      <a:r>
                        <a:rPr lang="en-US" sz="3000" b="1" kern="1200" dirty="0">
                          <a:solidFill>
                            <a:schemeClr val="dk1"/>
                          </a:solidFill>
                          <a:latin typeface="Calibri" panose="020F0502020204030204" pitchFamily="34" charset="0"/>
                          <a:ea typeface="+mn-ea"/>
                          <a:cs typeface="Calibri" panose="020F0502020204030204" pitchFamily="34" charset="0"/>
                        </a:rPr>
                        <a:t>Choice (sight v. faith):</a:t>
                      </a:r>
                    </a:p>
                  </a:txBody>
                  <a:tcPr/>
                </a:tc>
                <a:tc>
                  <a:txBody>
                    <a:bodyPr/>
                    <a:lstStyle/>
                    <a:p>
                      <a:r>
                        <a:rPr lang="en-US" sz="3000" b="1" dirty="0">
                          <a:solidFill>
                            <a:srgbClr val="C00000"/>
                          </a:solidFill>
                          <a:latin typeface="Calibri" panose="020F0502020204030204" pitchFamily="34" charset="0"/>
                          <a:cs typeface="Calibri" panose="020F0502020204030204" pitchFamily="34" charset="0"/>
                        </a:rPr>
                        <a:t>Saul v. David</a:t>
                      </a:r>
                    </a:p>
                  </a:txBody>
                  <a:tcPr/>
                </a:tc>
                <a:tc>
                  <a:txBody>
                    <a:bodyPr/>
                    <a:lstStyle/>
                    <a:p>
                      <a:r>
                        <a:rPr lang="en-US" sz="3000" b="1" dirty="0">
                          <a:solidFill>
                            <a:srgbClr val="0000FF"/>
                          </a:solidFill>
                          <a:latin typeface="Calibri" panose="020F0502020204030204" pitchFamily="34" charset="0"/>
                          <a:cs typeface="Calibri" panose="020F0502020204030204" pitchFamily="34" charset="0"/>
                        </a:rPr>
                        <a:t>Satan v. Jesus</a:t>
                      </a:r>
                    </a:p>
                  </a:txBody>
                  <a:tcPr/>
                </a:tc>
                <a:extLst>
                  <a:ext uri="{0D108BD9-81ED-4DB2-BD59-A6C34878D82A}">
                    <a16:rowId xmlns:a16="http://schemas.microsoft.com/office/drawing/2014/main" val="3108394330"/>
                  </a:ext>
                </a:extLst>
              </a:tr>
            </a:tbl>
          </a:graphicData>
        </a:graphic>
      </p:graphicFrame>
    </p:spTree>
    <p:extLst>
      <p:ext uri="{BB962C8B-B14F-4D97-AF65-F5344CB8AC3E}">
        <p14:creationId xmlns:p14="http://schemas.microsoft.com/office/powerpoint/2010/main" val="27435555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BA9DEF1-4DA9-4078-A055-39782F4965B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Subtitle 3"/>
          <p:cNvSpPr txBox="1">
            <a:spLocks/>
          </p:cNvSpPr>
          <p:nvPr/>
        </p:nvSpPr>
        <p:spPr bwMode="auto">
          <a:xfrm>
            <a:off x="0" y="0"/>
            <a:ext cx="9144000" cy="3124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lvl="0" indent="0" algn="ctr" eaLnBrk="1" hangingPunct="1">
              <a:spcBef>
                <a:spcPct val="0"/>
              </a:spcBef>
              <a:spcAft>
                <a:spcPts val="1200"/>
              </a:spcAft>
              <a:buClrTx/>
              <a:buSzTx/>
              <a:buNone/>
            </a:pPr>
            <a:r>
              <a:rPr lang="en-US" altLang="en-US" sz="4000" dirty="0">
                <a:solidFill>
                  <a:srgbClr val="00FFFF"/>
                </a:solidFill>
                <a:effectLst>
                  <a:outerShdw blurRad="38100" dist="38100" dir="2700000" algn="tl">
                    <a:srgbClr val="000000">
                      <a:alpha val="43137"/>
                    </a:srgbClr>
                  </a:outerShdw>
                </a:effectLst>
                <a:cs typeface="Arial" charset="0"/>
              </a:rPr>
              <a:t>2 Peter 3:8 </a:t>
            </a:r>
          </a:p>
          <a:p>
            <a:pPr marL="0" lvl="0" indent="0" algn="just" eaLnBrk="1" hangingPunct="1">
              <a:spcBef>
                <a:spcPct val="0"/>
              </a:spcBef>
              <a:spcAft>
                <a:spcPts val="0"/>
              </a:spcAft>
              <a:buClrTx/>
              <a:buSzTx/>
              <a:buNone/>
            </a:pPr>
            <a:r>
              <a:rPr lang="en-US" sz="3600" dirty="0">
                <a:solidFill>
                  <a:srgbClr val="FFFFFF"/>
                </a:solidFill>
                <a:effectLst>
                  <a:outerShdw blurRad="38100" dist="38100" dir="2700000" algn="tl">
                    <a:srgbClr val="000000">
                      <a:alpha val="43137"/>
                    </a:srgbClr>
                  </a:outerShdw>
                </a:effectLst>
                <a:cs typeface="Arial" charset="0"/>
              </a:rPr>
              <a:t>“</a:t>
            </a:r>
            <a:r>
              <a:rPr lang="en-US" sz="3600" dirty="0">
                <a:effectLst>
                  <a:outerShdw blurRad="38100" dist="38100" dir="2700000" algn="tl">
                    <a:srgbClr val="000000">
                      <a:alpha val="43137"/>
                    </a:srgbClr>
                  </a:outerShdw>
                </a:effectLst>
              </a:rPr>
              <a:t>But do not let this one </a:t>
            </a:r>
            <a:r>
              <a:rPr lang="en-US" sz="3600" i="1" dirty="0">
                <a:effectLst>
                  <a:outerShdw blurRad="38100" dist="38100" dir="2700000" algn="tl">
                    <a:srgbClr val="000000">
                      <a:alpha val="43137"/>
                    </a:srgbClr>
                  </a:outerShdw>
                </a:effectLst>
              </a:rPr>
              <a:t>fact</a:t>
            </a:r>
            <a:r>
              <a:rPr lang="en-US" sz="3600" dirty="0">
                <a:effectLst>
                  <a:outerShdw blurRad="38100" dist="38100" dir="2700000" algn="tl">
                    <a:srgbClr val="000000">
                      <a:alpha val="43137"/>
                    </a:srgbClr>
                  </a:outerShdw>
                </a:effectLst>
              </a:rPr>
              <a:t> escape your notice, beloved, that with the Lord one day is like a thousand years, and a thousand years like one day.</a:t>
            </a:r>
            <a:r>
              <a:rPr lang="en-US" altLang="en-US" sz="3600" dirty="0">
                <a:solidFill>
                  <a:srgbClr val="FFFFFF"/>
                </a:solidFill>
                <a:effectLst>
                  <a:outerShdw blurRad="38100" dist="38100" dir="2700000" algn="tl">
                    <a:srgbClr val="000000">
                      <a:alpha val="43137"/>
                    </a:srgbClr>
                  </a:outerShdw>
                </a:effectLst>
                <a:cs typeface="Arial" charset="0"/>
              </a:rPr>
              <a:t>”</a:t>
            </a:r>
          </a:p>
        </p:txBody>
      </p:sp>
      <p:pic>
        <p:nvPicPr>
          <p:cNvPr id="6"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3206750" y="2819400"/>
            <a:ext cx="2730500" cy="1828800"/>
          </a:xfrm>
          <a:prstGeom prst="rect">
            <a:avLst/>
          </a:prstGeom>
          <a:noFill/>
          <a:ln w="9525">
            <a:noFill/>
            <a:miter lim="800000"/>
            <a:headEnd/>
            <a:tailEnd/>
          </a:ln>
        </p:spPr>
      </p:pic>
    </p:spTree>
    <p:extLst>
      <p:ext uri="{BB962C8B-B14F-4D97-AF65-F5344CB8AC3E}">
        <p14:creationId xmlns:p14="http://schemas.microsoft.com/office/powerpoint/2010/main" val="1156261036"/>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3793B508-0C47-422D-AC7B-091035697E6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3" name="Rectangle 2"/>
          <p:cNvSpPr/>
          <p:nvPr/>
        </p:nvSpPr>
        <p:spPr>
          <a:xfrm>
            <a:off x="0" y="0"/>
            <a:ext cx="9144000" cy="4739759"/>
          </a:xfrm>
          <a:prstGeom prst="rect">
            <a:avLst/>
          </a:prstGeom>
        </p:spPr>
        <p:txBody>
          <a:bodyPr wrap="square">
            <a:spAutoFit/>
          </a:bodyPr>
          <a:lstStyle/>
          <a:p>
            <a:pPr algn="ctr">
              <a:spcAft>
                <a:spcPts val="1200"/>
              </a:spcAft>
            </a:pPr>
            <a:r>
              <a:rPr 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Romans 8:29–30</a:t>
            </a:r>
            <a:endPar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p>
            <a:pPr algn="just">
              <a:spcAft>
                <a:spcPts val="0"/>
              </a:spcAft>
            </a:pP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29</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For those whom He </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foreknew</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He also </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predestined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600" i="1"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to become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conformed to the image of His Son, so that He would be the firstborn among many brethren; </a:t>
            </a:r>
            <a:r>
              <a:rPr lang="en-US" sz="3600" baseline="300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30</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these whom He predestined, He also </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called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these whom He called, He also </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justified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and these whom He justified, He also </a:t>
            </a:r>
            <a:r>
              <a:rPr lang="en-US" sz="36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glorified</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p>
        </p:txBody>
      </p:sp>
    </p:spTree>
    <p:extLst>
      <p:ext uri="{BB962C8B-B14F-4D97-AF65-F5344CB8AC3E}">
        <p14:creationId xmlns:p14="http://schemas.microsoft.com/office/powerpoint/2010/main" val="88483273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BA9DEF1-4DA9-4078-A055-39782F4965B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Subtitle 3"/>
          <p:cNvSpPr txBox="1">
            <a:spLocks/>
          </p:cNvSpPr>
          <p:nvPr/>
        </p:nvSpPr>
        <p:spPr bwMode="auto">
          <a:xfrm>
            <a:off x="0" y="0"/>
            <a:ext cx="9144000" cy="28193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lvl="0" indent="0" algn="ctr" eaLnBrk="1" hangingPunct="1">
              <a:spcBef>
                <a:spcPct val="0"/>
              </a:spcBef>
              <a:spcAft>
                <a:spcPts val="1200"/>
              </a:spcAft>
              <a:buClrTx/>
              <a:buSzTx/>
              <a:buNone/>
            </a:pPr>
            <a:r>
              <a:rPr lang="en-US" altLang="en-US" sz="4000" dirty="0">
                <a:solidFill>
                  <a:srgbClr val="00FFFF"/>
                </a:solidFill>
                <a:effectLst>
                  <a:outerShdw blurRad="38100" dist="38100" dir="2700000" algn="tl">
                    <a:srgbClr val="000000">
                      <a:alpha val="43137"/>
                    </a:srgbClr>
                  </a:outerShdw>
                </a:effectLst>
                <a:cs typeface="Arial" charset="0"/>
              </a:rPr>
              <a:t>Joshua 6:2 </a:t>
            </a:r>
          </a:p>
          <a:p>
            <a:pPr marL="0" lvl="0" indent="0" algn="just" eaLnBrk="1" hangingPunct="1">
              <a:spcBef>
                <a:spcPct val="0"/>
              </a:spcBef>
              <a:spcAft>
                <a:spcPts val="0"/>
              </a:spcAft>
              <a:buClrTx/>
              <a:buSzTx/>
              <a:buNone/>
            </a:pPr>
            <a:r>
              <a:rPr lang="en-US" sz="3600" dirty="0">
                <a:solidFill>
                  <a:srgbClr val="FFFFFF"/>
                </a:solidFill>
                <a:effectLst>
                  <a:outerShdw blurRad="38100" dist="38100" dir="2700000" algn="tl">
                    <a:srgbClr val="000000">
                      <a:alpha val="43137"/>
                    </a:srgbClr>
                  </a:outerShdw>
                </a:effectLst>
                <a:cs typeface="Arial" charset="0"/>
              </a:rPr>
              <a:t>“</a:t>
            </a:r>
            <a:r>
              <a:rPr lang="en-US" sz="3600" dirty="0">
                <a:effectLst>
                  <a:outerShdw blurRad="38100" dist="38100" dir="2700000" algn="tl">
                    <a:srgbClr val="000000">
                      <a:alpha val="43137"/>
                    </a:srgbClr>
                  </a:outerShdw>
                </a:effectLst>
              </a:rPr>
              <a:t>The </a:t>
            </a:r>
            <a:r>
              <a:rPr lang="en-US" sz="3600" cap="small" dirty="0">
                <a:effectLst>
                  <a:outerShdw blurRad="38100" dist="38100" dir="2700000" algn="tl">
                    <a:srgbClr val="000000">
                      <a:alpha val="43137"/>
                    </a:srgbClr>
                  </a:outerShdw>
                </a:effectLst>
              </a:rPr>
              <a:t>Lord</a:t>
            </a:r>
            <a:r>
              <a:rPr lang="en-US" sz="3600" dirty="0">
                <a:effectLst>
                  <a:outerShdw blurRad="38100" dist="38100" dir="2700000" algn="tl">
                    <a:srgbClr val="000000">
                      <a:alpha val="43137"/>
                    </a:srgbClr>
                  </a:outerShdw>
                </a:effectLst>
              </a:rPr>
              <a:t> said to Joshua, “See, I have given Jericho into your hand, with its king </a:t>
            </a:r>
            <a:r>
              <a:rPr lang="en-US" sz="3600" i="1" dirty="0">
                <a:effectLst>
                  <a:outerShdw blurRad="38100" dist="38100" dir="2700000" algn="tl">
                    <a:srgbClr val="000000">
                      <a:alpha val="43137"/>
                    </a:srgbClr>
                  </a:outerShdw>
                </a:effectLst>
              </a:rPr>
              <a:t>and</a:t>
            </a:r>
            <a:r>
              <a:rPr lang="en-US" sz="3600" dirty="0">
                <a:effectLst>
                  <a:outerShdw blurRad="38100" dist="38100" dir="2700000" algn="tl">
                    <a:srgbClr val="000000">
                      <a:alpha val="43137"/>
                    </a:srgbClr>
                  </a:outerShdw>
                </a:effectLst>
              </a:rPr>
              <a:t> the valiant warriors.</a:t>
            </a:r>
            <a:r>
              <a:rPr lang="en-US" altLang="en-US" sz="3600" dirty="0">
                <a:solidFill>
                  <a:srgbClr val="FFFFFF"/>
                </a:solidFill>
                <a:effectLst>
                  <a:outerShdw blurRad="38100" dist="38100" dir="2700000" algn="tl">
                    <a:srgbClr val="000000">
                      <a:alpha val="43137"/>
                    </a:srgbClr>
                  </a:outerShdw>
                </a:effectLst>
                <a:cs typeface="Arial" charset="0"/>
              </a:rPr>
              <a:t>”</a:t>
            </a:r>
          </a:p>
        </p:txBody>
      </p:sp>
      <p:pic>
        <p:nvPicPr>
          <p:cNvPr id="8" name="Picture 2" descr="http://3.bp.blogspot.com/-QEkPt30fRNQ/US-EfJsZfRI/AAAAAAAASK4/JnP_SUUHRas/s1600/a.jpg">
            <a:extLst>
              <a:ext uri="{FF2B5EF4-FFF2-40B4-BE49-F238E27FC236}">
                <a16:creationId xmlns:a16="http://schemas.microsoft.com/office/drawing/2014/main" id="{D3C9522A-9226-48E3-B9AC-861B73C4FB0D}"/>
              </a:ext>
            </a:extLst>
          </p:cNvPr>
          <p:cNvPicPr>
            <a:picLocks noChangeAspect="1" noChangeArrowheads="1"/>
          </p:cNvPicPr>
          <p:nvPr/>
        </p:nvPicPr>
        <p:blipFill>
          <a:blip r:embed="rId3" cstate="print"/>
          <a:srcRect/>
          <a:stretch>
            <a:fillRect/>
          </a:stretch>
        </p:blipFill>
        <p:spPr bwMode="auto">
          <a:xfrm>
            <a:off x="3206750" y="3009899"/>
            <a:ext cx="2730500" cy="1828800"/>
          </a:xfrm>
          <a:prstGeom prst="rect">
            <a:avLst/>
          </a:prstGeom>
          <a:noFill/>
          <a:ln w="9525">
            <a:noFill/>
            <a:miter lim="800000"/>
            <a:headEnd/>
            <a:tailEnd/>
          </a:ln>
        </p:spPr>
      </p:pic>
    </p:spTree>
    <p:extLst>
      <p:ext uri="{BB962C8B-B14F-4D97-AF65-F5344CB8AC3E}">
        <p14:creationId xmlns:p14="http://schemas.microsoft.com/office/powerpoint/2010/main" val="47970331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8382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143000"/>
            <a:ext cx="6672241" cy="51054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6" name="Picture 2" descr="http://3.bp.blogspot.com/-QEkPt30fRNQ/US-EfJsZfRI/AAAAAAAASK4/JnP_SUUHRas/s1600/a.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86600" y="5257800"/>
            <a:ext cx="1822451" cy="1220964"/>
          </a:xfrm>
          <a:prstGeom prst="rect">
            <a:avLst/>
          </a:prstGeom>
          <a:noFill/>
          <a:ln w="9525">
            <a:noFill/>
            <a:miter lim="800000"/>
            <a:headEnd/>
            <a:tailEnd/>
          </a:ln>
        </p:spPr>
      </p:pic>
      <p:pic>
        <p:nvPicPr>
          <p:cNvPr id="7" name="Picture 4" descr="C:\Documents and Settings\Owner\Application Data\Microsoft\Media Catalog\Downloaded Clips\cl0\SY01462_.wmf"/>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spTree>
    <p:extLst>
      <p:ext uri="{BB962C8B-B14F-4D97-AF65-F5344CB8AC3E}">
        <p14:creationId xmlns:p14="http://schemas.microsoft.com/office/powerpoint/2010/main" val="111714329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BA9DEF1-4DA9-4078-A055-39782F4965B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Subtitle 3"/>
          <p:cNvSpPr txBox="1">
            <a:spLocks/>
          </p:cNvSpPr>
          <p:nvPr/>
        </p:nvSpPr>
        <p:spPr bwMode="auto">
          <a:xfrm>
            <a:off x="0" y="0"/>
            <a:ext cx="9144000" cy="28193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lvl="0" indent="0" algn="ctr" eaLnBrk="1" hangingPunct="1">
              <a:spcBef>
                <a:spcPct val="0"/>
              </a:spcBef>
              <a:spcAft>
                <a:spcPts val="1200"/>
              </a:spcAft>
              <a:buClrTx/>
              <a:buSzTx/>
              <a:buNone/>
            </a:pPr>
            <a:r>
              <a:rPr lang="en-US" altLang="en-US" sz="4000" dirty="0">
                <a:solidFill>
                  <a:srgbClr val="00FFFF"/>
                </a:solidFill>
                <a:effectLst>
                  <a:outerShdw blurRad="38100" dist="38100" dir="2700000" algn="tl">
                    <a:srgbClr val="000000">
                      <a:alpha val="43137"/>
                    </a:srgbClr>
                  </a:outerShdw>
                </a:effectLst>
                <a:cs typeface="Arial" charset="0"/>
              </a:rPr>
              <a:t>Jude 14 </a:t>
            </a:r>
          </a:p>
          <a:p>
            <a:pPr marL="0" lvl="0" indent="0" algn="just" eaLnBrk="1" hangingPunct="1">
              <a:spcBef>
                <a:spcPct val="0"/>
              </a:spcBef>
              <a:spcAft>
                <a:spcPts val="0"/>
              </a:spcAft>
              <a:buClrTx/>
              <a:buSzTx/>
              <a:buNone/>
            </a:pPr>
            <a:r>
              <a:rPr lang="en-US" sz="3600" dirty="0">
                <a:effectLst>
                  <a:outerShdw blurRad="38100" dist="38100" dir="2700000" algn="tl">
                    <a:srgbClr val="000000">
                      <a:alpha val="43137"/>
                    </a:srgbClr>
                  </a:outerShdw>
                </a:effectLst>
              </a:rPr>
              <a:t>“It was also about these men that Enoch, in the seventh generation from Adam, prophesied, saying, ‘Behold, the Lord </a:t>
            </a:r>
            <a:r>
              <a:rPr lang="en-US" sz="3600" b="1" u="sng" dirty="0">
                <a:solidFill>
                  <a:srgbClr val="FFFFCC"/>
                </a:solidFill>
                <a:effectLst>
                  <a:outerShdw blurRad="38100" dist="38100" dir="2700000" algn="tl">
                    <a:srgbClr val="000000">
                      <a:alpha val="43137"/>
                    </a:srgbClr>
                  </a:outerShdw>
                </a:effectLst>
              </a:rPr>
              <a:t>came</a:t>
            </a:r>
            <a:r>
              <a:rPr lang="en-US" sz="3600" dirty="0">
                <a:effectLst>
                  <a:outerShdw blurRad="38100" dist="38100" dir="2700000" algn="tl">
                    <a:srgbClr val="000000">
                      <a:alpha val="43137"/>
                    </a:srgbClr>
                  </a:outerShdw>
                </a:effectLst>
              </a:rPr>
              <a:t> with many thousands of His holy ones.’</a:t>
            </a:r>
            <a:r>
              <a:rPr lang="en-US" altLang="en-US" sz="3600" dirty="0">
                <a:solidFill>
                  <a:srgbClr val="FFFFFF"/>
                </a:solidFill>
                <a:effectLst>
                  <a:outerShdw blurRad="38100" dist="38100" dir="2700000" algn="tl">
                    <a:srgbClr val="000000">
                      <a:alpha val="43137"/>
                    </a:srgbClr>
                  </a:outerShdw>
                </a:effectLst>
                <a:cs typeface="Arial" charset="0"/>
              </a:rPr>
              <a:t>”</a:t>
            </a:r>
          </a:p>
        </p:txBody>
      </p:sp>
      <p:pic>
        <p:nvPicPr>
          <p:cNvPr id="6"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3206750" y="3009899"/>
            <a:ext cx="2730500" cy="1828800"/>
          </a:xfrm>
          <a:prstGeom prst="rect">
            <a:avLst/>
          </a:prstGeom>
          <a:noFill/>
          <a:ln w="9525">
            <a:noFill/>
            <a:miter lim="800000"/>
            <a:headEnd/>
            <a:tailEnd/>
          </a:ln>
        </p:spPr>
      </p:pic>
    </p:spTree>
    <p:extLst>
      <p:ext uri="{BB962C8B-B14F-4D97-AF65-F5344CB8AC3E}">
        <p14:creationId xmlns:p14="http://schemas.microsoft.com/office/powerpoint/2010/main" val="1307601996"/>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2"/>
          <p:cNvSpPr>
            <a:spLocks noGrp="1" noChangeArrowheads="1"/>
          </p:cNvSpPr>
          <p:nvPr>
            <p:ph type="title" idx="4294967295"/>
          </p:nvPr>
        </p:nvSpPr>
        <p:spPr>
          <a:xfrm>
            <a:off x="0" y="228600"/>
            <a:ext cx="9143999" cy="1143000"/>
          </a:xfrm>
        </p:spPr>
        <p:txBody>
          <a:bodyPr/>
          <a:lstStyle/>
          <a:p>
            <a:pPr lvl="0" algn="ctr" eaLnBrk="1" hangingPunct="1">
              <a:spcAft>
                <a:spcPts val="600"/>
              </a:spcAft>
            </a:pPr>
            <a:r>
              <a:rPr lang="en-US" sz="3600" dirty="0">
                <a:solidFill>
                  <a:srgbClr val="00FFFF"/>
                </a:solidFill>
                <a:effectLst>
                  <a:outerShdw blurRad="38100" dist="38100" dir="2700000" algn="tl">
                    <a:srgbClr val="000000">
                      <a:alpha val="43137"/>
                    </a:srgbClr>
                  </a:outerShdw>
                </a:effectLst>
                <a:cs typeface="Calibri" panose="020F0502020204030204" pitchFamily="34" charset="0"/>
              </a:rPr>
              <a:t>Futuristic Present</a:t>
            </a:r>
            <a:br>
              <a:rPr lang="en-US" sz="3600" dirty="0">
                <a:solidFill>
                  <a:srgbClr val="00FFFF"/>
                </a:solidFill>
                <a:effectLst>
                  <a:outerShdw blurRad="38100" dist="38100" dir="2700000" algn="tl">
                    <a:srgbClr val="000000">
                      <a:alpha val="43137"/>
                    </a:srgbClr>
                  </a:outerShdw>
                </a:effectLst>
                <a:cs typeface="Calibri" panose="020F0502020204030204" pitchFamily="34" charset="0"/>
              </a:rPr>
            </a:br>
            <a:r>
              <a:rPr lang="en-US" sz="1600" kern="1200" dirty="0">
                <a:solidFill>
                  <a:srgbClr val="FFFFFF"/>
                </a:solidFill>
                <a:effectLst>
                  <a:outerShdw blurRad="38100" dist="38100" dir="2700000" algn="tl">
                    <a:srgbClr val="000000">
                      <a:alpha val="43137"/>
                    </a:srgbClr>
                  </a:outerShdw>
                </a:effectLst>
                <a:ea typeface="+mn-ea"/>
                <a:cs typeface="Calibri" panose="020F0502020204030204" pitchFamily="34" charset="0"/>
              </a:rPr>
              <a:t>Daniel B. Wallace, </a:t>
            </a:r>
            <a:r>
              <a:rPr lang="en-US" sz="1600" i="1" kern="1200" dirty="0">
                <a:solidFill>
                  <a:srgbClr val="FFFFFF"/>
                </a:solidFill>
                <a:effectLst>
                  <a:outerShdw blurRad="38100" dist="38100" dir="2700000" algn="tl">
                    <a:srgbClr val="000000">
                      <a:alpha val="43137"/>
                    </a:srgbClr>
                  </a:outerShdw>
                </a:effectLst>
                <a:ea typeface="+mn-ea"/>
                <a:cs typeface="Calibri" panose="020F0502020204030204" pitchFamily="34" charset="0"/>
              </a:rPr>
              <a:t>Greek Grammar Beyond the Basics: An Exegetical Syntax of the New Testament with Scripture, Subject, and Greek Word Indexes</a:t>
            </a:r>
            <a:r>
              <a:rPr lang="en-US" sz="1600" kern="1200" dirty="0">
                <a:solidFill>
                  <a:srgbClr val="FFFFFF"/>
                </a:solidFill>
                <a:effectLst>
                  <a:outerShdw blurRad="38100" dist="38100" dir="2700000" algn="tl">
                    <a:srgbClr val="000000">
                      <a:alpha val="43137"/>
                    </a:srgbClr>
                  </a:outerShdw>
                </a:effectLst>
                <a:ea typeface="+mn-ea"/>
                <a:cs typeface="Calibri" panose="020F0502020204030204" pitchFamily="34" charset="0"/>
              </a:rPr>
              <a:t> (Grand Rapids: Zondervan, 1996), 535-35.</a:t>
            </a:r>
            <a:endParaRPr lang="en-US" sz="3600" dirty="0">
              <a:solidFill>
                <a:srgbClr val="00FFFF"/>
              </a:solidFill>
              <a:effectLst>
                <a:outerShdw blurRad="38100" dist="38100" dir="2700000" algn="tl">
                  <a:srgbClr val="000000">
                    <a:alpha val="43137"/>
                  </a:srgbClr>
                </a:outerShdw>
              </a:effectLst>
              <a:cs typeface="Calibri" panose="020F0502020204030204" pitchFamily="34" charset="0"/>
            </a:endParaRPr>
          </a:p>
        </p:txBody>
      </p:sp>
      <p:sp>
        <p:nvSpPr>
          <p:cNvPr id="47107" name="Rectangle 3"/>
          <p:cNvSpPr>
            <a:spLocks noGrp="1" noChangeArrowheads="1"/>
          </p:cNvSpPr>
          <p:nvPr>
            <p:ph type="body" idx="4294967295"/>
          </p:nvPr>
        </p:nvSpPr>
        <p:spPr>
          <a:xfrm>
            <a:off x="2286000" y="1604128"/>
            <a:ext cx="6705600" cy="4034672"/>
          </a:xfrm>
        </p:spPr>
        <p:txBody>
          <a:bodyPr/>
          <a:lstStyle/>
          <a:p>
            <a:pPr marL="0" indent="0" algn="just">
              <a:buNone/>
              <a:defRPr/>
            </a:pPr>
            <a:r>
              <a:rPr lang="en-US" dirty="0">
                <a:effectLst>
                  <a:outerShdw blurRad="38100" dist="38100" dir="2700000" algn="tl">
                    <a:srgbClr val="000000">
                      <a:alpha val="43137"/>
                    </a:srgbClr>
                  </a:outerShdw>
                </a:effectLst>
              </a:rPr>
              <a:t>“The present tense may be used to describe a future event, though. . . . it typically adds connotations of immediacy and certainty....</a:t>
            </a:r>
            <a:r>
              <a:rPr lang="en-US" b="1" u="sng" dirty="0">
                <a:solidFill>
                  <a:srgbClr val="FFFFCC"/>
                </a:solidFill>
                <a:effectLst>
                  <a:outerShdw blurRad="38100" dist="38100" dir="2700000" algn="tl">
                    <a:srgbClr val="000000">
                      <a:alpha val="43137"/>
                    </a:srgbClr>
                  </a:outerShdw>
                </a:effectLst>
              </a:rPr>
              <a:t>The present tense may describe an event that is </a:t>
            </a:r>
            <a:r>
              <a:rPr lang="en-US" b="1" i="1" u="sng" dirty="0">
                <a:solidFill>
                  <a:srgbClr val="FFFFCC"/>
                </a:solidFill>
                <a:effectLst>
                  <a:outerShdw blurRad="38100" dist="38100" dir="2700000" algn="tl">
                    <a:srgbClr val="000000">
                      <a:alpha val="43137"/>
                    </a:srgbClr>
                  </a:outerShdw>
                </a:effectLst>
              </a:rPr>
              <a:t>wholly</a:t>
            </a:r>
            <a:r>
              <a:rPr lang="en-US" b="1" u="sng" dirty="0">
                <a:solidFill>
                  <a:srgbClr val="FFFFCC"/>
                </a:solidFill>
                <a:effectLst>
                  <a:outerShdw blurRad="38100" dist="38100" dir="2700000" algn="tl">
                    <a:srgbClr val="000000">
                      <a:alpha val="43137"/>
                    </a:srgbClr>
                  </a:outerShdw>
                </a:effectLst>
              </a:rPr>
              <a:t> subsequent to the time of speaking, although as if it were present.</a:t>
            </a:r>
            <a:r>
              <a:rPr lang="en-US" dirty="0">
                <a:effectLst>
                  <a:outerShdw blurRad="38100" dist="38100" dir="2700000" algn="tl">
                    <a:srgbClr val="000000">
                      <a:alpha val="43137"/>
                    </a:srgbClr>
                  </a:outerShdw>
                </a:effectLst>
              </a:rPr>
              <a:t>”</a:t>
            </a:r>
          </a:p>
        </p:txBody>
      </p:sp>
      <p:pic>
        <p:nvPicPr>
          <p:cNvPr id="54277"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806878"/>
            <a:ext cx="1908608" cy="2536522"/>
          </a:xfrm>
          <a:prstGeom prst="rect">
            <a:avLst/>
          </a:prstGeom>
          <a:noFill/>
          <a:ln w="9525">
            <a:solidFill>
              <a:schemeClr val="tx1"/>
            </a:solidFill>
            <a:miter lim="800000"/>
            <a:headEnd/>
            <a:tailEnd/>
          </a:ln>
        </p:spPr>
      </p:pic>
    </p:spTree>
    <p:extLst>
      <p:ext uri="{BB962C8B-B14F-4D97-AF65-F5344CB8AC3E}">
        <p14:creationId xmlns:p14="http://schemas.microsoft.com/office/powerpoint/2010/main" val="500147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9BA9DEF1-4DA9-4078-A055-39782F4965B3}"/>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5" name="Subtitle 3"/>
          <p:cNvSpPr txBox="1">
            <a:spLocks/>
          </p:cNvSpPr>
          <p:nvPr/>
        </p:nvSpPr>
        <p:spPr bwMode="auto">
          <a:xfrm>
            <a:off x="0" y="0"/>
            <a:ext cx="9144000" cy="281939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tx2"/>
              </a:buClr>
              <a:buSzPct val="75000"/>
              <a:buFont typeface="Wingdings" pitchFamily="2" charset="2"/>
              <a:buChar char="n"/>
              <a:defRPr sz="3200">
                <a:solidFill>
                  <a:schemeClr val="tx1"/>
                </a:solidFill>
                <a:effectLst>
                  <a:outerShdw blurRad="38100" dist="38100" dir="2700000" algn="tl">
                    <a:srgbClr val="000000"/>
                  </a:outerShdw>
                </a:effectLst>
                <a:latin typeface="Calibri" panose="020F0502020204030204" pitchFamily="34" charset="0"/>
                <a:ea typeface="+mn-ea"/>
                <a:cs typeface="+mn-cs"/>
              </a:defRPr>
            </a:lvl1pPr>
            <a:lvl2pPr marL="742950" indent="-285750" algn="l" rtl="0" eaLnBrk="0" fontAlgn="base" hangingPunct="0">
              <a:spcBef>
                <a:spcPct val="20000"/>
              </a:spcBef>
              <a:spcAft>
                <a:spcPct val="0"/>
              </a:spcAft>
              <a:buClr>
                <a:schemeClr val="folHlink"/>
              </a:buClr>
              <a:buSzPct val="60000"/>
              <a:buFont typeface="Wingdings" pitchFamily="2" charset="2"/>
              <a:buChar char="u"/>
              <a:defRPr sz="3200">
                <a:solidFill>
                  <a:schemeClr val="tx1"/>
                </a:solidFill>
                <a:effectLst>
                  <a:outerShdw blurRad="38100" dist="38100" dir="2700000" algn="tl">
                    <a:srgbClr val="000000"/>
                  </a:outerShdw>
                </a:effectLst>
                <a:latin typeface="Calibri" panose="020F0502020204030204" pitchFamily="34" charset="0"/>
              </a:defRPr>
            </a:lvl2pPr>
            <a:lvl3pPr marL="1143000" indent="-228600" algn="l" rtl="0" eaLnBrk="0" fontAlgn="base" hangingPunct="0">
              <a:spcBef>
                <a:spcPct val="20000"/>
              </a:spcBef>
              <a:spcAft>
                <a:spcPct val="0"/>
              </a:spcAft>
              <a:buClr>
                <a:schemeClr val="tx2"/>
              </a:buClr>
              <a:buSzPct val="60000"/>
              <a:buFont typeface="Wingdings" pitchFamily="2" charset="2"/>
              <a:buChar char="t"/>
              <a:defRPr sz="3200">
                <a:solidFill>
                  <a:schemeClr val="tx1"/>
                </a:solidFill>
                <a:effectLst>
                  <a:outerShdw blurRad="38100" dist="38100" dir="2700000" algn="tl">
                    <a:srgbClr val="000000"/>
                  </a:outerShdw>
                </a:effectLst>
                <a:latin typeface="Calibri" panose="020F0502020204030204" pitchFamily="34" charset="0"/>
              </a:defRPr>
            </a:lvl3pPr>
            <a:lvl4pPr marL="16002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4pPr>
            <a:lvl5pPr marL="2057400" indent="-228600" algn="l" rtl="0" eaLnBrk="0" fontAlgn="base" hangingPunct="0">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Calibri" panose="020F0502020204030204" pitchFamily="34" charset="0"/>
              </a:defRPr>
            </a:lvl5pPr>
            <a:lvl6pPr marL="25146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6pPr>
            <a:lvl7pPr marL="29718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7pPr>
            <a:lvl8pPr marL="34290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8pPr>
            <a:lvl9pPr marL="3886200" indent="-228600" algn="l" rtl="0" fontAlgn="base">
              <a:spcBef>
                <a:spcPct val="20000"/>
              </a:spcBef>
              <a:spcAft>
                <a:spcPct val="0"/>
              </a:spcAft>
              <a:buClr>
                <a:schemeClr val="tx1"/>
              </a:buClr>
              <a:buSzPct val="100000"/>
              <a:buChar char="–"/>
              <a:defRPr sz="3200">
                <a:solidFill>
                  <a:schemeClr val="tx1"/>
                </a:solidFill>
                <a:effectLst>
                  <a:outerShdw blurRad="38100" dist="38100" dir="2700000" algn="tl">
                    <a:srgbClr val="000000"/>
                  </a:outerShdw>
                </a:effectLst>
                <a:latin typeface="+mn-lt"/>
              </a:defRPr>
            </a:lvl9pPr>
          </a:lstStyle>
          <a:p>
            <a:pPr marL="0" lvl="0" indent="0" algn="ctr" eaLnBrk="1" hangingPunct="1">
              <a:spcBef>
                <a:spcPct val="0"/>
              </a:spcBef>
              <a:spcAft>
                <a:spcPts val="1200"/>
              </a:spcAft>
              <a:buClrTx/>
              <a:buSzTx/>
              <a:buNone/>
            </a:pPr>
            <a:r>
              <a:rPr lang="en-US" altLang="en-US" sz="4000" dirty="0">
                <a:solidFill>
                  <a:srgbClr val="00FFFF"/>
                </a:solidFill>
                <a:effectLst>
                  <a:outerShdw blurRad="38100" dist="38100" dir="2700000" algn="tl">
                    <a:srgbClr val="000000">
                      <a:alpha val="43137"/>
                    </a:srgbClr>
                  </a:outerShdw>
                </a:effectLst>
                <a:cs typeface="Arial" charset="0"/>
              </a:rPr>
              <a:t>1 John 2:17 </a:t>
            </a:r>
          </a:p>
          <a:p>
            <a:pPr marL="0" lvl="0" indent="0" algn="just" eaLnBrk="1" hangingPunct="1">
              <a:spcBef>
                <a:spcPct val="0"/>
              </a:spcBef>
              <a:spcAft>
                <a:spcPts val="0"/>
              </a:spcAft>
              <a:buClrTx/>
              <a:buSzTx/>
              <a:buNone/>
            </a:pPr>
            <a:r>
              <a:rPr lang="en-US" sz="3600" dirty="0">
                <a:solidFill>
                  <a:srgbClr val="FFFFFF"/>
                </a:solidFill>
                <a:effectLst>
                  <a:outerShdw blurRad="38100" dist="38100" dir="2700000" algn="tl">
                    <a:srgbClr val="000000">
                      <a:alpha val="43137"/>
                    </a:srgbClr>
                  </a:outerShdw>
                </a:effectLst>
                <a:cs typeface="Arial" charset="0"/>
              </a:rPr>
              <a:t>“</a:t>
            </a:r>
            <a:r>
              <a:rPr lang="en-US" sz="3600" dirty="0">
                <a:effectLst>
                  <a:outerShdw blurRad="38100" dist="38100" dir="2700000" algn="tl">
                    <a:srgbClr val="000000">
                      <a:alpha val="43137"/>
                    </a:srgbClr>
                  </a:outerShdw>
                </a:effectLst>
              </a:rPr>
              <a:t>The world is passing away </a:t>
            </a:r>
            <a:r>
              <a:rPr lang="en-US" sz="3600" b="1" i="1" dirty="0">
                <a:solidFill>
                  <a:srgbClr val="FFFFCC"/>
                </a:solidFill>
                <a:effectLst>
                  <a:outerShdw blurRad="38100" dist="38100" dir="2700000" algn="tl">
                    <a:srgbClr val="000000">
                      <a:alpha val="43137"/>
                    </a:srgbClr>
                  </a:outerShdw>
                </a:effectLst>
              </a:rPr>
              <a:t>(</a:t>
            </a:r>
            <a:r>
              <a:rPr lang="en-US" sz="3600" b="1" i="1" dirty="0" err="1">
                <a:solidFill>
                  <a:srgbClr val="FFFFCC"/>
                </a:solidFill>
                <a:effectLst>
                  <a:outerShdw blurRad="38100" dist="38100" dir="2700000" algn="tl">
                    <a:srgbClr val="000000">
                      <a:alpha val="43137"/>
                    </a:srgbClr>
                  </a:outerShdw>
                </a:effectLst>
              </a:rPr>
              <a:t>parágō</a:t>
            </a:r>
            <a:r>
              <a:rPr lang="en-US" sz="3600" b="1" i="1" dirty="0">
                <a:solidFill>
                  <a:srgbClr val="FFFFCC"/>
                </a:solidFill>
                <a:effectLst>
                  <a:outerShdw blurRad="38100" dist="38100" dir="2700000" algn="tl">
                    <a:srgbClr val="000000">
                      <a:alpha val="43137"/>
                    </a:srgbClr>
                  </a:outerShdw>
                </a:effectLst>
              </a:rPr>
              <a:t>)</a:t>
            </a:r>
            <a:r>
              <a:rPr lang="en-US" sz="3600" dirty="0">
                <a:effectLst>
                  <a:outerShdw blurRad="38100" dist="38100" dir="2700000" algn="tl">
                    <a:srgbClr val="000000">
                      <a:alpha val="43137"/>
                    </a:srgbClr>
                  </a:outerShdw>
                </a:effectLst>
              </a:rPr>
              <a:t>, and </a:t>
            </a:r>
            <a:r>
              <a:rPr lang="en-US" sz="3600" i="1" dirty="0">
                <a:effectLst>
                  <a:outerShdw blurRad="38100" dist="38100" dir="2700000" algn="tl">
                    <a:srgbClr val="000000">
                      <a:alpha val="43137"/>
                    </a:srgbClr>
                  </a:outerShdw>
                </a:effectLst>
              </a:rPr>
              <a:t>also</a:t>
            </a:r>
            <a:r>
              <a:rPr lang="en-US" sz="3600" dirty="0">
                <a:effectLst>
                  <a:outerShdw blurRad="38100" dist="38100" dir="2700000" algn="tl">
                    <a:srgbClr val="000000">
                      <a:alpha val="43137"/>
                    </a:srgbClr>
                  </a:outerShdw>
                </a:effectLst>
              </a:rPr>
              <a:t> its lusts; but the one who does the will of God lives forever.</a:t>
            </a:r>
            <a:r>
              <a:rPr lang="en-US" altLang="en-US" sz="3600" dirty="0">
                <a:solidFill>
                  <a:srgbClr val="FFFFFF"/>
                </a:solidFill>
                <a:effectLst>
                  <a:outerShdw blurRad="38100" dist="38100" dir="2700000" algn="tl">
                    <a:srgbClr val="000000">
                      <a:alpha val="43137"/>
                    </a:srgbClr>
                  </a:outerShdw>
                </a:effectLst>
                <a:cs typeface="Arial" charset="0"/>
              </a:rPr>
              <a:t>”</a:t>
            </a:r>
          </a:p>
        </p:txBody>
      </p:sp>
      <p:pic>
        <p:nvPicPr>
          <p:cNvPr id="6" name="Picture 2" descr="http://3.bp.blogspot.com/-QEkPt30fRNQ/US-EfJsZfRI/AAAAAAAASK4/JnP_SUUHRas/s1600/a.jpg"/>
          <p:cNvPicPr>
            <a:picLocks noChangeAspect="1" noChangeArrowheads="1"/>
          </p:cNvPicPr>
          <p:nvPr/>
        </p:nvPicPr>
        <p:blipFill>
          <a:blip r:embed="rId3" cstate="print"/>
          <a:srcRect/>
          <a:stretch>
            <a:fillRect/>
          </a:stretch>
        </p:blipFill>
        <p:spPr bwMode="auto">
          <a:xfrm>
            <a:off x="3206750" y="2819400"/>
            <a:ext cx="2730500" cy="1828800"/>
          </a:xfrm>
          <a:prstGeom prst="rect">
            <a:avLst/>
          </a:prstGeom>
          <a:noFill/>
          <a:ln w="9525">
            <a:noFill/>
            <a:miter lim="800000"/>
            <a:headEnd/>
            <a:tailEnd/>
          </a:ln>
        </p:spPr>
      </p:pic>
    </p:spTree>
    <p:extLst>
      <p:ext uri="{BB962C8B-B14F-4D97-AF65-F5344CB8AC3E}">
        <p14:creationId xmlns:p14="http://schemas.microsoft.com/office/powerpoint/2010/main" val="3963495413"/>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BFED928-785C-4264-BC48-D922E78883BD}"/>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893374"/>
          </a:xfrm>
          <a:prstGeom prst="rect">
            <a:avLst/>
          </a:prstGeom>
          <a:noFill/>
          <a:ln w="28575">
            <a:noFill/>
            <a:miter lim="800000"/>
            <a:headEnd/>
            <a:tailEnd/>
          </a:ln>
        </p:spPr>
        <p:txBody>
          <a:bodyPr wrap="square">
            <a:spAutoFit/>
          </a:bodyPr>
          <a:lstStyle/>
          <a:p>
            <a:pPr algn="ctr">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rPr>
              <a:t>1 Corinthians 15:42-44</a:t>
            </a:r>
          </a:p>
          <a:p>
            <a:pPr algn="just">
              <a:spcBef>
                <a:spcPts val="0"/>
              </a:spcBef>
              <a:spcAft>
                <a:spcPts val="0"/>
              </a:spcAft>
            </a:pPr>
            <a:r>
              <a:rPr lang="en-US" alt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400" baseline="30000" dirty="0">
                <a:effectLst>
                  <a:outerShdw blurRad="38100" dist="38100" dir="2700000" algn="tl">
                    <a:srgbClr val="000000">
                      <a:alpha val="43137"/>
                    </a:srgbClr>
                  </a:outerShdw>
                </a:effectLst>
                <a:latin typeface="Calibri" panose="020F0502020204030204" pitchFamily="34" charset="0"/>
              </a:rPr>
              <a:t>42</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So also is the resurrection of the dead. It is sown a perishable body, it is raised an imperishable body; </a:t>
            </a:r>
            <a:r>
              <a:rPr lang="en-US" sz="3400" baseline="30000" dirty="0">
                <a:effectLst>
                  <a:outerShdw blurRad="38100" dist="38100" dir="2700000" algn="tl">
                    <a:srgbClr val="000000">
                      <a:alpha val="43137"/>
                    </a:srgbClr>
                  </a:outerShdw>
                </a:effectLst>
                <a:latin typeface="Calibri" panose="020F0502020204030204" pitchFamily="34" charset="0"/>
              </a:rPr>
              <a:t>43</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it is sown in dishonor, it is raised in glory; it is sown in weakness, it is raised in power; </a:t>
            </a:r>
            <a:r>
              <a:rPr lang="en-US" sz="3400" baseline="30000" dirty="0">
                <a:effectLst>
                  <a:outerShdw blurRad="38100" dist="38100" dir="2700000" algn="tl">
                    <a:srgbClr val="000000">
                      <a:alpha val="43137"/>
                    </a:srgbClr>
                  </a:outerShdw>
                </a:effectLst>
                <a:latin typeface="Calibri" panose="020F0502020204030204" pitchFamily="34" charset="0"/>
              </a:rPr>
              <a:t>44</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it is sown a natural body, it is raised a spiritual body. If there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eimi</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 natural body, there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is</a:t>
            </a:r>
            <a:r>
              <a:rPr lang="en-US" sz="3200" b="1"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1" i="1" u="sng" dirty="0" err="1">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eimi</a:t>
            </a:r>
            <a:r>
              <a:rPr lang="en-US" sz="32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also a spiritual body.’”</a:t>
            </a:r>
          </a:p>
        </p:txBody>
      </p:sp>
    </p:spTree>
    <p:extLst>
      <p:ext uri="{BB962C8B-B14F-4D97-AF65-F5344CB8AC3E}">
        <p14:creationId xmlns:p14="http://schemas.microsoft.com/office/powerpoint/2010/main" val="280773145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2:30</a:t>
            </a:r>
          </a:p>
          <a:p>
            <a:pPr algn="just">
              <a:spcBef>
                <a:spcPts val="0"/>
              </a:spcBef>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600" dirty="0">
                <a:latin typeface="Calibri" panose="020F0502020204030204" pitchFamily="34" charset="0"/>
              </a:rPr>
              <a:t>And so, because he was a prophet and knew that </a:t>
            </a:r>
            <a:r>
              <a:rPr lang="en-US" sz="3600" cap="small" dirty="0">
                <a:latin typeface="Calibri" panose="020F0502020204030204" pitchFamily="34" charset="0"/>
              </a:rPr>
              <a:t>God had sworn to him with an oath to seat</a:t>
            </a:r>
            <a:r>
              <a:rPr lang="en-US" sz="3600" dirty="0">
                <a:latin typeface="Calibri" panose="020F0502020204030204" pitchFamily="34" charset="0"/>
              </a:rPr>
              <a:t> </a:t>
            </a:r>
            <a:r>
              <a:rPr lang="en-US" sz="3600" i="1" dirty="0">
                <a:latin typeface="Calibri" panose="020F0502020204030204" pitchFamily="34" charset="0"/>
              </a:rPr>
              <a:t>one</a:t>
            </a:r>
            <a:r>
              <a:rPr lang="en-US" sz="3600" dirty="0">
                <a:latin typeface="Calibri" panose="020F0502020204030204" pitchFamily="34" charset="0"/>
              </a:rPr>
              <a:t> </a:t>
            </a:r>
            <a:r>
              <a:rPr lang="en-US" sz="3600" cap="small" dirty="0">
                <a:latin typeface="Calibri" panose="020F0502020204030204" pitchFamily="34" charset="0"/>
              </a:rPr>
              <a:t>of his descendants on his throne.</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780FA5F6-C84F-4D8F-AAEE-ECF3437F45BA}"/>
              </a:ext>
            </a:extLst>
          </p:cNvPr>
          <p:cNvPicPr>
            <a:picLocks noChangeAspect="1"/>
          </p:cNvPicPr>
          <p:nvPr/>
        </p:nvPicPr>
        <p:blipFill>
          <a:blip r:embed="rId3"/>
          <a:stretch>
            <a:fillRect/>
          </a:stretch>
        </p:blipFill>
        <p:spPr>
          <a:xfrm>
            <a:off x="3340607" y="3230880"/>
            <a:ext cx="2462786" cy="1645920"/>
          </a:xfrm>
          <a:prstGeom prst="rect">
            <a:avLst/>
          </a:prstGeom>
        </p:spPr>
      </p:pic>
    </p:spTree>
    <p:extLst>
      <p:ext uri="{BB962C8B-B14F-4D97-AF65-F5344CB8AC3E}">
        <p14:creationId xmlns:p14="http://schemas.microsoft.com/office/powerpoint/2010/main" val="3319678430"/>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nvPr>
        </p:nvGraphicFramePr>
        <p:xfrm>
          <a:off x="152400" y="274317"/>
          <a:ext cx="8839200" cy="6309366"/>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1549078">
                  <a:extLst>
                    <a:ext uri="{9D8B030D-6E8A-4147-A177-3AD203B41FA5}">
                      <a16:colId xmlns:a16="http://schemas.microsoft.com/office/drawing/2014/main" val="416673137"/>
                    </a:ext>
                  </a:extLst>
                </a:gridCol>
                <a:gridCol w="2349661">
                  <a:extLst>
                    <a:ext uri="{9D8B030D-6E8A-4147-A177-3AD203B41FA5}">
                      <a16:colId xmlns:a16="http://schemas.microsoft.com/office/drawing/2014/main" val="3259655191"/>
                    </a:ext>
                  </a:extLst>
                </a:gridCol>
                <a:gridCol w="2349661">
                  <a:extLst>
                    <a:ext uri="{9D8B030D-6E8A-4147-A177-3AD203B41FA5}">
                      <a16:colId xmlns:a16="http://schemas.microsoft.com/office/drawing/2014/main" val="107138225"/>
                    </a:ext>
                  </a:extLst>
                </a:gridCol>
              </a:tblGrid>
              <a:tr h="685800">
                <a:tc gridSpan="4">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Levitical Feasts (Lev. 23)</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tc hMerge="1">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endParaRPr lang="en-US" sz="2000" b="1" kern="1200" noProof="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24" marB="45724" anchor="ctr"/>
                </a:tc>
                <a:extLst>
                  <a:ext uri="{0D108BD9-81ED-4DB2-BD59-A6C34878D82A}">
                    <a16:rowId xmlns:a16="http://schemas.microsoft.com/office/drawing/2014/main" val="1440537022"/>
                  </a:ext>
                </a:extLst>
              </a:tr>
              <a:tr h="685800">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rgbClr val="C00000"/>
                          </a:solidFill>
                          <a:effectLst/>
                          <a:latin typeface="Calibri" panose="020F0502020204030204" pitchFamily="34" charset="0"/>
                        </a:rPr>
                        <a:t>Feast</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rgbClr val="C00000"/>
                          </a:solidFill>
                          <a:effectLst/>
                          <a:latin typeface="Calibri" panose="020F0502020204030204" pitchFamily="34" charset="0"/>
                        </a:rPr>
                        <a:t>Season</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rgbClr val="C00000"/>
                          </a:solidFill>
                          <a:effectLst/>
                          <a:latin typeface="Calibri" panose="020F0502020204030204" pitchFamily="34" charset="0"/>
                        </a:rPr>
                        <a:t>Purpose</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rgbClr val="C00000"/>
                          </a:solidFill>
                          <a:effectLst/>
                          <a:latin typeface="Calibri" panose="020F0502020204030204" pitchFamily="34" charset="0"/>
                        </a:rPr>
                        <a:t>Type</a:t>
                      </a:r>
                    </a:p>
                  </a:txBody>
                  <a:tcPr marT="45723" marB="45723" anchor="ctr" horzOverflow="overflow"/>
                </a:tc>
                <a:extLst>
                  <a:ext uri="{0D108BD9-81ED-4DB2-BD59-A6C34878D82A}">
                    <a16:rowId xmlns:a16="http://schemas.microsoft.com/office/drawing/2014/main" val="1459597859"/>
                  </a:ext>
                </a:extLst>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Passover</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Spring</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Redemption</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1 Cor. 5:7</a:t>
                      </a:r>
                    </a:p>
                  </a:txBody>
                  <a:tcPr marT="45723" marB="45723" anchor="ctr" horzOverflow="overflow"/>
                </a:tc>
                <a:extLst>
                  <a:ext uri="{0D108BD9-81ED-4DB2-BD59-A6C34878D82A}">
                    <a16:rowId xmlns:a16="http://schemas.microsoft.com/office/drawing/2014/main" val="4190093951"/>
                  </a:ext>
                </a:extLst>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Unleavened Bread</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Spring</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Separation</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John 6:35</a:t>
                      </a:r>
                    </a:p>
                  </a:txBody>
                  <a:tcPr marT="45723" marB="45723" anchor="ctr" horzOverflow="overflow"/>
                </a:tc>
                <a:extLst>
                  <a:ext uri="{0D108BD9-81ED-4DB2-BD59-A6C34878D82A}">
                    <a16:rowId xmlns:a16="http://schemas.microsoft.com/office/drawing/2014/main" val="1085081869"/>
                  </a:ext>
                </a:extLst>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1st fruits</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Spring</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Praise</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1 Cor. 15:20</a:t>
                      </a:r>
                    </a:p>
                  </a:txBody>
                  <a:tcPr marT="45723" marB="45723" anchor="ctr" horzOverflow="overflow"/>
                </a:tc>
                <a:extLst>
                  <a:ext uri="{0D108BD9-81ED-4DB2-BD59-A6C34878D82A}">
                    <a16:rowId xmlns:a16="http://schemas.microsoft.com/office/drawing/2014/main" val="3070623534"/>
                  </a:ext>
                </a:extLst>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Pentecost</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Spring</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Praise</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Acts 2:1-4</a:t>
                      </a:r>
                    </a:p>
                  </a:txBody>
                  <a:tcPr marT="45723" marB="45723" anchor="ctr" horzOverflow="overflow"/>
                </a:tc>
                <a:extLst>
                  <a:ext uri="{0D108BD9-81ED-4DB2-BD59-A6C34878D82A}">
                    <a16:rowId xmlns:a16="http://schemas.microsoft.com/office/drawing/2014/main" val="934686761"/>
                  </a:ext>
                </a:extLst>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Trumpets</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Fall</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New Year</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Matt. 24:31</a:t>
                      </a:r>
                    </a:p>
                  </a:txBody>
                  <a:tcPr marT="45723" marB="45723" anchor="ctr" horzOverflow="overflow"/>
                </a:tc>
                <a:extLst>
                  <a:ext uri="{0D108BD9-81ED-4DB2-BD59-A6C34878D82A}">
                    <a16:rowId xmlns:a16="http://schemas.microsoft.com/office/drawing/2014/main" val="2215589415"/>
                  </a:ext>
                </a:extLst>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Atonement</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Fall</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Lev 16</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Zech. 12:10</a:t>
                      </a:r>
                    </a:p>
                  </a:txBody>
                  <a:tcPr marT="45723" marB="45723" anchor="ctr" horzOverflow="overflow"/>
                </a:tc>
                <a:extLst>
                  <a:ext uri="{0D108BD9-81ED-4DB2-BD59-A6C34878D82A}">
                    <a16:rowId xmlns:a16="http://schemas.microsoft.com/office/drawing/2014/main" val="3144159118"/>
                  </a:ext>
                </a:extLst>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Booths</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Fall</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Wilderness provision</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Zech. 14:16-18</a:t>
                      </a:r>
                    </a:p>
                  </a:txBody>
                  <a:tcPr marT="45723" marB="45723" anchor="ctr"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3913514761"/>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Placeholder 2"/>
          <p:cNvGraphicFramePr>
            <a:graphicFrameLocks noGrp="1"/>
          </p:cNvGraphicFramePr>
          <p:nvPr>
            <p:ph type="tbl" idx="1"/>
            <p:extLst>
              <p:ext uri="{D42A27DB-BD31-4B8C-83A1-F6EECF244321}">
                <p14:modId xmlns:p14="http://schemas.microsoft.com/office/powerpoint/2010/main" val="3028644254"/>
              </p:ext>
            </p:extLst>
          </p:nvPr>
        </p:nvGraphicFramePr>
        <p:xfrm>
          <a:off x="152400" y="274317"/>
          <a:ext cx="8839200" cy="6309366"/>
        </p:xfrm>
        <a:graphic>
          <a:graphicData uri="http://schemas.openxmlformats.org/drawingml/2006/table">
            <a:tbl>
              <a:tblPr firstRow="1" bandRow="1">
                <a:tableStyleId>{073A0DAA-6AF3-43AB-8588-CEC1D06C72B9}</a:tableStyleId>
              </a:tblPr>
              <a:tblGrid>
                <a:gridCol w="2590800">
                  <a:extLst>
                    <a:ext uri="{9D8B030D-6E8A-4147-A177-3AD203B41FA5}">
                      <a16:colId xmlns:a16="http://schemas.microsoft.com/office/drawing/2014/main" val="2807051881"/>
                    </a:ext>
                  </a:extLst>
                </a:gridCol>
                <a:gridCol w="1549078">
                  <a:extLst>
                    <a:ext uri="{9D8B030D-6E8A-4147-A177-3AD203B41FA5}">
                      <a16:colId xmlns:a16="http://schemas.microsoft.com/office/drawing/2014/main" val="416673137"/>
                    </a:ext>
                  </a:extLst>
                </a:gridCol>
                <a:gridCol w="2349661">
                  <a:extLst>
                    <a:ext uri="{9D8B030D-6E8A-4147-A177-3AD203B41FA5}">
                      <a16:colId xmlns:a16="http://schemas.microsoft.com/office/drawing/2014/main" val="3259655191"/>
                    </a:ext>
                  </a:extLst>
                </a:gridCol>
                <a:gridCol w="2349661">
                  <a:extLst>
                    <a:ext uri="{9D8B030D-6E8A-4147-A177-3AD203B41FA5}">
                      <a16:colId xmlns:a16="http://schemas.microsoft.com/office/drawing/2014/main" val="107138225"/>
                    </a:ext>
                  </a:extLst>
                </a:gridCol>
              </a:tblGrid>
              <a:tr h="685800">
                <a:tc gridSpan="4">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r>
                        <a:rPr kumimoji="0" lang="en-US" alt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rPr>
                        <a:t>Levitical Feasts (Lev. 23)</a:t>
                      </a:r>
                      <a:endParaRPr kumimoji="0" lang="en-US" sz="3600" b="0" i="0" u="none" strike="noStrike" kern="0" cap="none" spc="0" normalizeH="0" baseline="0" noProof="0" dirty="0">
                        <a:ln>
                          <a:noFill/>
                        </a:ln>
                        <a:solidFill>
                          <a:srgbClr val="00FFFF"/>
                        </a:solidFill>
                        <a:effectLst>
                          <a:outerShdw blurRad="38100" dist="38100" dir="2700000" algn="tl">
                            <a:srgbClr val="000000">
                              <a:alpha val="43137"/>
                            </a:srgbClr>
                          </a:outerShdw>
                        </a:effectLst>
                        <a:uLnTx/>
                        <a:uFillTx/>
                        <a:latin typeface="Calibri" panose="020F0502020204030204" pitchFamily="34" charset="0"/>
                        <a:ea typeface="+mj-ea"/>
                        <a:cs typeface="+mj-cs"/>
                      </a:endParaRPr>
                    </a:p>
                  </a:txBody>
                  <a:tcPr marT="45724" marB="45724" anchor="ct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lnL w="12700" cap="flat" cmpd="sng" algn="ctr">
                      <a:solidFill>
                        <a:schemeClr val="tx1"/>
                      </a:solidFill>
                      <a:prstDash val="solid"/>
                      <a:round/>
                      <a:headEnd type="none" w="med" len="med"/>
                      <a:tailEnd type="none" w="med" len="med"/>
                    </a:lnL>
                  </a:tcPr>
                </a:tc>
                <a:tc hMerge="1">
                  <a:txBody>
                    <a:bodyPr/>
                    <a:lstStyle/>
                    <a:p>
                      <a:pPr marL="0" marR="0" lvl="0" indent="0" algn="ctr" defTabSz="914400" rtl="0" eaLnBrk="1" fontAlgn="auto" latinLnBrk="0" hangingPunct="1">
                        <a:lnSpc>
                          <a:spcPct val="100000"/>
                        </a:lnSpc>
                        <a:spcBef>
                          <a:spcPts val="1800"/>
                        </a:spcBef>
                        <a:spcAft>
                          <a:spcPts val="1800"/>
                        </a:spcAft>
                        <a:buClrTx/>
                        <a:buSzTx/>
                        <a:buFontTx/>
                        <a:buNone/>
                        <a:tabLst/>
                        <a:defRPr/>
                      </a:pPr>
                      <a:endParaRPr kumimoji="0" lang="en-US" sz="3600" b="0" i="0" u="none" strike="noStrike" kern="0" cap="none" spc="0" normalizeH="0" baseline="0" dirty="0">
                        <a:ln>
                          <a:noFill/>
                        </a:ln>
                        <a:solidFill>
                          <a:srgbClr val="00FFFF"/>
                        </a:solidFill>
                        <a:effectLst/>
                        <a:uLnTx/>
                        <a:uFillTx/>
                        <a:latin typeface="Calibri" panose="020F0502020204030204" pitchFamily="34" charset="0"/>
                        <a:ea typeface="+mj-ea"/>
                        <a:cs typeface="+mj-cs"/>
                      </a:endParaRPr>
                    </a:p>
                  </a:txBody>
                  <a:tcPr anchor="ctr"/>
                </a:tc>
                <a:tc hMerge="1">
                  <a:txBody>
                    <a:bodyPr/>
                    <a:lstStyle/>
                    <a:p>
                      <a:pPr marL="0" marR="0" lvl="0" indent="0" algn="ctr" defTabSz="914400" rtl="0" eaLnBrk="1" fontAlgn="base" latinLnBrk="0" hangingPunct="1">
                        <a:lnSpc>
                          <a:spcPct val="100000"/>
                        </a:lnSpc>
                        <a:spcBef>
                          <a:spcPct val="20000"/>
                        </a:spcBef>
                        <a:spcAft>
                          <a:spcPct val="0"/>
                        </a:spcAft>
                        <a:buClr>
                          <a:srgbClr val="00FFFF"/>
                        </a:buClr>
                        <a:buSzPct val="75000"/>
                        <a:buFont typeface="Wingdings" pitchFamily="2" charset="2"/>
                        <a:buNone/>
                        <a:tabLst/>
                        <a:defRPr/>
                      </a:pPr>
                      <a:endParaRPr lang="en-US" sz="2000" b="1" kern="1200" noProof="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endParaRPr>
                    </a:p>
                  </a:txBody>
                  <a:tcPr marT="45724" marB="45724" anchor="ctr"/>
                </a:tc>
                <a:extLst>
                  <a:ext uri="{0D108BD9-81ED-4DB2-BD59-A6C34878D82A}">
                    <a16:rowId xmlns:a16="http://schemas.microsoft.com/office/drawing/2014/main" val="1440537022"/>
                  </a:ext>
                </a:extLst>
              </a:tr>
              <a:tr h="685800">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rgbClr val="C00000"/>
                          </a:solidFill>
                          <a:effectLst/>
                          <a:latin typeface="Calibri" panose="020F0502020204030204" pitchFamily="34" charset="0"/>
                        </a:rPr>
                        <a:t>Feast</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rgbClr val="C00000"/>
                          </a:solidFill>
                          <a:effectLst/>
                          <a:latin typeface="Calibri" panose="020F0502020204030204" pitchFamily="34" charset="0"/>
                        </a:rPr>
                        <a:t>Season</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rgbClr val="C00000"/>
                          </a:solidFill>
                          <a:effectLst/>
                          <a:latin typeface="Calibri" panose="020F0502020204030204" pitchFamily="34" charset="0"/>
                        </a:rPr>
                        <a:t>Purpose</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1" i="0" u="none" strike="noStrike" cap="none" normalizeH="0" baseline="0" dirty="0">
                          <a:ln>
                            <a:noFill/>
                          </a:ln>
                          <a:solidFill>
                            <a:srgbClr val="C00000"/>
                          </a:solidFill>
                          <a:effectLst/>
                          <a:latin typeface="Calibri" panose="020F0502020204030204" pitchFamily="34" charset="0"/>
                        </a:rPr>
                        <a:t>Type</a:t>
                      </a:r>
                    </a:p>
                  </a:txBody>
                  <a:tcPr marT="45723" marB="45723" anchor="ctr" horzOverflow="overflow"/>
                </a:tc>
                <a:extLst>
                  <a:ext uri="{0D108BD9-81ED-4DB2-BD59-A6C34878D82A}">
                    <a16:rowId xmlns:a16="http://schemas.microsoft.com/office/drawing/2014/main" val="1459597859"/>
                  </a:ext>
                </a:extLst>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Passover</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Spring</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Redemption</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1 Cor. 5:7</a:t>
                      </a:r>
                    </a:p>
                  </a:txBody>
                  <a:tcPr marT="45723" marB="45723" anchor="ctr" horzOverflow="overflow"/>
                </a:tc>
                <a:extLst>
                  <a:ext uri="{0D108BD9-81ED-4DB2-BD59-A6C34878D82A}">
                    <a16:rowId xmlns:a16="http://schemas.microsoft.com/office/drawing/2014/main" val="4190093951"/>
                  </a:ext>
                </a:extLst>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Unleavened Bread</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Spring</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Separation</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John 6:35</a:t>
                      </a:r>
                    </a:p>
                  </a:txBody>
                  <a:tcPr marT="45723" marB="45723" anchor="ctr" horzOverflow="overflow"/>
                </a:tc>
                <a:extLst>
                  <a:ext uri="{0D108BD9-81ED-4DB2-BD59-A6C34878D82A}">
                    <a16:rowId xmlns:a16="http://schemas.microsoft.com/office/drawing/2014/main" val="1085081869"/>
                  </a:ext>
                </a:extLst>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1st fruits</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Spring</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Praise</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1 Cor. 15:20</a:t>
                      </a:r>
                    </a:p>
                  </a:txBody>
                  <a:tcPr marT="45723" marB="45723" anchor="ctr" horzOverflow="overflow"/>
                </a:tc>
                <a:extLst>
                  <a:ext uri="{0D108BD9-81ED-4DB2-BD59-A6C34878D82A}">
                    <a16:rowId xmlns:a16="http://schemas.microsoft.com/office/drawing/2014/main" val="3070623534"/>
                  </a:ext>
                </a:extLst>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lang="en-US" sz="2400" b="1" u="sng" kern="1200" dirty="0">
                          <a:solidFill>
                            <a:schemeClr val="bg2"/>
                          </a:solidFill>
                          <a:latin typeface="Calibri" panose="020F0502020204030204" pitchFamily="34" charset="0"/>
                          <a:ea typeface="+mn-ea"/>
                          <a:cs typeface="+mn-cs"/>
                        </a:rPr>
                        <a:t>Pentecost</a:t>
                      </a:r>
                    </a:p>
                  </a:txBody>
                  <a:tcPr marT="45723" marB="45723" anchor="ctr" horzOverflow="overflow">
                    <a:solidFill>
                      <a:srgbClr val="FFFFCC"/>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1" i="0" u="sng" strike="noStrike" cap="none" normalizeH="0" baseline="0" dirty="0">
                          <a:ln>
                            <a:noFill/>
                          </a:ln>
                          <a:solidFill>
                            <a:schemeClr val="bg2"/>
                          </a:solidFill>
                          <a:effectLst/>
                          <a:latin typeface="Calibri" panose="020F0502020204030204" pitchFamily="34" charset="0"/>
                        </a:rPr>
                        <a:t>Spring</a:t>
                      </a:r>
                    </a:p>
                  </a:txBody>
                  <a:tcPr marT="45723" marB="45723" anchor="ctr" horzOverflow="overflow">
                    <a:solidFill>
                      <a:srgbClr val="FFFFCC"/>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1" i="0" u="sng" strike="noStrike" cap="none" normalizeH="0" baseline="0" dirty="0">
                          <a:ln>
                            <a:noFill/>
                          </a:ln>
                          <a:solidFill>
                            <a:schemeClr val="bg2"/>
                          </a:solidFill>
                          <a:effectLst/>
                          <a:latin typeface="Calibri" panose="020F0502020204030204" pitchFamily="34" charset="0"/>
                        </a:rPr>
                        <a:t>Praise</a:t>
                      </a:r>
                    </a:p>
                  </a:txBody>
                  <a:tcPr marT="45723" marB="45723" anchor="ctr" horzOverflow="overflow">
                    <a:solidFill>
                      <a:srgbClr val="FFFFCC"/>
                    </a:solidFill>
                  </a:tcPr>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1" i="0" u="sng" strike="noStrike" cap="none" normalizeH="0" baseline="0" dirty="0">
                          <a:ln>
                            <a:noFill/>
                          </a:ln>
                          <a:solidFill>
                            <a:schemeClr val="bg2"/>
                          </a:solidFill>
                          <a:effectLst/>
                          <a:latin typeface="Calibri" panose="020F0502020204030204" pitchFamily="34" charset="0"/>
                        </a:rPr>
                        <a:t>Acts 2:1-4</a:t>
                      </a:r>
                    </a:p>
                  </a:txBody>
                  <a:tcPr marT="45723" marB="45723" anchor="ctr" horzOverflow="overflow">
                    <a:solidFill>
                      <a:srgbClr val="FFFFCC"/>
                    </a:solidFill>
                  </a:tcPr>
                </a:tc>
                <a:extLst>
                  <a:ext uri="{0D108BD9-81ED-4DB2-BD59-A6C34878D82A}">
                    <a16:rowId xmlns:a16="http://schemas.microsoft.com/office/drawing/2014/main" val="934686761"/>
                  </a:ext>
                </a:extLst>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Trumpets</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Fall</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New Year</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Matt. 24:31</a:t>
                      </a:r>
                    </a:p>
                  </a:txBody>
                  <a:tcPr marT="45723" marB="45723" anchor="ctr" horzOverflow="overflow"/>
                </a:tc>
                <a:extLst>
                  <a:ext uri="{0D108BD9-81ED-4DB2-BD59-A6C34878D82A}">
                    <a16:rowId xmlns:a16="http://schemas.microsoft.com/office/drawing/2014/main" val="2215589415"/>
                  </a:ext>
                </a:extLst>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Atonement</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Fall</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Lev 16</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Zech. 12:10</a:t>
                      </a:r>
                    </a:p>
                  </a:txBody>
                  <a:tcPr marT="45723" marB="45723" anchor="ctr" horzOverflow="overflow"/>
                </a:tc>
                <a:extLst>
                  <a:ext uri="{0D108BD9-81ED-4DB2-BD59-A6C34878D82A}">
                    <a16:rowId xmlns:a16="http://schemas.microsoft.com/office/drawing/2014/main" val="3144159118"/>
                  </a:ext>
                </a:extLst>
              </a:tr>
              <a:tr h="685800">
                <a:tc>
                  <a:txBody>
                    <a:bodyPr/>
                    <a:lstStyle/>
                    <a:p>
                      <a:pPr marL="0" marR="0" lvl="0" indent="0" algn="l"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lang="en-US" sz="2400" b="1" kern="1200" dirty="0">
                          <a:solidFill>
                            <a:srgbClr val="0000CC"/>
                          </a:solidFill>
                          <a:latin typeface="Calibri" panose="020F0502020204030204" pitchFamily="34" charset="0"/>
                          <a:ea typeface="+mn-ea"/>
                          <a:cs typeface="+mn-cs"/>
                        </a:rPr>
                        <a:t>Booths</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Fall</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Wilderness provision</a:t>
                      </a:r>
                    </a:p>
                  </a:txBody>
                  <a:tcPr marT="45723" marB="45723" anchor="ctr" horzOverflow="overflow"/>
                </a:tc>
                <a:tc>
                  <a:txBody>
                    <a:bodyPr/>
                    <a:lstStyle/>
                    <a:p>
                      <a:pPr marL="0" marR="0" lvl="0" indent="0" algn="ctr" defTabSz="914400" rtl="0" eaLnBrk="0" fontAlgn="base" latinLnBrk="0" hangingPunct="0">
                        <a:lnSpc>
                          <a:spcPct val="100000"/>
                        </a:lnSpc>
                        <a:spcBef>
                          <a:spcPct val="20000"/>
                        </a:spcBef>
                        <a:spcAft>
                          <a:spcPct val="0"/>
                        </a:spcAft>
                        <a:buClr>
                          <a:schemeClr val="tx2"/>
                        </a:buClr>
                        <a:buSzPct val="75000"/>
                        <a:buFont typeface="Wingdings" pitchFamily="2" charset="2"/>
                        <a:buNone/>
                        <a:tabLst/>
                      </a:pPr>
                      <a:r>
                        <a:rPr kumimoji="0" lang="en-US" sz="2400" b="0" i="0" u="none" strike="noStrike" cap="none" normalizeH="0" baseline="0" dirty="0">
                          <a:ln>
                            <a:noFill/>
                          </a:ln>
                          <a:solidFill>
                            <a:schemeClr val="bg2"/>
                          </a:solidFill>
                          <a:effectLst/>
                          <a:latin typeface="Calibri" panose="020F0502020204030204" pitchFamily="34" charset="0"/>
                        </a:rPr>
                        <a:t>Zech. 14:16-18</a:t>
                      </a:r>
                    </a:p>
                  </a:txBody>
                  <a:tcPr marT="45723" marB="45723" anchor="ctr" horzOverflow="overflow"/>
                </a:tc>
                <a:extLst>
                  <a:ext uri="{0D108BD9-81ED-4DB2-BD59-A6C34878D82A}">
                    <a16:rowId xmlns:a16="http://schemas.microsoft.com/office/drawing/2014/main" val="3155297498"/>
                  </a:ext>
                </a:extLst>
              </a:tr>
            </a:tbl>
          </a:graphicData>
        </a:graphic>
      </p:graphicFrame>
    </p:spTree>
    <p:extLst>
      <p:ext uri="{BB962C8B-B14F-4D97-AF65-F5344CB8AC3E}">
        <p14:creationId xmlns:p14="http://schemas.microsoft.com/office/powerpoint/2010/main" val="1910616046"/>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DD5862F4-F9D6-4990-9908-F707F4AA65FA}"/>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28600" y="357172"/>
            <a:ext cx="8686800" cy="6143657"/>
          </a:xfrm>
          <a:prstGeom prst="rect">
            <a:avLst/>
          </a:prstGeom>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2">
            <a:extLst>
              <a:ext uri="{FF2B5EF4-FFF2-40B4-BE49-F238E27FC236}">
                <a16:creationId xmlns:a16="http://schemas.microsoft.com/office/drawing/2014/main" id="{D53DA972-A1A5-4510-AA66-58FF56AC8A33}"/>
              </a:ext>
            </a:extLst>
          </p:cNvPr>
          <p:cNvSpPr>
            <a:spLocks noGrp="1" noChangeArrowheads="1"/>
          </p:cNvSpPr>
          <p:nvPr>
            <p:ph type="title"/>
          </p:nvPr>
        </p:nvSpPr>
        <p:spPr>
          <a:xfrm>
            <a:off x="1011811" y="228599"/>
            <a:ext cx="8000999" cy="1150455"/>
          </a:xfrm>
        </p:spPr>
        <p:txBody>
          <a:bodyPr anchor="t"/>
          <a:lstStyle/>
          <a:p>
            <a:pPr algn="ctr" eaLnBrk="1" hangingPunct="1">
              <a:spcAft>
                <a:spcPts val="2400"/>
              </a:spcAft>
              <a:defRPr/>
            </a:pPr>
            <a:r>
              <a:rPr lang="en-US" sz="3200" dirty="0">
                <a:solidFill>
                  <a:srgbClr val="00FFFF"/>
                </a:solidFill>
                <a:effectLst>
                  <a:outerShdw blurRad="38100" dist="38100" dir="2700000" algn="tl">
                    <a:srgbClr val="000000">
                      <a:alpha val="43137"/>
                    </a:srgbClr>
                  </a:outerShdw>
                </a:effectLst>
              </a:rPr>
              <a:t>Stanley D. Toussaint</a:t>
            </a:r>
            <a:br>
              <a:rPr lang="en-US" sz="1800" dirty="0">
                <a:solidFill>
                  <a:schemeClr val="tx1"/>
                </a:solidFill>
                <a:effectLst>
                  <a:outerShdw blurRad="38100" dist="38100" dir="2700000" algn="tl">
                    <a:srgbClr val="000000">
                      <a:alpha val="43137"/>
                    </a:srgbClr>
                  </a:outerShdw>
                </a:effectLst>
              </a:rPr>
            </a:br>
            <a:r>
              <a:rPr lang="en-US" sz="1600" dirty="0">
                <a:solidFill>
                  <a:schemeClr val="tx1"/>
                </a:solidFill>
                <a:effectLst>
                  <a:outerShdw blurRad="38100" dist="38100" dir="2700000" algn="tl">
                    <a:srgbClr val="000000">
                      <a:alpha val="43137"/>
                    </a:srgbClr>
                  </a:outerShdw>
                </a:effectLst>
              </a:rPr>
              <a:t>“Israel and the Church of a Traditional Dispensationalist,” in </a:t>
            </a:r>
            <a:r>
              <a:rPr lang="en-US" sz="1600" i="1" dirty="0">
                <a:solidFill>
                  <a:schemeClr val="tx1"/>
                </a:solidFill>
                <a:effectLst>
                  <a:outerShdw blurRad="38100" dist="38100" dir="2700000" algn="tl">
                    <a:srgbClr val="000000">
                      <a:alpha val="43137"/>
                    </a:srgbClr>
                  </a:outerShdw>
                </a:effectLst>
              </a:rPr>
              <a:t>Three Central Issues in Contemporary Dispensationalism</a:t>
            </a:r>
            <a:r>
              <a:rPr lang="en-US" sz="1600" dirty="0">
                <a:solidFill>
                  <a:schemeClr val="tx1"/>
                </a:solidFill>
                <a:effectLst>
                  <a:outerShdw blurRad="38100" dist="38100" dir="2700000" algn="tl">
                    <a:srgbClr val="000000">
                      <a:alpha val="43137"/>
                    </a:srgbClr>
                  </a:outerShdw>
                </a:effectLst>
              </a:rPr>
              <a:t>, ed. Herbert W. Bateman (Grand Rapids: Kregel, 1999), 242.</a:t>
            </a:r>
            <a:endParaRPr lang="en-US" sz="2000" dirty="0">
              <a:solidFill>
                <a:schemeClr val="tx1"/>
              </a:solidFill>
              <a:effectLst>
                <a:outerShdw blurRad="38100" dist="38100" dir="2700000" algn="tl">
                  <a:srgbClr val="000000">
                    <a:alpha val="43137"/>
                  </a:srgbClr>
                </a:outerShdw>
              </a:effectLst>
            </a:endParaRPr>
          </a:p>
        </p:txBody>
      </p:sp>
      <p:sp>
        <p:nvSpPr>
          <p:cNvPr id="52227" name="Rectangle 3">
            <a:extLst>
              <a:ext uri="{FF2B5EF4-FFF2-40B4-BE49-F238E27FC236}">
                <a16:creationId xmlns:a16="http://schemas.microsoft.com/office/drawing/2014/main" id="{4626C4BB-BE82-42CF-8C07-CB8533ABD8F4}"/>
              </a:ext>
            </a:extLst>
          </p:cNvPr>
          <p:cNvSpPr>
            <a:spLocks noGrp="1" noChangeArrowheads="1"/>
          </p:cNvSpPr>
          <p:nvPr>
            <p:ph type="body" idx="1"/>
          </p:nvPr>
        </p:nvSpPr>
        <p:spPr>
          <a:xfrm>
            <a:off x="2172445" y="1600201"/>
            <a:ext cx="6825815" cy="4953000"/>
          </a:xfrm>
        </p:spPr>
        <p:txBody>
          <a:bodyPr/>
          <a:lstStyle/>
          <a:p>
            <a:pPr marL="0" indent="0" algn="just" eaLnBrk="1" hangingPunct="1">
              <a:spcBef>
                <a:spcPts val="0"/>
              </a:spcBef>
              <a:buNone/>
              <a:defRPr/>
            </a:pPr>
            <a:r>
              <a:rPr lang="en-US" sz="2600" dirty="0">
                <a:effectLst>
                  <a:outerShdw blurRad="38100" dist="38100" dir="2700000" algn="tl">
                    <a:srgbClr val="000000">
                      <a:alpha val="43137"/>
                    </a:srgbClr>
                  </a:outerShdw>
                </a:effectLst>
              </a:rPr>
              <a:t>“</a:t>
            </a:r>
            <a:r>
              <a:rPr lang="en-US" sz="2600" dirty="0">
                <a:effectLst/>
              </a:rPr>
              <a:t>[T]he word Kingdom does not occur in Acts 2. . . . It is difficult to explain why Luke does not use the term if the kingdom is being inaugurated. He employs it forty-five times in the gospel and uses it two more times in Acts 1. . . . [O]ne would expect Luke to use the word if such a startling thing as the inauguration of the kingdom had taken place. The fact that Luke uses kingdom only eight times in Acts after such heavy usage in his gospel implies that the kingdom had not begun but was in fact, postponed</a:t>
            </a:r>
            <a:r>
              <a:rPr lang="en-US" sz="2600" dirty="0">
                <a:effectLst>
                  <a:outerShdw blurRad="38100" dist="38100" dir="2700000" algn="tl">
                    <a:srgbClr val="000000">
                      <a:alpha val="43137"/>
                    </a:srgbClr>
                  </a:outerShdw>
                </a:effectLst>
              </a:rPr>
              <a:t>.”</a:t>
            </a:r>
          </a:p>
        </p:txBody>
      </p:sp>
      <p:pic>
        <p:nvPicPr>
          <p:cNvPr id="6" name="Picture 5">
            <a:extLst>
              <a:ext uri="{FF2B5EF4-FFF2-40B4-BE49-F238E27FC236}">
                <a16:creationId xmlns:a16="http://schemas.microsoft.com/office/drawing/2014/main" id="{1000F073-BE8D-469E-B3C4-ED2A4C7B4FC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200" y="76200"/>
            <a:ext cx="821094" cy="1097280"/>
          </a:xfrm>
          <a:prstGeom prst="rect">
            <a:avLst/>
          </a:prstGeom>
        </p:spPr>
      </p:pic>
      <p:pic>
        <p:nvPicPr>
          <p:cNvPr id="1026" name="Picture 2" descr="Image result for three central issues in contemporary dispensationalism">
            <a:extLst>
              <a:ext uri="{FF2B5EF4-FFF2-40B4-BE49-F238E27FC236}">
                <a16:creationId xmlns:a16="http://schemas.microsoft.com/office/drawing/2014/main" id="{32071763-8B97-4470-B776-CA891916AE84}"/>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76200" y="2278545"/>
            <a:ext cx="2026705" cy="3200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504338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3"/>
          <p:cNvSpPr>
            <a:spLocks noGrp="1" noChangeArrowheads="1"/>
          </p:cNvSpPr>
          <p:nvPr>
            <p:ph type="body" idx="1"/>
          </p:nvPr>
        </p:nvSpPr>
        <p:spPr>
          <a:xfrm>
            <a:off x="0" y="1600200"/>
            <a:ext cx="9144000" cy="2819400"/>
          </a:xfrm>
        </p:spPr>
        <p:txBody>
          <a:bodyPr/>
          <a:lstStyle/>
          <a:p>
            <a:pPr marL="0" indent="0" algn="just">
              <a:spcBef>
                <a:spcPts val="0"/>
              </a:spcBef>
              <a:buFontTx/>
              <a:buNone/>
              <a:defRPr/>
            </a:pPr>
            <a:r>
              <a:rPr lang="en-US" i="1" dirty="0"/>
              <a:t>“</a:t>
            </a:r>
            <a:r>
              <a:rPr lang="en-US" dirty="0">
                <a:effectLst/>
              </a:rPr>
              <a:t>If Christ inaugurated His Davidic reign at His Ascension, does it not seem incongruous that His first act as reigning Davidic king was the sending of the Holy Spirit (Acts 2:33), something not included in the promises of the Davidic Covenant?</a:t>
            </a:r>
            <a:r>
              <a:rPr lang="en-US" i="1" dirty="0"/>
              <a:t>”</a:t>
            </a:r>
          </a:p>
        </p:txBody>
      </p:sp>
      <p:pic>
        <p:nvPicPr>
          <p:cNvPr id="29700" name="Picture 4"/>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98437" y="152400"/>
            <a:ext cx="944563" cy="1143000"/>
          </a:xfrm>
          <a:prstGeom prst="rect">
            <a:avLst/>
          </a:prstGeom>
          <a:noFill/>
          <a:ln w="9525">
            <a:noFill/>
            <a:miter lim="800000"/>
            <a:headEnd/>
            <a:tailEnd/>
          </a:ln>
        </p:spPr>
      </p:pic>
      <p:sp>
        <p:nvSpPr>
          <p:cNvPr id="4" name="Rectangle 3">
            <a:extLst>
              <a:ext uri="{FF2B5EF4-FFF2-40B4-BE49-F238E27FC236}">
                <a16:creationId xmlns:a16="http://schemas.microsoft.com/office/drawing/2014/main" id="{DDED8C29-5312-47D5-972D-3ABE15909AE2}"/>
              </a:ext>
            </a:extLst>
          </p:cNvPr>
          <p:cNvSpPr/>
          <p:nvPr/>
        </p:nvSpPr>
        <p:spPr>
          <a:xfrm>
            <a:off x="1971675" y="218182"/>
            <a:ext cx="5200650" cy="1031051"/>
          </a:xfrm>
          <a:prstGeom prst="rect">
            <a:avLst/>
          </a:prstGeom>
        </p:spPr>
        <p:txBody>
          <a:bodyPr wrap="square">
            <a:spAutoFit/>
          </a:bodyPr>
          <a:lstStyle/>
          <a:p>
            <a:pPr algn="ctr">
              <a:spcAft>
                <a:spcPts val="600"/>
              </a:spcAft>
            </a:pPr>
            <a:r>
              <a:rPr lang="en-US" sz="32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Charles Ryrie</a:t>
            </a:r>
          </a:p>
          <a:p>
            <a:pPr algn="ctr"/>
            <a:r>
              <a:rPr lang="en-US" dirty="0">
                <a:latin typeface="Calibri" panose="020F0502020204030204" pitchFamily="34" charset="0"/>
              </a:rPr>
              <a:t>Ryrie, </a:t>
            </a:r>
            <a:r>
              <a:rPr lang="en-US" i="1" dirty="0">
                <a:latin typeface="Calibri" panose="020F0502020204030204" pitchFamily="34" charset="0"/>
              </a:rPr>
              <a:t>Dispensationalism</a:t>
            </a:r>
            <a:r>
              <a:rPr lang="en-US" dirty="0">
                <a:latin typeface="Calibri" panose="020F0502020204030204" pitchFamily="34" charset="0"/>
              </a:rPr>
              <a:t>, 169</a:t>
            </a:r>
            <a:endParaRPr lang="en-US" sz="16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543344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a:xfrm>
            <a:off x="685800" y="228600"/>
            <a:ext cx="7772400" cy="1149312"/>
          </a:xfrm>
        </p:spPr>
        <p:txBody>
          <a:bodyPr/>
          <a:lstStyle/>
          <a:p>
            <a:pPr algn="ctr" eaLnBrk="1" hangingPunct="1"/>
            <a:r>
              <a:rPr lang="en-US" altLang="en-US" sz="3600" dirty="0">
                <a:effectLst>
                  <a:outerShdw blurRad="38100" dist="38100" dir="2700000" algn="tl">
                    <a:srgbClr val="000000">
                      <a:alpha val="43137"/>
                    </a:srgbClr>
                  </a:outerShdw>
                </a:effectLst>
              </a:rPr>
              <a:t>2. The Main Problem with Kingdom Now NT interpretations</a:t>
            </a:r>
          </a:p>
        </p:txBody>
      </p:sp>
      <p:sp>
        <p:nvSpPr>
          <p:cNvPr id="16387" name="Rectangle 3"/>
          <p:cNvSpPr>
            <a:spLocks noGrp="1" noChangeArrowheads="1"/>
          </p:cNvSpPr>
          <p:nvPr>
            <p:ph type="body" sz="half" idx="2"/>
          </p:nvPr>
        </p:nvSpPr>
        <p:spPr>
          <a:xfrm>
            <a:off x="266700" y="1600200"/>
            <a:ext cx="8610600" cy="3962400"/>
          </a:xfrm>
        </p:spPr>
        <p:txBody>
          <a:bodyPr/>
          <a:lstStyle/>
          <a:p>
            <a:pPr marL="463550" indent="-463550" eaLnBrk="1" hangingPunct="1">
              <a:spcBef>
                <a:spcPts val="0"/>
              </a:spcBef>
              <a:spcAft>
                <a:spcPts val="3600"/>
              </a:spcAft>
              <a:buSzPct val="100000"/>
              <a:buFont typeface="+mj-lt"/>
              <a:buAutoNum type="alphaLcPeriod"/>
              <a:defRPr/>
            </a:pPr>
            <a:r>
              <a:rPr lang="en-US" dirty="0">
                <a:effectLst>
                  <a:outerShdw blurRad="38100" dist="38100" dir="2700000" algn="tl">
                    <a:srgbClr val="000000">
                      <a:alpha val="43137"/>
                    </a:srgbClr>
                  </a:outerShdw>
                </a:effectLst>
              </a:rPr>
              <a:t>The kingdom is always earthly (Gen. 15:18-21) over a repentant Israel (Ezek. 36‒37)</a:t>
            </a:r>
          </a:p>
          <a:p>
            <a:pPr marL="463550" indent="-463550" eaLnBrk="1" hangingPunct="1">
              <a:spcBef>
                <a:spcPts val="0"/>
              </a:spcBef>
              <a:spcAft>
                <a:spcPts val="3600"/>
              </a:spcAft>
              <a:buSzPct val="100000"/>
              <a:buFont typeface="+mj-lt"/>
              <a:buAutoNum type="alphaLcPeriod"/>
              <a:defRPr/>
            </a:pPr>
            <a:r>
              <a:rPr lang="en-US" dirty="0">
                <a:effectLst>
                  <a:outerShdw blurRad="38100" dist="38100" dir="2700000" algn="tl">
                    <a:srgbClr val="000000">
                      <a:alpha val="43137"/>
                    </a:srgbClr>
                  </a:outerShdw>
                </a:effectLst>
              </a:rPr>
              <a:t>The kingdom will only manifest after a time of tribulation (Jer. 30:7; Dan. 9:24-27)</a:t>
            </a:r>
          </a:p>
        </p:txBody>
      </p:sp>
      <p:pic>
        <p:nvPicPr>
          <p:cNvPr id="84996" name="Picture 4" descr="King_of_Kings[1]"/>
          <p:cNvPicPr>
            <a:picLocks noGrp="1" noChangeAspect="1" noChangeArrowheads="1"/>
          </p:cNvPicPr>
          <p:nvPr>
            <p:ph type="clipArt" sz="half" idx="1"/>
          </p:nvPr>
        </p:nvPicPr>
        <p:blipFill>
          <a:blip r:embed="rId3" cstate="email">
            <a:extLst>
              <a:ext uri="{28A0092B-C50C-407E-A947-70E740481C1C}">
                <a14:useLocalDpi xmlns:a14="http://schemas.microsoft.com/office/drawing/2010/main"/>
              </a:ext>
            </a:extLst>
          </a:blip>
          <a:srcRect/>
          <a:stretch>
            <a:fillRect/>
          </a:stretch>
        </p:blipFill>
        <p:spPr>
          <a:xfrm>
            <a:off x="7280564" y="3886200"/>
            <a:ext cx="1524000" cy="2063712"/>
          </a:xfrm>
        </p:spPr>
      </p:pic>
    </p:spTree>
    <p:extLst>
      <p:ext uri="{BB962C8B-B14F-4D97-AF65-F5344CB8AC3E}">
        <p14:creationId xmlns:p14="http://schemas.microsoft.com/office/powerpoint/2010/main" val="1108647389"/>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509370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1 Peter 1:4-7, 13</a:t>
            </a:r>
          </a:p>
          <a:p>
            <a:pPr algn="just">
              <a:spcBef>
                <a:spcPts val="0"/>
              </a:spcBef>
              <a:spcAft>
                <a:spcPts val="1200"/>
              </a:spcAft>
            </a:pPr>
            <a:r>
              <a:rPr lang="en-US" sz="2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500" b="1" baseline="30000" dirty="0">
                <a:latin typeface="Calibri" panose="020F0502020204030204" pitchFamily="34" charset="0"/>
              </a:rPr>
              <a:t>4 </a:t>
            </a:r>
            <a:r>
              <a:rPr lang="en-US" sz="2500" dirty="0">
                <a:latin typeface="Calibri" panose="020F0502020204030204" pitchFamily="34" charset="0"/>
              </a:rPr>
              <a:t>to </a:t>
            </a:r>
            <a:r>
              <a:rPr lang="en-US" sz="2500" i="1" dirty="0">
                <a:latin typeface="Calibri" panose="020F0502020204030204" pitchFamily="34" charset="0"/>
              </a:rPr>
              <a:t>obtain</a:t>
            </a:r>
            <a:r>
              <a:rPr lang="en-US" sz="2500" dirty="0">
                <a:latin typeface="Calibri" panose="020F0502020204030204" pitchFamily="34" charset="0"/>
              </a:rPr>
              <a:t> an </a:t>
            </a:r>
            <a:r>
              <a:rPr lang="en-US" sz="2500" b="1" u="sng" dirty="0">
                <a:solidFill>
                  <a:srgbClr val="FFFFCC"/>
                </a:solidFill>
                <a:latin typeface="Calibri" panose="020F0502020204030204" pitchFamily="34" charset="0"/>
              </a:rPr>
              <a:t>inheritance</a:t>
            </a:r>
            <a:r>
              <a:rPr lang="en-US" sz="2500" dirty="0">
                <a:latin typeface="Calibri" panose="020F0502020204030204" pitchFamily="34" charset="0"/>
              </a:rPr>
              <a:t> </a:t>
            </a:r>
            <a:r>
              <a:rPr lang="en-US" sz="2500" i="1" dirty="0">
                <a:latin typeface="Calibri" panose="020F0502020204030204" pitchFamily="34" charset="0"/>
              </a:rPr>
              <a:t>which is</a:t>
            </a:r>
            <a:r>
              <a:rPr lang="en-US" sz="2500" dirty="0">
                <a:latin typeface="Calibri" panose="020F0502020204030204" pitchFamily="34" charset="0"/>
              </a:rPr>
              <a:t> imperishable and undefiled and will not fade away, reserved in heaven for you, </a:t>
            </a:r>
            <a:r>
              <a:rPr lang="en-US" sz="2500" b="1" baseline="30000" dirty="0">
                <a:latin typeface="Calibri" panose="020F0502020204030204" pitchFamily="34" charset="0"/>
              </a:rPr>
              <a:t>5 </a:t>
            </a:r>
            <a:r>
              <a:rPr lang="en-US" sz="2500" dirty="0">
                <a:latin typeface="Calibri" panose="020F0502020204030204" pitchFamily="34" charset="0"/>
              </a:rPr>
              <a:t>who are protected by the power of God through faith for a salvation ready to be revealed in the last time. </a:t>
            </a:r>
            <a:r>
              <a:rPr lang="en-US" sz="2500" b="1" baseline="30000" dirty="0">
                <a:latin typeface="Calibri" panose="020F0502020204030204" pitchFamily="34" charset="0"/>
              </a:rPr>
              <a:t>6 </a:t>
            </a:r>
            <a:r>
              <a:rPr lang="en-US" sz="2500" dirty="0">
                <a:latin typeface="Calibri" panose="020F0502020204030204" pitchFamily="34" charset="0"/>
              </a:rPr>
              <a:t>In this you greatly rejoice, even though now for a little while, if necessary, you have been distressed by various trials, </a:t>
            </a:r>
            <a:r>
              <a:rPr lang="en-US" sz="2500" b="1" baseline="30000" dirty="0">
                <a:latin typeface="Calibri" panose="020F0502020204030204" pitchFamily="34" charset="0"/>
              </a:rPr>
              <a:t>7 </a:t>
            </a:r>
            <a:r>
              <a:rPr lang="en-US" sz="2500" dirty="0">
                <a:latin typeface="Calibri" panose="020F0502020204030204" pitchFamily="34" charset="0"/>
              </a:rPr>
              <a:t>so that the proof of your faith, </a:t>
            </a:r>
            <a:r>
              <a:rPr lang="en-US" sz="2500" i="1" dirty="0">
                <a:latin typeface="Calibri" panose="020F0502020204030204" pitchFamily="34" charset="0"/>
              </a:rPr>
              <a:t>being</a:t>
            </a:r>
            <a:r>
              <a:rPr lang="en-US" sz="2500" dirty="0">
                <a:latin typeface="Calibri" panose="020F0502020204030204" pitchFamily="34" charset="0"/>
              </a:rPr>
              <a:t> more precious than gold which is perishable, even though tested by fire, may be found to result in praise and glory and honor at the revelation of Jesus Christ</a:t>
            </a:r>
            <a:r>
              <a:rPr lang="en-US" sz="2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2500" b="1" baseline="30000" dirty="0">
                <a:latin typeface="Calibri" panose="020F0502020204030204" pitchFamily="34" charset="0"/>
              </a:rPr>
              <a:t>13 </a:t>
            </a:r>
            <a:r>
              <a:rPr lang="en-US" sz="2500" dirty="0">
                <a:latin typeface="Calibri" panose="020F0502020204030204" pitchFamily="34" charset="0"/>
              </a:rPr>
              <a:t>Therefore, prepare your minds for action, keep sober </a:t>
            </a:r>
            <a:r>
              <a:rPr lang="en-US" sz="2500" i="1" dirty="0">
                <a:latin typeface="Calibri" panose="020F0502020204030204" pitchFamily="34" charset="0"/>
              </a:rPr>
              <a:t>in spirit</a:t>
            </a:r>
            <a:r>
              <a:rPr lang="en-US" sz="2500" dirty="0">
                <a:latin typeface="Calibri" panose="020F0502020204030204" pitchFamily="34" charset="0"/>
              </a:rPr>
              <a:t>, fix your hope completely on the grace to be brought to you at the </a:t>
            </a:r>
            <a:r>
              <a:rPr lang="en-US" sz="2500" b="1" u="sng" dirty="0">
                <a:solidFill>
                  <a:srgbClr val="FFFFCC"/>
                </a:solidFill>
                <a:latin typeface="Calibri" panose="020F0502020204030204" pitchFamily="34" charset="0"/>
              </a:rPr>
              <a:t>revelation</a:t>
            </a:r>
            <a:r>
              <a:rPr lang="en-US" sz="2500" dirty="0">
                <a:latin typeface="Calibri" panose="020F0502020204030204" pitchFamily="34" charset="0"/>
              </a:rPr>
              <a:t> of Jesus Christ.</a:t>
            </a:r>
            <a:r>
              <a:rPr lang="en-US" sz="25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540377418"/>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81642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2 Peter 1:11, 16</a:t>
            </a:r>
          </a:p>
          <a:p>
            <a:pPr algn="just">
              <a:spcBef>
                <a:spcPts val="0"/>
              </a:spcBef>
              <a:spcAft>
                <a:spcPts val="12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latin typeface="Calibri" panose="020F0502020204030204" pitchFamily="34" charset="0"/>
              </a:rPr>
              <a:t>11</a:t>
            </a:r>
            <a:r>
              <a:rPr lang="en-US" sz="3200" b="1" baseline="30000" dirty="0">
                <a:latin typeface="Calibri" panose="020F0502020204030204" pitchFamily="34" charset="0"/>
              </a:rPr>
              <a:t> </a:t>
            </a:r>
            <a:r>
              <a:rPr lang="en-US" sz="3200" dirty="0">
                <a:latin typeface="Calibri" panose="020F0502020204030204" pitchFamily="34" charset="0"/>
              </a:rPr>
              <a:t>for in this way the entrance into the eternal </a:t>
            </a:r>
            <a:r>
              <a:rPr lang="en-US" sz="3200" b="1" u="sng" dirty="0">
                <a:solidFill>
                  <a:srgbClr val="FFFFCC"/>
                </a:solidFill>
                <a:latin typeface="Calibri" panose="020F0502020204030204" pitchFamily="34" charset="0"/>
              </a:rPr>
              <a:t>kingdom</a:t>
            </a:r>
            <a:r>
              <a:rPr lang="en-US" sz="3200" dirty="0">
                <a:latin typeface="Calibri" panose="020F0502020204030204" pitchFamily="34" charset="0"/>
              </a:rPr>
              <a:t> of our Lord and Savior Jesus Christ will be abundantly supplied to you…</a:t>
            </a:r>
            <a:r>
              <a:rPr lang="en-US" sz="3200" baseline="30000" dirty="0">
                <a:latin typeface="Calibri" panose="020F0502020204030204" pitchFamily="34" charset="0"/>
              </a:rPr>
              <a:t>16</a:t>
            </a:r>
            <a:r>
              <a:rPr lang="en-US" sz="3200" b="1" baseline="30000" dirty="0">
                <a:latin typeface="Calibri" panose="020F0502020204030204" pitchFamily="34" charset="0"/>
              </a:rPr>
              <a:t> </a:t>
            </a:r>
            <a:r>
              <a:rPr lang="en-US" sz="3200" dirty="0">
                <a:latin typeface="Calibri" panose="020F0502020204030204" pitchFamily="34" charset="0"/>
              </a:rPr>
              <a:t>For we did not follow cleverly devised tales when we made known to you the power and </a:t>
            </a:r>
            <a:r>
              <a:rPr lang="en-US" sz="3200" b="1" u="sng" dirty="0">
                <a:solidFill>
                  <a:srgbClr val="FFFFCC"/>
                </a:solidFill>
                <a:latin typeface="Calibri" panose="020F0502020204030204" pitchFamily="34" charset="0"/>
              </a:rPr>
              <a:t>coming of our Lord Jesus Christ</a:t>
            </a:r>
            <a:r>
              <a:rPr lang="en-US" sz="3200" dirty="0">
                <a:latin typeface="Calibri" panose="020F0502020204030204" pitchFamily="34" charset="0"/>
              </a:rPr>
              <a:t>, but we were eyewitnesses of His majesty.</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152951560"/>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308872"/>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3:19-21</a:t>
            </a:r>
          </a:p>
          <a:p>
            <a:pPr algn="just">
              <a:spcBef>
                <a:spcPts val="0"/>
              </a:spcBef>
              <a:spcAft>
                <a:spcPts val="12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latin typeface="Calibri" panose="020F0502020204030204" pitchFamily="34" charset="0"/>
              </a:rPr>
              <a:t>19</a:t>
            </a:r>
            <a:r>
              <a:rPr lang="en-US" sz="3200" b="1" baseline="30000" dirty="0">
                <a:latin typeface="Calibri" panose="020F0502020204030204" pitchFamily="34" charset="0"/>
              </a:rPr>
              <a:t> </a:t>
            </a:r>
            <a:r>
              <a:rPr lang="en-US" sz="3200" dirty="0">
                <a:latin typeface="Calibri" panose="020F0502020204030204" pitchFamily="34" charset="0"/>
              </a:rPr>
              <a:t>Therefore repent and return, so that your sins may be wiped away, in order that </a:t>
            </a:r>
            <a:r>
              <a:rPr lang="en-US" sz="3200" b="1" u="sng" dirty="0">
                <a:solidFill>
                  <a:srgbClr val="FFFFCC"/>
                </a:solidFill>
                <a:latin typeface="Calibri" panose="020F0502020204030204" pitchFamily="34" charset="0"/>
              </a:rPr>
              <a:t>times of refreshing may</a:t>
            </a:r>
            <a:r>
              <a:rPr lang="en-US" sz="3200" dirty="0">
                <a:latin typeface="Calibri" panose="020F0502020204030204" pitchFamily="34" charset="0"/>
              </a:rPr>
              <a:t> come from the presence of the Lord; </a:t>
            </a:r>
            <a:r>
              <a:rPr lang="en-US" sz="3200" baseline="30000" dirty="0">
                <a:latin typeface="Calibri" panose="020F0502020204030204" pitchFamily="34" charset="0"/>
              </a:rPr>
              <a:t>20</a:t>
            </a:r>
            <a:r>
              <a:rPr lang="en-US" sz="3200" b="1" baseline="30000" dirty="0">
                <a:latin typeface="Calibri" panose="020F0502020204030204" pitchFamily="34" charset="0"/>
              </a:rPr>
              <a:t> </a:t>
            </a:r>
            <a:r>
              <a:rPr lang="en-US" sz="3200" dirty="0">
                <a:latin typeface="Calibri" panose="020F0502020204030204" pitchFamily="34" charset="0"/>
              </a:rPr>
              <a:t>and that He may send Jesus, the Christ appointed for you,</a:t>
            </a:r>
            <a:r>
              <a:rPr lang="en-US" sz="3200" baseline="30000" dirty="0">
                <a:latin typeface="Calibri" panose="020F0502020204030204" pitchFamily="34" charset="0"/>
              </a:rPr>
              <a:t>21</a:t>
            </a:r>
            <a:r>
              <a:rPr lang="en-US" sz="3200" b="1" baseline="30000" dirty="0">
                <a:latin typeface="Calibri" panose="020F0502020204030204" pitchFamily="34" charset="0"/>
              </a:rPr>
              <a:t> </a:t>
            </a:r>
            <a:r>
              <a:rPr lang="en-US" sz="3200" dirty="0">
                <a:latin typeface="Calibri" panose="020F0502020204030204" pitchFamily="34" charset="0"/>
              </a:rPr>
              <a:t>whom heaven must receive until </a:t>
            </a:r>
            <a:r>
              <a:rPr lang="en-US" sz="3200" i="1" dirty="0">
                <a:latin typeface="Calibri" panose="020F0502020204030204" pitchFamily="34" charset="0"/>
              </a:rPr>
              <a:t>the</a:t>
            </a:r>
            <a:r>
              <a:rPr lang="en-US" sz="3200" dirty="0">
                <a:latin typeface="Calibri" panose="020F0502020204030204" pitchFamily="34" charset="0"/>
              </a:rPr>
              <a:t> period of </a:t>
            </a:r>
            <a:r>
              <a:rPr lang="en-US" sz="3200" b="1" u="sng" dirty="0">
                <a:solidFill>
                  <a:srgbClr val="FFFFCC"/>
                </a:solidFill>
                <a:latin typeface="Calibri" panose="020F0502020204030204" pitchFamily="34" charset="0"/>
              </a:rPr>
              <a:t>restoration of all things</a:t>
            </a:r>
            <a:r>
              <a:rPr lang="en-US" sz="3200" dirty="0">
                <a:latin typeface="Calibri" panose="020F0502020204030204" pitchFamily="34" charset="0"/>
              </a:rPr>
              <a:t> about which God spoke by the mouth of His holy prophets from ancient time.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030847502"/>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4801314"/>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3:19-21</a:t>
            </a:r>
          </a:p>
          <a:p>
            <a:pPr algn="just">
              <a:spcBef>
                <a:spcPts val="0"/>
              </a:spcBef>
              <a:spcAft>
                <a:spcPts val="12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latin typeface="Calibri" panose="020F0502020204030204" pitchFamily="34" charset="0"/>
              </a:rPr>
              <a:t>19</a:t>
            </a:r>
            <a:r>
              <a:rPr lang="en-US" sz="3200" b="1" baseline="30000" dirty="0">
                <a:latin typeface="Calibri" panose="020F0502020204030204" pitchFamily="34" charset="0"/>
              </a:rPr>
              <a:t> </a:t>
            </a:r>
            <a:r>
              <a:rPr lang="en-US" sz="3200" dirty="0">
                <a:latin typeface="Calibri" panose="020F0502020204030204" pitchFamily="34" charset="0"/>
              </a:rPr>
              <a:t>Therefore repent and return, so that your sins may be wiped away, </a:t>
            </a:r>
            <a:r>
              <a:rPr lang="en-US" sz="3200" b="1" u="sng" dirty="0">
                <a:solidFill>
                  <a:srgbClr val="FFFFCC"/>
                </a:solidFill>
                <a:latin typeface="Calibri" panose="020F0502020204030204" pitchFamily="34" charset="0"/>
              </a:rPr>
              <a:t>in order that [</a:t>
            </a:r>
            <a:r>
              <a:rPr lang="en-US" sz="3200" b="1" i="1" u="sng" dirty="0" err="1">
                <a:solidFill>
                  <a:srgbClr val="FFFFCC"/>
                </a:solidFill>
                <a:latin typeface="Calibri" panose="020F0502020204030204" pitchFamily="34" charset="0"/>
              </a:rPr>
              <a:t>hopōs</a:t>
            </a:r>
            <a:r>
              <a:rPr lang="en-US" sz="3200" b="1" u="sng" dirty="0">
                <a:solidFill>
                  <a:srgbClr val="FFFFCC"/>
                </a:solidFill>
                <a:latin typeface="Calibri" panose="020F0502020204030204" pitchFamily="34" charset="0"/>
              </a:rPr>
              <a:t>]</a:t>
            </a:r>
            <a:r>
              <a:rPr lang="en-US" sz="3200" dirty="0">
                <a:latin typeface="Calibri" panose="020F0502020204030204" pitchFamily="34" charset="0"/>
              </a:rPr>
              <a:t> </a:t>
            </a:r>
            <a:r>
              <a:rPr lang="en-US" sz="3200" b="1" u="sng" dirty="0">
                <a:solidFill>
                  <a:srgbClr val="FFFFCC"/>
                </a:solidFill>
                <a:latin typeface="Calibri" panose="020F0502020204030204" pitchFamily="34" charset="0"/>
              </a:rPr>
              <a:t>times [</a:t>
            </a:r>
            <a:r>
              <a:rPr lang="en-US" sz="3200" b="1" i="1" u="sng" dirty="0" err="1">
                <a:solidFill>
                  <a:srgbClr val="FFFFCC"/>
                </a:solidFill>
                <a:latin typeface="Calibri" panose="020F0502020204030204" pitchFamily="34" charset="0"/>
              </a:rPr>
              <a:t>kairos</a:t>
            </a:r>
            <a:r>
              <a:rPr lang="en-US" sz="3200" b="1" u="sng" dirty="0">
                <a:solidFill>
                  <a:srgbClr val="FFFFCC"/>
                </a:solidFill>
                <a:latin typeface="Calibri" panose="020F0502020204030204" pitchFamily="34" charset="0"/>
              </a:rPr>
              <a:t>]</a:t>
            </a:r>
            <a:r>
              <a:rPr lang="en-US" sz="3200" dirty="0">
                <a:latin typeface="Calibri" panose="020F0502020204030204" pitchFamily="34" charset="0"/>
              </a:rPr>
              <a:t> of refreshing </a:t>
            </a:r>
            <a:r>
              <a:rPr lang="en-US" sz="3200" b="1" u="sng" dirty="0">
                <a:solidFill>
                  <a:srgbClr val="FFFFCC"/>
                </a:solidFill>
                <a:latin typeface="Calibri" panose="020F0502020204030204" pitchFamily="34" charset="0"/>
              </a:rPr>
              <a:t>may come [</a:t>
            </a:r>
            <a:r>
              <a:rPr lang="en-US" sz="3200" b="1" i="1" u="sng" dirty="0" err="1">
                <a:solidFill>
                  <a:srgbClr val="FFFFCC"/>
                </a:solidFill>
                <a:latin typeface="Calibri" panose="020F0502020204030204" pitchFamily="34" charset="0"/>
              </a:rPr>
              <a:t>erchomai</a:t>
            </a:r>
            <a:r>
              <a:rPr lang="en-US" sz="3200" b="1" u="sng" dirty="0">
                <a:solidFill>
                  <a:srgbClr val="FFFFCC"/>
                </a:solidFill>
                <a:latin typeface="Calibri" panose="020F0502020204030204" pitchFamily="34" charset="0"/>
              </a:rPr>
              <a:t>]</a:t>
            </a:r>
            <a:r>
              <a:rPr lang="en-US" sz="3200" dirty="0">
                <a:latin typeface="Calibri" panose="020F0502020204030204" pitchFamily="34" charset="0"/>
              </a:rPr>
              <a:t> from the presence of the Lord; </a:t>
            </a:r>
            <a:r>
              <a:rPr lang="en-US" sz="3200" baseline="30000" dirty="0">
                <a:latin typeface="Calibri" panose="020F0502020204030204" pitchFamily="34" charset="0"/>
              </a:rPr>
              <a:t>20</a:t>
            </a:r>
            <a:r>
              <a:rPr lang="en-US" sz="3200" b="1" baseline="30000" dirty="0">
                <a:latin typeface="Calibri" panose="020F0502020204030204" pitchFamily="34" charset="0"/>
              </a:rPr>
              <a:t> </a:t>
            </a:r>
            <a:r>
              <a:rPr lang="en-US" sz="3200" b="1" u="sng" dirty="0">
                <a:solidFill>
                  <a:srgbClr val="FFFFCC"/>
                </a:solidFill>
                <a:latin typeface="Calibri" panose="020F0502020204030204" pitchFamily="34" charset="0"/>
              </a:rPr>
              <a:t>and [</a:t>
            </a:r>
            <a:r>
              <a:rPr lang="en-US" sz="3200" b="1" i="1" u="sng" dirty="0">
                <a:solidFill>
                  <a:srgbClr val="FFFFCC"/>
                </a:solidFill>
                <a:latin typeface="Calibri" panose="020F0502020204030204" pitchFamily="34" charset="0"/>
              </a:rPr>
              <a:t>kai</a:t>
            </a:r>
            <a:r>
              <a:rPr lang="en-US" sz="3200" b="1" u="sng" dirty="0">
                <a:solidFill>
                  <a:srgbClr val="FFFFCC"/>
                </a:solidFill>
                <a:latin typeface="Calibri" panose="020F0502020204030204" pitchFamily="34" charset="0"/>
              </a:rPr>
              <a:t>]</a:t>
            </a:r>
            <a:r>
              <a:rPr lang="en-US" sz="3200" dirty="0">
                <a:latin typeface="Calibri" panose="020F0502020204030204" pitchFamily="34" charset="0"/>
              </a:rPr>
              <a:t> that He </a:t>
            </a:r>
            <a:r>
              <a:rPr lang="en-US" sz="3200" b="1" u="sng" dirty="0">
                <a:solidFill>
                  <a:srgbClr val="FFFFCC"/>
                </a:solidFill>
                <a:latin typeface="Calibri" panose="020F0502020204030204" pitchFamily="34" charset="0"/>
              </a:rPr>
              <a:t>may send [</a:t>
            </a:r>
            <a:r>
              <a:rPr lang="en-US" sz="3200" b="1" i="1" u="sng" dirty="0" err="1">
                <a:solidFill>
                  <a:srgbClr val="FFFFCC"/>
                </a:solidFill>
                <a:latin typeface="Calibri" panose="020F0502020204030204" pitchFamily="34" charset="0"/>
              </a:rPr>
              <a:t>apostellō</a:t>
            </a:r>
            <a:r>
              <a:rPr lang="en-US" sz="3200" b="1" u="sng" dirty="0">
                <a:solidFill>
                  <a:srgbClr val="FFFFCC"/>
                </a:solidFill>
                <a:latin typeface="Calibri" panose="020F0502020204030204" pitchFamily="34" charset="0"/>
              </a:rPr>
              <a:t>] </a:t>
            </a:r>
            <a:r>
              <a:rPr lang="en-US" sz="3200" dirty="0">
                <a:latin typeface="Calibri" panose="020F0502020204030204" pitchFamily="34" charset="0"/>
              </a:rPr>
              <a:t>Jesus, the Christ appointed for you,</a:t>
            </a:r>
            <a:r>
              <a:rPr lang="en-US" sz="3200" baseline="30000" dirty="0">
                <a:latin typeface="Calibri" panose="020F0502020204030204" pitchFamily="34" charset="0"/>
              </a:rPr>
              <a:t>21</a:t>
            </a:r>
            <a:r>
              <a:rPr lang="en-US" sz="3200" b="1" baseline="30000" dirty="0">
                <a:latin typeface="Calibri" panose="020F0502020204030204" pitchFamily="34" charset="0"/>
              </a:rPr>
              <a:t> </a:t>
            </a:r>
            <a:r>
              <a:rPr lang="en-US" sz="3200" dirty="0">
                <a:latin typeface="Calibri" panose="020F0502020204030204" pitchFamily="34" charset="0"/>
              </a:rPr>
              <a:t>whom heaven must receive until </a:t>
            </a:r>
            <a:r>
              <a:rPr lang="en-US" sz="3200" i="1" dirty="0">
                <a:latin typeface="Calibri" panose="020F0502020204030204" pitchFamily="34" charset="0"/>
              </a:rPr>
              <a:t>the</a:t>
            </a:r>
            <a:r>
              <a:rPr lang="en-US" sz="3200" dirty="0">
                <a:latin typeface="Calibri" panose="020F0502020204030204" pitchFamily="34" charset="0"/>
              </a:rPr>
              <a:t> </a:t>
            </a:r>
            <a:r>
              <a:rPr lang="en-US" sz="3200" b="1" u="sng" dirty="0">
                <a:solidFill>
                  <a:srgbClr val="FFFFCC"/>
                </a:solidFill>
                <a:latin typeface="Calibri" panose="020F0502020204030204" pitchFamily="34" charset="0"/>
              </a:rPr>
              <a:t>period [</a:t>
            </a:r>
            <a:r>
              <a:rPr lang="en-US" sz="3200" b="1" i="1" u="sng" dirty="0" err="1">
                <a:solidFill>
                  <a:srgbClr val="FFFFCC"/>
                </a:solidFill>
                <a:latin typeface="Calibri" panose="020F0502020204030204" pitchFamily="34" charset="0"/>
              </a:rPr>
              <a:t>chronos</a:t>
            </a:r>
            <a:r>
              <a:rPr lang="en-US" sz="3200" b="1" u="sng" dirty="0">
                <a:solidFill>
                  <a:srgbClr val="FFFFCC"/>
                </a:solidFill>
                <a:latin typeface="Calibri" panose="020F0502020204030204" pitchFamily="34" charset="0"/>
              </a:rPr>
              <a:t>]</a:t>
            </a:r>
            <a:r>
              <a:rPr lang="en-US" sz="3200" dirty="0">
                <a:latin typeface="Calibri" panose="020F0502020204030204" pitchFamily="34" charset="0"/>
              </a:rPr>
              <a:t> of restoration of all things about which God spoke by the mouth of His holy prophets from ancient time.</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spTree>
    <p:extLst>
      <p:ext uri="{BB962C8B-B14F-4D97-AF65-F5344CB8AC3E}">
        <p14:creationId xmlns:p14="http://schemas.microsoft.com/office/powerpoint/2010/main" val="353631163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366421"/>
            <a:ext cx="9144000" cy="5262979"/>
          </a:xfrm>
          <a:prstGeom prst="rect">
            <a:avLst/>
          </a:prstGeom>
        </p:spPr>
        <p:txBody>
          <a:bodyPr wrap="square">
            <a:spAutoFit/>
          </a:bodyPr>
          <a:lstStyle/>
          <a:p>
            <a:pPr algn="just"/>
            <a:r>
              <a:rPr lang="en-US" sz="28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a:t>
            </a:r>
            <a:r>
              <a:rPr lang="en-US" sz="2800" dirty="0">
                <a:latin typeface="Calibri" panose="020F0502020204030204" pitchFamily="34" charset="0"/>
              </a:rPr>
              <a:t>The two clauses that follow </a:t>
            </a:r>
            <a:r>
              <a:rPr lang="el-GR" sz="2800" dirty="0">
                <a:latin typeface="Calibri" panose="020F0502020204030204" pitchFamily="34" charset="0"/>
              </a:rPr>
              <a:t>ὅπως</a:t>
            </a:r>
            <a:r>
              <a:rPr lang="en-US" sz="2800" dirty="0">
                <a:latin typeface="Calibri" panose="020F0502020204030204" pitchFamily="34" charset="0"/>
              </a:rPr>
              <a:t> go together. In other words the clause ‘that the times of refreshing may come from the presence of the Lord’ must be taken with the words ‘and that He may send Jesus.’ As </a:t>
            </a:r>
            <a:r>
              <a:rPr lang="en-US" sz="2800" dirty="0" err="1">
                <a:latin typeface="Calibri" panose="020F0502020204030204" pitchFamily="34" charset="0"/>
              </a:rPr>
              <a:t>Haenchen</a:t>
            </a:r>
            <a:r>
              <a:rPr lang="en-US" sz="2800" dirty="0">
                <a:latin typeface="Calibri" panose="020F0502020204030204" pitchFamily="34" charset="0"/>
              </a:rPr>
              <a:t> puts it, ‘The two promises are complementary statements about one and the same event.’ Nothing grammatically separates the promises; in fact they are joined together by the connective </a:t>
            </a:r>
            <a:r>
              <a:rPr lang="el-GR" sz="2800" dirty="0">
                <a:latin typeface="Calibri" panose="020F0502020204030204" pitchFamily="34" charset="0"/>
              </a:rPr>
              <a:t>καὶ</a:t>
            </a:r>
            <a:r>
              <a:rPr lang="en-US" sz="2800" dirty="0">
                <a:latin typeface="Calibri" panose="020F0502020204030204" pitchFamily="34" charset="0"/>
              </a:rPr>
              <a:t>. The noun </a:t>
            </a:r>
            <a:r>
              <a:rPr lang="el-GR" sz="2800" dirty="0">
                <a:latin typeface="Calibri" panose="020F0502020204030204" pitchFamily="34" charset="0"/>
              </a:rPr>
              <a:t>ἄναψύξεως</a:t>
            </a:r>
            <a:r>
              <a:rPr lang="en-US" sz="2800" dirty="0">
                <a:latin typeface="Calibri" panose="020F0502020204030204" pitchFamily="34" charset="0"/>
              </a:rPr>
              <a:t>, translated “refreshing,” is a New Testament </a:t>
            </a:r>
            <a:r>
              <a:rPr lang="en-US" sz="2800" i="1" dirty="0">
                <a:latin typeface="Calibri" panose="020F0502020204030204" pitchFamily="34" charset="0"/>
              </a:rPr>
              <a:t>hapax legomenon</a:t>
            </a:r>
            <a:r>
              <a:rPr lang="en-US" sz="2800" dirty="0">
                <a:latin typeface="Calibri" panose="020F0502020204030204" pitchFamily="34" charset="0"/>
              </a:rPr>
              <a:t>. It is used in Greek literature in various forms to refer to ‘cooling by blowing, refreshing, relieving, resting.’ It occurs in the Septuagint only in Exodus (Eng., 8:15; </a:t>
            </a:r>
            <a:r>
              <a:rPr lang="en-US" sz="2800" cap="small" dirty="0">
                <a:latin typeface="Calibri" panose="020F0502020204030204" pitchFamily="34" charset="0"/>
              </a:rPr>
              <a:t>lxx</a:t>
            </a:r>
            <a:r>
              <a:rPr lang="en-US" sz="2800" dirty="0">
                <a:latin typeface="Calibri" panose="020F0502020204030204" pitchFamily="34" charset="0"/>
              </a:rPr>
              <a:t>, v. 11), where it refers to relief from the plague of frogs.”</a:t>
            </a:r>
          </a:p>
        </p:txBody>
      </p:sp>
      <p:sp>
        <p:nvSpPr>
          <p:cNvPr id="3" name="Rectangle 2"/>
          <p:cNvSpPr/>
          <p:nvPr/>
        </p:nvSpPr>
        <p:spPr>
          <a:xfrm>
            <a:off x="1628774" y="228600"/>
            <a:ext cx="5886452" cy="1123384"/>
          </a:xfrm>
          <a:prstGeom prst="rect">
            <a:avLst/>
          </a:prstGeom>
        </p:spPr>
        <p:txBody>
          <a:bodyPr wrap="square">
            <a:spAutoFit/>
          </a:bodyPr>
          <a:lstStyle/>
          <a:p>
            <a:pPr algn="ctr">
              <a:spcAft>
                <a:spcPts val="600"/>
              </a:spcAft>
            </a:pPr>
            <a:r>
              <a:rPr lang="en-US" sz="3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3:19-21</a:t>
            </a:r>
          </a:p>
          <a:p>
            <a:pPr lvl="0" algn="ctr"/>
            <a:r>
              <a:rPr lang="en-US" sz="14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Stanley D. Toussaint and Jay A. Quine, “No, Not Yet: The Contingency of God’s Promised Kingdom,” </a:t>
            </a:r>
            <a:r>
              <a:rPr lang="en-US" sz="14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Bibliotheca Sacra</a:t>
            </a:r>
            <a:r>
              <a:rPr lang="en-US" sz="14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164 (April–June 2007): 138, 144.</a:t>
            </a:r>
          </a:p>
        </p:txBody>
      </p:sp>
      <p:pic>
        <p:nvPicPr>
          <p:cNvPr id="4" name="Picture 2" descr="http://3.bp.blogspot.com/-QEkPt30fRNQ/US-EfJsZfRI/AAAAAAAASK4/JnP_SUUHRas/s1600/a.jpg">
            <a:extLst>
              <a:ext uri="{FF2B5EF4-FFF2-40B4-BE49-F238E27FC236}">
                <a16:creationId xmlns:a16="http://schemas.microsoft.com/office/drawing/2014/main" id="{4C65D9D5-EC76-48A7-9B4A-3A4832A4355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96200" y="76200"/>
            <a:ext cx="1365250" cy="914400"/>
          </a:xfrm>
          <a:prstGeom prst="rect">
            <a:avLst/>
          </a:prstGeom>
          <a:noFill/>
          <a:ln w="9525">
            <a:noFill/>
            <a:miter lim="800000"/>
            <a:headEnd/>
            <a:tailEnd/>
          </a:ln>
        </p:spPr>
      </p:pic>
    </p:spTree>
    <p:extLst>
      <p:ext uri="{BB962C8B-B14F-4D97-AF65-F5344CB8AC3E}">
        <p14:creationId xmlns:p14="http://schemas.microsoft.com/office/powerpoint/2010/main" val="4020781940"/>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399078"/>
            <a:ext cx="9144000" cy="5262979"/>
          </a:xfrm>
          <a:prstGeom prst="rect">
            <a:avLst/>
          </a:prstGeom>
        </p:spPr>
        <p:txBody>
          <a:bodyPr wrap="square">
            <a:spAutoFit/>
          </a:bodyPr>
          <a:lstStyle/>
          <a:p>
            <a:pPr algn="just"/>
            <a:r>
              <a:rPr lang="en-US" sz="28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a:t>
            </a:r>
            <a:r>
              <a:rPr lang="en-US" sz="2800" dirty="0">
                <a:latin typeface="Calibri" panose="020F0502020204030204" pitchFamily="34" charset="0"/>
              </a:rPr>
              <a:t>Schweizer correctly observes, ‘The context makes sense only if the ‘times of refreshing’ are the definitive age of salvation. The expression is undoubtedly apocalyptic in origin. . . . The reference, then, is to the eschatological redemption which is promised to Israel if it repents.’ Furthermore the plural </a:t>
            </a:r>
            <a:r>
              <a:rPr lang="el-GR" sz="2800" dirty="0">
                <a:latin typeface="Calibri" panose="020F0502020204030204" pitchFamily="34" charset="0"/>
              </a:rPr>
              <a:t>καιροὶ</a:t>
            </a:r>
            <a:r>
              <a:rPr lang="en-US" sz="2800" dirty="0">
                <a:latin typeface="Calibri" panose="020F0502020204030204" pitchFamily="34" charset="0"/>
              </a:rPr>
              <a:t>, ‘times,’ in Acts 3:19, parallels the plural noun </a:t>
            </a:r>
            <a:r>
              <a:rPr lang="el-GR" sz="2800" dirty="0">
                <a:latin typeface="Calibri" panose="020F0502020204030204" pitchFamily="34" charset="0"/>
              </a:rPr>
              <a:t>χρονῶν</a:t>
            </a:r>
            <a:r>
              <a:rPr lang="en-US" sz="2800" dirty="0">
                <a:latin typeface="Calibri" panose="020F0502020204030204" pitchFamily="34" charset="0"/>
              </a:rPr>
              <a:t>, ‘seasons’ or ‘times,’ in verse 21 (which is translated ‘period’ in the </a:t>
            </a:r>
            <a:r>
              <a:rPr lang="en-US" sz="2800" cap="small" dirty="0" err="1">
                <a:latin typeface="Calibri" panose="020F0502020204030204" pitchFamily="34" charset="0"/>
              </a:rPr>
              <a:t>nasb</a:t>
            </a:r>
            <a:r>
              <a:rPr lang="en-US" sz="2800" dirty="0">
                <a:latin typeface="Calibri" panose="020F0502020204030204" pitchFamily="34" charset="0"/>
              </a:rPr>
              <a:t>). The two terms refer to the same era, and the plural forms simply emphasize duration. The context makes it clear that the synonyms refer to the future kingdom, with </a:t>
            </a:r>
            <a:r>
              <a:rPr lang="el-GR" sz="2800" dirty="0">
                <a:latin typeface="Calibri" panose="020F0502020204030204" pitchFamily="34" charset="0"/>
              </a:rPr>
              <a:t>καιροὶ</a:t>
            </a:r>
            <a:r>
              <a:rPr lang="en-US" sz="2800" dirty="0">
                <a:latin typeface="Calibri" panose="020F0502020204030204" pitchFamily="34" charset="0"/>
              </a:rPr>
              <a:t> emphasizing the quality of time and </a:t>
            </a:r>
            <a:r>
              <a:rPr lang="el-GR" sz="2800" dirty="0">
                <a:latin typeface="Calibri" panose="020F0502020204030204" pitchFamily="34" charset="0"/>
              </a:rPr>
              <a:t>χρονῶν</a:t>
            </a:r>
            <a:r>
              <a:rPr lang="en-US" sz="2800" dirty="0">
                <a:latin typeface="Calibri" panose="020F0502020204030204" pitchFamily="34" charset="0"/>
              </a:rPr>
              <a:t> emphasizing the duration of the time.”</a:t>
            </a:r>
          </a:p>
        </p:txBody>
      </p:sp>
      <p:sp>
        <p:nvSpPr>
          <p:cNvPr id="3" name="Rectangle 2"/>
          <p:cNvSpPr/>
          <p:nvPr/>
        </p:nvSpPr>
        <p:spPr>
          <a:xfrm>
            <a:off x="1628774" y="228600"/>
            <a:ext cx="5886452" cy="1123384"/>
          </a:xfrm>
          <a:prstGeom prst="rect">
            <a:avLst/>
          </a:prstGeom>
        </p:spPr>
        <p:txBody>
          <a:bodyPr wrap="square">
            <a:spAutoFit/>
          </a:bodyPr>
          <a:lstStyle/>
          <a:p>
            <a:pPr algn="ctr">
              <a:spcAft>
                <a:spcPts val="600"/>
              </a:spcAft>
            </a:pPr>
            <a:r>
              <a:rPr lang="en-US" sz="3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3:19-21</a:t>
            </a:r>
          </a:p>
          <a:p>
            <a:pPr lvl="0" algn="ctr"/>
            <a:r>
              <a:rPr lang="en-US" sz="14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Stanley D. Toussaint and Jay A. Quine, “No, Not Yet: The Contingency of God’s Promised Kingdom,” </a:t>
            </a:r>
            <a:r>
              <a:rPr lang="en-US" sz="14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Bibliotheca Sacra</a:t>
            </a:r>
            <a:r>
              <a:rPr lang="en-US" sz="14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164 (April–June 2007): 138, 141.</a:t>
            </a:r>
          </a:p>
        </p:txBody>
      </p:sp>
      <p:pic>
        <p:nvPicPr>
          <p:cNvPr id="4" name="Picture 2" descr="http://3.bp.blogspot.com/-QEkPt30fRNQ/US-EfJsZfRI/AAAAAAAASK4/JnP_SUUHRas/s1600/a.jpg">
            <a:extLst>
              <a:ext uri="{FF2B5EF4-FFF2-40B4-BE49-F238E27FC236}">
                <a16:creationId xmlns:a16="http://schemas.microsoft.com/office/drawing/2014/main" id="{4C65D9D5-EC76-48A7-9B4A-3A4832A4355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96200" y="76200"/>
            <a:ext cx="1365250" cy="914400"/>
          </a:xfrm>
          <a:prstGeom prst="rect">
            <a:avLst/>
          </a:prstGeom>
          <a:noFill/>
          <a:ln w="9525">
            <a:noFill/>
            <a:miter lim="800000"/>
            <a:headEnd/>
            <a:tailEnd/>
          </a:ln>
        </p:spPr>
      </p:pic>
    </p:spTree>
    <p:extLst>
      <p:ext uri="{BB962C8B-B14F-4D97-AF65-F5344CB8AC3E}">
        <p14:creationId xmlns:p14="http://schemas.microsoft.com/office/powerpoint/2010/main" val="103283267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366421"/>
            <a:ext cx="9144000" cy="5262979"/>
          </a:xfrm>
          <a:prstGeom prst="rect">
            <a:avLst/>
          </a:prstGeom>
        </p:spPr>
        <p:txBody>
          <a:bodyPr wrap="square">
            <a:spAutoFit/>
          </a:bodyPr>
          <a:lstStyle/>
          <a:p>
            <a:pPr algn="just"/>
            <a:r>
              <a:rPr lang="en-US" sz="28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a:t>
            </a:r>
            <a:r>
              <a:rPr lang="en-US" sz="2800" dirty="0">
                <a:latin typeface="Calibri" panose="020F0502020204030204" pitchFamily="34" charset="0"/>
              </a:rPr>
              <a:t>Bock argues for two separate time periods for these events in support of his ‘already, not yet’ view on the Davidic kingdom. He says the ‘periods of refreshing’ refer to the present time when sins can be wiped away through repentance, and that the ‘times of restoration of all things’ refers to the millennium. ‘Among the points in support of this distinction is that in the LXX translation by Symmachus, a reference to the descent of the Spirit in Isaiah 32:15 uses the term </a:t>
            </a:r>
            <a:r>
              <a:rPr lang="el-GR" sz="2800" dirty="0">
                <a:latin typeface="Calibri" panose="020F0502020204030204" pitchFamily="34" charset="0"/>
              </a:rPr>
              <a:t>ἀνάψυξις</a:t>
            </a:r>
            <a:r>
              <a:rPr lang="en-US" sz="2800" dirty="0">
                <a:latin typeface="Calibri" panose="020F0502020204030204" pitchFamily="34" charset="0"/>
              </a:rPr>
              <a:t> (refreshment), a term related to the one in Acts 3:20.’ However, the context of Isaiah 32:15 refers to millennial blessings to national Israel, a fact that supports the single-stage restoration view, not a two-phase ‘already, not…</a:t>
            </a:r>
          </a:p>
        </p:txBody>
      </p:sp>
      <p:sp>
        <p:nvSpPr>
          <p:cNvPr id="3" name="Rectangle 2"/>
          <p:cNvSpPr/>
          <p:nvPr/>
        </p:nvSpPr>
        <p:spPr>
          <a:xfrm>
            <a:off x="1628774" y="228600"/>
            <a:ext cx="5886452" cy="1123384"/>
          </a:xfrm>
          <a:prstGeom prst="rect">
            <a:avLst/>
          </a:prstGeom>
        </p:spPr>
        <p:txBody>
          <a:bodyPr wrap="square">
            <a:spAutoFit/>
          </a:bodyPr>
          <a:lstStyle/>
          <a:p>
            <a:pPr algn="ctr">
              <a:spcAft>
                <a:spcPts val="600"/>
              </a:spcAft>
            </a:pPr>
            <a:r>
              <a:rPr lang="en-US" sz="3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3:19-21</a:t>
            </a:r>
          </a:p>
          <a:p>
            <a:pPr lvl="0" algn="ctr"/>
            <a:r>
              <a:rPr lang="en-US" sz="14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A. McLean, “Did Jesus Correct the Disciples’ View of the Kingdom?,” </a:t>
            </a:r>
            <a:r>
              <a:rPr lang="en-US" sz="14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Bibliotheca Sacra</a:t>
            </a:r>
            <a:r>
              <a:rPr lang="en-US" sz="14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151, no. 602 (April–June 1994): 223–25.</a:t>
            </a:r>
          </a:p>
        </p:txBody>
      </p:sp>
      <p:pic>
        <p:nvPicPr>
          <p:cNvPr id="4" name="Picture 2" descr="http://3.bp.blogspot.com/-QEkPt30fRNQ/US-EfJsZfRI/AAAAAAAASK4/JnP_SUUHRas/s1600/a.jpg">
            <a:extLst>
              <a:ext uri="{FF2B5EF4-FFF2-40B4-BE49-F238E27FC236}">
                <a16:creationId xmlns:a16="http://schemas.microsoft.com/office/drawing/2014/main" id="{4C65D9D5-EC76-48A7-9B4A-3A4832A4355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96200" y="76200"/>
            <a:ext cx="1365250" cy="914400"/>
          </a:xfrm>
          <a:prstGeom prst="rect">
            <a:avLst/>
          </a:prstGeom>
          <a:noFill/>
          <a:ln w="9525">
            <a:noFill/>
            <a:miter lim="800000"/>
            <a:headEnd/>
            <a:tailEnd/>
          </a:ln>
        </p:spPr>
      </p:pic>
    </p:spTree>
    <p:extLst>
      <p:ext uri="{BB962C8B-B14F-4D97-AF65-F5344CB8AC3E}">
        <p14:creationId xmlns:p14="http://schemas.microsoft.com/office/powerpoint/2010/main" val="63794695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366421"/>
            <a:ext cx="9144000" cy="5262979"/>
          </a:xfrm>
          <a:prstGeom prst="rect">
            <a:avLst/>
          </a:prstGeom>
        </p:spPr>
        <p:txBody>
          <a:bodyPr wrap="square">
            <a:spAutoFit/>
          </a:bodyPr>
          <a:lstStyle/>
          <a:p>
            <a:pPr algn="just"/>
            <a:r>
              <a:rPr lang="en-US" sz="2800" dirty="0">
                <a:effectLst>
                  <a:outerShdw blurRad="38100" dist="38100" dir="2700000" algn="tl">
                    <a:srgbClr val="000000">
                      <a:alpha val="43137"/>
                    </a:srgbClr>
                  </a:outerShdw>
                </a:effectLst>
                <a:latin typeface="Calibri" panose="020F0502020204030204" pitchFamily="34" charset="0"/>
                <a:ea typeface="Times New Roman" panose="02020603050405020304" pitchFamily="18" charset="0"/>
                <a:cs typeface="Calibri" panose="020F0502020204030204" pitchFamily="34" charset="0"/>
              </a:rPr>
              <a:t>…</a:t>
            </a:r>
            <a:r>
              <a:rPr lang="en-US" sz="2800" dirty="0">
                <a:latin typeface="Calibri" panose="020F0502020204030204" pitchFamily="34" charset="0"/>
              </a:rPr>
              <a:t>yet’ restoration. Walker suggests a two-stage restoration in Acts 3:19–21. He, like Bock, maintains that the </a:t>
            </a:r>
            <a:r>
              <a:rPr lang="el-GR" sz="2800" dirty="0">
                <a:latin typeface="Calibri" panose="020F0502020204030204" pitchFamily="34" charset="0"/>
              </a:rPr>
              <a:t>καιροὶ ἀναψύξεως</a:t>
            </a:r>
            <a:r>
              <a:rPr lang="en-US" sz="2800" dirty="0">
                <a:latin typeface="Calibri" panose="020F0502020204030204" pitchFamily="34" charset="0"/>
              </a:rPr>
              <a:t> (‘times of refreshing’) relates to special experiences of grace and blessing in this age, whereas the </a:t>
            </a:r>
            <a:r>
              <a:rPr lang="el-GR" sz="2800" dirty="0">
                <a:latin typeface="Calibri" panose="020F0502020204030204" pitchFamily="34" charset="0"/>
              </a:rPr>
              <a:t>χρόνων ἀποκαταστάσεως</a:t>
            </a:r>
            <a:r>
              <a:rPr lang="en-US" sz="2800" dirty="0">
                <a:latin typeface="Calibri" panose="020F0502020204030204" pitchFamily="34" charset="0"/>
              </a:rPr>
              <a:t> (‘period of restoration’) in verse 21 refers to the climactic age of blessings for the nation of Israel in fulfillment of Old Testament messianic promises. . . .” “The main weakness in dividing these two events into separate time periods is that the text connects the events with a coordinating και (‘and’) in Acts 3:20. The syntactical structure coordinates the two verbs </a:t>
            </a:r>
            <a:r>
              <a:rPr lang="en-US" sz="2800" dirty="0" err="1">
                <a:latin typeface="Calibri" panose="020F0502020204030204" pitchFamily="34" charset="0"/>
              </a:rPr>
              <a:t>ἔλθωσιν</a:t>
            </a:r>
            <a:r>
              <a:rPr lang="en-US" sz="2800" dirty="0">
                <a:latin typeface="Calibri" panose="020F0502020204030204" pitchFamily="34" charset="0"/>
              </a:rPr>
              <a:t> (‘come,’ v. 19) and ἀπ</a:t>
            </a:r>
            <a:r>
              <a:rPr lang="en-US" sz="2800" dirty="0" err="1">
                <a:latin typeface="Calibri" panose="020F0502020204030204" pitchFamily="34" charset="0"/>
              </a:rPr>
              <a:t>οστείλῃ</a:t>
            </a:r>
            <a:r>
              <a:rPr lang="en-US" sz="2800" dirty="0">
                <a:latin typeface="Calibri" panose="020F0502020204030204" pitchFamily="34" charset="0"/>
              </a:rPr>
              <a:t> (‘send’) of the subordinate clause ὅπ</a:t>
            </a:r>
            <a:r>
              <a:rPr lang="en-US" sz="2800" dirty="0" err="1">
                <a:latin typeface="Calibri" panose="020F0502020204030204" pitchFamily="34" charset="0"/>
              </a:rPr>
              <a:t>ως</a:t>
            </a:r>
            <a:r>
              <a:rPr lang="en-US" sz="2800" dirty="0">
                <a:latin typeface="Calibri" panose="020F0502020204030204" pitchFamily="34" charset="0"/>
              </a:rPr>
              <a:t> </a:t>
            </a:r>
            <a:r>
              <a:rPr lang="en-US" sz="2800" dirty="0" err="1">
                <a:latin typeface="Calibri" panose="020F0502020204030204" pitchFamily="34" charset="0"/>
              </a:rPr>
              <a:t>ἂν</a:t>
            </a:r>
            <a:r>
              <a:rPr lang="en-US" sz="2800" dirty="0">
                <a:latin typeface="Calibri" panose="020F0502020204030204" pitchFamily="34" charset="0"/>
              </a:rPr>
              <a:t> in . . .</a:t>
            </a:r>
          </a:p>
        </p:txBody>
      </p:sp>
      <p:sp>
        <p:nvSpPr>
          <p:cNvPr id="3" name="Rectangle 2"/>
          <p:cNvSpPr/>
          <p:nvPr/>
        </p:nvSpPr>
        <p:spPr>
          <a:xfrm>
            <a:off x="1628774" y="228600"/>
            <a:ext cx="5886452" cy="1123384"/>
          </a:xfrm>
          <a:prstGeom prst="rect">
            <a:avLst/>
          </a:prstGeom>
        </p:spPr>
        <p:txBody>
          <a:bodyPr wrap="square">
            <a:spAutoFit/>
          </a:bodyPr>
          <a:lstStyle/>
          <a:p>
            <a:pPr algn="ctr">
              <a:spcAft>
                <a:spcPts val="600"/>
              </a:spcAft>
            </a:pPr>
            <a:r>
              <a:rPr lang="en-US" sz="3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3:19-21</a:t>
            </a:r>
          </a:p>
          <a:p>
            <a:pPr lvl="0" algn="ctr"/>
            <a:r>
              <a:rPr lang="en-US" sz="14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A. McLean, “Did Jesus Correct the Disciples’ View of the Kingdom?,” </a:t>
            </a:r>
            <a:r>
              <a:rPr lang="en-US" sz="14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Bibliotheca Sacra</a:t>
            </a:r>
            <a:r>
              <a:rPr lang="en-US" sz="14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151, no. 602 (April–June 1994): 223–25.</a:t>
            </a:r>
          </a:p>
        </p:txBody>
      </p:sp>
      <p:pic>
        <p:nvPicPr>
          <p:cNvPr id="4" name="Picture 2" descr="http://3.bp.blogspot.com/-QEkPt30fRNQ/US-EfJsZfRI/AAAAAAAASK4/JnP_SUUHRas/s1600/a.jpg">
            <a:extLst>
              <a:ext uri="{FF2B5EF4-FFF2-40B4-BE49-F238E27FC236}">
                <a16:creationId xmlns:a16="http://schemas.microsoft.com/office/drawing/2014/main" id="{4C65D9D5-EC76-48A7-9B4A-3A4832A4355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96200" y="76200"/>
            <a:ext cx="1365250" cy="914400"/>
          </a:xfrm>
          <a:prstGeom prst="rect">
            <a:avLst/>
          </a:prstGeom>
          <a:noFill/>
          <a:ln w="9525">
            <a:noFill/>
            <a:miter lim="800000"/>
            <a:headEnd/>
            <a:tailEnd/>
          </a:ln>
        </p:spPr>
      </p:pic>
    </p:spTree>
    <p:extLst>
      <p:ext uri="{BB962C8B-B14F-4D97-AF65-F5344CB8AC3E}">
        <p14:creationId xmlns:p14="http://schemas.microsoft.com/office/powerpoint/2010/main" val="94502557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366421"/>
            <a:ext cx="9144000" cy="5262979"/>
          </a:xfrm>
          <a:prstGeom prst="rect">
            <a:avLst/>
          </a:prstGeom>
        </p:spPr>
        <p:txBody>
          <a:bodyPr wrap="square">
            <a:spAutoFit/>
          </a:bodyPr>
          <a:lstStyle/>
          <a:p>
            <a:pPr algn="just"/>
            <a:r>
              <a:rPr lang="en-US" sz="2800" dirty="0">
                <a:latin typeface="Calibri" panose="020F0502020204030204" pitchFamily="34" charset="0"/>
              </a:rPr>
              <a:t>verse 20 with the two main verbs </a:t>
            </a:r>
            <a:r>
              <a:rPr lang="en-US" sz="2800" dirty="0" err="1">
                <a:latin typeface="Calibri" panose="020F0502020204030204" pitchFamily="34" charset="0"/>
              </a:rPr>
              <a:t>μετ</a:t>
            </a:r>
            <a:r>
              <a:rPr lang="en-US" sz="2800" dirty="0">
                <a:latin typeface="Calibri" panose="020F0502020204030204" pitchFamily="34" charset="0"/>
              </a:rPr>
              <a:t>ανοήσατε (‘repent’) and ἐπιστρέψατε (‘return’) in verse 19. Repentance and turning to God result in the coming of the times of refreshing and the sending of Jesus Christ at the restoration of all things God spoke about in the prophets. The sending of Jesus Christ will provide the personal presence that will result in the times of refreshing. These results are not events separated by time. They are mutual benefits that will come when the Father sends the Son so that believers may be refreshed in His presence. </a:t>
            </a:r>
            <a:r>
              <a:rPr lang="en-US" sz="2800" dirty="0" err="1">
                <a:latin typeface="Calibri" panose="020F0502020204030204" pitchFamily="34" charset="0"/>
              </a:rPr>
              <a:t>Conzelmann</a:t>
            </a:r>
            <a:r>
              <a:rPr lang="en-US" sz="2800" dirty="0">
                <a:latin typeface="Calibri" panose="020F0502020204030204" pitchFamily="34" charset="0"/>
              </a:rPr>
              <a:t> argues that ‘the parallelism between the two halves of the verse shows that the κα</a:t>
            </a:r>
            <a:r>
              <a:rPr lang="en-US" sz="2800" dirty="0" err="1">
                <a:latin typeface="Calibri" panose="020F0502020204030204" pitchFamily="34" charset="0"/>
              </a:rPr>
              <a:t>ιροὶ</a:t>
            </a:r>
            <a:r>
              <a:rPr lang="en-US" sz="2800" dirty="0">
                <a:latin typeface="Calibri" panose="020F0502020204030204" pitchFamily="34" charset="0"/>
              </a:rPr>
              <a:t> </a:t>
            </a:r>
            <a:r>
              <a:rPr lang="en-US" sz="2800" dirty="0" err="1">
                <a:latin typeface="Calibri" panose="020F0502020204030204" pitchFamily="34" charset="0"/>
              </a:rPr>
              <a:t>ἀν</a:t>
            </a:r>
            <a:r>
              <a:rPr lang="en-US" sz="2800" dirty="0">
                <a:latin typeface="Calibri" panose="020F0502020204030204" pitchFamily="34" charset="0"/>
              </a:rPr>
              <a:t>αψύξεως, ‘times of refreshing,’ are not intervals of respite…</a:t>
            </a:r>
          </a:p>
        </p:txBody>
      </p:sp>
      <p:sp>
        <p:nvSpPr>
          <p:cNvPr id="3" name="Rectangle 2"/>
          <p:cNvSpPr/>
          <p:nvPr/>
        </p:nvSpPr>
        <p:spPr>
          <a:xfrm>
            <a:off x="1628774" y="228600"/>
            <a:ext cx="5886452" cy="1123384"/>
          </a:xfrm>
          <a:prstGeom prst="rect">
            <a:avLst/>
          </a:prstGeom>
        </p:spPr>
        <p:txBody>
          <a:bodyPr wrap="square">
            <a:spAutoFit/>
          </a:bodyPr>
          <a:lstStyle/>
          <a:p>
            <a:pPr algn="ctr">
              <a:spcAft>
                <a:spcPts val="600"/>
              </a:spcAft>
            </a:pPr>
            <a:r>
              <a:rPr lang="en-US" sz="3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3:19-21</a:t>
            </a:r>
          </a:p>
          <a:p>
            <a:pPr lvl="0" algn="ctr"/>
            <a:r>
              <a:rPr lang="en-US" sz="14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A. McLean, “Did Jesus Correct the Disciples’ View of the Kingdom?,” </a:t>
            </a:r>
            <a:r>
              <a:rPr lang="en-US" sz="14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Bibliotheca Sacra</a:t>
            </a:r>
            <a:r>
              <a:rPr lang="en-US" sz="14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151, no. 602 (April–June 1994): 223–25.</a:t>
            </a:r>
          </a:p>
        </p:txBody>
      </p:sp>
      <p:pic>
        <p:nvPicPr>
          <p:cNvPr id="4" name="Picture 2" descr="http://3.bp.blogspot.com/-QEkPt30fRNQ/US-EfJsZfRI/AAAAAAAASK4/JnP_SUUHRas/s1600/a.jpg">
            <a:extLst>
              <a:ext uri="{FF2B5EF4-FFF2-40B4-BE49-F238E27FC236}">
                <a16:creationId xmlns:a16="http://schemas.microsoft.com/office/drawing/2014/main" id="{4C65D9D5-EC76-48A7-9B4A-3A4832A4355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96200" y="76200"/>
            <a:ext cx="1365250" cy="914400"/>
          </a:xfrm>
          <a:prstGeom prst="rect">
            <a:avLst/>
          </a:prstGeom>
          <a:noFill/>
          <a:ln w="9525">
            <a:noFill/>
            <a:miter lim="800000"/>
            <a:headEnd/>
            <a:tailEnd/>
          </a:ln>
        </p:spPr>
      </p:pic>
    </p:spTree>
    <p:extLst>
      <p:ext uri="{BB962C8B-B14F-4D97-AF65-F5344CB8AC3E}">
        <p14:creationId xmlns:p14="http://schemas.microsoft.com/office/powerpoint/2010/main" val="2338655053"/>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366421"/>
            <a:ext cx="9144000" cy="5262979"/>
          </a:xfrm>
          <a:prstGeom prst="rect">
            <a:avLst/>
          </a:prstGeom>
        </p:spPr>
        <p:txBody>
          <a:bodyPr wrap="square">
            <a:spAutoFit/>
          </a:bodyPr>
          <a:lstStyle/>
          <a:p>
            <a:pPr algn="just"/>
            <a:r>
              <a:rPr lang="en-US" sz="2800" dirty="0">
                <a:latin typeface="Calibri" panose="020F0502020204030204" pitchFamily="34" charset="0"/>
              </a:rPr>
              <a:t>…in the eschatological distress, but rather the final salvation (like the χρόνοι ἀποκαταστάσεως, ‘restoration’).” “The main weakness in dividing these two events into separate time periods is that the text connects the events with a coordinating και (‘and’) in Acts 3:20. The syntactical structure coordinates the two verbs </a:t>
            </a:r>
            <a:r>
              <a:rPr lang="en-US" sz="2800" dirty="0" err="1">
                <a:latin typeface="Calibri" panose="020F0502020204030204" pitchFamily="34" charset="0"/>
              </a:rPr>
              <a:t>ἔλθωσιν</a:t>
            </a:r>
            <a:r>
              <a:rPr lang="en-US" sz="2800" dirty="0">
                <a:latin typeface="Calibri" panose="020F0502020204030204" pitchFamily="34" charset="0"/>
              </a:rPr>
              <a:t> (‘come,’ v. 19) and ἀπ</a:t>
            </a:r>
            <a:r>
              <a:rPr lang="en-US" sz="2800" dirty="0" err="1">
                <a:latin typeface="Calibri" panose="020F0502020204030204" pitchFamily="34" charset="0"/>
              </a:rPr>
              <a:t>οστείλῃ</a:t>
            </a:r>
            <a:r>
              <a:rPr lang="en-US" sz="2800" dirty="0">
                <a:latin typeface="Calibri" panose="020F0502020204030204" pitchFamily="34" charset="0"/>
              </a:rPr>
              <a:t> (‘send’) of the subordinate clause ὅπ</a:t>
            </a:r>
            <a:r>
              <a:rPr lang="en-US" sz="2800" dirty="0" err="1">
                <a:latin typeface="Calibri" panose="020F0502020204030204" pitchFamily="34" charset="0"/>
              </a:rPr>
              <a:t>ως</a:t>
            </a:r>
            <a:r>
              <a:rPr lang="en-US" sz="2800" dirty="0">
                <a:latin typeface="Calibri" panose="020F0502020204030204" pitchFamily="34" charset="0"/>
              </a:rPr>
              <a:t> </a:t>
            </a:r>
            <a:r>
              <a:rPr lang="en-US" sz="2800" dirty="0" err="1">
                <a:latin typeface="Calibri" panose="020F0502020204030204" pitchFamily="34" charset="0"/>
              </a:rPr>
              <a:t>ἂν</a:t>
            </a:r>
            <a:r>
              <a:rPr lang="en-US" sz="2800" dirty="0">
                <a:latin typeface="Calibri" panose="020F0502020204030204" pitchFamily="34" charset="0"/>
              </a:rPr>
              <a:t> in verse 20 with the two main verbs </a:t>
            </a:r>
            <a:r>
              <a:rPr lang="en-US" sz="2800" dirty="0" err="1">
                <a:latin typeface="Calibri" panose="020F0502020204030204" pitchFamily="34" charset="0"/>
              </a:rPr>
              <a:t>μετ</a:t>
            </a:r>
            <a:r>
              <a:rPr lang="en-US" sz="2800" dirty="0">
                <a:latin typeface="Calibri" panose="020F0502020204030204" pitchFamily="34" charset="0"/>
              </a:rPr>
              <a:t>ανοήσατε (‘repent’) and ἐπιστρέψατε (‘return’) in verse 19. Repentance and turning to God result in the coming of the times of refreshing and the sending of Jesus Christ at the restoration of all things God spoke about in the prophets. The sending of Jesus Christ will…</a:t>
            </a:r>
          </a:p>
        </p:txBody>
      </p:sp>
      <p:sp>
        <p:nvSpPr>
          <p:cNvPr id="3" name="Rectangle 2"/>
          <p:cNvSpPr/>
          <p:nvPr/>
        </p:nvSpPr>
        <p:spPr>
          <a:xfrm>
            <a:off x="1628774" y="228600"/>
            <a:ext cx="5886452" cy="1123384"/>
          </a:xfrm>
          <a:prstGeom prst="rect">
            <a:avLst/>
          </a:prstGeom>
        </p:spPr>
        <p:txBody>
          <a:bodyPr wrap="square">
            <a:spAutoFit/>
          </a:bodyPr>
          <a:lstStyle/>
          <a:p>
            <a:pPr algn="ctr">
              <a:spcAft>
                <a:spcPts val="600"/>
              </a:spcAft>
            </a:pPr>
            <a:r>
              <a:rPr lang="en-US" sz="3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3:19-21</a:t>
            </a:r>
          </a:p>
          <a:p>
            <a:pPr lvl="0" algn="ctr"/>
            <a:r>
              <a:rPr lang="en-US" sz="14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A. McLean, “Did Jesus Correct the Disciples’ View of the Kingdom?,” </a:t>
            </a:r>
            <a:r>
              <a:rPr lang="en-US" sz="14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Bibliotheca Sacra</a:t>
            </a:r>
            <a:r>
              <a:rPr lang="en-US" sz="14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151, no. 602 (April–June 1994): 223–25.</a:t>
            </a:r>
          </a:p>
        </p:txBody>
      </p:sp>
      <p:pic>
        <p:nvPicPr>
          <p:cNvPr id="4" name="Picture 2" descr="http://3.bp.blogspot.com/-QEkPt30fRNQ/US-EfJsZfRI/AAAAAAAASK4/JnP_SUUHRas/s1600/a.jpg">
            <a:extLst>
              <a:ext uri="{FF2B5EF4-FFF2-40B4-BE49-F238E27FC236}">
                <a16:creationId xmlns:a16="http://schemas.microsoft.com/office/drawing/2014/main" id="{4C65D9D5-EC76-48A7-9B4A-3A4832A4355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96200" y="76200"/>
            <a:ext cx="1365250" cy="914400"/>
          </a:xfrm>
          <a:prstGeom prst="rect">
            <a:avLst/>
          </a:prstGeom>
          <a:noFill/>
          <a:ln w="9525">
            <a:noFill/>
            <a:miter lim="800000"/>
            <a:headEnd/>
            <a:tailEnd/>
          </a:ln>
        </p:spPr>
      </p:pic>
    </p:spTree>
    <p:extLst>
      <p:ext uri="{BB962C8B-B14F-4D97-AF65-F5344CB8AC3E}">
        <p14:creationId xmlns:p14="http://schemas.microsoft.com/office/powerpoint/2010/main" val="30964921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24100" y="228600"/>
            <a:ext cx="4495800" cy="762000"/>
          </a:xfrm>
        </p:spPr>
        <p:txBody>
          <a:bodyPr/>
          <a:lstStyle/>
          <a:p>
            <a:pPr>
              <a:defRPr/>
            </a:pPr>
            <a:r>
              <a:rPr lang="en-US" sz="3600" dirty="0">
                <a:solidFill>
                  <a:srgbClr val="00FFFF"/>
                </a:solidFill>
                <a:effectLst>
                  <a:outerShdw blurRad="38100" dist="38100" dir="2700000" algn="tl">
                    <a:srgbClr val="000000">
                      <a:alpha val="43137"/>
                    </a:srgbClr>
                  </a:outerShdw>
                </a:effectLst>
              </a:rPr>
              <a:t>Kingdom Study Outline</a:t>
            </a:r>
          </a:p>
        </p:txBody>
      </p:sp>
      <p:sp>
        <p:nvSpPr>
          <p:cNvPr id="12291" name="Content Placeholder 2"/>
          <p:cNvSpPr>
            <a:spLocks noGrp="1"/>
          </p:cNvSpPr>
          <p:nvPr>
            <p:ph idx="1"/>
          </p:nvPr>
        </p:nvSpPr>
        <p:spPr>
          <a:xfrm>
            <a:off x="2395558" y="1143000"/>
            <a:ext cx="6672241" cy="44196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What does the Bible Say About the Kingdom?</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The Main Problem with Kingdom Now NT interpretations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Why do some believe that we are in the kingdom now?</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Why does it matter?</a:t>
            </a:r>
          </a:p>
        </p:txBody>
      </p:sp>
      <p:pic>
        <p:nvPicPr>
          <p:cNvPr id="7" name="Picture 4" descr="C:\Documents and Settings\Owner\Application Data\Microsoft\Media Catalog\Downloaded Clips\cl0\SY01462_.wmf"/>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608034"/>
            <a:ext cx="2090759" cy="2148435"/>
          </a:xfrm>
          <a:prstGeom prst="rect">
            <a:avLst/>
          </a:prstGeom>
          <a:noFill/>
          <a:ln w="9525">
            <a:noFill/>
            <a:miter lim="800000"/>
            <a:headEnd/>
            <a:tailEnd/>
          </a:ln>
        </p:spPr>
      </p:pic>
      <p:pic>
        <p:nvPicPr>
          <p:cNvPr id="8" name="Picture 2" descr="http://3.bp.blogspot.com/-QEkPt30fRNQ/US-EfJsZfRI/AAAAAAAASK4/JnP_SUUHRas/s1600/a.jpg">
            <a:extLst>
              <a:ext uri="{FF2B5EF4-FFF2-40B4-BE49-F238E27FC236}">
                <a16:creationId xmlns:a16="http://schemas.microsoft.com/office/drawing/2014/main" id="{2E8192B3-0D50-4A94-AF06-092F24ABAD82}"/>
              </a:ext>
            </a:extLst>
          </p:cNvPr>
          <p:cNvPicPr>
            <a:picLocks noChangeAspect="1" noChangeArrowheads="1"/>
          </p:cNvPicPr>
          <p:nvPr/>
        </p:nvPicPr>
        <p:blipFill>
          <a:blip r:embed="rId3"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2898847563"/>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p:cNvSpPr/>
          <p:nvPr/>
        </p:nvSpPr>
        <p:spPr>
          <a:xfrm>
            <a:off x="0" y="1366421"/>
            <a:ext cx="9144000" cy="4832092"/>
          </a:xfrm>
          <a:prstGeom prst="rect">
            <a:avLst/>
          </a:prstGeom>
        </p:spPr>
        <p:txBody>
          <a:bodyPr wrap="square">
            <a:spAutoFit/>
          </a:bodyPr>
          <a:lstStyle/>
          <a:p>
            <a:pPr algn="just"/>
            <a:r>
              <a:rPr lang="en-US" sz="2800" dirty="0">
                <a:latin typeface="Calibri" panose="020F0502020204030204" pitchFamily="34" charset="0"/>
              </a:rPr>
              <a:t>… provide the personal presence that will result in the times of refreshing. These results are not events separated by time. They are mutual benefits that will come when the Father sends the Son so that believers may be refreshed in His presence. </a:t>
            </a:r>
            <a:r>
              <a:rPr lang="en-US" sz="2800" dirty="0" err="1">
                <a:latin typeface="Calibri" panose="020F0502020204030204" pitchFamily="34" charset="0"/>
              </a:rPr>
              <a:t>Conzelmann</a:t>
            </a:r>
            <a:r>
              <a:rPr lang="en-US" sz="2800" dirty="0">
                <a:latin typeface="Calibri" panose="020F0502020204030204" pitchFamily="34" charset="0"/>
              </a:rPr>
              <a:t> argues that ‘the parallelism between the two halves of the verse shows that the κα</a:t>
            </a:r>
            <a:r>
              <a:rPr lang="en-US" sz="2800" dirty="0" err="1">
                <a:latin typeface="Calibri" panose="020F0502020204030204" pitchFamily="34" charset="0"/>
              </a:rPr>
              <a:t>ιροὶ</a:t>
            </a:r>
            <a:r>
              <a:rPr lang="en-US" sz="2800" dirty="0">
                <a:latin typeface="Calibri" panose="020F0502020204030204" pitchFamily="34" charset="0"/>
              </a:rPr>
              <a:t> </a:t>
            </a:r>
            <a:r>
              <a:rPr lang="en-US" sz="2800" dirty="0" err="1">
                <a:latin typeface="Calibri" panose="020F0502020204030204" pitchFamily="34" charset="0"/>
              </a:rPr>
              <a:t>ἀν</a:t>
            </a:r>
            <a:r>
              <a:rPr lang="en-US" sz="2800" dirty="0">
                <a:latin typeface="Calibri" panose="020F0502020204030204" pitchFamily="34" charset="0"/>
              </a:rPr>
              <a:t>αψύξεως, ‘times of refreshing,’ are not intervals of respite in the eschatological distress, but rather the final salvation (like the χρόνοι ἀποκαταστάσεως, ‘restoration’).”</a:t>
            </a:r>
          </a:p>
          <a:p>
            <a:pPr algn="just"/>
            <a:endParaRPr lang="en-US" sz="2800" dirty="0">
              <a:latin typeface="Calibri" panose="020F0502020204030204" pitchFamily="34" charset="0"/>
            </a:endParaRPr>
          </a:p>
          <a:p>
            <a:pPr algn="just"/>
            <a:endParaRPr lang="en-US" sz="2800" dirty="0">
              <a:latin typeface="Calibri" panose="020F0502020204030204" pitchFamily="34" charset="0"/>
            </a:endParaRPr>
          </a:p>
        </p:txBody>
      </p:sp>
      <p:sp>
        <p:nvSpPr>
          <p:cNvPr id="3" name="Rectangle 2"/>
          <p:cNvSpPr/>
          <p:nvPr/>
        </p:nvSpPr>
        <p:spPr>
          <a:xfrm>
            <a:off x="1628774" y="228600"/>
            <a:ext cx="5886452" cy="1123384"/>
          </a:xfrm>
          <a:prstGeom prst="rect">
            <a:avLst/>
          </a:prstGeom>
        </p:spPr>
        <p:txBody>
          <a:bodyPr wrap="square">
            <a:spAutoFit/>
          </a:bodyPr>
          <a:lstStyle/>
          <a:p>
            <a:pPr algn="ctr">
              <a:spcAft>
                <a:spcPts val="600"/>
              </a:spcAft>
            </a:pPr>
            <a:r>
              <a:rPr lang="en-US" sz="34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Acts 3:19-21</a:t>
            </a:r>
          </a:p>
          <a:p>
            <a:pPr lvl="0" algn="ctr"/>
            <a:r>
              <a:rPr lang="en-US" sz="14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John A. McLean, “Did Jesus Correct the Disciples’ View of the Kingdom?,” </a:t>
            </a:r>
            <a:r>
              <a:rPr lang="en-US" sz="1400" i="1"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Bibliotheca Sacra</a:t>
            </a:r>
            <a:r>
              <a:rPr lang="en-US" sz="1400" dirty="0">
                <a:solidFill>
                  <a:srgbClr val="FFFFFF"/>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151, no. 602 (April–June 1994): 223–25.</a:t>
            </a:r>
          </a:p>
        </p:txBody>
      </p:sp>
      <p:pic>
        <p:nvPicPr>
          <p:cNvPr id="4" name="Picture 2" descr="http://3.bp.blogspot.com/-QEkPt30fRNQ/US-EfJsZfRI/AAAAAAAASK4/JnP_SUUHRas/s1600/a.jpg">
            <a:extLst>
              <a:ext uri="{FF2B5EF4-FFF2-40B4-BE49-F238E27FC236}">
                <a16:creationId xmlns:a16="http://schemas.microsoft.com/office/drawing/2014/main" id="{4C65D9D5-EC76-48A7-9B4A-3A4832A4355B}"/>
              </a:ext>
            </a:extLst>
          </p:cNvPr>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696200" y="76200"/>
            <a:ext cx="1365250" cy="914400"/>
          </a:xfrm>
          <a:prstGeom prst="rect">
            <a:avLst/>
          </a:prstGeom>
          <a:noFill/>
          <a:ln w="9525">
            <a:noFill/>
            <a:miter lim="800000"/>
            <a:headEnd/>
            <a:tailEnd/>
          </a:ln>
        </p:spPr>
      </p:pic>
    </p:spTree>
    <p:extLst>
      <p:ext uri="{BB962C8B-B14F-4D97-AF65-F5344CB8AC3E}">
        <p14:creationId xmlns:p14="http://schemas.microsoft.com/office/powerpoint/2010/main" val="54679694"/>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4"/>
          <p:cNvSpPr>
            <a:spLocks noGrp="1"/>
          </p:cNvSpPr>
          <p:nvPr>
            <p:ph type="title" idx="4294967295"/>
          </p:nvPr>
        </p:nvSpPr>
        <p:spPr>
          <a:xfrm>
            <a:off x="1676400" y="228600"/>
            <a:ext cx="5791200" cy="838200"/>
          </a:xfrm>
        </p:spPr>
        <p:txBody>
          <a:bodyPr/>
          <a:lstStyle/>
          <a:p>
            <a:pPr algn="ctr"/>
            <a:r>
              <a:rPr lang="en-US" altLang="en-US" sz="4000" dirty="0">
                <a:effectLst>
                  <a:outerShdw blurRad="38100" dist="38100" dir="2700000" algn="tl">
                    <a:srgbClr val="000000">
                      <a:alpha val="43137"/>
                    </a:srgbClr>
                  </a:outerShdw>
                </a:effectLst>
              </a:rPr>
              <a:t>Christ’s Three Offices</a:t>
            </a:r>
          </a:p>
        </p:txBody>
      </p:sp>
      <p:sp>
        <p:nvSpPr>
          <p:cNvPr id="6" name="Content Placeholder 5"/>
          <p:cNvSpPr>
            <a:spLocks noGrp="1"/>
          </p:cNvSpPr>
          <p:nvPr>
            <p:ph idx="4294967295"/>
          </p:nvPr>
        </p:nvSpPr>
        <p:spPr>
          <a:xfrm>
            <a:off x="228600" y="1143000"/>
            <a:ext cx="8915400" cy="2895600"/>
          </a:xfrm>
        </p:spPr>
        <p:txBody>
          <a:bodyPr/>
          <a:lstStyle/>
          <a:p>
            <a:pPr marL="463550" indent="-463550" eaLnBrk="1" hangingPunct="1">
              <a:spcBef>
                <a:spcPts val="0"/>
              </a:spcBef>
              <a:spcAft>
                <a:spcPts val="3600"/>
              </a:spcAft>
              <a:buSzPct val="100000"/>
              <a:buFont typeface="+mj-lt"/>
              <a:buAutoNum type="arabicPeriod"/>
              <a:defRPr/>
            </a:pPr>
            <a:r>
              <a:rPr lang="en-US" sz="3600" dirty="0"/>
              <a:t>Prophet – 1</a:t>
            </a:r>
            <a:r>
              <a:rPr lang="en-US" sz="3600" baseline="30000" dirty="0"/>
              <a:t>st</a:t>
            </a:r>
            <a:r>
              <a:rPr lang="en-US" sz="3600" dirty="0"/>
              <a:t> Coming (Matt. 4:17)</a:t>
            </a:r>
          </a:p>
          <a:p>
            <a:pPr marL="463550" indent="-463550" eaLnBrk="1" hangingPunct="1">
              <a:spcBef>
                <a:spcPts val="0"/>
              </a:spcBef>
              <a:spcAft>
                <a:spcPts val="3600"/>
              </a:spcAft>
              <a:buSzPct val="100000"/>
              <a:buFont typeface="+mj-lt"/>
              <a:buAutoNum type="arabicPeriod"/>
              <a:defRPr/>
            </a:pPr>
            <a:r>
              <a:rPr lang="en-US" sz="3600" b="1" dirty="0">
                <a:solidFill>
                  <a:srgbClr val="FFFFCC"/>
                </a:solidFill>
              </a:rPr>
              <a:t>Priest – Present Session (Heb. 4:15)</a:t>
            </a:r>
          </a:p>
          <a:p>
            <a:pPr marL="463550" indent="-463550" eaLnBrk="1" hangingPunct="1">
              <a:spcBef>
                <a:spcPts val="0"/>
              </a:spcBef>
              <a:spcAft>
                <a:spcPts val="3600"/>
              </a:spcAft>
              <a:buSzPct val="100000"/>
              <a:buFont typeface="+mj-lt"/>
              <a:buAutoNum type="arabicPeriod"/>
              <a:defRPr/>
            </a:pPr>
            <a:r>
              <a:rPr lang="en-US" sz="3600" dirty="0"/>
              <a:t>King – 2nd Coming (Isa. 9:6-7; Matt. 25:31)</a:t>
            </a:r>
          </a:p>
        </p:txBody>
      </p:sp>
      <p:pic>
        <p:nvPicPr>
          <p:cNvPr id="5" name="Picture 4" descr="King_of_Kings[1]"/>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6965814" y="3962400"/>
            <a:ext cx="2025786" cy="2743200"/>
          </a:xfrm>
          <a:prstGeom prst="rect">
            <a:avLst/>
          </a:prstGeom>
          <a:noFill/>
          <a:ln w="9525">
            <a:noFill/>
            <a:miter lim="800000"/>
            <a:headEnd/>
            <a:tailEnd/>
          </a:ln>
          <a:effectLst/>
        </p:spPr>
      </p:pic>
    </p:spTree>
    <p:extLst>
      <p:ext uri="{BB962C8B-B14F-4D97-AF65-F5344CB8AC3E}">
        <p14:creationId xmlns:p14="http://schemas.microsoft.com/office/powerpoint/2010/main" val="2235390480"/>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769989"/>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36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Hebrews 10:12-13</a:t>
            </a:r>
          </a:p>
          <a:p>
            <a:pPr algn="just">
              <a:spcBef>
                <a:spcPts val="0"/>
              </a:spcBef>
              <a:spcAft>
                <a:spcPts val="1200"/>
              </a:spcAft>
            </a:pP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r>
              <a:rPr lang="en-US" sz="3200" baseline="30000" dirty="0">
                <a:latin typeface="Calibri" panose="020F0502020204030204" pitchFamily="34" charset="0"/>
              </a:rPr>
              <a:t>12</a:t>
            </a:r>
            <a:r>
              <a:rPr lang="en-US" sz="3200" b="1" baseline="30000" dirty="0">
                <a:latin typeface="Calibri" panose="020F0502020204030204" pitchFamily="34" charset="0"/>
              </a:rPr>
              <a:t> </a:t>
            </a:r>
            <a:r>
              <a:rPr lang="en-US" sz="3200" dirty="0">
                <a:latin typeface="Calibri" panose="020F0502020204030204" pitchFamily="34" charset="0"/>
              </a:rPr>
              <a:t>but He, having offered one sacrifice for sins for all time, </a:t>
            </a:r>
            <a:r>
              <a:rPr lang="en-US" sz="3200" cap="small" dirty="0">
                <a:latin typeface="Calibri" panose="020F0502020204030204" pitchFamily="34" charset="0"/>
              </a:rPr>
              <a:t>sat down at the right hand of God</a:t>
            </a:r>
            <a:r>
              <a:rPr lang="en-US" sz="3200" dirty="0">
                <a:latin typeface="Calibri" panose="020F0502020204030204" pitchFamily="34" charset="0"/>
              </a:rPr>
              <a:t>, </a:t>
            </a:r>
            <a:r>
              <a:rPr lang="en-US" sz="3200" baseline="30000" dirty="0">
                <a:latin typeface="Calibri" panose="020F0502020204030204" pitchFamily="34" charset="0"/>
              </a:rPr>
              <a:t>13</a:t>
            </a:r>
            <a:r>
              <a:rPr lang="en-US" sz="3200" b="1" baseline="30000" dirty="0">
                <a:latin typeface="Calibri" panose="020F0502020204030204" pitchFamily="34" charset="0"/>
              </a:rPr>
              <a:t> </a:t>
            </a:r>
            <a:r>
              <a:rPr lang="en-US" sz="3200" dirty="0">
                <a:latin typeface="Calibri" panose="020F0502020204030204" pitchFamily="34" charset="0"/>
              </a:rPr>
              <a:t>waiting from that time onward </a:t>
            </a:r>
            <a:r>
              <a:rPr lang="en-US" sz="3200" cap="small" dirty="0">
                <a:latin typeface="Calibri" panose="020F0502020204030204" pitchFamily="34" charset="0"/>
              </a:rPr>
              <a:t>until His enemies be made a footstool for His feet</a:t>
            </a:r>
            <a:r>
              <a:rPr lang="en-US" sz="32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CB6F7790-88FC-4008-BC26-E9D4C4FC16EE}"/>
              </a:ext>
            </a:extLst>
          </p:cNvPr>
          <p:cNvPicPr>
            <a:picLocks noChangeAspect="1"/>
          </p:cNvPicPr>
          <p:nvPr/>
        </p:nvPicPr>
        <p:blipFill>
          <a:blip r:embed="rId3"/>
          <a:stretch>
            <a:fillRect/>
          </a:stretch>
        </p:blipFill>
        <p:spPr>
          <a:xfrm>
            <a:off x="3340607" y="3230880"/>
            <a:ext cx="2462786" cy="1645920"/>
          </a:xfrm>
          <a:prstGeom prst="rect">
            <a:avLst/>
          </a:prstGeom>
        </p:spPr>
      </p:pic>
    </p:spTree>
    <p:extLst>
      <p:ext uri="{BB962C8B-B14F-4D97-AF65-F5344CB8AC3E}">
        <p14:creationId xmlns:p14="http://schemas.microsoft.com/office/powerpoint/2010/main" val="2231505914"/>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1"/>
          <p:cNvSpPr>
            <a:spLocks noGrp="1"/>
          </p:cNvSpPr>
          <p:nvPr>
            <p:ph type="title"/>
          </p:nvPr>
        </p:nvSpPr>
        <p:spPr>
          <a:xfrm>
            <a:off x="876301" y="228314"/>
            <a:ext cx="7391399" cy="1143286"/>
          </a:xfrm>
        </p:spPr>
        <p:txBody>
          <a:bodyPr/>
          <a:lstStyle/>
          <a:p>
            <a:pPr algn="ctr" eaLnBrk="1" hangingPunct="1">
              <a:defRPr/>
            </a:pPr>
            <a:r>
              <a:rPr lang="en-US" altLang="en-US" sz="3200" dirty="0">
                <a:solidFill>
                  <a:srgbClr val="00FFFF"/>
                </a:solidFill>
                <a:effectLst>
                  <a:outerShdw blurRad="38100" dist="38100" dir="2700000" algn="tl">
                    <a:srgbClr val="000000">
                      <a:alpha val="43137"/>
                    </a:srgbClr>
                  </a:outerShdw>
                </a:effectLst>
              </a:rPr>
              <a:t>William Newell</a:t>
            </a:r>
            <a:br>
              <a:rPr lang="en-US" altLang="en-US" sz="1600" dirty="0">
                <a:solidFill>
                  <a:schemeClr val="tx1"/>
                </a:solidFill>
                <a:effectLst>
                  <a:outerShdw blurRad="38100" dist="38100" dir="2700000" algn="tl">
                    <a:srgbClr val="000000">
                      <a:alpha val="43137"/>
                    </a:srgbClr>
                  </a:outerShdw>
                </a:effectLst>
              </a:rPr>
            </a:br>
            <a:r>
              <a:rPr lang="en-US" sz="1600" i="1" dirty="0">
                <a:solidFill>
                  <a:schemeClr val="tx1"/>
                </a:solidFill>
                <a:effectLst>
                  <a:outerShdw blurRad="38100" dist="38100" dir="2700000" algn="tl">
                    <a:srgbClr val="000000">
                      <a:alpha val="43137"/>
                    </a:srgbClr>
                  </a:outerShdw>
                </a:effectLst>
              </a:rPr>
              <a:t>The Book of the Revelation </a:t>
            </a:r>
            <a:r>
              <a:rPr lang="en-US" sz="1600" dirty="0">
                <a:solidFill>
                  <a:schemeClr val="tx1"/>
                </a:solidFill>
                <a:effectLst>
                  <a:outerShdw blurRad="38100" dist="38100" dir="2700000" algn="tl">
                    <a:srgbClr val="000000">
                      <a:alpha val="43137"/>
                    </a:srgbClr>
                  </a:outerShdw>
                </a:effectLst>
              </a:rPr>
              <a:t>(Chicago: Moody, 1935), 82.</a:t>
            </a:r>
            <a:endParaRPr lang="en-US" altLang="en-US" sz="1600" dirty="0">
              <a:solidFill>
                <a:schemeClr val="tx1"/>
              </a:solidFill>
              <a:effectLst>
                <a:outerShdw blurRad="38100" dist="38100" dir="2700000" algn="tl">
                  <a:srgbClr val="000000">
                    <a:alpha val="43137"/>
                  </a:srgbClr>
                </a:outerShdw>
              </a:effectLst>
            </a:endParaRPr>
          </a:p>
        </p:txBody>
      </p:sp>
      <p:sp>
        <p:nvSpPr>
          <p:cNvPr id="57347" name="Content Placeholder 2"/>
          <p:cNvSpPr>
            <a:spLocks noGrp="1"/>
          </p:cNvSpPr>
          <p:nvPr>
            <p:ph idx="1"/>
          </p:nvPr>
        </p:nvSpPr>
        <p:spPr>
          <a:xfrm>
            <a:off x="114300" y="1524000"/>
            <a:ext cx="8915400" cy="2058402"/>
          </a:xfrm>
        </p:spPr>
        <p:txBody>
          <a:bodyPr/>
          <a:lstStyle/>
          <a:p>
            <a:pPr marL="0" indent="0" algn="just" eaLnBrk="1" hangingPunct="1">
              <a:buFont typeface="Arial" panose="020B0604020202020204" pitchFamily="34" charset="0"/>
              <a:buNone/>
              <a:defRPr/>
            </a:pPr>
            <a:r>
              <a:rPr lang="en-US" dirty="0">
                <a:effectLst>
                  <a:outerShdw blurRad="38100" dist="38100" dir="2700000" algn="tl">
                    <a:srgbClr val="000000">
                      <a:alpha val="43137"/>
                    </a:srgbClr>
                  </a:outerShdw>
                </a:effectLst>
              </a:rPr>
              <a:t>“</a:t>
            </a:r>
            <a:r>
              <a:rPr lang="en-US" dirty="0">
                <a:effectLst/>
              </a:rPr>
              <a:t>Our Lord is not now on His own throne, the throne of David. He is at the Father’s right hand, on the Father’s throne, and is now the Great High Priest, leading the worship of His saints; and also our Advocate against the enemy. But He is there in an expectant attitude</a:t>
            </a:r>
            <a:r>
              <a:rPr lang="en-US" kern="1200" dirty="0">
                <a:effectLst>
                  <a:outerShdw blurRad="38100" dist="38100" dir="2700000" algn="tl">
                    <a:srgbClr val="000000">
                      <a:alpha val="43137"/>
                    </a:srgbClr>
                  </a:outerShdw>
                </a:effectLst>
                <a:cs typeface="Calibri" panose="020F0502020204030204" pitchFamily="34" charset="0"/>
              </a:rPr>
              <a:t>.”</a:t>
            </a:r>
          </a:p>
        </p:txBody>
      </p:sp>
      <mc:AlternateContent xmlns:mc="http://schemas.openxmlformats.org/markup-compatibility/2006" xmlns:p14="http://schemas.microsoft.com/office/powerpoint/2010/main">
        <mc:Choice Requires="p14">
          <p:contentPart p14:bwMode="auto" r:id="rId2">
            <p14:nvContentPartPr>
              <p14:cNvPr id="9" name="Ink 8"/>
              <p14:cNvContentPartPr/>
              <p14:nvPr/>
            </p14:nvContentPartPr>
            <p14:xfrm>
              <a:off x="3575609" y="3821322"/>
              <a:ext cx="6840" cy="20520"/>
            </p14:xfrm>
          </p:contentPart>
        </mc:Choice>
        <mc:Fallback xmlns="">
          <p:pic>
            <p:nvPicPr>
              <p:cNvPr id="9" name="Ink 8"/>
              <p:cNvPicPr/>
              <p:nvPr/>
            </p:nvPicPr>
            <p:blipFill>
              <a:blip r:embed="rId3"/>
              <a:stretch>
                <a:fillRect/>
              </a:stretch>
            </p:blipFill>
            <p:spPr>
              <a:xfrm>
                <a:off x="3571163" y="3816723"/>
                <a:ext cx="15732" cy="2971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10" name="Ink 9"/>
              <p14:cNvContentPartPr/>
              <p14:nvPr/>
            </p14:nvContentPartPr>
            <p14:xfrm>
              <a:off x="3780449" y="3862362"/>
              <a:ext cx="20880" cy="7200"/>
            </p14:xfrm>
          </p:contentPart>
        </mc:Choice>
        <mc:Fallback xmlns="">
          <p:pic>
            <p:nvPicPr>
              <p:cNvPr id="10" name="Ink 9"/>
              <p:cNvPicPr/>
              <p:nvPr/>
            </p:nvPicPr>
            <p:blipFill>
              <a:blip r:embed="rId5"/>
              <a:stretch>
                <a:fillRect/>
              </a:stretch>
            </p:blipFill>
            <p:spPr>
              <a:xfrm>
                <a:off x="3776129" y="3858042"/>
                <a:ext cx="29520" cy="15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11" name="Ink 10"/>
              <p14:cNvContentPartPr/>
              <p14:nvPr/>
            </p14:nvContentPartPr>
            <p14:xfrm>
              <a:off x="3787289" y="3876042"/>
              <a:ext cx="14040" cy="360"/>
            </p14:xfrm>
          </p:contentPart>
        </mc:Choice>
        <mc:Fallback xmlns="">
          <p:pic>
            <p:nvPicPr>
              <p:cNvPr id="11" name="Ink 10"/>
              <p:cNvPicPr/>
              <p:nvPr/>
            </p:nvPicPr>
            <p:blipFill>
              <a:blip r:embed="rId7"/>
              <a:stretch>
                <a:fillRect/>
              </a:stretch>
            </p:blipFill>
            <p:spPr>
              <a:xfrm>
                <a:off x="3782969" y="3871722"/>
                <a:ext cx="22680" cy="9000"/>
              </a:xfrm>
              <a:prstGeom prst="rect">
                <a:avLst/>
              </a:prstGeom>
            </p:spPr>
          </p:pic>
        </mc:Fallback>
      </mc:AlternateContent>
      <p:pic>
        <p:nvPicPr>
          <p:cNvPr id="2" name="Picture 1">
            <a:extLst>
              <a:ext uri="{FF2B5EF4-FFF2-40B4-BE49-F238E27FC236}">
                <a16:creationId xmlns:a16="http://schemas.microsoft.com/office/drawing/2014/main" id="{C6149A26-2ECA-44C1-8604-94A1E0CFE9E3}"/>
              </a:ext>
            </a:extLst>
          </p:cNvPr>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114300" y="65546"/>
            <a:ext cx="753114" cy="1097280"/>
          </a:xfrm>
          <a:prstGeom prst="rect">
            <a:avLst/>
          </a:prstGeom>
        </p:spPr>
      </p:pic>
    </p:spTree>
    <p:extLst>
      <p:ext uri="{BB962C8B-B14F-4D97-AF65-F5344CB8AC3E}">
        <p14:creationId xmlns:p14="http://schemas.microsoft.com/office/powerpoint/2010/main" val="98011444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C40435E-C3A2-4487-B980-9D40B7DF1B54}"/>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3077766"/>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Hebrews 7:3</a:t>
            </a:r>
          </a:p>
          <a:p>
            <a:pPr algn="just">
              <a:spcBef>
                <a:spcPts val="0"/>
              </a:spcBef>
              <a:spcAft>
                <a:spcPts val="1200"/>
              </a:spcAft>
            </a:pP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“Without father, without mother, without genealogy, having neither beginning of days nor end of life, but made like the Son of God, he remains a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priest</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 perpetually.”</a:t>
            </a:r>
          </a:p>
        </p:txBody>
      </p:sp>
      <p:pic>
        <p:nvPicPr>
          <p:cNvPr id="4" name="Picture 3">
            <a:extLst>
              <a:ext uri="{FF2B5EF4-FFF2-40B4-BE49-F238E27FC236}">
                <a16:creationId xmlns:a16="http://schemas.microsoft.com/office/drawing/2014/main" id="{F42D4E5E-63A3-45BC-9AA1-54D523249069}"/>
              </a:ext>
            </a:extLst>
          </p:cNvPr>
          <p:cNvPicPr>
            <a:picLocks noChangeAspect="1"/>
          </p:cNvPicPr>
          <p:nvPr/>
        </p:nvPicPr>
        <p:blipFill>
          <a:blip r:embed="rId3"/>
          <a:stretch>
            <a:fillRect/>
          </a:stretch>
        </p:blipFill>
        <p:spPr>
          <a:xfrm>
            <a:off x="3340607" y="3230880"/>
            <a:ext cx="2462786" cy="1645920"/>
          </a:xfrm>
          <a:prstGeom prst="rect">
            <a:avLst/>
          </a:prstGeom>
        </p:spPr>
      </p:pic>
    </p:spTree>
    <p:extLst>
      <p:ext uri="{BB962C8B-B14F-4D97-AF65-F5344CB8AC3E}">
        <p14:creationId xmlns:p14="http://schemas.microsoft.com/office/powerpoint/2010/main" val="921942406"/>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8EA13FC-C69E-498E-8CF5-C673B8DAAC57}"/>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0" y="0"/>
            <a:ext cx="9144000" cy="6857999"/>
          </a:xfrm>
          <a:prstGeom prst="rect">
            <a:avLst/>
          </a:prstGeom>
        </p:spPr>
      </p:pic>
      <p:sp>
        <p:nvSpPr>
          <p:cNvPr id="134147" name="Rectangle 1"/>
          <p:cNvSpPr>
            <a:spLocks noChangeArrowheads="1"/>
          </p:cNvSpPr>
          <p:nvPr/>
        </p:nvSpPr>
        <p:spPr bwMode="auto">
          <a:xfrm>
            <a:off x="0" y="0"/>
            <a:ext cx="9144000" cy="2523768"/>
          </a:xfrm>
          <a:prstGeom prst="rect">
            <a:avLst/>
          </a:prstGeom>
          <a:noFill/>
          <a:ln w="28575">
            <a:noFill/>
            <a:miter lim="800000"/>
            <a:headEnd/>
            <a:tailEnd/>
          </a:ln>
        </p:spPr>
        <p:txBody>
          <a:bodyPr wrap="square">
            <a:spAutoFit/>
          </a:bodyPr>
          <a:lstStyle/>
          <a:p>
            <a:pPr algn="ctr">
              <a:spcBef>
                <a:spcPts val="0"/>
              </a:spcBef>
              <a:spcAft>
                <a:spcPts val="1200"/>
              </a:spcAft>
            </a:pPr>
            <a:r>
              <a:rPr lang="en-US" altLang="en-US" sz="4000" dirty="0">
                <a:solidFill>
                  <a:srgbClr val="00FFFF"/>
                </a:solidFill>
                <a:effectLst>
                  <a:outerShdw blurRad="38100" dist="38100" dir="2700000" algn="tl">
                    <a:srgbClr val="000000">
                      <a:alpha val="43137"/>
                    </a:srgbClr>
                  </a:outerShdw>
                </a:effectLst>
                <a:latin typeface="Calibri" panose="020F0502020204030204" pitchFamily="34" charset="0"/>
                <a:ea typeface="+mj-ea"/>
                <a:cs typeface="Calibri" panose="020F0502020204030204" pitchFamily="34" charset="0"/>
              </a:rPr>
              <a:t>Hebrews 6:20</a:t>
            </a:r>
          </a:p>
          <a:p>
            <a:pPr algn="just"/>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“where Jesus has entered as a forerunner for us, having become a high priest forever according to the order of </a:t>
            </a:r>
            <a:r>
              <a:rPr lang="en-US" sz="3600" b="1" u="sng" dirty="0">
                <a:solidFill>
                  <a:srgbClr val="FFFFCC"/>
                </a:solidFill>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Melchizedek</a:t>
            </a:r>
            <a:r>
              <a:rPr lang="en-US" sz="3600" dirty="0">
                <a:effectLst>
                  <a:outerShdw blurRad="38100" dist="38100" dir="2700000" algn="tl">
                    <a:srgbClr val="000000">
                      <a:alpha val="43137"/>
                    </a:srgbClr>
                  </a:outerShdw>
                </a:effectLst>
                <a:latin typeface="Calibri" panose="020F0502020204030204" pitchFamily="34" charset="0"/>
                <a:cs typeface="Calibri" panose="020F0502020204030204" pitchFamily="34" charset="0"/>
              </a:rPr>
              <a:t>.”</a:t>
            </a:r>
          </a:p>
        </p:txBody>
      </p:sp>
      <p:pic>
        <p:nvPicPr>
          <p:cNvPr id="4" name="Picture 3">
            <a:extLst>
              <a:ext uri="{FF2B5EF4-FFF2-40B4-BE49-F238E27FC236}">
                <a16:creationId xmlns:a16="http://schemas.microsoft.com/office/drawing/2014/main" id="{BD77C395-154C-4129-8424-6CC84636D6B0}"/>
              </a:ext>
            </a:extLst>
          </p:cNvPr>
          <p:cNvPicPr>
            <a:picLocks noChangeAspect="1"/>
          </p:cNvPicPr>
          <p:nvPr/>
        </p:nvPicPr>
        <p:blipFill>
          <a:blip r:embed="rId3"/>
          <a:stretch>
            <a:fillRect/>
          </a:stretch>
        </p:blipFill>
        <p:spPr>
          <a:xfrm>
            <a:off x="3340607" y="3230880"/>
            <a:ext cx="2462786" cy="1645920"/>
          </a:xfrm>
          <a:prstGeom prst="rect">
            <a:avLst/>
          </a:prstGeom>
        </p:spPr>
      </p:pic>
    </p:spTree>
    <p:extLst>
      <p:ext uri="{BB962C8B-B14F-4D97-AF65-F5344CB8AC3E}">
        <p14:creationId xmlns:p14="http://schemas.microsoft.com/office/powerpoint/2010/main" val="954142501"/>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a:xfrm>
            <a:off x="1485900" y="228600"/>
            <a:ext cx="6172200" cy="1066800"/>
          </a:xfrm>
        </p:spPr>
        <p:txBody>
          <a:bodyPr/>
          <a:lstStyle/>
          <a:p>
            <a:pPr algn="ctr">
              <a:spcBef>
                <a:spcPts val="1200"/>
              </a:spcBef>
            </a:pPr>
            <a:r>
              <a:rPr lang="en-US" sz="3600" dirty="0">
                <a:effectLst>
                  <a:outerShdw blurRad="38100" dist="38100" dir="2700000" algn="tl">
                    <a:srgbClr val="000000">
                      <a:alpha val="43137"/>
                    </a:srgbClr>
                  </a:outerShdw>
                </a:effectLst>
              </a:rPr>
              <a:t>John F. Walvoord</a:t>
            </a:r>
            <a:br>
              <a:rPr lang="en-US" sz="1800" dirty="0">
                <a:effectLst>
                  <a:outerShdw blurRad="38100" dist="38100" dir="2700000" algn="tl">
                    <a:srgbClr val="000000">
                      <a:alpha val="43137"/>
                    </a:srgbClr>
                  </a:outerShdw>
                </a:effectLst>
              </a:rPr>
            </a:br>
            <a:r>
              <a:rPr lang="en-US" sz="1800" dirty="0">
                <a:effectLst>
                  <a:outerShdw blurRad="38100" dist="38100" dir="2700000" algn="tl">
                    <a:srgbClr val="000000">
                      <a:alpha val="43137"/>
                    </a:srgbClr>
                  </a:outerShdw>
                </a:effectLst>
              </a:rPr>
              <a:t>John F. Walvoord, </a:t>
            </a:r>
            <a:r>
              <a:rPr lang="en-US" sz="1800" i="1" dirty="0">
                <a:effectLst>
                  <a:outerShdw blurRad="38100" dist="38100" dir="2700000" algn="tl">
                    <a:srgbClr val="000000">
                      <a:alpha val="43137"/>
                    </a:srgbClr>
                  </a:outerShdw>
                </a:effectLst>
              </a:rPr>
              <a:t>The Millennial Kingdom</a:t>
            </a:r>
            <a:r>
              <a:rPr lang="en-US" sz="1800" dirty="0">
                <a:effectLst>
                  <a:outerShdw blurRad="38100" dist="38100" dir="2700000" algn="tl">
                    <a:srgbClr val="000000">
                      <a:alpha val="43137"/>
                    </a:srgbClr>
                  </a:outerShdw>
                </a:effectLst>
              </a:rPr>
              <a:t> (Findlay, OH: Dunham, 1959), 203.</a:t>
            </a:r>
          </a:p>
        </p:txBody>
      </p:sp>
      <p:sp>
        <p:nvSpPr>
          <p:cNvPr id="16387" name="Rectangle 3"/>
          <p:cNvSpPr>
            <a:spLocks noGrp="1" noChangeArrowheads="1"/>
          </p:cNvSpPr>
          <p:nvPr>
            <p:ph type="body" idx="1"/>
          </p:nvPr>
        </p:nvSpPr>
        <p:spPr>
          <a:xfrm>
            <a:off x="0" y="1447800"/>
            <a:ext cx="9144000" cy="5334000"/>
          </a:xfrm>
        </p:spPr>
        <p:txBody>
          <a:bodyPr/>
          <a:lstStyle/>
          <a:p>
            <a:pPr marL="0" indent="0" algn="just">
              <a:buFontTx/>
              <a:buNone/>
              <a:defRPr/>
            </a:pPr>
            <a:r>
              <a:rPr lang="en-US" sz="2600" b="1" dirty="0">
                <a:effectLst>
                  <a:outerShdw blurRad="38100" dist="38100" dir="2700000" algn="tl">
                    <a:srgbClr val="000000">
                      <a:alpha val="43137"/>
                    </a:srgbClr>
                  </a:outerShdw>
                </a:effectLst>
              </a:rPr>
              <a:t>“</a:t>
            </a:r>
            <a:r>
              <a:rPr lang="en-US" sz="2600" dirty="0">
                <a:effectLst/>
              </a:rPr>
              <a:t>The New Testament has fifty-nine references to David. It also has many references to the present session of Christ. A search of the New Testament reveals that </a:t>
            </a:r>
            <a:r>
              <a:rPr lang="en-US" sz="2600" i="1" dirty="0">
                <a:effectLst/>
              </a:rPr>
              <a:t>there is not one reference connecting the present session of Christ with the Davidic throne</a:t>
            </a:r>
            <a:r>
              <a:rPr lang="en-US" sz="2600" dirty="0">
                <a:effectLst/>
              </a:rPr>
              <a:t>. While this argument is, of course, not conclusive, it is almost incredible that in so many references to David and in so frequent reference to the present session of Christ on the Father’s throne there should be not one reference connecting the two in any authoritative way. The New Testament is totally lacking in positive teaching that the throne of the Father in heaven is to be identified with the Davidic throne. The inference is plain that Christ is seated on the Father’s throne, but that this is not at all the same as being seated on the throne of David</a:t>
            </a:r>
            <a:r>
              <a:rPr lang="en-US" sz="2600" dirty="0">
                <a:effectLst>
                  <a:outerShdw blurRad="38100" dist="38100" dir="2700000" algn="tl">
                    <a:srgbClr val="000000">
                      <a:alpha val="43137"/>
                    </a:srgbClr>
                  </a:outerShdw>
                </a:effectLst>
              </a:rPr>
              <a:t>.”</a:t>
            </a:r>
          </a:p>
        </p:txBody>
      </p:sp>
      <p:pic>
        <p:nvPicPr>
          <p:cNvPr id="28676" name="Picture 2" descr="http://walvoordhistory.com/wp-content/uploads/2009/11/JohnFWalvoord-e1419653447886.jpg"/>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152400" y="152400"/>
            <a:ext cx="996792" cy="1188720"/>
          </a:xfrm>
          <a:prstGeom prst="rect">
            <a:avLst/>
          </a:prstGeom>
          <a:noFill/>
          <a:ln w="9525">
            <a:noFill/>
            <a:miter lim="800000"/>
            <a:headEnd/>
            <a:tailEnd/>
          </a:ln>
        </p:spPr>
      </p:pic>
    </p:spTree>
    <p:extLst>
      <p:ext uri="{BB962C8B-B14F-4D97-AF65-F5344CB8AC3E}">
        <p14:creationId xmlns:p14="http://schemas.microsoft.com/office/powerpoint/2010/main" val="3253820251"/>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5221D5-8896-46A3-B445-B7807A4F35A4}"/>
              </a:ext>
            </a:extLst>
          </p:cNvPr>
          <p:cNvSpPr txBox="1">
            <a:spLocks/>
          </p:cNvSpPr>
          <p:nvPr/>
        </p:nvSpPr>
        <p:spPr>
          <a:xfrm>
            <a:off x="226219" y="2807494"/>
            <a:ext cx="8691562" cy="1243012"/>
          </a:xfrm>
          <a:prstGeom prst="rect">
            <a:avLst/>
          </a:prstGeom>
        </p:spPr>
        <p:txBody>
          <a:bodyPr anchor="ctr"/>
          <a:lstStyle>
            <a:lvl1pPr algn="l" rtl="0" eaLnBrk="0" fontAlgn="base" hangingPunct="0">
              <a:spcBef>
                <a:spcPct val="0"/>
              </a:spcBef>
              <a:spcAft>
                <a:spcPct val="0"/>
              </a:spcAft>
              <a:defRPr sz="4400">
                <a:solidFill>
                  <a:schemeClr val="tx2"/>
                </a:solidFill>
                <a:latin typeface="Calibri" panose="020F0502020204030204" pitchFamily="34" charset="0"/>
                <a:ea typeface="+mj-ea"/>
                <a:cs typeface="+mj-cs"/>
              </a:defRPr>
            </a:lvl1pPr>
            <a:lvl2pPr algn="l" rtl="0" eaLnBrk="0" fontAlgn="base" hangingPunct="0">
              <a:spcBef>
                <a:spcPct val="0"/>
              </a:spcBef>
              <a:spcAft>
                <a:spcPct val="0"/>
              </a:spcAft>
              <a:defRPr sz="4400">
                <a:solidFill>
                  <a:schemeClr val="tx2"/>
                </a:solidFill>
                <a:latin typeface="Times New Roman" pitchFamily="18" charset="0"/>
              </a:defRPr>
            </a:lvl2pPr>
            <a:lvl3pPr algn="l" rtl="0" eaLnBrk="0" fontAlgn="base" hangingPunct="0">
              <a:spcBef>
                <a:spcPct val="0"/>
              </a:spcBef>
              <a:spcAft>
                <a:spcPct val="0"/>
              </a:spcAft>
              <a:defRPr sz="4400">
                <a:solidFill>
                  <a:schemeClr val="tx2"/>
                </a:solidFill>
                <a:latin typeface="Times New Roman" pitchFamily="18" charset="0"/>
              </a:defRPr>
            </a:lvl3pPr>
            <a:lvl4pPr algn="l" rtl="0" eaLnBrk="0" fontAlgn="base" hangingPunct="0">
              <a:spcBef>
                <a:spcPct val="0"/>
              </a:spcBef>
              <a:spcAft>
                <a:spcPct val="0"/>
              </a:spcAft>
              <a:defRPr sz="4400">
                <a:solidFill>
                  <a:schemeClr val="tx2"/>
                </a:solidFill>
                <a:latin typeface="Times New Roman" pitchFamily="18" charset="0"/>
              </a:defRPr>
            </a:lvl4pPr>
            <a:lvl5pPr algn="l" rtl="0" eaLnBrk="0" fontAlgn="base" hangingPunct="0">
              <a:spcBef>
                <a:spcPct val="0"/>
              </a:spcBef>
              <a:spcAft>
                <a:spcPct val="0"/>
              </a:spcAft>
              <a:defRPr sz="4400">
                <a:solidFill>
                  <a:schemeClr val="tx2"/>
                </a:solidFill>
                <a:latin typeface="Times New Roman" pitchFamily="18" charset="0"/>
              </a:defRPr>
            </a:lvl5pPr>
            <a:lvl6pPr marL="457200" algn="l" rtl="0" fontAlgn="base">
              <a:spcBef>
                <a:spcPct val="0"/>
              </a:spcBef>
              <a:spcAft>
                <a:spcPct val="0"/>
              </a:spcAft>
              <a:defRPr sz="4400">
                <a:solidFill>
                  <a:schemeClr val="tx2"/>
                </a:solidFill>
                <a:latin typeface="Times New Roman" pitchFamily="18" charset="0"/>
              </a:defRPr>
            </a:lvl6pPr>
            <a:lvl7pPr marL="914400" algn="l" rtl="0" fontAlgn="base">
              <a:spcBef>
                <a:spcPct val="0"/>
              </a:spcBef>
              <a:spcAft>
                <a:spcPct val="0"/>
              </a:spcAft>
              <a:defRPr sz="4400">
                <a:solidFill>
                  <a:schemeClr val="tx2"/>
                </a:solidFill>
                <a:latin typeface="Times New Roman" pitchFamily="18" charset="0"/>
              </a:defRPr>
            </a:lvl7pPr>
            <a:lvl8pPr marL="1371600" algn="l" rtl="0" fontAlgn="base">
              <a:spcBef>
                <a:spcPct val="0"/>
              </a:spcBef>
              <a:spcAft>
                <a:spcPct val="0"/>
              </a:spcAft>
              <a:defRPr sz="4400">
                <a:solidFill>
                  <a:schemeClr val="tx2"/>
                </a:solidFill>
                <a:latin typeface="Times New Roman" pitchFamily="18" charset="0"/>
              </a:defRPr>
            </a:lvl8pPr>
            <a:lvl9pPr marL="1828800" algn="l" rtl="0" fontAlgn="base">
              <a:spcBef>
                <a:spcPct val="0"/>
              </a:spcBef>
              <a:spcAft>
                <a:spcPct val="0"/>
              </a:spcAft>
              <a:defRPr sz="4400">
                <a:solidFill>
                  <a:schemeClr val="tx2"/>
                </a:solidFill>
                <a:latin typeface="Times New Roman" pitchFamily="18" charset="0"/>
              </a:defRPr>
            </a:lvl9pPr>
          </a:lstStyle>
          <a:p>
            <a:pPr algn="ctr" eaLnBrk="1" hangingPunct="1">
              <a:defRPr/>
            </a:pPr>
            <a:r>
              <a:rPr lang="en-US" altLang="en-US" sz="4800" dirty="0">
                <a:effectLst>
                  <a:outerShdw blurRad="38100" dist="38100" dir="2700000" algn="tl">
                    <a:srgbClr val="000000">
                      <a:alpha val="43137"/>
                    </a:srgbClr>
                  </a:outerShdw>
                </a:effectLst>
              </a:rPr>
              <a:t>CONCLUSION</a:t>
            </a:r>
          </a:p>
        </p:txBody>
      </p:sp>
    </p:spTree>
    <p:extLst>
      <p:ext uri="{BB962C8B-B14F-4D97-AF65-F5344CB8AC3E}">
        <p14:creationId xmlns:p14="http://schemas.microsoft.com/office/powerpoint/2010/main" val="3245745287"/>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226219" y="257175"/>
            <a:ext cx="8691562" cy="809625"/>
          </a:xfrm>
        </p:spPr>
        <p:txBody>
          <a:bodyPr/>
          <a:lstStyle/>
          <a:p>
            <a:pPr algn="ctr" eaLnBrk="1" hangingPunct="1">
              <a:defRPr/>
            </a:pPr>
            <a:r>
              <a:rPr lang="en-US" altLang="en-US" sz="3600" dirty="0">
                <a:solidFill>
                  <a:srgbClr val="00FFFF"/>
                </a:solidFill>
                <a:effectLst>
                  <a:outerShdw blurRad="38100" dist="38100" dir="2700000" algn="tl">
                    <a:srgbClr val="000000">
                      <a:alpha val="43137"/>
                    </a:srgbClr>
                  </a:outerShdw>
                </a:effectLst>
                <a:cs typeface="Calibri" panose="020F0502020204030204" pitchFamily="34" charset="0"/>
              </a:rPr>
              <a:t>Response to Kingdom Now Problem Passages</a:t>
            </a:r>
          </a:p>
        </p:txBody>
      </p:sp>
      <p:sp>
        <p:nvSpPr>
          <p:cNvPr id="14339" name="Content Placeholder 2"/>
          <p:cNvSpPr>
            <a:spLocks noGrp="1"/>
          </p:cNvSpPr>
          <p:nvPr>
            <p:ph idx="1"/>
          </p:nvPr>
        </p:nvSpPr>
        <p:spPr>
          <a:xfrm>
            <a:off x="1143000" y="1143000"/>
            <a:ext cx="6324600" cy="4711700"/>
          </a:xfrm>
        </p:spPr>
        <p:txBody>
          <a:bodyPr/>
          <a:lstStyle/>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Christ’s ministry</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b="1" u="sng" dirty="0">
                <a:solidFill>
                  <a:srgbClr val="FFFFCC"/>
                </a:solidFill>
                <a:effectLst>
                  <a:outerShdw blurRad="38100" dist="38100" dir="2700000" algn="tl">
                    <a:srgbClr val="000000">
                      <a:alpha val="43137"/>
                    </a:srgbClr>
                  </a:outerShdw>
                </a:effectLst>
              </a:rPr>
              <a:t>Passages from Acts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Paul</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the General letters</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Passages from Revelation</a:t>
            </a:r>
          </a:p>
          <a:p>
            <a:pPr marL="457200" indent="-457200">
              <a:spcBef>
                <a:spcPct val="0"/>
              </a:spcBef>
              <a:spcAft>
                <a:spcPts val="2400"/>
              </a:spcAft>
              <a:buClr>
                <a:srgbClr val="66FFFF"/>
              </a:buClr>
              <a:buSzPct val="100000"/>
              <a:buFont typeface="Calibri" panose="020F0502020204030204" pitchFamily="34" charset="0"/>
              <a:buAutoNum type="arabicPeriod"/>
            </a:pPr>
            <a:r>
              <a:rPr lang="en-US" altLang="en-US" dirty="0">
                <a:effectLst>
                  <a:outerShdw blurRad="38100" dist="38100" dir="2700000" algn="tl">
                    <a:srgbClr val="000000">
                      <a:alpha val="43137"/>
                    </a:srgbClr>
                  </a:outerShdw>
                </a:effectLst>
              </a:rPr>
              <a:t>Miscellaneous Arguments</a:t>
            </a:r>
          </a:p>
        </p:txBody>
      </p:sp>
      <p:pic>
        <p:nvPicPr>
          <p:cNvPr id="6" name="Picture 2" descr="http://3.bp.blogspot.com/-QEkPt30fRNQ/US-EfJsZfRI/AAAAAAAASK4/JnP_SUUHRas/s1600/a.jpg">
            <a:extLst>
              <a:ext uri="{FF2B5EF4-FFF2-40B4-BE49-F238E27FC236}">
                <a16:creationId xmlns:a16="http://schemas.microsoft.com/office/drawing/2014/main" id="{6258E415-00B6-42AC-BD7C-F0E89C87077C}"/>
              </a:ext>
            </a:extLst>
          </p:cNvPr>
          <p:cNvPicPr>
            <a:picLocks noChangeAspect="1" noChangeArrowheads="1"/>
          </p:cNvPicPr>
          <p:nvPr/>
        </p:nvPicPr>
        <p:blipFill>
          <a:blip r:embed="rId2" cstate="print"/>
          <a:srcRect/>
          <a:stretch>
            <a:fillRect/>
          </a:stretch>
        </p:blipFill>
        <p:spPr bwMode="auto">
          <a:xfrm>
            <a:off x="7010399" y="5334000"/>
            <a:ext cx="1911350" cy="1280160"/>
          </a:xfrm>
          <a:prstGeom prst="rect">
            <a:avLst/>
          </a:prstGeom>
          <a:noFill/>
          <a:ln w="9525">
            <a:noFill/>
            <a:miter lim="800000"/>
            <a:headEnd/>
            <a:tailEnd/>
          </a:ln>
        </p:spPr>
      </p:pic>
    </p:spTree>
    <p:extLst>
      <p:ext uri="{BB962C8B-B14F-4D97-AF65-F5344CB8AC3E}">
        <p14:creationId xmlns:p14="http://schemas.microsoft.com/office/powerpoint/2010/main" val="2694370060"/>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Title 1"/>
          <p:cNvSpPr>
            <a:spLocks noGrp="1"/>
          </p:cNvSpPr>
          <p:nvPr>
            <p:ph type="title"/>
          </p:nvPr>
        </p:nvSpPr>
        <p:spPr>
          <a:xfrm>
            <a:off x="196041" y="228600"/>
            <a:ext cx="8917781" cy="1143000"/>
          </a:xfrm>
        </p:spPr>
        <p:txBody>
          <a:bodyPr/>
          <a:lstStyle/>
          <a:p>
            <a:pPr algn="ctr" eaLnBrk="1" hangingPunct="1">
              <a:defRPr/>
            </a:pPr>
            <a:r>
              <a:rPr lang="en-US" altLang="en-US" sz="3200" dirty="0">
                <a:effectLst>
                  <a:outerShdw blurRad="38100" dist="38100" dir="2700000" algn="tl">
                    <a:srgbClr val="000000">
                      <a:alpha val="43137"/>
                    </a:srgbClr>
                  </a:outerShdw>
                </a:effectLst>
              </a:rPr>
              <a:t>2. Is Jesus Now Reigning from David’s Throne? </a:t>
            </a:r>
            <a:br>
              <a:rPr lang="en-US" altLang="en-US" sz="3600" dirty="0">
                <a:effectLst>
                  <a:outerShdw blurRad="38100" dist="38100" dir="2700000" algn="tl">
                    <a:srgbClr val="000000">
                      <a:alpha val="43137"/>
                    </a:srgbClr>
                  </a:outerShdw>
                </a:effectLst>
              </a:rPr>
            </a:br>
            <a:r>
              <a:rPr lang="en-US" altLang="en-US" sz="2800" dirty="0">
                <a:solidFill>
                  <a:schemeClr val="tx1"/>
                </a:solidFill>
                <a:effectLst>
                  <a:outerShdw blurRad="38100" dist="38100" dir="2700000" algn="tl">
                    <a:srgbClr val="000000">
                      <a:alpha val="43137"/>
                    </a:srgbClr>
                  </a:outerShdw>
                </a:effectLst>
              </a:rPr>
              <a:t>(Acts 2)</a:t>
            </a:r>
            <a:endParaRPr lang="en-US" altLang="en-US" sz="3600" dirty="0">
              <a:solidFill>
                <a:schemeClr val="tx1"/>
              </a:solidFill>
              <a:effectLst>
                <a:outerShdw blurRad="38100" dist="38100" dir="2700000" algn="tl">
                  <a:srgbClr val="000000">
                    <a:alpha val="43137"/>
                  </a:srgbClr>
                </a:outerShdw>
              </a:effectLst>
              <a:cs typeface="Calibri" panose="020F0502020204030204" pitchFamily="34" charset="0"/>
            </a:endParaRPr>
          </a:p>
        </p:txBody>
      </p:sp>
      <p:sp>
        <p:nvSpPr>
          <p:cNvPr id="14339" name="Content Placeholder 2"/>
          <p:cNvSpPr>
            <a:spLocks noGrp="1"/>
          </p:cNvSpPr>
          <p:nvPr>
            <p:ph idx="1"/>
          </p:nvPr>
        </p:nvSpPr>
        <p:spPr>
          <a:xfrm>
            <a:off x="175671" y="1295400"/>
            <a:ext cx="8691562" cy="5105400"/>
          </a:xfrm>
        </p:spPr>
        <p:txBody>
          <a:bodyPr/>
          <a:lstStyle/>
          <a:p>
            <a:pPr marL="514350" indent="-514350">
              <a:spcBef>
                <a:spcPct val="0"/>
              </a:spcBef>
              <a:spcAft>
                <a:spcPts val="1200"/>
              </a:spcAft>
              <a:buClr>
                <a:srgbClr val="66FFFF"/>
              </a:buClr>
              <a:buSzPct val="100000"/>
              <a:buFont typeface="+mj-lt"/>
              <a:buAutoNum type="alphaLcPeriod"/>
            </a:pPr>
            <a:r>
              <a:rPr lang="en-US" altLang="en-US" sz="2800" b="1" u="sng" dirty="0">
                <a:solidFill>
                  <a:srgbClr val="FFFFCC"/>
                </a:solidFill>
                <a:effectLst>
                  <a:outerShdw blurRad="38100" dist="38100" dir="2700000" algn="tl">
                    <a:srgbClr val="000000">
                      <a:alpha val="43137"/>
                    </a:srgbClr>
                  </a:outerShdw>
                </a:effectLst>
              </a:rPr>
              <a:t>David’s Throne is Earthly </a:t>
            </a:r>
          </a:p>
          <a:p>
            <a:pPr marL="514350" indent="-514350">
              <a:spcBef>
                <a:spcPct val="0"/>
              </a:spcBef>
              <a:spcAft>
                <a:spcPts val="1200"/>
              </a:spcAft>
              <a:buClr>
                <a:srgbClr val="66FFFF"/>
              </a:buClr>
              <a:buSzPct val="100000"/>
              <a:buFont typeface="+mj-lt"/>
              <a:buAutoNum type="alphaLcPeriod"/>
            </a:pPr>
            <a:r>
              <a:rPr lang="en-US" altLang="en-US" sz="2800" b="1" u="sng" dirty="0">
                <a:solidFill>
                  <a:srgbClr val="FFFFCC"/>
                </a:solidFill>
                <a:effectLst>
                  <a:outerShdw blurRad="38100" dist="38100" dir="2700000" algn="tl">
                    <a:srgbClr val="000000">
                      <a:alpha val="43137"/>
                    </a:srgbClr>
                  </a:outerShdw>
                </a:effectLst>
              </a:rPr>
              <a:t>A Davidic heavenly Throne changes its original meaning </a:t>
            </a:r>
          </a:p>
          <a:p>
            <a:pPr marL="514350" indent="-514350">
              <a:spcBef>
                <a:spcPct val="0"/>
              </a:spcBef>
              <a:spcAft>
                <a:spcPts val="1200"/>
              </a:spcAft>
              <a:buClr>
                <a:srgbClr val="66FFFF"/>
              </a:buClr>
              <a:buSzPct val="100000"/>
              <a:buFont typeface="+mj-lt"/>
              <a:buAutoNum type="alphaLcPeriod"/>
            </a:pPr>
            <a:r>
              <a:rPr lang="en-US" altLang="en-US" sz="2800" b="1" u="sng" dirty="0">
                <a:solidFill>
                  <a:srgbClr val="FFFFCC"/>
                </a:solidFill>
                <a:effectLst>
                  <a:outerShdw blurRad="38100" dist="38100" dir="2700000" algn="tl">
                    <a:srgbClr val="000000">
                      <a:alpha val="43137"/>
                    </a:srgbClr>
                  </a:outerShdw>
                </a:effectLst>
              </a:rPr>
              <a:t>No NT verse places Jesus currently of David’s Throne</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The Davidic Throne comes into existence only after the Times of the Gentiles have run their course</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present Davidic Throne misunderstands the mystery nature of the Church</a:t>
            </a:r>
          </a:p>
          <a:p>
            <a:pPr marL="514350" indent="-514350">
              <a:spcBef>
                <a:spcPct val="0"/>
              </a:spcBef>
              <a:spcAft>
                <a:spcPts val="1200"/>
              </a:spcAft>
              <a:buClr>
                <a:srgbClr val="66FFFF"/>
              </a:buClr>
              <a:buSzPct val="100000"/>
              <a:buFont typeface="+mj-lt"/>
              <a:buAutoNum type="alphaLcPeriod"/>
            </a:pPr>
            <a:r>
              <a:rPr lang="en-US" altLang="en-US" sz="2800" dirty="0">
                <a:effectLst>
                  <a:outerShdw blurRad="38100" dist="38100" dir="2700000" algn="tl">
                    <a:srgbClr val="000000">
                      <a:alpha val="43137"/>
                    </a:srgbClr>
                  </a:outerShdw>
                </a:effectLst>
              </a:rPr>
              <a:t>A present Davidic Throne misunderstands the parenthetical nature of the Church</a:t>
            </a: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a:p>
            <a:pPr marL="514350" indent="-514350" algn="just">
              <a:spcBef>
                <a:spcPct val="0"/>
              </a:spcBef>
              <a:spcAft>
                <a:spcPts val="2400"/>
              </a:spcAft>
              <a:buClr>
                <a:srgbClr val="66FFFF"/>
              </a:buClr>
              <a:buSzPct val="100000"/>
              <a:buFont typeface="+mj-lt"/>
              <a:buAutoNum type="alphaLcPeriod"/>
            </a:pPr>
            <a:endParaRPr lang="en-US" altLang="en-US" sz="3600" dirty="0">
              <a:effectLst>
                <a:outerShdw blurRad="38100" dist="38100" dir="2700000" algn="tl">
                  <a:srgbClr val="000000">
                    <a:alpha val="43137"/>
                  </a:srgbClr>
                </a:outerShdw>
              </a:effectLst>
            </a:endParaRPr>
          </a:p>
        </p:txBody>
      </p:sp>
      <p:pic>
        <p:nvPicPr>
          <p:cNvPr id="2" name="Picture 1">
            <a:extLst>
              <a:ext uri="{FF2B5EF4-FFF2-40B4-BE49-F238E27FC236}">
                <a16:creationId xmlns:a16="http://schemas.microsoft.com/office/drawing/2014/main" id="{7EA76A76-1886-469A-A516-AB7BF885C849}"/>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7696200" y="990600"/>
            <a:ext cx="1254196" cy="838200"/>
          </a:xfrm>
          <a:prstGeom prst="rect">
            <a:avLst/>
          </a:prstGeom>
        </p:spPr>
      </p:pic>
    </p:spTree>
    <p:extLst>
      <p:ext uri="{BB962C8B-B14F-4D97-AF65-F5344CB8AC3E}">
        <p14:creationId xmlns:p14="http://schemas.microsoft.com/office/powerpoint/2010/main" val="3268030947"/>
      </p:ext>
    </p:extLst>
  </p:cSld>
  <p:clrMapOvr>
    <a:masterClrMapping/>
  </p:clrMapOvr>
</p:sld>
</file>

<file path=ppt/theme/theme1.xml><?xml version="1.0" encoding="utf-8"?>
<a:theme xmlns:a="http://schemas.openxmlformats.org/drawingml/2006/main" name="Azure">
  <a:themeElements>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fontScheme name="Azure">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Azure 1">
        <a:dk1>
          <a:srgbClr val="000000"/>
        </a:dk1>
        <a:lt1>
          <a:srgbClr val="FFFFFF"/>
        </a:lt1>
        <a:dk2>
          <a:srgbClr val="3333FF"/>
        </a:dk2>
        <a:lt2>
          <a:srgbClr val="00FFFF"/>
        </a:lt2>
        <a:accent1>
          <a:srgbClr val="00CCCC"/>
        </a:accent1>
        <a:accent2>
          <a:srgbClr val="6666FF"/>
        </a:accent2>
        <a:accent3>
          <a:srgbClr val="ADADFF"/>
        </a:accent3>
        <a:accent4>
          <a:srgbClr val="DADADA"/>
        </a:accent4>
        <a:accent5>
          <a:srgbClr val="AAE2E2"/>
        </a:accent5>
        <a:accent6>
          <a:srgbClr val="5C5CE7"/>
        </a:accent6>
        <a:hlink>
          <a:srgbClr val="CCCCFF"/>
        </a:hlink>
        <a:folHlink>
          <a:srgbClr val="CC99FF"/>
        </a:folHlink>
      </a:clrScheme>
      <a:clrMap bg1="dk2" tx1="lt1" bg2="dk1" tx2="lt2" accent1="accent1" accent2="accent2" accent3="accent3" accent4="accent4" accent5="accent5" accent6="accent6" hlink="hlink" folHlink="folHlink"/>
    </a:extraClrScheme>
    <a:extraClrScheme>
      <a:clrScheme name="Azure 2">
        <a:dk1>
          <a:srgbClr val="000000"/>
        </a:dk1>
        <a:lt1>
          <a:srgbClr val="CCECFF"/>
        </a:lt1>
        <a:dk2>
          <a:srgbClr val="330099"/>
        </a:dk2>
        <a:lt2>
          <a:srgbClr val="0099CC"/>
        </a:lt2>
        <a:accent1>
          <a:srgbClr val="009999"/>
        </a:accent1>
        <a:accent2>
          <a:srgbClr val="FF99CC"/>
        </a:accent2>
        <a:accent3>
          <a:srgbClr val="E2F4FF"/>
        </a:accent3>
        <a:accent4>
          <a:srgbClr val="000000"/>
        </a:accent4>
        <a:accent5>
          <a:srgbClr val="AACACA"/>
        </a:accent5>
        <a:accent6>
          <a:srgbClr val="E78AB9"/>
        </a:accent6>
        <a:hlink>
          <a:srgbClr val="6600CC"/>
        </a:hlink>
        <a:folHlink>
          <a:srgbClr val="3366FF"/>
        </a:folHlink>
      </a:clrScheme>
      <a:clrMap bg1="lt1" tx1="dk1" bg2="lt2" tx2="dk2" accent1="accent1" accent2="accent2" accent3="accent3" accent4="accent4" accent5="accent5" accent6="accent6" hlink="hlink" folHlink="folHlink"/>
    </a:extraClrScheme>
    <a:extraClrScheme>
      <a:clrScheme name="Azure 3">
        <a:dk1>
          <a:srgbClr val="000000"/>
        </a:dk1>
        <a:lt1>
          <a:srgbClr val="FFFFFF"/>
        </a:lt1>
        <a:dk2>
          <a:srgbClr val="000000"/>
        </a:dk2>
        <a:lt2>
          <a:srgbClr val="CBCBCB"/>
        </a:lt2>
        <a:accent1>
          <a:srgbClr val="B2B2B2"/>
        </a:accent1>
        <a:accent2>
          <a:srgbClr val="DDDDDD"/>
        </a:accent2>
        <a:accent3>
          <a:srgbClr val="FFFFFF"/>
        </a:accent3>
        <a:accent4>
          <a:srgbClr val="000000"/>
        </a:accent4>
        <a:accent5>
          <a:srgbClr val="D5D5D5"/>
        </a:accent5>
        <a:accent6>
          <a:srgbClr val="C8C8C8"/>
        </a:accent6>
        <a:hlink>
          <a:srgbClr val="5F5F5F"/>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Office\Templates\Presentation Designs\Azure.pot</Template>
  <TotalTime>22330</TotalTime>
  <Words>6401</Words>
  <Application>Microsoft Office PowerPoint</Application>
  <PresentationFormat>On-screen Show (4:3)</PresentationFormat>
  <Paragraphs>489</Paragraphs>
  <Slides>99</Slides>
  <Notes>16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99</vt:i4>
      </vt:variant>
    </vt:vector>
  </HeadingPairs>
  <TitlesOfParts>
    <vt:vector size="104" baseType="lpstr">
      <vt:lpstr>Arial</vt:lpstr>
      <vt:lpstr>Calibri</vt:lpstr>
      <vt:lpstr>Times New Roman</vt:lpstr>
      <vt:lpstr>Wingdings</vt:lpstr>
      <vt:lpstr>Azure</vt:lpstr>
      <vt:lpstr>PowerPoint Presentation</vt:lpstr>
      <vt:lpstr>The Coming Kingdom Chapter 17</vt:lpstr>
      <vt:lpstr>Kingdom Study Outline</vt:lpstr>
      <vt:lpstr>Kingdom Study Outline</vt:lpstr>
      <vt:lpstr>1. Kingdom Throughout the Bible</vt:lpstr>
      <vt:lpstr>1. Kingdom Throughout the Bible</vt:lpstr>
      <vt:lpstr>Kingdom Study Outline</vt:lpstr>
      <vt:lpstr>2. The Main Problem with Kingdom Now NT interpretations</vt:lpstr>
      <vt:lpstr>Kingdom Study Outline</vt:lpstr>
      <vt:lpstr>Response to Kingdom Now Problem Passages</vt:lpstr>
      <vt:lpstr>Response to Kingdom Now Problem Passages</vt:lpstr>
      <vt:lpstr>1. Passages from Christ’s ministry</vt:lpstr>
      <vt:lpstr>1. Passages from Christ’s ministry</vt:lpstr>
      <vt:lpstr>Response to Kingdom Now Problem Passages</vt:lpstr>
      <vt:lpstr>2. Is Jesus Now Reigning from David’s Throne?  (Acts 2)</vt:lpstr>
      <vt:lpstr>2. Is Jesus Now Reigning from David’s Throne?  (Acts 2)</vt:lpstr>
      <vt:lpstr>PowerPoint Presentation</vt:lpstr>
      <vt:lpstr>PowerPoint Presentation</vt:lpstr>
      <vt:lpstr>John F. Walvoord Israel in Prophecy (Grand Rapids: Zondervan, 1962), 84-85, 87.</vt:lpstr>
      <vt:lpstr>PowerPoint Presentation</vt:lpstr>
      <vt:lpstr>PowerPoint Presentation</vt:lpstr>
      <vt:lpstr>2. Is Jesus Now Reigning from David’s Throne?  (Acts 2)</vt:lpstr>
      <vt:lpstr>Is Jesus Now Reigning  on David’s Throne?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Is Jesus Now Reigning on David’s Throne?</vt:lpstr>
      <vt:lpstr>PowerPoint Presentation</vt:lpstr>
      <vt:lpstr>PowerPoint Presentation</vt:lpstr>
      <vt:lpstr>PowerPoint Presentation</vt:lpstr>
      <vt:lpstr>PowerPoint Presentation</vt:lpstr>
      <vt:lpstr>Is Jesus Now Reigning on David’s Throne?</vt:lpstr>
      <vt:lpstr>Is Jesus Now Reigning on David’s Throne?</vt:lpstr>
      <vt:lpstr>Is Jesus Now Reigning on David’s Throne?</vt:lpstr>
      <vt:lpstr>How Could the Early Church Test All Things if God Changed His Original Promises?</vt:lpstr>
      <vt:lpstr>2. Is Jesus Now Reigning from David’s Throne?  (Acts 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Eternal State is Future</vt:lpstr>
      <vt:lpstr>PowerPoint Presentation</vt:lpstr>
      <vt:lpstr>William Newell The Book of the Revelation (Chicago: Moody, 1935), 75.</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E.R. Craven “Excursus on the Basileia,” in Revelation of John, J. P. Lange (New York: Scribner, 1874), 97.</vt:lpstr>
      <vt:lpstr>E.R. Craven “Excursus on the Basileia,” in Revelation of John, J. P. Lange (New York: Scribner, 1874), 97.</vt:lpstr>
      <vt:lpstr>E.R. Craven “Excursus on the Basileia,” in Revelation of John, J. P. Lange (New York: Scribner, 1874), 97.</vt:lpstr>
      <vt:lpstr>PowerPoint Presentation</vt:lpstr>
      <vt:lpstr>PowerPoint Presentation</vt:lpstr>
      <vt:lpstr>PowerPoint Presentation</vt:lpstr>
      <vt:lpstr>PowerPoint Presentation</vt:lpstr>
      <vt:lpstr>PowerPoint Presentation</vt:lpstr>
      <vt:lpstr>PowerPoint Presentation</vt:lpstr>
      <vt:lpstr>Futuristic Present Daniel B. Wallace, Greek Grammar Beyond the Basics: An Exegetical Syntax of the New Testament with Scripture, Subject, and Greek Word Indexes (Grand Rapids: Zondervan, 1996), 535-35.</vt:lpstr>
      <vt:lpstr>PowerPoint Presentation</vt:lpstr>
      <vt:lpstr>PowerPoint Presentation</vt:lpstr>
      <vt:lpstr>PowerPoint Presentation</vt:lpstr>
      <vt:lpstr>PowerPoint Presentation</vt:lpstr>
      <vt:lpstr>PowerPoint Presentation</vt:lpstr>
      <vt:lpstr>PowerPoint Presentation</vt:lpstr>
      <vt:lpstr>Stanley D. Toussaint “Israel and the Church of a Traditional Dispensationalist,” in Three Central Issues in Contemporary Dispensationalism, ed. Herbert W. Bateman (Grand Rapids: Kregel, 1999), 242.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Christ’s Three Offices</vt:lpstr>
      <vt:lpstr>PowerPoint Presentation</vt:lpstr>
      <vt:lpstr>William Newell The Book of the Revelation (Chicago: Moody, 1935), 82.</vt:lpstr>
      <vt:lpstr>PowerPoint Presentation</vt:lpstr>
      <vt:lpstr>PowerPoint Presentation</vt:lpstr>
      <vt:lpstr>John F. Walvoord John F. Walvoord, The Millennial Kingdom (Findlay, OH: Dunham, 1959), 203.</vt:lpstr>
      <vt:lpstr>PowerPoint Presentation</vt:lpstr>
      <vt:lpstr>Response to Kingdom Now Problem Passages</vt:lpstr>
      <vt:lpstr>2. Is Jesus Now Reigning from David’s Throne?  (Acts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SLBC_053-Kingdom</dc:title>
  <dc:subject>Kingdom Series</dc:subject>
  <dc:creator>A. Woods</dc:creator>
  <dc:description>Modified by Jim McGowan</dc:description>
  <cp:lastModifiedBy>anne woods</cp:lastModifiedBy>
  <cp:revision>2580</cp:revision>
  <cp:lastPrinted>2018-10-24T20:34:06Z</cp:lastPrinted>
  <dcterms:created xsi:type="dcterms:W3CDTF">2009-03-17T12:21:13Z</dcterms:created>
  <dcterms:modified xsi:type="dcterms:W3CDTF">2018-11-28T17:07:03Z</dcterms:modified>
</cp:coreProperties>
</file>