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1"/>
  </p:notesMasterIdLst>
  <p:handoutMasterIdLst>
    <p:handoutMasterId r:id="rId62"/>
  </p:handoutMasterIdLst>
  <p:sldIdLst>
    <p:sldId id="2067" r:id="rId2"/>
    <p:sldId id="963" r:id="rId3"/>
    <p:sldId id="3944" r:id="rId4"/>
    <p:sldId id="3860" r:id="rId5"/>
    <p:sldId id="4696" r:id="rId6"/>
    <p:sldId id="3960" r:id="rId7"/>
    <p:sldId id="4239" r:id="rId8"/>
    <p:sldId id="492" r:id="rId9"/>
    <p:sldId id="4161" r:id="rId10"/>
    <p:sldId id="4735" r:id="rId11"/>
    <p:sldId id="4742" r:id="rId12"/>
    <p:sldId id="3861" r:id="rId13"/>
    <p:sldId id="4171" r:id="rId14"/>
    <p:sldId id="4698" r:id="rId15"/>
    <p:sldId id="4773" r:id="rId16"/>
    <p:sldId id="4699" r:id="rId17"/>
    <p:sldId id="4745" r:id="rId18"/>
    <p:sldId id="4703" r:id="rId19"/>
    <p:sldId id="4748" r:id="rId20"/>
    <p:sldId id="4706" r:id="rId21"/>
    <p:sldId id="4750" r:id="rId22"/>
    <p:sldId id="4755" r:id="rId23"/>
    <p:sldId id="4756" r:id="rId24"/>
    <p:sldId id="4731" r:id="rId25"/>
    <p:sldId id="4757" r:id="rId26"/>
    <p:sldId id="4733" r:id="rId27"/>
    <p:sldId id="4734" r:id="rId28"/>
    <p:sldId id="4759" r:id="rId29"/>
    <p:sldId id="4722" r:id="rId30"/>
    <p:sldId id="4760" r:id="rId31"/>
    <p:sldId id="4761" r:id="rId32"/>
    <p:sldId id="4762" r:id="rId33"/>
    <p:sldId id="4763" r:id="rId34"/>
    <p:sldId id="4764" r:id="rId35"/>
    <p:sldId id="4766" r:id="rId36"/>
    <p:sldId id="4729" r:id="rId37"/>
    <p:sldId id="4774" r:id="rId38"/>
    <p:sldId id="4749" r:id="rId39"/>
    <p:sldId id="4716" r:id="rId40"/>
    <p:sldId id="4767" r:id="rId41"/>
    <p:sldId id="4768" r:id="rId42"/>
    <p:sldId id="4777" r:id="rId43"/>
    <p:sldId id="4769" r:id="rId44"/>
    <p:sldId id="4641" r:id="rId45"/>
    <p:sldId id="3878" r:id="rId46"/>
    <p:sldId id="4613" r:id="rId47"/>
    <p:sldId id="4615" r:id="rId48"/>
    <p:sldId id="2880" r:id="rId49"/>
    <p:sldId id="3867" r:id="rId50"/>
    <p:sldId id="4080" r:id="rId51"/>
    <p:sldId id="730" r:id="rId52"/>
    <p:sldId id="4775" r:id="rId53"/>
    <p:sldId id="4770" r:id="rId54"/>
    <p:sldId id="3738" r:id="rId55"/>
    <p:sldId id="4741" r:id="rId56"/>
    <p:sldId id="4776" r:id="rId57"/>
    <p:sldId id="2248" r:id="rId58"/>
    <p:sldId id="4771" r:id="rId59"/>
    <p:sldId id="3488" r:id="rId6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6600"/>
    <a:srgbClr val="003300"/>
    <a:srgbClr val="008000"/>
    <a:srgbClr val="0000CC"/>
    <a:srgbClr val="FFFF99"/>
    <a:srgbClr val="A50021"/>
    <a:srgbClr val="000066"/>
    <a:srgbClr val="33CC33"/>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0" autoAdjust="0"/>
    <p:restoredTop sz="95071" autoAdjust="0"/>
  </p:normalViewPr>
  <p:slideViewPr>
    <p:cSldViewPr>
      <p:cViewPr varScale="1">
        <p:scale>
          <a:sx n="104" d="100"/>
          <a:sy n="104" d="100"/>
        </p:scale>
        <p:origin x="172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fld id="{EE6F0C23-484F-41FC-B4E1-0436582C60C5}" type="datetime1">
              <a:rPr lang="en-US" smtClean="0">
                <a:latin typeface="Calibri" panose="020F0502020204030204" pitchFamily="34" charset="0"/>
                <a:cs typeface="Calibri" panose="020F0502020204030204" pitchFamily="34" charset="0"/>
              </a:rPr>
              <a:t>11/24/2018</a:t>
            </a:fld>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fld id="{0F6AA0AE-7CD5-4F16-ABCB-735DB84D759A}" type="datetime1">
              <a:rPr lang="en-US" smtClean="0"/>
              <a:t>11/24/2018</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43000" y="1981200"/>
            <a:ext cx="7772400" cy="4114800"/>
          </a:xfrm>
        </p:spPr>
        <p:txBody>
          <a:bodyPr/>
          <a:lstStyle/>
          <a:p>
            <a:pPr lvl="0"/>
            <a:endParaRPr lang="en-US" noProof="0"/>
          </a:p>
        </p:txBody>
      </p:sp>
      <p:sp>
        <p:nvSpPr>
          <p:cNvPr id="4" name="Rectangle 36">
            <a:extLst>
              <a:ext uri="{FF2B5EF4-FFF2-40B4-BE49-F238E27FC236}">
                <a16:creationId xmlns:a16="http://schemas.microsoft.com/office/drawing/2014/main" id="{519FA5C6-8B19-423F-BCBC-5EA426BA582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95E6AD2D-68AA-462F-8A8A-5DE91022FE3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8">
            <a:extLst>
              <a:ext uri="{FF2B5EF4-FFF2-40B4-BE49-F238E27FC236}">
                <a16:creationId xmlns:a16="http://schemas.microsoft.com/office/drawing/2014/main" id="{A04F76E8-1C71-4DE0-8A97-DB4214AF7F25}"/>
              </a:ext>
            </a:extLst>
          </p:cNvPr>
          <p:cNvSpPr>
            <a:spLocks noGrp="1" noChangeArrowheads="1"/>
          </p:cNvSpPr>
          <p:nvPr>
            <p:ph type="sldNum" sz="quarter" idx="12"/>
          </p:nvPr>
        </p:nvSpPr>
        <p:spPr/>
        <p:txBody>
          <a:bodyPr/>
          <a:lstStyle>
            <a:lvl1pPr>
              <a:defRPr/>
            </a:lvl1pPr>
          </a:lstStyle>
          <a:p>
            <a:fld id="{3C8BDF75-FAFD-4772-87A3-AE2DDCF0B1C1}" type="slidenum">
              <a:rPr lang="en-US" altLang="en-US"/>
              <a:pPr/>
              <a:t>‹#›</a:t>
            </a:fld>
            <a:endParaRPr lang="en-US" altLang="en-US"/>
          </a:p>
        </p:txBody>
      </p:sp>
    </p:spTree>
    <p:extLst>
      <p:ext uri="{BB962C8B-B14F-4D97-AF65-F5344CB8AC3E}">
        <p14:creationId xmlns:p14="http://schemas.microsoft.com/office/powerpoint/2010/main" val="4103847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11/24/2018</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698424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11/24/2018</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1632059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6" r:id="rId14"/>
    <p:sldLayoutId id="2147483918"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838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424657213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2971800"/>
            <a:ext cx="2461193" cy="1828800"/>
          </a:xfrm>
          <a:prstGeom prst="rect">
            <a:avLst/>
          </a:prstGeom>
        </p:spPr>
      </p:pic>
    </p:spTree>
    <p:extLst>
      <p:ext uri="{BB962C8B-B14F-4D97-AF65-F5344CB8AC3E}">
        <p14:creationId xmlns:p14="http://schemas.microsoft.com/office/powerpoint/2010/main" val="130655867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81642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4:1</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looked, and behold, a door standing open in heaven, and the first voice which I had heard, like the sound of a trumpet speaking with me, said, ‘Come up here, and I will show you what must take place after these things</a:t>
            </a:r>
            <a:r>
              <a:rPr lang="en-US" sz="3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1CB69889-E8E5-4A45-A188-711C20D6B5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054" y="3429000"/>
            <a:ext cx="1845893" cy="1371600"/>
          </a:xfrm>
          <a:prstGeom prst="rect">
            <a:avLst/>
          </a:prstGeom>
        </p:spPr>
      </p:pic>
    </p:spTree>
    <p:extLst>
      <p:ext uri="{BB962C8B-B14F-4D97-AF65-F5344CB8AC3E}">
        <p14:creationId xmlns:p14="http://schemas.microsoft.com/office/powerpoint/2010/main" val="62931317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“After These Things” </a:t>
            </a:r>
            <a:br>
              <a:rPr lang="en-US" sz="4000" kern="1200" dirty="0">
                <a:effectLst>
                  <a:outerShdw blurRad="38100" dist="38100" dir="2700000" algn="tl">
                    <a:srgbClr val="000000">
                      <a:alpha val="43137"/>
                    </a:srgbClr>
                  </a:outerShdw>
                </a:effectLst>
                <a:cs typeface="Calibri" panose="020F0502020204030204" pitchFamily="34" charset="0"/>
              </a:rPr>
            </a:br>
            <a:r>
              <a:rPr lang="en-US" sz="3200" kern="1200" dirty="0">
                <a:effectLst>
                  <a:outerShdw blurRad="38100" dist="38100" dir="2700000" algn="tl">
                    <a:srgbClr val="000000">
                      <a:alpha val="43137"/>
                    </a:srgbClr>
                  </a:outerShdw>
                </a:effectLst>
                <a:cs typeface="Calibri" panose="020F0502020204030204" pitchFamily="34" charset="0"/>
              </a:rPr>
              <a:t>(Rev. 4‒22)</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52400" y="1524000"/>
            <a:ext cx="8839200" cy="4953000"/>
          </a:xfrm>
        </p:spPr>
        <p:txBody>
          <a:bodyPr/>
          <a:lstStyle/>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Before the Tribulation (4‒5)</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During the Tribulation (6‒19)</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After the Tribulation (20‒22)</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Kingdom (20:1-10)</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Great White Throne Judgment (20:11-15)</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Destruction of the Earth (21:1)</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New Heaven and New Earth (21‒22)</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24600" y="1614487"/>
            <a:ext cx="2408938" cy="2486025"/>
          </a:xfrm>
          <a:prstGeom prst="rect">
            <a:avLst/>
          </a:prstGeom>
        </p:spPr>
      </p:pic>
    </p:spTree>
    <p:extLst>
      <p:ext uri="{BB962C8B-B14F-4D97-AF65-F5344CB8AC3E}">
        <p14:creationId xmlns:p14="http://schemas.microsoft.com/office/powerpoint/2010/main" val="153605422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“After These Things” </a:t>
            </a:r>
            <a:br>
              <a:rPr lang="en-US" sz="4000" kern="1200" dirty="0">
                <a:effectLst>
                  <a:outerShdw blurRad="38100" dist="38100" dir="2700000" algn="tl">
                    <a:srgbClr val="000000">
                      <a:alpha val="43137"/>
                    </a:srgbClr>
                  </a:outerShdw>
                </a:effectLst>
                <a:cs typeface="Calibri" panose="020F0502020204030204" pitchFamily="34" charset="0"/>
              </a:rPr>
            </a:br>
            <a:r>
              <a:rPr lang="en-US" sz="3200" kern="1200" dirty="0">
                <a:effectLst>
                  <a:outerShdw blurRad="38100" dist="38100" dir="2700000" algn="tl">
                    <a:srgbClr val="000000">
                      <a:alpha val="43137"/>
                    </a:srgbClr>
                  </a:outerShdw>
                </a:effectLst>
                <a:cs typeface="Calibri" panose="020F0502020204030204" pitchFamily="34" charset="0"/>
              </a:rPr>
              <a:t>(Rev. 4‒22)</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52400" y="1524000"/>
            <a:ext cx="8839200" cy="2667000"/>
          </a:xfrm>
        </p:spPr>
        <p:txBody>
          <a:bodyPr/>
          <a:lstStyle/>
          <a:p>
            <a:pPr marL="457200" indent="-457200" eaLnBrk="1" hangingPunct="1">
              <a:spcBef>
                <a:spcPts val="0"/>
              </a:spcBef>
              <a:spcAft>
                <a:spcPts val="18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Before the Tribulation (4‒5)</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During the Tribulation (6‒19)</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After the Tribulation (20‒22)</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Kingdom (20:1-10)</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Great White Throne Judgment (20:11-15)</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Destruction of the Earth (21:1)</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New Heaven and New Earth (21‒22)</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24600" y="1614487"/>
            <a:ext cx="2408938" cy="2486025"/>
          </a:xfrm>
          <a:prstGeom prst="rect">
            <a:avLst/>
          </a:prstGeom>
        </p:spPr>
      </p:pic>
    </p:spTree>
    <p:extLst>
      <p:ext uri="{BB962C8B-B14F-4D97-AF65-F5344CB8AC3E}">
        <p14:creationId xmlns:p14="http://schemas.microsoft.com/office/powerpoint/2010/main" val="158590734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78E08CBC-A220-4565-B490-FDD7AAC7DF69}"/>
              </a:ext>
            </a:extLst>
          </p:cNvPr>
          <p:cNvGraphicFramePr>
            <a:graphicFrameLocks noGrp="1"/>
          </p:cNvGraphicFramePr>
          <p:nvPr>
            <p:ph idx="1"/>
            <p:extLst/>
          </p:nvPr>
        </p:nvGraphicFramePr>
        <p:xfrm>
          <a:off x="228600" y="990600"/>
          <a:ext cx="8686800" cy="487680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350022173"/>
                    </a:ext>
                  </a:extLst>
                </a:gridCol>
                <a:gridCol w="2971800">
                  <a:extLst>
                    <a:ext uri="{9D8B030D-6E8A-4147-A177-3AD203B41FA5}">
                      <a16:colId xmlns:a16="http://schemas.microsoft.com/office/drawing/2014/main" val="1742434693"/>
                    </a:ext>
                  </a:extLst>
                </a:gridCol>
                <a:gridCol w="3581400">
                  <a:extLst>
                    <a:ext uri="{9D8B030D-6E8A-4147-A177-3AD203B41FA5}">
                      <a16:colId xmlns:a16="http://schemas.microsoft.com/office/drawing/2014/main" val="4047906092"/>
                    </a:ext>
                  </a:extLst>
                </a:gridCol>
              </a:tblGrid>
              <a:tr h="91440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Comparing Revelation 4 &amp; 5</a:t>
                      </a:r>
                    </a:p>
                  </a:txBody>
                  <a:tcPr marL="81815" marR="81815" anchor="ctr">
                    <a:solidFill>
                      <a:schemeClr val="bg2"/>
                    </a:solidFill>
                  </a:tcPr>
                </a:tc>
                <a:tc hMerge="1">
                  <a:txBody>
                    <a:bodyPr/>
                    <a:lstStyle/>
                    <a:p>
                      <a:pPr algn="ctr"/>
                      <a:endParaRPr lang="en-US" sz="3600" dirty="0">
                        <a:latin typeface="Calibri" panose="020F0502020204030204" pitchFamily="34" charset="0"/>
                        <a:cs typeface="Calibri" panose="020F0502020204030204" pitchFamily="34" charset="0"/>
                      </a:endParaRPr>
                    </a:p>
                  </a:txBody>
                  <a:tcPr marL="81815" marR="81815"/>
                </a:tc>
                <a:tc hMerge="1">
                  <a:txBody>
                    <a:bodyPr/>
                    <a:lstStyle/>
                    <a:p>
                      <a:pPr algn="ctr"/>
                      <a:endParaRPr lang="en-US" sz="3600" dirty="0">
                        <a:latin typeface="Calibri" panose="020F0502020204030204" pitchFamily="34" charset="0"/>
                        <a:cs typeface="Calibri" panose="020F0502020204030204" pitchFamily="34" charset="0"/>
                      </a:endParaRPr>
                    </a:p>
                  </a:txBody>
                  <a:tcPr marL="81815" marR="81815"/>
                </a:tc>
                <a:extLst>
                  <a:ext uri="{0D108BD9-81ED-4DB2-BD59-A6C34878D82A}">
                    <a16:rowId xmlns:a16="http://schemas.microsoft.com/office/drawing/2014/main" val="1547574899"/>
                  </a:ext>
                </a:extLst>
              </a:tr>
              <a:tr h="914400">
                <a:tc>
                  <a:txBody>
                    <a:bodyPr/>
                    <a:lstStyle/>
                    <a:p>
                      <a:pPr algn="ctr"/>
                      <a:r>
                        <a:rPr lang="en-US" sz="3200" b="1" dirty="0">
                          <a:latin typeface="Calibri" panose="020F0502020204030204" pitchFamily="34" charset="0"/>
                          <a:cs typeface="Calibri" panose="020F0502020204030204" pitchFamily="34" charset="0"/>
                        </a:rPr>
                        <a:t>Chapter</a:t>
                      </a:r>
                    </a:p>
                  </a:txBody>
                  <a:tcPr marL="81815" marR="81815" anchor="ctr"/>
                </a:tc>
                <a:tc>
                  <a:txBody>
                    <a:bodyPr/>
                    <a:lstStyle/>
                    <a:p>
                      <a:pPr marL="119063" indent="0" algn="l"/>
                      <a:r>
                        <a:rPr lang="en-US" sz="3200" b="0" dirty="0">
                          <a:latin typeface="Calibri" panose="020F0502020204030204" pitchFamily="34" charset="0"/>
                          <a:cs typeface="Calibri" panose="020F0502020204030204" pitchFamily="34" charset="0"/>
                        </a:rPr>
                        <a:t>Revelation 4</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Revelation 5</a:t>
                      </a:r>
                    </a:p>
                  </a:txBody>
                  <a:tcPr marL="81815" marR="81815" anchor="ctr"/>
                </a:tc>
                <a:extLst>
                  <a:ext uri="{0D108BD9-81ED-4DB2-BD59-A6C34878D82A}">
                    <a16:rowId xmlns:a16="http://schemas.microsoft.com/office/drawing/2014/main" val="3779306561"/>
                  </a:ext>
                </a:extLst>
              </a:tr>
              <a:tr h="914400">
                <a:tc>
                  <a:txBody>
                    <a:bodyPr/>
                    <a:lstStyle/>
                    <a:p>
                      <a:pPr algn="ctr"/>
                      <a:r>
                        <a:rPr lang="en-US" sz="3200" b="1" dirty="0">
                          <a:latin typeface="Calibri" panose="020F0502020204030204" pitchFamily="34" charset="0"/>
                          <a:cs typeface="Calibri" panose="020F0502020204030204" pitchFamily="34" charset="0"/>
                        </a:rPr>
                        <a:t>God-head Member</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Father</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Son</a:t>
                      </a:r>
                    </a:p>
                  </a:txBody>
                  <a:tcPr marL="81815" marR="81815" anchor="ctr"/>
                </a:tc>
                <a:extLst>
                  <a:ext uri="{0D108BD9-81ED-4DB2-BD59-A6C34878D82A}">
                    <a16:rowId xmlns:a16="http://schemas.microsoft.com/office/drawing/2014/main" val="1438223376"/>
                  </a:ext>
                </a:extLst>
              </a:tr>
              <a:tr h="914400">
                <a:tc>
                  <a:txBody>
                    <a:bodyPr/>
                    <a:lstStyle/>
                    <a:p>
                      <a:pPr algn="ctr"/>
                      <a:r>
                        <a:rPr lang="en-US" sz="3200" b="1" dirty="0">
                          <a:latin typeface="Calibri" panose="020F0502020204030204" pitchFamily="34" charset="0"/>
                          <a:cs typeface="Calibri" panose="020F0502020204030204" pitchFamily="34" charset="0"/>
                        </a:rPr>
                        <a:t>Role</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Creator</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Redeemer</a:t>
                      </a:r>
                    </a:p>
                  </a:txBody>
                  <a:tcPr marL="81815" marR="81815" anchor="ctr"/>
                </a:tc>
                <a:extLst>
                  <a:ext uri="{0D108BD9-81ED-4DB2-BD59-A6C34878D82A}">
                    <a16:rowId xmlns:a16="http://schemas.microsoft.com/office/drawing/2014/main" val="1193739165"/>
                  </a:ext>
                </a:extLst>
              </a:tr>
              <a:tr h="914400">
                <a:tc>
                  <a:txBody>
                    <a:bodyPr/>
                    <a:lstStyle/>
                    <a:p>
                      <a:pPr algn="ctr"/>
                      <a:r>
                        <a:rPr lang="en-US" sz="3200" b="1" dirty="0">
                          <a:latin typeface="Calibri" panose="020F0502020204030204" pitchFamily="34" charset="0"/>
                          <a:cs typeface="Calibri" panose="020F0502020204030204" pitchFamily="34" charset="0"/>
                        </a:rPr>
                        <a:t>Reason for Worship</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Role in Creation (4:11)</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Role in Redemption (5:9, 12)</a:t>
                      </a:r>
                    </a:p>
                  </a:txBody>
                  <a:tcPr marL="81815" marR="81815" anchor="ctr"/>
                </a:tc>
                <a:extLst>
                  <a:ext uri="{0D108BD9-81ED-4DB2-BD59-A6C34878D82A}">
                    <a16:rowId xmlns:a16="http://schemas.microsoft.com/office/drawing/2014/main" val="3736021166"/>
                  </a:ext>
                </a:extLst>
              </a:tr>
            </a:tbl>
          </a:graphicData>
        </a:graphic>
      </p:graphicFrame>
    </p:spTree>
    <p:extLst>
      <p:ext uri="{BB962C8B-B14F-4D97-AF65-F5344CB8AC3E}">
        <p14:creationId xmlns:p14="http://schemas.microsoft.com/office/powerpoint/2010/main" val="298242181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Preview</a:t>
            </a:r>
            <a:br>
              <a:rPr lang="en-US" sz="4000" kern="12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4:1-11)</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1600200"/>
            <a:ext cx="5181600" cy="2590800"/>
          </a:xfrm>
        </p:spPr>
        <p:txBody>
          <a:bodyPr/>
          <a:lstStyle/>
          <a:p>
            <a:pPr marL="457200" indent="-457200"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Summons to Heaven (4:1)</a:t>
            </a:r>
          </a:p>
          <a:p>
            <a:pPr marL="457200" indent="-457200"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Sights in Heaven (4:2-8)</a:t>
            </a:r>
          </a:p>
          <a:p>
            <a:pPr marL="457200" indent="-457200"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Song of Heaven (4:9-11)</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9691" y="1676400"/>
            <a:ext cx="3124200" cy="3224176"/>
          </a:xfrm>
          <a:prstGeom prst="rect">
            <a:avLst/>
          </a:prstGeom>
        </p:spPr>
      </p:pic>
      <p:sp>
        <p:nvSpPr>
          <p:cNvPr id="2" name="TextBox 1">
            <a:extLst>
              <a:ext uri="{FF2B5EF4-FFF2-40B4-BE49-F238E27FC236}">
                <a16:creationId xmlns:a16="http://schemas.microsoft.com/office/drawing/2014/main" id="{009AEF67-3697-4588-A210-027DFC6950C7}"/>
              </a:ext>
            </a:extLst>
          </p:cNvPr>
          <p:cNvSpPr txBox="1"/>
          <p:nvPr/>
        </p:nvSpPr>
        <p:spPr>
          <a:xfrm>
            <a:off x="1790700" y="6324600"/>
            <a:ext cx="5562600" cy="46166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Willmington. </a:t>
            </a:r>
            <a:r>
              <a:rPr lang="en-US" i="1" dirty="0">
                <a:latin typeface="Calibri" panose="020F0502020204030204" pitchFamily="34" charset="0"/>
                <a:cs typeface="Calibri" panose="020F0502020204030204" pitchFamily="34" charset="0"/>
              </a:rPr>
              <a:t>Outline Bible</a:t>
            </a:r>
            <a:r>
              <a:rPr lang="en-US" dirty="0">
                <a:latin typeface="Calibri" panose="020F0502020204030204" pitchFamily="34" charset="0"/>
                <a:cs typeface="Calibri" panose="020F0502020204030204" pitchFamily="34" charset="0"/>
              </a:rPr>
              <a:t>, 759</a:t>
            </a:r>
          </a:p>
        </p:txBody>
      </p:sp>
    </p:spTree>
    <p:extLst>
      <p:ext uri="{BB962C8B-B14F-4D97-AF65-F5344CB8AC3E}">
        <p14:creationId xmlns:p14="http://schemas.microsoft.com/office/powerpoint/2010/main" val="322774833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Preview</a:t>
            </a:r>
            <a:br>
              <a:rPr lang="en-US" sz="4000" kern="12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4:1-11)</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1600200"/>
            <a:ext cx="5181600" cy="2590800"/>
          </a:xfrm>
        </p:spPr>
        <p:txBody>
          <a:bodyPr/>
          <a:lstStyle/>
          <a:p>
            <a:pPr marL="457200" indent="-457200" eaLnBrk="1" hangingPunct="1">
              <a:spcBef>
                <a:spcPts val="0"/>
              </a:spcBef>
              <a:spcAft>
                <a:spcPts val="24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Summons to Heaven (4:1)</a:t>
            </a:r>
          </a:p>
          <a:p>
            <a:pPr marL="457200" indent="-457200"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Sights in Heaven (4:2-8)</a:t>
            </a:r>
          </a:p>
          <a:p>
            <a:pPr marL="457200" indent="-457200"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Song of Heaven (4:9-11)</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9691" y="1676400"/>
            <a:ext cx="3124200" cy="3224176"/>
          </a:xfrm>
          <a:prstGeom prst="rect">
            <a:avLst/>
          </a:prstGeom>
        </p:spPr>
      </p:pic>
      <p:sp>
        <p:nvSpPr>
          <p:cNvPr id="2" name="TextBox 1">
            <a:extLst>
              <a:ext uri="{FF2B5EF4-FFF2-40B4-BE49-F238E27FC236}">
                <a16:creationId xmlns:a16="http://schemas.microsoft.com/office/drawing/2014/main" id="{009AEF67-3697-4588-A210-027DFC6950C7}"/>
              </a:ext>
            </a:extLst>
          </p:cNvPr>
          <p:cNvSpPr txBox="1"/>
          <p:nvPr/>
        </p:nvSpPr>
        <p:spPr>
          <a:xfrm>
            <a:off x="1790700" y="6324600"/>
            <a:ext cx="5562600" cy="46166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Willmington. </a:t>
            </a:r>
            <a:r>
              <a:rPr lang="en-US" i="1" dirty="0">
                <a:latin typeface="Calibri" panose="020F0502020204030204" pitchFamily="34" charset="0"/>
                <a:cs typeface="Calibri" panose="020F0502020204030204" pitchFamily="34" charset="0"/>
              </a:rPr>
              <a:t>Outline Bible</a:t>
            </a:r>
            <a:r>
              <a:rPr lang="en-US" dirty="0">
                <a:latin typeface="Calibri" panose="020F0502020204030204" pitchFamily="34" charset="0"/>
                <a:cs typeface="Calibri" panose="020F0502020204030204" pitchFamily="34" charset="0"/>
              </a:rPr>
              <a:t>, 759</a:t>
            </a:r>
          </a:p>
        </p:txBody>
      </p:sp>
    </p:spTree>
    <p:extLst>
      <p:ext uri="{BB962C8B-B14F-4D97-AF65-F5344CB8AC3E}">
        <p14:creationId xmlns:p14="http://schemas.microsoft.com/office/powerpoint/2010/main" val="154531461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I. Summons to Heaven</a:t>
            </a:r>
            <a:br>
              <a:rPr lang="en-US" sz="40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4:1)</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914400" y="1694688"/>
            <a:ext cx="3505200" cy="2587145"/>
          </a:xfrm>
        </p:spPr>
        <p:txBody>
          <a:bodyPr/>
          <a:lstStyle/>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Vision (4:1a)</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Voice (4:1b)</a:t>
            </a:r>
          </a:p>
          <a:p>
            <a:pPr marL="0" indent="0" eaLnBrk="1" hangingPunct="1">
              <a:spcBef>
                <a:spcPts val="0"/>
              </a:spcBef>
              <a:spcAft>
                <a:spcPts val="1800"/>
              </a:spcAft>
              <a:buSzPct val="100000"/>
              <a:buNone/>
              <a:defRPr/>
            </a:pPr>
            <a:endParaRPr lang="en-US" dirty="0">
              <a:effectLst>
                <a:outerShdw blurRad="38100" dist="38100" dir="2700000" algn="tl">
                  <a:srgbClr val="000000">
                    <a:alpha val="43137"/>
                  </a:srgbClr>
                </a:outerShdw>
              </a:effectLst>
              <a:cs typeface="Calibri" panose="020F0502020204030204" pitchFamily="34" charset="0"/>
            </a:endParaRPr>
          </a:p>
        </p:txBody>
      </p:sp>
      <p:sp>
        <p:nvSpPr>
          <p:cNvPr id="2" name="TextBox 1">
            <a:extLst>
              <a:ext uri="{FF2B5EF4-FFF2-40B4-BE49-F238E27FC236}">
                <a16:creationId xmlns:a16="http://schemas.microsoft.com/office/drawing/2014/main" id="{009AEF67-3697-4588-A210-027DFC6950C7}"/>
              </a:ext>
            </a:extLst>
          </p:cNvPr>
          <p:cNvSpPr txBox="1"/>
          <p:nvPr/>
        </p:nvSpPr>
        <p:spPr>
          <a:xfrm>
            <a:off x="1790700" y="6324600"/>
            <a:ext cx="5562600" cy="46166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Willmington. </a:t>
            </a:r>
            <a:r>
              <a:rPr lang="en-US" i="1" dirty="0">
                <a:latin typeface="Calibri" panose="020F0502020204030204" pitchFamily="34" charset="0"/>
                <a:cs typeface="Calibri" panose="020F0502020204030204" pitchFamily="34" charset="0"/>
              </a:rPr>
              <a:t>Outline Bible</a:t>
            </a:r>
            <a:r>
              <a:rPr lang="en-US" dirty="0">
                <a:latin typeface="Calibri" panose="020F0502020204030204" pitchFamily="34" charset="0"/>
                <a:cs typeface="Calibri" panose="020F0502020204030204" pitchFamily="34" charset="0"/>
              </a:rPr>
              <a:t>, 759</a:t>
            </a:r>
          </a:p>
        </p:txBody>
      </p:sp>
      <p:pic>
        <p:nvPicPr>
          <p:cNvPr id="7" name="Picture 6">
            <a:extLst>
              <a:ext uri="{FF2B5EF4-FFF2-40B4-BE49-F238E27FC236}">
                <a16:creationId xmlns:a16="http://schemas.microsoft.com/office/drawing/2014/main" id="{28BD1340-E7D7-4460-9D67-7FCA5F8DCD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05400" y="1694688"/>
            <a:ext cx="3124200" cy="3224176"/>
          </a:xfrm>
          <a:prstGeom prst="rect">
            <a:avLst/>
          </a:prstGeom>
        </p:spPr>
      </p:pic>
    </p:spTree>
    <p:extLst>
      <p:ext uri="{BB962C8B-B14F-4D97-AF65-F5344CB8AC3E}">
        <p14:creationId xmlns:p14="http://schemas.microsoft.com/office/powerpoint/2010/main" val="227851171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Preview</a:t>
            </a:r>
            <a:br>
              <a:rPr lang="en-US" sz="4000" kern="12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4:1-11)</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1600200"/>
            <a:ext cx="5181600" cy="2590800"/>
          </a:xfrm>
        </p:spPr>
        <p:txBody>
          <a:bodyPr/>
          <a:lstStyle/>
          <a:p>
            <a:pPr marL="457200" indent="-457200"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Summons to Heaven (4:1)</a:t>
            </a:r>
          </a:p>
          <a:p>
            <a:pPr marL="457200" indent="-457200" eaLnBrk="1" hangingPunct="1">
              <a:spcBef>
                <a:spcPts val="0"/>
              </a:spcBef>
              <a:spcAft>
                <a:spcPts val="24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Sights in Heaven (4:2-8)</a:t>
            </a:r>
          </a:p>
          <a:p>
            <a:pPr marL="457200" indent="-457200"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Song of Heaven (4:9-11)</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9691" y="1676400"/>
            <a:ext cx="3124200" cy="3224176"/>
          </a:xfrm>
          <a:prstGeom prst="rect">
            <a:avLst/>
          </a:prstGeom>
        </p:spPr>
      </p:pic>
      <p:sp>
        <p:nvSpPr>
          <p:cNvPr id="2" name="TextBox 1">
            <a:extLst>
              <a:ext uri="{FF2B5EF4-FFF2-40B4-BE49-F238E27FC236}">
                <a16:creationId xmlns:a16="http://schemas.microsoft.com/office/drawing/2014/main" id="{009AEF67-3697-4588-A210-027DFC6950C7}"/>
              </a:ext>
            </a:extLst>
          </p:cNvPr>
          <p:cNvSpPr txBox="1"/>
          <p:nvPr/>
        </p:nvSpPr>
        <p:spPr>
          <a:xfrm>
            <a:off x="1790700" y="6324600"/>
            <a:ext cx="5562600" cy="46166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Willmington. </a:t>
            </a:r>
            <a:r>
              <a:rPr lang="en-US" i="1" dirty="0">
                <a:latin typeface="Calibri" panose="020F0502020204030204" pitchFamily="34" charset="0"/>
                <a:cs typeface="Calibri" panose="020F0502020204030204" pitchFamily="34" charset="0"/>
              </a:rPr>
              <a:t>Outline Bible</a:t>
            </a:r>
            <a:r>
              <a:rPr lang="en-US" dirty="0">
                <a:latin typeface="Calibri" panose="020F0502020204030204" pitchFamily="34" charset="0"/>
                <a:cs typeface="Calibri" panose="020F0502020204030204" pitchFamily="34" charset="0"/>
              </a:rPr>
              <a:t>, 759</a:t>
            </a:r>
          </a:p>
        </p:txBody>
      </p:sp>
    </p:spTree>
    <p:extLst>
      <p:ext uri="{BB962C8B-B14F-4D97-AF65-F5344CB8AC3E}">
        <p14:creationId xmlns:p14="http://schemas.microsoft.com/office/powerpoint/2010/main" val="197036588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Ten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342900" y="1140643"/>
            <a:ext cx="8458200" cy="5412557"/>
          </a:xfrm>
        </p:spPr>
        <p:txBody>
          <a:bodyPr/>
          <a:lstStyle/>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the title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Revelation of Jesus Christ</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Who wrote it?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John</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Where was it written from?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Patmos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To Whom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The Seven Churches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When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A.D. 95</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How is it organized (outline)?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3 part outline </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How was it delivered</a:t>
            </a:r>
            <a:r>
              <a:rPr lang="en-US" sz="2600" dirty="0">
                <a:solidFill>
                  <a:srgbClr val="FFFF99"/>
                </a:solidFill>
                <a:effectLst>
                  <a:outerShdw blurRad="38100" dist="38100" dir="2700000" algn="tl">
                    <a:srgbClr val="000000">
                      <a:alpha val="43137"/>
                    </a:srgbClr>
                  </a:outerShdw>
                </a:effectLst>
                <a:cs typeface="Calibri" panose="020F0502020204030204" pitchFamily="34" charset="0"/>
              </a:rPr>
              <a:t> </a:t>
            </a:r>
            <a:r>
              <a:rPr lang="en-US" sz="2600" dirty="0">
                <a:effectLst>
                  <a:outerShdw blurRad="38100" dist="38100" dir="2700000" algn="tl">
                    <a:srgbClr val="000000">
                      <a:alpha val="43137"/>
                    </a:srgbClr>
                  </a:outerShdw>
                </a:effectLst>
                <a:cs typeface="Calibri" panose="020F0502020204030204" pitchFamily="34" charset="0"/>
              </a:rPr>
              <a:t>–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Seven steps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Why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Encouragement and holiness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it about?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Jesus’ final victory</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makes the book different?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OT relationship</a:t>
            </a:r>
          </a:p>
        </p:txBody>
      </p:sp>
      <p:pic>
        <p:nvPicPr>
          <p:cNvPr id="20484" name="Picture 2" descr="http://iconreader.files.wordpress.com/2010/08/12_johntheologian.jpg">
            <a:extLst>
              <a:ext uri="{FF2B5EF4-FFF2-40B4-BE49-F238E27FC236}">
                <a16:creationId xmlns:a16="http://schemas.microsoft.com/office/drawing/2014/main" id="{0547C1CB-0812-4713-970D-1CF9DCC9ED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228601"/>
            <a:ext cx="1111827" cy="13899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Tree>
    <p:extLst>
      <p:ext uri="{BB962C8B-B14F-4D97-AF65-F5344CB8AC3E}">
        <p14:creationId xmlns:p14="http://schemas.microsoft.com/office/powerpoint/2010/main" val="313785524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dirty="0">
                <a:effectLst>
                  <a:outerShdw blurRad="38100" dist="38100" dir="2700000" algn="tl">
                    <a:srgbClr val="000000">
                      <a:alpha val="43137"/>
                    </a:srgbClr>
                  </a:outerShdw>
                </a:effectLst>
                <a:cs typeface="Calibri" panose="020F0502020204030204" pitchFamily="34" charset="0"/>
              </a:rPr>
              <a:t>II. Sights in Heaven</a:t>
            </a:r>
            <a:br>
              <a:rPr lang="en-US" sz="40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4:2-8)</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81709" y="1600200"/>
            <a:ext cx="6804891" cy="4800599"/>
          </a:xfrm>
        </p:spPr>
        <p:txBody>
          <a:bodyPr/>
          <a:lstStyle/>
          <a:p>
            <a:pPr marL="457200" indent="-457200" eaLnBrk="1" hangingPunct="1">
              <a:spcBef>
                <a:spcPts val="0"/>
              </a:spcBef>
              <a:spcAft>
                <a:spcPts val="900"/>
              </a:spcAft>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Heavenly Throne (4:2-3, 5a, 6a)</a:t>
            </a:r>
          </a:p>
          <a:p>
            <a:pPr marL="914400" lvl="1" indent="-457200" eaLnBrk="1" hangingPunct="1">
              <a:spcBef>
                <a:spcPts val="0"/>
              </a:spcBef>
              <a:spcAft>
                <a:spcPts val="9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On the Throne (2-3a)</a:t>
            </a:r>
          </a:p>
          <a:p>
            <a:pPr marL="914400" lvl="1" indent="-457200" eaLnBrk="1" hangingPunct="1">
              <a:spcBef>
                <a:spcPts val="0"/>
              </a:spcBef>
              <a:spcAft>
                <a:spcPts val="9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Above the Throne (3b)</a:t>
            </a:r>
          </a:p>
          <a:p>
            <a:pPr marL="914400" lvl="1" indent="-457200" eaLnBrk="1" hangingPunct="1">
              <a:spcBef>
                <a:spcPts val="0"/>
              </a:spcBef>
              <a:spcAft>
                <a:spcPts val="9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Out of the Throne (5a)</a:t>
            </a:r>
          </a:p>
          <a:p>
            <a:pPr marL="914400" lvl="1" indent="-457200" eaLnBrk="1" hangingPunct="1">
              <a:spcBef>
                <a:spcPts val="0"/>
              </a:spcBef>
              <a:spcAft>
                <a:spcPts val="9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Before the Throne (6a)</a:t>
            </a:r>
          </a:p>
          <a:p>
            <a:pPr marL="457200" indent="-457200" eaLnBrk="1" hangingPunct="1">
              <a:spcBef>
                <a:spcPts val="0"/>
              </a:spcBef>
              <a:spcAft>
                <a:spcPts val="900"/>
              </a:spcAft>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Items Around the Throne (4:4, 5b, 6b-8)</a:t>
            </a:r>
          </a:p>
          <a:p>
            <a:pPr marL="914400" lvl="1" indent="-457200" eaLnBrk="1" hangingPunct="1">
              <a:spcBef>
                <a:spcPts val="0"/>
              </a:spcBef>
              <a:spcAft>
                <a:spcPts val="9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24 Elders (4)</a:t>
            </a:r>
          </a:p>
          <a:p>
            <a:pPr marL="914400" lvl="1" indent="-457200" eaLnBrk="1" hangingPunct="1">
              <a:spcBef>
                <a:spcPts val="0"/>
              </a:spcBef>
              <a:spcAft>
                <a:spcPts val="9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 Lamps (5b)</a:t>
            </a:r>
          </a:p>
          <a:p>
            <a:pPr marL="914400" lvl="1" indent="-457200" eaLnBrk="1" hangingPunct="1">
              <a:spcBef>
                <a:spcPts val="0"/>
              </a:spcBef>
              <a:spcAft>
                <a:spcPts val="9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 Living Creatures (6b-8)</a:t>
            </a:r>
          </a:p>
          <a:p>
            <a:pPr marL="0" indent="0" eaLnBrk="1" hangingPunct="1">
              <a:spcBef>
                <a:spcPts val="0"/>
              </a:spcBef>
              <a:spcAft>
                <a:spcPts val="1800"/>
              </a:spcAft>
              <a:buSzPct val="100000"/>
              <a:buNone/>
              <a:defRPr/>
            </a:pPr>
            <a:endParaRPr lang="en-US" dirty="0">
              <a:effectLst>
                <a:outerShdw blurRad="38100" dist="38100" dir="2700000" algn="tl">
                  <a:srgbClr val="000000">
                    <a:alpha val="43137"/>
                  </a:srgbClr>
                </a:outerShdw>
              </a:effectLst>
              <a:cs typeface="Calibri" panose="020F0502020204030204" pitchFamily="34" charset="0"/>
            </a:endParaRP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00800" y="1746004"/>
            <a:ext cx="2443018" cy="2521195"/>
          </a:xfrm>
          <a:prstGeom prst="rect">
            <a:avLst/>
          </a:prstGeom>
        </p:spPr>
      </p:pic>
      <p:sp>
        <p:nvSpPr>
          <p:cNvPr id="2" name="TextBox 1">
            <a:extLst>
              <a:ext uri="{FF2B5EF4-FFF2-40B4-BE49-F238E27FC236}">
                <a16:creationId xmlns:a16="http://schemas.microsoft.com/office/drawing/2014/main" id="{009AEF67-3697-4588-A210-027DFC6950C7}"/>
              </a:ext>
            </a:extLst>
          </p:cNvPr>
          <p:cNvSpPr txBox="1"/>
          <p:nvPr/>
        </p:nvSpPr>
        <p:spPr>
          <a:xfrm>
            <a:off x="1676400" y="6481741"/>
            <a:ext cx="5562600" cy="36933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Willmington. </a:t>
            </a:r>
            <a:r>
              <a:rPr lang="en-US" sz="1800" i="1" dirty="0">
                <a:latin typeface="Calibri" panose="020F0502020204030204" pitchFamily="34" charset="0"/>
                <a:cs typeface="Calibri" panose="020F0502020204030204" pitchFamily="34" charset="0"/>
              </a:rPr>
              <a:t>Outline Bible</a:t>
            </a:r>
            <a:r>
              <a:rPr lang="en-US" sz="1800" dirty="0">
                <a:latin typeface="Calibri" panose="020F0502020204030204" pitchFamily="34" charset="0"/>
                <a:cs typeface="Calibri" panose="020F0502020204030204" pitchFamily="34" charset="0"/>
              </a:rPr>
              <a:t>, 759</a:t>
            </a:r>
          </a:p>
        </p:txBody>
      </p:sp>
    </p:spTree>
    <p:extLst>
      <p:ext uri="{BB962C8B-B14F-4D97-AF65-F5344CB8AC3E}">
        <p14:creationId xmlns:p14="http://schemas.microsoft.com/office/powerpoint/2010/main" val="348546499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dirty="0">
                <a:effectLst>
                  <a:outerShdw blurRad="38100" dist="38100" dir="2700000" algn="tl">
                    <a:srgbClr val="000000">
                      <a:alpha val="43137"/>
                    </a:srgbClr>
                  </a:outerShdw>
                </a:effectLst>
                <a:cs typeface="Calibri" panose="020F0502020204030204" pitchFamily="34" charset="0"/>
              </a:rPr>
              <a:t>II. Sights in Heaven</a:t>
            </a:r>
            <a:br>
              <a:rPr lang="en-US" sz="40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4:2-8)</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81709" y="1600200"/>
            <a:ext cx="6804891" cy="4800599"/>
          </a:xfrm>
        </p:spPr>
        <p:txBody>
          <a:bodyPr/>
          <a:lstStyle/>
          <a:p>
            <a:pPr marL="457200" indent="-457200" eaLnBrk="1" hangingPunct="1">
              <a:spcBef>
                <a:spcPts val="0"/>
              </a:spcBef>
              <a:spcAft>
                <a:spcPts val="900"/>
              </a:spcAft>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Heavenly Throne (4:2-3, 5a, 6a)</a:t>
            </a:r>
          </a:p>
          <a:p>
            <a:pPr marL="914400" lvl="1" indent="-457200" eaLnBrk="1" hangingPunct="1">
              <a:spcBef>
                <a:spcPts val="0"/>
              </a:spcBef>
              <a:spcAft>
                <a:spcPts val="9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On the Throne (2-3a)</a:t>
            </a:r>
          </a:p>
          <a:p>
            <a:pPr marL="914400" lvl="1" indent="-457200" eaLnBrk="1" hangingPunct="1">
              <a:spcBef>
                <a:spcPts val="0"/>
              </a:spcBef>
              <a:spcAft>
                <a:spcPts val="9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Above the Throne (3b)</a:t>
            </a:r>
          </a:p>
          <a:p>
            <a:pPr marL="914400" lvl="1" indent="-457200" eaLnBrk="1" hangingPunct="1">
              <a:spcBef>
                <a:spcPts val="0"/>
              </a:spcBef>
              <a:spcAft>
                <a:spcPts val="9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Out of the Throne (5a)</a:t>
            </a:r>
          </a:p>
          <a:p>
            <a:pPr marL="914400" lvl="1" indent="-457200" eaLnBrk="1" hangingPunct="1">
              <a:spcBef>
                <a:spcPts val="0"/>
              </a:spcBef>
              <a:spcAft>
                <a:spcPts val="9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Before the Throne (6a)</a:t>
            </a:r>
          </a:p>
          <a:p>
            <a:pPr marL="457200" indent="-457200" eaLnBrk="1" hangingPunct="1">
              <a:spcBef>
                <a:spcPts val="0"/>
              </a:spcBef>
              <a:spcAft>
                <a:spcPts val="900"/>
              </a:spcAft>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Items Around the Throne (4:4, 5b, 6b-8)</a:t>
            </a:r>
          </a:p>
          <a:p>
            <a:pPr marL="914400" lvl="1" indent="-457200" eaLnBrk="1" hangingPunct="1">
              <a:spcBef>
                <a:spcPts val="0"/>
              </a:spcBef>
              <a:spcAft>
                <a:spcPts val="9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24 Elders (4)</a:t>
            </a:r>
          </a:p>
          <a:p>
            <a:pPr marL="914400" lvl="1" indent="-457200" eaLnBrk="1" hangingPunct="1">
              <a:spcBef>
                <a:spcPts val="0"/>
              </a:spcBef>
              <a:spcAft>
                <a:spcPts val="9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 Lamps (5b)</a:t>
            </a:r>
          </a:p>
          <a:p>
            <a:pPr marL="914400" lvl="1" indent="-457200" eaLnBrk="1" hangingPunct="1">
              <a:spcBef>
                <a:spcPts val="0"/>
              </a:spcBef>
              <a:spcAft>
                <a:spcPts val="9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 Living Creatures (6b-8)</a:t>
            </a:r>
          </a:p>
          <a:p>
            <a:pPr marL="0" indent="0" eaLnBrk="1" hangingPunct="1">
              <a:spcBef>
                <a:spcPts val="0"/>
              </a:spcBef>
              <a:spcAft>
                <a:spcPts val="1800"/>
              </a:spcAft>
              <a:buSzPct val="100000"/>
              <a:buNone/>
              <a:defRPr/>
            </a:pPr>
            <a:endParaRPr lang="en-US" dirty="0">
              <a:effectLst>
                <a:outerShdw blurRad="38100" dist="38100" dir="2700000" algn="tl">
                  <a:srgbClr val="000000">
                    <a:alpha val="43137"/>
                  </a:srgbClr>
                </a:outerShdw>
              </a:effectLst>
              <a:cs typeface="Calibri" panose="020F0502020204030204" pitchFamily="34" charset="0"/>
            </a:endParaRP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00800" y="1746004"/>
            <a:ext cx="2443018" cy="2521195"/>
          </a:xfrm>
          <a:prstGeom prst="rect">
            <a:avLst/>
          </a:prstGeom>
        </p:spPr>
      </p:pic>
      <p:sp>
        <p:nvSpPr>
          <p:cNvPr id="2" name="TextBox 1">
            <a:extLst>
              <a:ext uri="{FF2B5EF4-FFF2-40B4-BE49-F238E27FC236}">
                <a16:creationId xmlns:a16="http://schemas.microsoft.com/office/drawing/2014/main" id="{009AEF67-3697-4588-A210-027DFC6950C7}"/>
              </a:ext>
            </a:extLst>
          </p:cNvPr>
          <p:cNvSpPr txBox="1"/>
          <p:nvPr/>
        </p:nvSpPr>
        <p:spPr>
          <a:xfrm>
            <a:off x="1676400" y="6481741"/>
            <a:ext cx="5562600" cy="36933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Willmington. </a:t>
            </a:r>
            <a:r>
              <a:rPr lang="en-US" sz="1800" i="1" dirty="0">
                <a:latin typeface="Calibri" panose="020F0502020204030204" pitchFamily="34" charset="0"/>
                <a:cs typeface="Calibri" panose="020F0502020204030204" pitchFamily="34" charset="0"/>
              </a:rPr>
              <a:t>Outline Bible</a:t>
            </a:r>
            <a:r>
              <a:rPr lang="en-US" sz="1800" dirty="0">
                <a:latin typeface="Calibri" panose="020F0502020204030204" pitchFamily="34" charset="0"/>
                <a:cs typeface="Calibri" panose="020F0502020204030204" pitchFamily="34" charset="0"/>
              </a:rPr>
              <a:t>, 759</a:t>
            </a:r>
          </a:p>
        </p:txBody>
      </p:sp>
    </p:spTree>
    <p:extLst>
      <p:ext uri="{BB962C8B-B14F-4D97-AF65-F5344CB8AC3E}">
        <p14:creationId xmlns:p14="http://schemas.microsoft.com/office/powerpoint/2010/main" val="348269161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dirty="0">
                <a:effectLst>
                  <a:outerShdw blurRad="38100" dist="38100" dir="2700000" algn="tl">
                    <a:srgbClr val="000000">
                      <a:alpha val="43137"/>
                    </a:srgbClr>
                  </a:outerShdw>
                </a:effectLst>
                <a:cs typeface="Calibri" panose="020F0502020204030204" pitchFamily="34" charset="0"/>
              </a:rPr>
              <a:t>II. Sights in Heaven</a:t>
            </a:r>
            <a:br>
              <a:rPr lang="en-US" sz="40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4:2-8)</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81709" y="1600200"/>
            <a:ext cx="6804891" cy="4800599"/>
          </a:xfrm>
        </p:spPr>
        <p:txBody>
          <a:bodyPr/>
          <a:lstStyle/>
          <a:p>
            <a:pPr marL="457200" indent="-457200" eaLnBrk="1" hangingPunct="1">
              <a:spcBef>
                <a:spcPts val="0"/>
              </a:spcBef>
              <a:spcAft>
                <a:spcPts val="900"/>
              </a:spcAft>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Heavenly Throne (4:2-3, 5a, 6a)</a:t>
            </a:r>
          </a:p>
          <a:p>
            <a:pPr marL="914400" lvl="1" indent="-457200" eaLnBrk="1" hangingPunct="1">
              <a:spcBef>
                <a:spcPts val="0"/>
              </a:spcBef>
              <a:spcAft>
                <a:spcPts val="9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On the Throne (2-3a)</a:t>
            </a:r>
          </a:p>
          <a:p>
            <a:pPr marL="914400" lvl="1" indent="-457200" eaLnBrk="1" hangingPunct="1">
              <a:spcBef>
                <a:spcPts val="0"/>
              </a:spcBef>
              <a:spcAft>
                <a:spcPts val="9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Above the Throne (3b)</a:t>
            </a:r>
          </a:p>
          <a:p>
            <a:pPr marL="914400" lvl="1" indent="-457200" eaLnBrk="1" hangingPunct="1">
              <a:spcBef>
                <a:spcPts val="0"/>
              </a:spcBef>
              <a:spcAft>
                <a:spcPts val="9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Out of the Throne (5a)</a:t>
            </a:r>
          </a:p>
          <a:p>
            <a:pPr marL="914400" lvl="1" indent="-457200" eaLnBrk="1" hangingPunct="1">
              <a:spcBef>
                <a:spcPts val="0"/>
              </a:spcBef>
              <a:spcAft>
                <a:spcPts val="9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Before the Throne (6a)</a:t>
            </a:r>
          </a:p>
          <a:p>
            <a:pPr marL="457200" indent="-457200" eaLnBrk="1" hangingPunct="1">
              <a:spcBef>
                <a:spcPts val="0"/>
              </a:spcBef>
              <a:spcAft>
                <a:spcPts val="900"/>
              </a:spcAft>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Items Around the Throne (4:4, 5b, 6b-8)</a:t>
            </a:r>
          </a:p>
          <a:p>
            <a:pPr marL="914400" lvl="1" indent="-457200" eaLnBrk="1" hangingPunct="1">
              <a:spcBef>
                <a:spcPts val="0"/>
              </a:spcBef>
              <a:spcAft>
                <a:spcPts val="9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24 Elders (4)</a:t>
            </a:r>
          </a:p>
          <a:p>
            <a:pPr marL="914400" lvl="1" indent="-457200" eaLnBrk="1" hangingPunct="1">
              <a:spcBef>
                <a:spcPts val="0"/>
              </a:spcBef>
              <a:spcAft>
                <a:spcPts val="9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 Lamps (5b)</a:t>
            </a:r>
          </a:p>
          <a:p>
            <a:pPr marL="914400" lvl="1" indent="-457200" eaLnBrk="1" hangingPunct="1">
              <a:spcBef>
                <a:spcPts val="0"/>
              </a:spcBef>
              <a:spcAft>
                <a:spcPts val="9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 Living Creatures (6b-8)</a:t>
            </a:r>
          </a:p>
          <a:p>
            <a:pPr marL="0" indent="0" eaLnBrk="1" hangingPunct="1">
              <a:spcBef>
                <a:spcPts val="0"/>
              </a:spcBef>
              <a:spcAft>
                <a:spcPts val="1800"/>
              </a:spcAft>
              <a:buSzPct val="100000"/>
              <a:buNone/>
              <a:defRPr/>
            </a:pPr>
            <a:endParaRPr lang="en-US" dirty="0">
              <a:effectLst>
                <a:outerShdw blurRad="38100" dist="38100" dir="2700000" algn="tl">
                  <a:srgbClr val="000000">
                    <a:alpha val="43137"/>
                  </a:srgbClr>
                </a:outerShdw>
              </a:effectLst>
              <a:cs typeface="Calibri" panose="020F0502020204030204" pitchFamily="34" charset="0"/>
            </a:endParaRP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00800" y="1746004"/>
            <a:ext cx="2443018" cy="2521195"/>
          </a:xfrm>
          <a:prstGeom prst="rect">
            <a:avLst/>
          </a:prstGeom>
        </p:spPr>
      </p:pic>
      <p:sp>
        <p:nvSpPr>
          <p:cNvPr id="2" name="TextBox 1">
            <a:extLst>
              <a:ext uri="{FF2B5EF4-FFF2-40B4-BE49-F238E27FC236}">
                <a16:creationId xmlns:a16="http://schemas.microsoft.com/office/drawing/2014/main" id="{009AEF67-3697-4588-A210-027DFC6950C7}"/>
              </a:ext>
            </a:extLst>
          </p:cNvPr>
          <p:cNvSpPr txBox="1"/>
          <p:nvPr/>
        </p:nvSpPr>
        <p:spPr>
          <a:xfrm>
            <a:off x="1676400" y="6481741"/>
            <a:ext cx="5562600" cy="36933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Willmington. </a:t>
            </a:r>
            <a:r>
              <a:rPr lang="en-US" sz="1800" i="1" dirty="0">
                <a:latin typeface="Calibri" panose="020F0502020204030204" pitchFamily="34" charset="0"/>
                <a:cs typeface="Calibri" panose="020F0502020204030204" pitchFamily="34" charset="0"/>
              </a:rPr>
              <a:t>Outline Bible</a:t>
            </a:r>
            <a:r>
              <a:rPr lang="en-US" sz="1800" dirty="0">
                <a:latin typeface="Calibri" panose="020F0502020204030204" pitchFamily="34" charset="0"/>
                <a:cs typeface="Calibri" panose="020F0502020204030204" pitchFamily="34" charset="0"/>
              </a:rPr>
              <a:t>, 759</a:t>
            </a:r>
          </a:p>
        </p:txBody>
      </p:sp>
    </p:spTree>
    <p:extLst>
      <p:ext uri="{BB962C8B-B14F-4D97-AF65-F5344CB8AC3E}">
        <p14:creationId xmlns:p14="http://schemas.microsoft.com/office/powerpoint/2010/main" val="311123394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dirty="0">
                <a:effectLst>
                  <a:outerShdw blurRad="38100" dist="38100" dir="2700000" algn="tl">
                    <a:srgbClr val="000000">
                      <a:alpha val="43137"/>
                    </a:srgbClr>
                  </a:outerShdw>
                </a:effectLst>
                <a:cs typeface="Calibri" panose="020F0502020204030204" pitchFamily="34" charset="0"/>
              </a:rPr>
              <a:t>II. Sights in Heaven</a:t>
            </a:r>
            <a:br>
              <a:rPr lang="en-US" sz="40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4:2-8)</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81709" y="1600200"/>
            <a:ext cx="6804891" cy="4800599"/>
          </a:xfrm>
        </p:spPr>
        <p:txBody>
          <a:bodyPr/>
          <a:lstStyle/>
          <a:p>
            <a:pPr marL="457200" indent="-457200" eaLnBrk="1" hangingPunct="1">
              <a:spcBef>
                <a:spcPts val="0"/>
              </a:spcBef>
              <a:spcAft>
                <a:spcPts val="900"/>
              </a:spcAft>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Heavenly Throne (4:2-3, 5a, 6a)</a:t>
            </a:r>
          </a:p>
          <a:p>
            <a:pPr marL="914400" lvl="1" indent="-457200" eaLnBrk="1" hangingPunct="1">
              <a:spcBef>
                <a:spcPts val="0"/>
              </a:spcBef>
              <a:spcAft>
                <a:spcPts val="9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On the Throne (2-3a)</a:t>
            </a:r>
          </a:p>
          <a:p>
            <a:pPr marL="914400" lvl="1" indent="-457200" eaLnBrk="1" hangingPunct="1">
              <a:spcBef>
                <a:spcPts val="0"/>
              </a:spcBef>
              <a:spcAft>
                <a:spcPts val="9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Above the Throne (3b)</a:t>
            </a:r>
          </a:p>
          <a:p>
            <a:pPr marL="914400" lvl="1" indent="-457200" eaLnBrk="1" hangingPunct="1">
              <a:spcBef>
                <a:spcPts val="0"/>
              </a:spcBef>
              <a:spcAft>
                <a:spcPts val="9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Out of the Throne (5a)</a:t>
            </a:r>
          </a:p>
          <a:p>
            <a:pPr marL="914400" lvl="1" indent="-457200" eaLnBrk="1" hangingPunct="1">
              <a:spcBef>
                <a:spcPts val="0"/>
              </a:spcBef>
              <a:spcAft>
                <a:spcPts val="9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Before the Throne (6a)</a:t>
            </a:r>
          </a:p>
          <a:p>
            <a:pPr marL="457200" indent="-457200" eaLnBrk="1" hangingPunct="1">
              <a:spcBef>
                <a:spcPts val="0"/>
              </a:spcBef>
              <a:spcAft>
                <a:spcPts val="900"/>
              </a:spcAft>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Items Around the Throne (4:4, 5b, 6b-8)</a:t>
            </a:r>
          </a:p>
          <a:p>
            <a:pPr marL="914400" lvl="1" indent="-457200" eaLnBrk="1" hangingPunct="1">
              <a:spcBef>
                <a:spcPts val="0"/>
              </a:spcBef>
              <a:spcAft>
                <a:spcPts val="900"/>
              </a:spcAft>
              <a:buSzPct val="100000"/>
              <a:buAutoNum type="arabicPeriod"/>
              <a:defRPr/>
            </a:pPr>
            <a:r>
              <a:rPr lang="en-US" sz="2800"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24 Elders (4)</a:t>
            </a:r>
          </a:p>
          <a:p>
            <a:pPr marL="914400" lvl="1" indent="-457200" eaLnBrk="1" hangingPunct="1">
              <a:spcBef>
                <a:spcPts val="0"/>
              </a:spcBef>
              <a:spcAft>
                <a:spcPts val="9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 Lamps (5b)</a:t>
            </a:r>
          </a:p>
          <a:p>
            <a:pPr marL="914400" lvl="1" indent="-457200" eaLnBrk="1" hangingPunct="1">
              <a:spcBef>
                <a:spcPts val="0"/>
              </a:spcBef>
              <a:spcAft>
                <a:spcPts val="9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 Living Creatures (6b-8)</a:t>
            </a:r>
          </a:p>
          <a:p>
            <a:pPr marL="0" indent="0" eaLnBrk="1" hangingPunct="1">
              <a:spcBef>
                <a:spcPts val="0"/>
              </a:spcBef>
              <a:spcAft>
                <a:spcPts val="1800"/>
              </a:spcAft>
              <a:buSzPct val="100000"/>
              <a:buNone/>
              <a:defRPr/>
            </a:pPr>
            <a:endParaRPr lang="en-US" dirty="0">
              <a:effectLst>
                <a:outerShdw blurRad="38100" dist="38100" dir="2700000" algn="tl">
                  <a:srgbClr val="000000">
                    <a:alpha val="43137"/>
                  </a:srgbClr>
                </a:outerShdw>
              </a:effectLst>
              <a:cs typeface="Calibri" panose="020F0502020204030204" pitchFamily="34" charset="0"/>
            </a:endParaRP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00800" y="1746004"/>
            <a:ext cx="2443018" cy="2521195"/>
          </a:xfrm>
          <a:prstGeom prst="rect">
            <a:avLst/>
          </a:prstGeom>
        </p:spPr>
      </p:pic>
      <p:sp>
        <p:nvSpPr>
          <p:cNvPr id="2" name="TextBox 1">
            <a:extLst>
              <a:ext uri="{FF2B5EF4-FFF2-40B4-BE49-F238E27FC236}">
                <a16:creationId xmlns:a16="http://schemas.microsoft.com/office/drawing/2014/main" id="{009AEF67-3697-4588-A210-027DFC6950C7}"/>
              </a:ext>
            </a:extLst>
          </p:cNvPr>
          <p:cNvSpPr txBox="1"/>
          <p:nvPr/>
        </p:nvSpPr>
        <p:spPr>
          <a:xfrm>
            <a:off x="1676400" y="6481741"/>
            <a:ext cx="5562600" cy="36933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Willmington. </a:t>
            </a:r>
            <a:r>
              <a:rPr lang="en-US" sz="1800" i="1" dirty="0">
                <a:latin typeface="Calibri" panose="020F0502020204030204" pitchFamily="34" charset="0"/>
                <a:cs typeface="Calibri" panose="020F0502020204030204" pitchFamily="34" charset="0"/>
              </a:rPr>
              <a:t>Outline Bible</a:t>
            </a:r>
            <a:r>
              <a:rPr lang="en-US" sz="1800" dirty="0">
                <a:latin typeface="Calibri" panose="020F0502020204030204" pitchFamily="34" charset="0"/>
                <a:cs typeface="Calibri" panose="020F0502020204030204" pitchFamily="34" charset="0"/>
              </a:rPr>
              <a:t>, 759</a:t>
            </a:r>
          </a:p>
        </p:txBody>
      </p:sp>
    </p:spTree>
    <p:extLst>
      <p:ext uri="{BB962C8B-B14F-4D97-AF65-F5344CB8AC3E}">
        <p14:creationId xmlns:p14="http://schemas.microsoft.com/office/powerpoint/2010/main" val="270932974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1. Twenty-Four Elders</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4:4)</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1600200"/>
            <a:ext cx="6629400" cy="4953000"/>
          </a:xfrm>
        </p:spPr>
        <p:txBody>
          <a:bodyPr/>
          <a:lstStyle/>
          <a:p>
            <a:pPr marL="457200" indent="-457200" eaLnBrk="1" hangingPunct="1">
              <a:spcBef>
                <a:spcPts val="0"/>
              </a:spcBef>
              <a:spcAft>
                <a:spcPts val="1800"/>
              </a:spcAft>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Church</a:t>
            </a:r>
          </a:p>
          <a:p>
            <a:pPr marL="914400" lvl="1" indent="-457200" eaLnBrk="1" hangingPunct="1">
              <a:spcBef>
                <a:spcPts val="0"/>
              </a:spcBef>
              <a:spcAft>
                <a:spcPts val="18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Crowned (2:10)</a:t>
            </a:r>
          </a:p>
          <a:p>
            <a:pPr marL="914400" lvl="1" indent="-457200" eaLnBrk="1" hangingPunct="1">
              <a:spcBef>
                <a:spcPts val="0"/>
              </a:spcBef>
              <a:spcAft>
                <a:spcPts val="18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Clothed in White (3:5)</a:t>
            </a:r>
          </a:p>
          <a:p>
            <a:pPr marL="914400" lvl="1" indent="-457200" eaLnBrk="1" hangingPunct="1">
              <a:spcBef>
                <a:spcPts val="0"/>
              </a:spcBef>
              <a:spcAft>
                <a:spcPts val="18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Redeemed (5:8-10)</a:t>
            </a:r>
          </a:p>
          <a:p>
            <a:pPr marL="914400" lvl="1" indent="-457200" eaLnBrk="1" hangingPunct="1">
              <a:spcBef>
                <a:spcPts val="0"/>
              </a:spcBef>
              <a:spcAft>
                <a:spcPts val="18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Enthroned (3:21)</a:t>
            </a:r>
          </a:p>
          <a:p>
            <a:pPr marL="914400" lvl="1" indent="-457200" eaLnBrk="1" hangingPunct="1">
              <a:spcBef>
                <a:spcPts val="0"/>
              </a:spcBef>
              <a:spcAft>
                <a:spcPts val="18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Elders (1 Tim. 3:1-7)</a:t>
            </a:r>
          </a:p>
          <a:p>
            <a:pPr marL="914400" lvl="1" indent="-457200" eaLnBrk="1" hangingPunct="1">
              <a:spcBef>
                <a:spcPts val="0"/>
              </a:spcBef>
              <a:spcAft>
                <a:spcPts val="18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Kingdom of Priests (Rev. 1:6)</a:t>
            </a:r>
          </a:p>
          <a:p>
            <a:pPr marL="914400" lvl="1" indent="-457200" eaLnBrk="1" hangingPunct="1">
              <a:spcBef>
                <a:spcPts val="0"/>
              </a:spcBef>
              <a:spcAft>
                <a:spcPts val="18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Twenty-four (Rev. 1:6)</a:t>
            </a:r>
          </a:p>
        </p:txBody>
      </p:sp>
      <p:pic>
        <p:nvPicPr>
          <p:cNvPr id="5" name="Picture 4">
            <a:extLst>
              <a:ext uri="{FF2B5EF4-FFF2-40B4-BE49-F238E27FC236}">
                <a16:creationId xmlns:a16="http://schemas.microsoft.com/office/drawing/2014/main" id="{4813355A-A201-4CF1-9852-5FA55F792D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25262" y="1714500"/>
            <a:ext cx="3322676" cy="3429000"/>
          </a:xfrm>
          <a:prstGeom prst="rect">
            <a:avLst/>
          </a:prstGeom>
        </p:spPr>
      </p:pic>
    </p:spTree>
    <p:extLst>
      <p:ext uri="{BB962C8B-B14F-4D97-AF65-F5344CB8AC3E}">
        <p14:creationId xmlns:p14="http://schemas.microsoft.com/office/powerpoint/2010/main" val="6709497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dirty="0">
                <a:effectLst>
                  <a:outerShdw blurRad="38100" dist="38100" dir="2700000" algn="tl">
                    <a:srgbClr val="000000">
                      <a:alpha val="43137"/>
                    </a:srgbClr>
                  </a:outerShdw>
                </a:effectLst>
                <a:cs typeface="Calibri" panose="020F0502020204030204" pitchFamily="34" charset="0"/>
              </a:rPr>
              <a:t>II. Sights in Heaven</a:t>
            </a:r>
            <a:br>
              <a:rPr lang="en-US" sz="40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4:2-8)</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81709" y="1600200"/>
            <a:ext cx="6804891" cy="4800599"/>
          </a:xfrm>
        </p:spPr>
        <p:txBody>
          <a:bodyPr/>
          <a:lstStyle/>
          <a:p>
            <a:pPr marL="457200" indent="-457200" eaLnBrk="1" hangingPunct="1">
              <a:spcBef>
                <a:spcPts val="0"/>
              </a:spcBef>
              <a:spcAft>
                <a:spcPts val="900"/>
              </a:spcAft>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Heavenly Throne (4:2-3, 5a, 6a)</a:t>
            </a:r>
          </a:p>
          <a:p>
            <a:pPr marL="914400" lvl="1" indent="-457200" eaLnBrk="1" hangingPunct="1">
              <a:spcBef>
                <a:spcPts val="0"/>
              </a:spcBef>
              <a:spcAft>
                <a:spcPts val="9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On the Throne (2-3a)</a:t>
            </a:r>
          </a:p>
          <a:p>
            <a:pPr marL="914400" lvl="1" indent="-457200" eaLnBrk="1" hangingPunct="1">
              <a:spcBef>
                <a:spcPts val="0"/>
              </a:spcBef>
              <a:spcAft>
                <a:spcPts val="9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Above the Throne (3b)</a:t>
            </a:r>
          </a:p>
          <a:p>
            <a:pPr marL="914400" lvl="1" indent="-457200" eaLnBrk="1" hangingPunct="1">
              <a:spcBef>
                <a:spcPts val="0"/>
              </a:spcBef>
              <a:spcAft>
                <a:spcPts val="9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Out of the Throne (5a)</a:t>
            </a:r>
          </a:p>
          <a:p>
            <a:pPr marL="914400" lvl="1" indent="-457200" eaLnBrk="1" hangingPunct="1">
              <a:spcBef>
                <a:spcPts val="0"/>
              </a:spcBef>
              <a:spcAft>
                <a:spcPts val="9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Before the Throne (6a)</a:t>
            </a:r>
          </a:p>
          <a:p>
            <a:pPr marL="457200" indent="-457200" eaLnBrk="1" hangingPunct="1">
              <a:spcBef>
                <a:spcPts val="0"/>
              </a:spcBef>
              <a:spcAft>
                <a:spcPts val="900"/>
              </a:spcAft>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Items Around the Throne (4:4, 5b, 6b-8)</a:t>
            </a:r>
          </a:p>
          <a:p>
            <a:pPr marL="914400" lvl="1" indent="-457200" eaLnBrk="1" hangingPunct="1">
              <a:spcBef>
                <a:spcPts val="0"/>
              </a:spcBef>
              <a:spcAft>
                <a:spcPts val="9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24 Elders (4)</a:t>
            </a:r>
          </a:p>
          <a:p>
            <a:pPr marL="914400" lvl="1" indent="-457200" eaLnBrk="1" hangingPunct="1">
              <a:spcBef>
                <a:spcPts val="0"/>
              </a:spcBef>
              <a:spcAft>
                <a:spcPts val="900"/>
              </a:spcAft>
              <a:buSzPct val="100000"/>
              <a:buAutoNum type="arabicPeriod"/>
              <a:defRPr/>
            </a:pPr>
            <a:r>
              <a:rPr lang="en-US" sz="2800"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7 Lamps (5b)</a:t>
            </a:r>
          </a:p>
          <a:p>
            <a:pPr marL="914400" lvl="1" indent="-457200" eaLnBrk="1" hangingPunct="1">
              <a:spcBef>
                <a:spcPts val="0"/>
              </a:spcBef>
              <a:spcAft>
                <a:spcPts val="9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 Living Creatures (6b-8)</a:t>
            </a:r>
          </a:p>
          <a:p>
            <a:pPr marL="0" indent="0" eaLnBrk="1" hangingPunct="1">
              <a:spcBef>
                <a:spcPts val="0"/>
              </a:spcBef>
              <a:spcAft>
                <a:spcPts val="1800"/>
              </a:spcAft>
              <a:buSzPct val="100000"/>
              <a:buNone/>
              <a:defRPr/>
            </a:pPr>
            <a:endParaRPr lang="en-US" dirty="0">
              <a:effectLst>
                <a:outerShdw blurRad="38100" dist="38100" dir="2700000" algn="tl">
                  <a:srgbClr val="000000">
                    <a:alpha val="43137"/>
                  </a:srgbClr>
                </a:outerShdw>
              </a:effectLst>
              <a:cs typeface="Calibri" panose="020F0502020204030204" pitchFamily="34" charset="0"/>
            </a:endParaRP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00800" y="1746004"/>
            <a:ext cx="2443018" cy="2521195"/>
          </a:xfrm>
          <a:prstGeom prst="rect">
            <a:avLst/>
          </a:prstGeom>
        </p:spPr>
      </p:pic>
      <p:sp>
        <p:nvSpPr>
          <p:cNvPr id="2" name="TextBox 1">
            <a:extLst>
              <a:ext uri="{FF2B5EF4-FFF2-40B4-BE49-F238E27FC236}">
                <a16:creationId xmlns:a16="http://schemas.microsoft.com/office/drawing/2014/main" id="{009AEF67-3697-4588-A210-027DFC6950C7}"/>
              </a:ext>
            </a:extLst>
          </p:cNvPr>
          <p:cNvSpPr txBox="1"/>
          <p:nvPr/>
        </p:nvSpPr>
        <p:spPr>
          <a:xfrm>
            <a:off x="1676400" y="6481741"/>
            <a:ext cx="5562600" cy="36933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Willmington. </a:t>
            </a:r>
            <a:r>
              <a:rPr lang="en-US" sz="1800" i="1" dirty="0">
                <a:latin typeface="Calibri" panose="020F0502020204030204" pitchFamily="34" charset="0"/>
                <a:cs typeface="Calibri" panose="020F0502020204030204" pitchFamily="34" charset="0"/>
              </a:rPr>
              <a:t>Outline Bible</a:t>
            </a:r>
            <a:r>
              <a:rPr lang="en-US" sz="1800" dirty="0">
                <a:latin typeface="Calibri" panose="020F0502020204030204" pitchFamily="34" charset="0"/>
                <a:cs typeface="Calibri" panose="020F0502020204030204" pitchFamily="34" charset="0"/>
              </a:rPr>
              <a:t>, 759</a:t>
            </a:r>
          </a:p>
        </p:txBody>
      </p:sp>
    </p:spTree>
    <p:extLst>
      <p:ext uri="{BB962C8B-B14F-4D97-AF65-F5344CB8AC3E}">
        <p14:creationId xmlns:p14="http://schemas.microsoft.com/office/powerpoint/2010/main" val="51417862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371600" y="228600"/>
            <a:ext cx="6204177" cy="114300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When Will the Rapture Take Place Relative to the Tribulation Period?</a:t>
            </a:r>
          </a:p>
        </p:txBody>
      </p:sp>
      <p:sp>
        <p:nvSpPr>
          <p:cNvPr id="19459" name="Rectangle 3"/>
          <p:cNvSpPr>
            <a:spLocks noGrp="1" noChangeArrowheads="1"/>
          </p:cNvSpPr>
          <p:nvPr>
            <p:ph type="body" idx="1"/>
          </p:nvPr>
        </p:nvSpPr>
        <p:spPr>
          <a:xfrm>
            <a:off x="1568223" y="1600200"/>
            <a:ext cx="6007555" cy="36576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Partial rapture theory </a:t>
            </a:r>
          </a:p>
        </p:txBody>
      </p:sp>
      <p:pic>
        <p:nvPicPr>
          <p:cNvPr id="2" name="Picture 1">
            <a:extLst>
              <a:ext uri="{FF2B5EF4-FFF2-40B4-BE49-F238E27FC236}">
                <a16:creationId xmlns:a16="http://schemas.microsoft.com/office/drawing/2014/main" id="{0F5D8890-1922-43E6-BDBE-829C58F22E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600" y="5181600"/>
            <a:ext cx="1828800" cy="1371600"/>
          </a:xfrm>
          <a:prstGeom prst="rect">
            <a:avLst/>
          </a:prstGeom>
        </p:spPr>
      </p:pic>
    </p:spTree>
    <p:extLst>
      <p:ext uri="{BB962C8B-B14F-4D97-AF65-F5344CB8AC3E}">
        <p14:creationId xmlns:p14="http://schemas.microsoft.com/office/powerpoint/2010/main" val="248621068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212480"/>
            <a:ext cx="8305800" cy="6492606"/>
          </a:xfrm>
          <a:prstGeom prst="rect">
            <a:avLst/>
          </a:prstGeom>
          <a:ln w="28575">
            <a:solidFill>
              <a:srgbClr val="FFFFCC"/>
            </a:solidFill>
          </a:ln>
        </p:spPr>
      </p:pic>
    </p:spTree>
    <p:extLst>
      <p:ext uri="{BB962C8B-B14F-4D97-AF65-F5344CB8AC3E}">
        <p14:creationId xmlns:p14="http://schemas.microsoft.com/office/powerpoint/2010/main" val="1200319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dirty="0">
                <a:effectLst>
                  <a:outerShdw blurRad="38100" dist="38100" dir="2700000" algn="tl">
                    <a:srgbClr val="000000">
                      <a:alpha val="43137"/>
                    </a:srgbClr>
                  </a:outerShdw>
                </a:effectLst>
                <a:cs typeface="Calibri" panose="020F0502020204030204" pitchFamily="34" charset="0"/>
              </a:rPr>
              <a:t>II. Sights in Heaven</a:t>
            </a:r>
            <a:br>
              <a:rPr lang="en-US" sz="40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4:2-8)</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81709" y="1600200"/>
            <a:ext cx="6804891" cy="4800599"/>
          </a:xfrm>
        </p:spPr>
        <p:txBody>
          <a:bodyPr/>
          <a:lstStyle/>
          <a:p>
            <a:pPr marL="457200" indent="-457200" eaLnBrk="1" hangingPunct="1">
              <a:spcBef>
                <a:spcPts val="0"/>
              </a:spcBef>
              <a:spcAft>
                <a:spcPts val="900"/>
              </a:spcAft>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Heavenly Throne (4:2-3, 5a, 6a)</a:t>
            </a:r>
          </a:p>
          <a:p>
            <a:pPr marL="914400" lvl="1" indent="-457200" eaLnBrk="1" hangingPunct="1">
              <a:spcBef>
                <a:spcPts val="0"/>
              </a:spcBef>
              <a:spcAft>
                <a:spcPts val="9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On the Throne (2-3a)</a:t>
            </a:r>
          </a:p>
          <a:p>
            <a:pPr marL="914400" lvl="1" indent="-457200" eaLnBrk="1" hangingPunct="1">
              <a:spcBef>
                <a:spcPts val="0"/>
              </a:spcBef>
              <a:spcAft>
                <a:spcPts val="9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Above the Throne (3b)</a:t>
            </a:r>
          </a:p>
          <a:p>
            <a:pPr marL="914400" lvl="1" indent="-457200" eaLnBrk="1" hangingPunct="1">
              <a:spcBef>
                <a:spcPts val="0"/>
              </a:spcBef>
              <a:spcAft>
                <a:spcPts val="9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Out of the Throne (5a)</a:t>
            </a:r>
          </a:p>
          <a:p>
            <a:pPr marL="914400" lvl="1" indent="-457200" eaLnBrk="1" hangingPunct="1">
              <a:spcBef>
                <a:spcPts val="0"/>
              </a:spcBef>
              <a:spcAft>
                <a:spcPts val="9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Before the Throne (6a)</a:t>
            </a:r>
          </a:p>
          <a:p>
            <a:pPr marL="457200" indent="-457200" eaLnBrk="1" hangingPunct="1">
              <a:spcBef>
                <a:spcPts val="0"/>
              </a:spcBef>
              <a:spcAft>
                <a:spcPts val="900"/>
              </a:spcAft>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Items Around the Throne (4:4, 5b, 6b-8)</a:t>
            </a:r>
          </a:p>
          <a:p>
            <a:pPr marL="914400" lvl="1" indent="-457200" eaLnBrk="1" hangingPunct="1">
              <a:spcBef>
                <a:spcPts val="0"/>
              </a:spcBef>
              <a:spcAft>
                <a:spcPts val="9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24 Elders (4)</a:t>
            </a:r>
          </a:p>
          <a:p>
            <a:pPr marL="914400" lvl="1" indent="-457200" eaLnBrk="1" hangingPunct="1">
              <a:spcBef>
                <a:spcPts val="0"/>
              </a:spcBef>
              <a:spcAft>
                <a:spcPts val="9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 Lamps (5b)</a:t>
            </a:r>
          </a:p>
          <a:p>
            <a:pPr marL="914400" lvl="1" indent="-457200" eaLnBrk="1" hangingPunct="1">
              <a:spcBef>
                <a:spcPts val="0"/>
              </a:spcBef>
              <a:spcAft>
                <a:spcPts val="900"/>
              </a:spcAft>
              <a:buSzPct val="100000"/>
              <a:buAutoNum type="arabicPeriod"/>
              <a:defRPr/>
            </a:pPr>
            <a:r>
              <a:rPr lang="en-US" sz="2800"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4 Living Creatures (6b-8)</a:t>
            </a:r>
          </a:p>
          <a:p>
            <a:pPr marL="0" indent="0" eaLnBrk="1" hangingPunct="1">
              <a:spcBef>
                <a:spcPts val="0"/>
              </a:spcBef>
              <a:spcAft>
                <a:spcPts val="1800"/>
              </a:spcAft>
              <a:buSzPct val="100000"/>
              <a:buNone/>
              <a:defRPr/>
            </a:pPr>
            <a:endParaRPr lang="en-US" dirty="0">
              <a:effectLst>
                <a:outerShdw blurRad="38100" dist="38100" dir="2700000" algn="tl">
                  <a:srgbClr val="000000">
                    <a:alpha val="43137"/>
                  </a:srgbClr>
                </a:outerShdw>
              </a:effectLst>
              <a:cs typeface="Calibri" panose="020F0502020204030204" pitchFamily="34" charset="0"/>
            </a:endParaRP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00800" y="1746004"/>
            <a:ext cx="2443018" cy="2521195"/>
          </a:xfrm>
          <a:prstGeom prst="rect">
            <a:avLst/>
          </a:prstGeom>
        </p:spPr>
      </p:pic>
      <p:sp>
        <p:nvSpPr>
          <p:cNvPr id="2" name="TextBox 1">
            <a:extLst>
              <a:ext uri="{FF2B5EF4-FFF2-40B4-BE49-F238E27FC236}">
                <a16:creationId xmlns:a16="http://schemas.microsoft.com/office/drawing/2014/main" id="{009AEF67-3697-4588-A210-027DFC6950C7}"/>
              </a:ext>
            </a:extLst>
          </p:cNvPr>
          <p:cNvSpPr txBox="1"/>
          <p:nvPr/>
        </p:nvSpPr>
        <p:spPr>
          <a:xfrm>
            <a:off x="1676400" y="6481741"/>
            <a:ext cx="5562600" cy="36933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Willmington. </a:t>
            </a:r>
            <a:r>
              <a:rPr lang="en-US" sz="1800" i="1" dirty="0">
                <a:latin typeface="Calibri" panose="020F0502020204030204" pitchFamily="34" charset="0"/>
                <a:cs typeface="Calibri" panose="020F0502020204030204" pitchFamily="34" charset="0"/>
              </a:rPr>
              <a:t>Outline Bible</a:t>
            </a:r>
            <a:r>
              <a:rPr lang="en-US" sz="1800" dirty="0">
                <a:latin typeface="Calibri" panose="020F0502020204030204" pitchFamily="34" charset="0"/>
                <a:cs typeface="Calibri" panose="020F0502020204030204" pitchFamily="34" charset="0"/>
              </a:rPr>
              <a:t>, 759</a:t>
            </a:r>
          </a:p>
        </p:txBody>
      </p:sp>
    </p:spTree>
    <p:extLst>
      <p:ext uri="{BB962C8B-B14F-4D97-AF65-F5344CB8AC3E}">
        <p14:creationId xmlns:p14="http://schemas.microsoft.com/office/powerpoint/2010/main" val="102408281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3. Four Living Creatures</a:t>
            </a:r>
            <a:r>
              <a:rPr lang="en-US" sz="3200" kern="1200" dirty="0">
                <a:effectLst>
                  <a:outerShdw blurRad="38100" dist="38100" dir="2700000" algn="tl">
                    <a:srgbClr val="000000">
                      <a:alpha val="43137"/>
                    </a:srgbClr>
                  </a:outerShdw>
                </a:effectLst>
                <a:cs typeface="Calibri" panose="020F0502020204030204" pitchFamily="34" charset="0"/>
              </a:rPr>
              <a:t>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4:6b-8)</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914400" y="1600200"/>
            <a:ext cx="4572000" cy="4572000"/>
          </a:xfrm>
        </p:spPr>
        <p:txBody>
          <a:bodyPr/>
          <a:lstStyle/>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Description (6b-8a)</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Identification (6b)</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Eyes (6c)</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Faces (7)</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Wings (8a)</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Duty (8b)</a:t>
            </a:r>
          </a:p>
        </p:txBody>
      </p:sp>
      <p:pic>
        <p:nvPicPr>
          <p:cNvPr id="6" name="Picture 5">
            <a:extLst>
              <a:ext uri="{FF2B5EF4-FFF2-40B4-BE49-F238E27FC236}">
                <a16:creationId xmlns:a16="http://schemas.microsoft.com/office/drawing/2014/main" id="{99E4440E-5CEE-46F3-A70E-1A1776FAF8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1200" y="2263554"/>
            <a:ext cx="3043570" cy="3140963"/>
          </a:xfrm>
          <a:prstGeom prst="rect">
            <a:avLst/>
          </a:prstGeom>
        </p:spPr>
      </p:pic>
      <p:sp>
        <p:nvSpPr>
          <p:cNvPr id="7" name="TextBox 6">
            <a:extLst>
              <a:ext uri="{FF2B5EF4-FFF2-40B4-BE49-F238E27FC236}">
                <a16:creationId xmlns:a16="http://schemas.microsoft.com/office/drawing/2014/main" id="{66B4D99C-CA71-4302-BA7C-943855FE9B2A}"/>
              </a:ext>
            </a:extLst>
          </p:cNvPr>
          <p:cNvSpPr txBox="1"/>
          <p:nvPr/>
        </p:nvSpPr>
        <p:spPr>
          <a:xfrm>
            <a:off x="1676400" y="6481741"/>
            <a:ext cx="5562600" cy="36933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Willmington. </a:t>
            </a:r>
            <a:r>
              <a:rPr lang="en-US" sz="1800" i="1" dirty="0">
                <a:latin typeface="Calibri" panose="020F0502020204030204" pitchFamily="34" charset="0"/>
                <a:cs typeface="Calibri" panose="020F0502020204030204" pitchFamily="34" charset="0"/>
              </a:rPr>
              <a:t>Outline Bible</a:t>
            </a:r>
            <a:r>
              <a:rPr lang="en-US" sz="1800" dirty="0">
                <a:latin typeface="Calibri" panose="020F0502020204030204" pitchFamily="34" charset="0"/>
                <a:cs typeface="Calibri" panose="020F0502020204030204" pitchFamily="34" charset="0"/>
              </a:rPr>
              <a:t>, 759</a:t>
            </a:r>
          </a:p>
        </p:txBody>
      </p:sp>
    </p:spTree>
    <p:extLst>
      <p:ext uri="{BB962C8B-B14F-4D97-AF65-F5344CB8AC3E}">
        <p14:creationId xmlns:p14="http://schemas.microsoft.com/office/powerpoint/2010/main" val="327097197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685800" y="228600"/>
            <a:ext cx="77724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Prologue (Rev. 1:1-8)</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28600" y="1143000"/>
            <a:ext cx="6324600" cy="5181600"/>
          </a:xfrm>
        </p:spPr>
        <p:txBody>
          <a:bodyPr/>
          <a:lstStyle/>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Title (1a)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Chain of Communication (1b-2)</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Blessing (3)</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Author (4a)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Audience (4b)</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Greeting (4c)</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Source (4d-5a)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Subject (5b-8)</a:t>
            </a:r>
          </a:p>
        </p:txBody>
      </p:sp>
      <p:pic>
        <p:nvPicPr>
          <p:cNvPr id="2" name="Picture 1">
            <a:extLst>
              <a:ext uri="{FF2B5EF4-FFF2-40B4-BE49-F238E27FC236}">
                <a16:creationId xmlns:a16="http://schemas.microsoft.com/office/drawing/2014/main" id="{68671A7B-F434-422D-9091-80388EEBA88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70098" y="2514600"/>
            <a:ext cx="3545302" cy="3657600"/>
          </a:xfrm>
          <a:prstGeom prst="rect">
            <a:avLst/>
          </a:prstGeom>
        </p:spPr>
      </p:pic>
    </p:spTree>
    <p:extLst>
      <p:ext uri="{BB962C8B-B14F-4D97-AF65-F5344CB8AC3E}">
        <p14:creationId xmlns:p14="http://schemas.microsoft.com/office/powerpoint/2010/main" val="238772022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3. Four Living Creatures</a:t>
            </a:r>
            <a:r>
              <a:rPr lang="en-US" sz="3200" kern="1200" dirty="0">
                <a:effectLst>
                  <a:outerShdw blurRad="38100" dist="38100" dir="2700000" algn="tl">
                    <a:srgbClr val="000000">
                      <a:alpha val="43137"/>
                    </a:srgbClr>
                  </a:outerShdw>
                </a:effectLst>
                <a:cs typeface="Calibri" panose="020F0502020204030204" pitchFamily="34" charset="0"/>
              </a:rPr>
              <a:t>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4:6b-8)</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914400" y="1600200"/>
            <a:ext cx="4572000" cy="4572000"/>
          </a:xfrm>
        </p:spPr>
        <p:txBody>
          <a:bodyPr/>
          <a:lstStyle/>
          <a:p>
            <a:pPr marL="457200" indent="-45720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Description (6b-8a)</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Identification (6b)</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Eyes (6c)</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Faces (7)</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Wings (8a)</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Duty (8b)</a:t>
            </a:r>
          </a:p>
        </p:txBody>
      </p:sp>
      <p:pic>
        <p:nvPicPr>
          <p:cNvPr id="6" name="Picture 5">
            <a:extLst>
              <a:ext uri="{FF2B5EF4-FFF2-40B4-BE49-F238E27FC236}">
                <a16:creationId xmlns:a16="http://schemas.microsoft.com/office/drawing/2014/main" id="{99E4440E-5CEE-46F3-A70E-1A1776FAF8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1200" y="2263554"/>
            <a:ext cx="3043570" cy="3140963"/>
          </a:xfrm>
          <a:prstGeom prst="rect">
            <a:avLst/>
          </a:prstGeom>
        </p:spPr>
      </p:pic>
      <p:sp>
        <p:nvSpPr>
          <p:cNvPr id="7" name="TextBox 6">
            <a:extLst>
              <a:ext uri="{FF2B5EF4-FFF2-40B4-BE49-F238E27FC236}">
                <a16:creationId xmlns:a16="http://schemas.microsoft.com/office/drawing/2014/main" id="{66B4D99C-CA71-4302-BA7C-943855FE9B2A}"/>
              </a:ext>
            </a:extLst>
          </p:cNvPr>
          <p:cNvSpPr txBox="1"/>
          <p:nvPr/>
        </p:nvSpPr>
        <p:spPr>
          <a:xfrm>
            <a:off x="1676400" y="6481741"/>
            <a:ext cx="5562600" cy="36933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Willmington. </a:t>
            </a:r>
            <a:r>
              <a:rPr lang="en-US" sz="1800" i="1" dirty="0">
                <a:latin typeface="Calibri" panose="020F0502020204030204" pitchFamily="34" charset="0"/>
                <a:cs typeface="Calibri" panose="020F0502020204030204" pitchFamily="34" charset="0"/>
              </a:rPr>
              <a:t>Outline Bible</a:t>
            </a:r>
            <a:r>
              <a:rPr lang="en-US" sz="1800" dirty="0">
                <a:latin typeface="Calibri" panose="020F0502020204030204" pitchFamily="34" charset="0"/>
                <a:cs typeface="Calibri" panose="020F0502020204030204" pitchFamily="34" charset="0"/>
              </a:rPr>
              <a:t>, 759</a:t>
            </a:r>
          </a:p>
        </p:txBody>
      </p:sp>
    </p:spTree>
    <p:extLst>
      <p:ext uri="{BB962C8B-B14F-4D97-AF65-F5344CB8AC3E}">
        <p14:creationId xmlns:p14="http://schemas.microsoft.com/office/powerpoint/2010/main" val="394872728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3. Four Living Creatures</a:t>
            </a:r>
            <a:r>
              <a:rPr lang="en-US" sz="3200" kern="1200" dirty="0">
                <a:effectLst>
                  <a:outerShdw blurRad="38100" dist="38100" dir="2700000" algn="tl">
                    <a:srgbClr val="000000">
                      <a:alpha val="43137"/>
                    </a:srgbClr>
                  </a:outerShdw>
                </a:effectLst>
                <a:cs typeface="Calibri" panose="020F0502020204030204" pitchFamily="34" charset="0"/>
              </a:rPr>
              <a:t>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4:6b-8)</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914400" y="1600200"/>
            <a:ext cx="4572000" cy="4572000"/>
          </a:xfrm>
        </p:spPr>
        <p:txBody>
          <a:bodyPr/>
          <a:lstStyle/>
          <a:p>
            <a:pPr marL="457200" indent="-457200" eaLnBrk="1" hangingPunct="1">
              <a:spcBef>
                <a:spcPts val="0"/>
              </a:spcBef>
              <a:spcAft>
                <a:spcPts val="24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Description (6b-8a)</a:t>
            </a:r>
          </a:p>
          <a:p>
            <a:pPr marL="914400" lvl="1" indent="-457200" eaLnBrk="1" hangingPunct="1">
              <a:spcBef>
                <a:spcPts val="0"/>
              </a:spcBef>
              <a:spcAft>
                <a:spcPts val="2400"/>
              </a:spcAft>
              <a:buSzPct val="100000"/>
              <a:buAutoNum type="arabicPeriod"/>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Identification (6b)</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Eyes (6c)</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Faces (7)</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Wings (8a)</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Duty (8b)</a:t>
            </a:r>
          </a:p>
        </p:txBody>
      </p:sp>
      <p:pic>
        <p:nvPicPr>
          <p:cNvPr id="6" name="Picture 5">
            <a:extLst>
              <a:ext uri="{FF2B5EF4-FFF2-40B4-BE49-F238E27FC236}">
                <a16:creationId xmlns:a16="http://schemas.microsoft.com/office/drawing/2014/main" id="{99E4440E-5CEE-46F3-A70E-1A1776FAF8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1200" y="2263554"/>
            <a:ext cx="3043570" cy="3140963"/>
          </a:xfrm>
          <a:prstGeom prst="rect">
            <a:avLst/>
          </a:prstGeom>
        </p:spPr>
      </p:pic>
      <p:sp>
        <p:nvSpPr>
          <p:cNvPr id="7" name="TextBox 6">
            <a:extLst>
              <a:ext uri="{FF2B5EF4-FFF2-40B4-BE49-F238E27FC236}">
                <a16:creationId xmlns:a16="http://schemas.microsoft.com/office/drawing/2014/main" id="{66B4D99C-CA71-4302-BA7C-943855FE9B2A}"/>
              </a:ext>
            </a:extLst>
          </p:cNvPr>
          <p:cNvSpPr txBox="1"/>
          <p:nvPr/>
        </p:nvSpPr>
        <p:spPr>
          <a:xfrm>
            <a:off x="1676400" y="6481741"/>
            <a:ext cx="5562600" cy="36933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Willmington. </a:t>
            </a:r>
            <a:r>
              <a:rPr lang="en-US" sz="1800" i="1" dirty="0">
                <a:latin typeface="Calibri" panose="020F0502020204030204" pitchFamily="34" charset="0"/>
                <a:cs typeface="Calibri" panose="020F0502020204030204" pitchFamily="34" charset="0"/>
              </a:rPr>
              <a:t>Outline Bible</a:t>
            </a:r>
            <a:r>
              <a:rPr lang="en-US" sz="1800" dirty="0">
                <a:latin typeface="Calibri" panose="020F0502020204030204" pitchFamily="34" charset="0"/>
                <a:cs typeface="Calibri" panose="020F0502020204030204" pitchFamily="34" charset="0"/>
              </a:rPr>
              <a:t>, 759</a:t>
            </a:r>
          </a:p>
        </p:txBody>
      </p:sp>
    </p:spTree>
    <p:extLst>
      <p:ext uri="{BB962C8B-B14F-4D97-AF65-F5344CB8AC3E}">
        <p14:creationId xmlns:p14="http://schemas.microsoft.com/office/powerpoint/2010/main" val="137387193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3. Four Living Creatures</a:t>
            </a:r>
            <a:r>
              <a:rPr lang="en-US" sz="3200" kern="1200" dirty="0">
                <a:effectLst>
                  <a:outerShdw blurRad="38100" dist="38100" dir="2700000" algn="tl">
                    <a:srgbClr val="000000">
                      <a:alpha val="43137"/>
                    </a:srgbClr>
                  </a:outerShdw>
                </a:effectLst>
                <a:cs typeface="Calibri" panose="020F0502020204030204" pitchFamily="34" charset="0"/>
              </a:rPr>
              <a:t>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4:6b-8)</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914400" y="1600200"/>
            <a:ext cx="4572000" cy="4572000"/>
          </a:xfrm>
        </p:spPr>
        <p:txBody>
          <a:bodyPr/>
          <a:lstStyle/>
          <a:p>
            <a:pPr marL="457200" indent="-457200" eaLnBrk="1" hangingPunct="1">
              <a:spcBef>
                <a:spcPts val="0"/>
              </a:spcBef>
              <a:spcAft>
                <a:spcPts val="24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Description (6b-8a)</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Identification (6b)</a:t>
            </a:r>
          </a:p>
          <a:p>
            <a:pPr marL="914400" lvl="1" indent="-457200" eaLnBrk="1" hangingPunct="1">
              <a:spcBef>
                <a:spcPts val="0"/>
              </a:spcBef>
              <a:spcAft>
                <a:spcPts val="2400"/>
              </a:spcAft>
              <a:buSzPct val="100000"/>
              <a:buAutoNum type="arabicPeriod"/>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Eyes (6c)</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Faces (7)</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Wings (8a)</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Duty (8b)</a:t>
            </a:r>
          </a:p>
        </p:txBody>
      </p:sp>
      <p:pic>
        <p:nvPicPr>
          <p:cNvPr id="6" name="Picture 5">
            <a:extLst>
              <a:ext uri="{FF2B5EF4-FFF2-40B4-BE49-F238E27FC236}">
                <a16:creationId xmlns:a16="http://schemas.microsoft.com/office/drawing/2014/main" id="{99E4440E-5CEE-46F3-A70E-1A1776FAF8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1200" y="2263554"/>
            <a:ext cx="3043570" cy="3140963"/>
          </a:xfrm>
          <a:prstGeom prst="rect">
            <a:avLst/>
          </a:prstGeom>
        </p:spPr>
      </p:pic>
      <p:sp>
        <p:nvSpPr>
          <p:cNvPr id="7" name="TextBox 6">
            <a:extLst>
              <a:ext uri="{FF2B5EF4-FFF2-40B4-BE49-F238E27FC236}">
                <a16:creationId xmlns:a16="http://schemas.microsoft.com/office/drawing/2014/main" id="{66B4D99C-CA71-4302-BA7C-943855FE9B2A}"/>
              </a:ext>
            </a:extLst>
          </p:cNvPr>
          <p:cNvSpPr txBox="1"/>
          <p:nvPr/>
        </p:nvSpPr>
        <p:spPr>
          <a:xfrm>
            <a:off x="1676400" y="6481741"/>
            <a:ext cx="5562600" cy="36933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Willmington. </a:t>
            </a:r>
            <a:r>
              <a:rPr lang="en-US" sz="1800" i="1" dirty="0">
                <a:latin typeface="Calibri" panose="020F0502020204030204" pitchFamily="34" charset="0"/>
                <a:cs typeface="Calibri" panose="020F0502020204030204" pitchFamily="34" charset="0"/>
              </a:rPr>
              <a:t>Outline Bible</a:t>
            </a:r>
            <a:r>
              <a:rPr lang="en-US" sz="1800" dirty="0">
                <a:latin typeface="Calibri" panose="020F0502020204030204" pitchFamily="34" charset="0"/>
                <a:cs typeface="Calibri" panose="020F0502020204030204" pitchFamily="34" charset="0"/>
              </a:rPr>
              <a:t>, 759</a:t>
            </a:r>
          </a:p>
        </p:txBody>
      </p:sp>
    </p:spTree>
    <p:extLst>
      <p:ext uri="{BB962C8B-B14F-4D97-AF65-F5344CB8AC3E}">
        <p14:creationId xmlns:p14="http://schemas.microsoft.com/office/powerpoint/2010/main" val="8146597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3. Four Living Creatures</a:t>
            </a:r>
            <a:r>
              <a:rPr lang="en-US" sz="3200" kern="1200" dirty="0">
                <a:effectLst>
                  <a:outerShdw blurRad="38100" dist="38100" dir="2700000" algn="tl">
                    <a:srgbClr val="000000">
                      <a:alpha val="43137"/>
                    </a:srgbClr>
                  </a:outerShdw>
                </a:effectLst>
                <a:cs typeface="Calibri" panose="020F0502020204030204" pitchFamily="34" charset="0"/>
              </a:rPr>
              <a:t>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4:6b-8)</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914400" y="1600200"/>
            <a:ext cx="4572000" cy="4572000"/>
          </a:xfrm>
        </p:spPr>
        <p:txBody>
          <a:bodyPr/>
          <a:lstStyle/>
          <a:p>
            <a:pPr marL="457200" indent="-457200" eaLnBrk="1" hangingPunct="1">
              <a:spcBef>
                <a:spcPts val="0"/>
              </a:spcBef>
              <a:spcAft>
                <a:spcPts val="24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Description (6b-8a)</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Identification (6b)</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Eyes (6c)</a:t>
            </a:r>
          </a:p>
          <a:p>
            <a:pPr marL="914400" lvl="1" indent="-457200" eaLnBrk="1" hangingPunct="1">
              <a:spcBef>
                <a:spcPts val="0"/>
              </a:spcBef>
              <a:spcAft>
                <a:spcPts val="2400"/>
              </a:spcAft>
              <a:buSzPct val="100000"/>
              <a:buAutoNum type="arabicPeriod"/>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Faces (7)</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Wings (8a)</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Duty (8b)</a:t>
            </a:r>
          </a:p>
        </p:txBody>
      </p:sp>
      <p:pic>
        <p:nvPicPr>
          <p:cNvPr id="6" name="Picture 5">
            <a:extLst>
              <a:ext uri="{FF2B5EF4-FFF2-40B4-BE49-F238E27FC236}">
                <a16:creationId xmlns:a16="http://schemas.microsoft.com/office/drawing/2014/main" id="{99E4440E-5CEE-46F3-A70E-1A1776FAF8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1200" y="2263554"/>
            <a:ext cx="3043570" cy="3140963"/>
          </a:xfrm>
          <a:prstGeom prst="rect">
            <a:avLst/>
          </a:prstGeom>
        </p:spPr>
      </p:pic>
      <p:sp>
        <p:nvSpPr>
          <p:cNvPr id="7" name="TextBox 6">
            <a:extLst>
              <a:ext uri="{FF2B5EF4-FFF2-40B4-BE49-F238E27FC236}">
                <a16:creationId xmlns:a16="http://schemas.microsoft.com/office/drawing/2014/main" id="{66B4D99C-CA71-4302-BA7C-943855FE9B2A}"/>
              </a:ext>
            </a:extLst>
          </p:cNvPr>
          <p:cNvSpPr txBox="1"/>
          <p:nvPr/>
        </p:nvSpPr>
        <p:spPr>
          <a:xfrm>
            <a:off x="1676400" y="6481741"/>
            <a:ext cx="5562600" cy="36933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Willmington. </a:t>
            </a:r>
            <a:r>
              <a:rPr lang="en-US" sz="1800" i="1" dirty="0">
                <a:latin typeface="Calibri" panose="020F0502020204030204" pitchFamily="34" charset="0"/>
                <a:cs typeface="Calibri" panose="020F0502020204030204" pitchFamily="34" charset="0"/>
              </a:rPr>
              <a:t>Outline Bible</a:t>
            </a:r>
            <a:r>
              <a:rPr lang="en-US" sz="1800" dirty="0">
                <a:latin typeface="Calibri" panose="020F0502020204030204" pitchFamily="34" charset="0"/>
                <a:cs typeface="Calibri" panose="020F0502020204030204" pitchFamily="34" charset="0"/>
              </a:rPr>
              <a:t>, 759</a:t>
            </a:r>
          </a:p>
        </p:txBody>
      </p:sp>
    </p:spTree>
    <p:extLst>
      <p:ext uri="{BB962C8B-B14F-4D97-AF65-F5344CB8AC3E}">
        <p14:creationId xmlns:p14="http://schemas.microsoft.com/office/powerpoint/2010/main" val="311128029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3. Four Living Creatures</a:t>
            </a:r>
            <a:r>
              <a:rPr lang="en-US" sz="3200" kern="1200" dirty="0">
                <a:effectLst>
                  <a:outerShdw blurRad="38100" dist="38100" dir="2700000" algn="tl">
                    <a:srgbClr val="000000">
                      <a:alpha val="43137"/>
                    </a:srgbClr>
                  </a:outerShdw>
                </a:effectLst>
                <a:cs typeface="Calibri" panose="020F0502020204030204" pitchFamily="34" charset="0"/>
              </a:rPr>
              <a:t>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4:6b-8)</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914400" y="1600200"/>
            <a:ext cx="4572000" cy="4572000"/>
          </a:xfrm>
        </p:spPr>
        <p:txBody>
          <a:bodyPr/>
          <a:lstStyle/>
          <a:p>
            <a:pPr marL="457200" indent="-457200" eaLnBrk="1" hangingPunct="1">
              <a:spcBef>
                <a:spcPts val="0"/>
              </a:spcBef>
              <a:spcAft>
                <a:spcPts val="24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Description (6b-8a)</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Identification (6b)</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Eyes (6c)</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Faces (7)</a:t>
            </a:r>
          </a:p>
          <a:p>
            <a:pPr marL="914400" lvl="1" indent="-457200" eaLnBrk="1" hangingPunct="1">
              <a:spcBef>
                <a:spcPts val="0"/>
              </a:spcBef>
              <a:spcAft>
                <a:spcPts val="2400"/>
              </a:spcAft>
              <a:buSzPct val="100000"/>
              <a:buAutoNum type="arabicPeriod"/>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Wings (8a)</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Duty (8b)</a:t>
            </a:r>
          </a:p>
        </p:txBody>
      </p:sp>
      <p:pic>
        <p:nvPicPr>
          <p:cNvPr id="6" name="Picture 5">
            <a:extLst>
              <a:ext uri="{FF2B5EF4-FFF2-40B4-BE49-F238E27FC236}">
                <a16:creationId xmlns:a16="http://schemas.microsoft.com/office/drawing/2014/main" id="{99E4440E-5CEE-46F3-A70E-1A1776FAF8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1200" y="2263554"/>
            <a:ext cx="3043570" cy="3140963"/>
          </a:xfrm>
          <a:prstGeom prst="rect">
            <a:avLst/>
          </a:prstGeom>
        </p:spPr>
      </p:pic>
      <p:sp>
        <p:nvSpPr>
          <p:cNvPr id="7" name="TextBox 6">
            <a:extLst>
              <a:ext uri="{FF2B5EF4-FFF2-40B4-BE49-F238E27FC236}">
                <a16:creationId xmlns:a16="http://schemas.microsoft.com/office/drawing/2014/main" id="{66B4D99C-CA71-4302-BA7C-943855FE9B2A}"/>
              </a:ext>
            </a:extLst>
          </p:cNvPr>
          <p:cNvSpPr txBox="1"/>
          <p:nvPr/>
        </p:nvSpPr>
        <p:spPr>
          <a:xfrm>
            <a:off x="1676400" y="6481741"/>
            <a:ext cx="5562600" cy="36933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Willmington. </a:t>
            </a:r>
            <a:r>
              <a:rPr lang="en-US" sz="1800" i="1" dirty="0">
                <a:latin typeface="Calibri" panose="020F0502020204030204" pitchFamily="34" charset="0"/>
                <a:cs typeface="Calibri" panose="020F0502020204030204" pitchFamily="34" charset="0"/>
              </a:rPr>
              <a:t>Outline Bible</a:t>
            </a:r>
            <a:r>
              <a:rPr lang="en-US" sz="1800" dirty="0">
                <a:latin typeface="Calibri" panose="020F0502020204030204" pitchFamily="34" charset="0"/>
                <a:cs typeface="Calibri" panose="020F0502020204030204" pitchFamily="34" charset="0"/>
              </a:rPr>
              <a:t>, 759</a:t>
            </a:r>
          </a:p>
        </p:txBody>
      </p:sp>
    </p:spTree>
    <p:extLst>
      <p:ext uri="{BB962C8B-B14F-4D97-AF65-F5344CB8AC3E}">
        <p14:creationId xmlns:p14="http://schemas.microsoft.com/office/powerpoint/2010/main" val="387455067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3. Four Living Creatures</a:t>
            </a:r>
            <a:r>
              <a:rPr lang="en-US" sz="3200" kern="1200" dirty="0">
                <a:effectLst>
                  <a:outerShdw blurRad="38100" dist="38100" dir="2700000" algn="tl">
                    <a:srgbClr val="000000">
                      <a:alpha val="43137"/>
                    </a:srgbClr>
                  </a:outerShdw>
                </a:effectLst>
                <a:cs typeface="Calibri" panose="020F0502020204030204" pitchFamily="34" charset="0"/>
              </a:rPr>
              <a:t>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4:6b-8)</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914400" y="1600200"/>
            <a:ext cx="4572000" cy="4572000"/>
          </a:xfrm>
        </p:spPr>
        <p:txBody>
          <a:bodyPr/>
          <a:lstStyle/>
          <a:p>
            <a:pPr marL="457200" indent="-457200" eaLnBrk="1" hangingPunct="1">
              <a:spcBef>
                <a:spcPts val="0"/>
              </a:spcBef>
              <a:spcAft>
                <a:spcPts val="24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Description (6b-8a)</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Identification (6b)</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Eyes (6c)</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Faces (7)</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Wings (8a)</a:t>
            </a:r>
          </a:p>
          <a:p>
            <a:pPr marL="457200" indent="-45720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Duty (8b)</a:t>
            </a:r>
          </a:p>
        </p:txBody>
      </p:sp>
      <p:pic>
        <p:nvPicPr>
          <p:cNvPr id="6" name="Picture 5">
            <a:extLst>
              <a:ext uri="{FF2B5EF4-FFF2-40B4-BE49-F238E27FC236}">
                <a16:creationId xmlns:a16="http://schemas.microsoft.com/office/drawing/2014/main" id="{99E4440E-5CEE-46F3-A70E-1A1776FAF8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1200" y="2263554"/>
            <a:ext cx="3043570" cy="3140963"/>
          </a:xfrm>
          <a:prstGeom prst="rect">
            <a:avLst/>
          </a:prstGeom>
        </p:spPr>
      </p:pic>
      <p:sp>
        <p:nvSpPr>
          <p:cNvPr id="7" name="TextBox 6">
            <a:extLst>
              <a:ext uri="{FF2B5EF4-FFF2-40B4-BE49-F238E27FC236}">
                <a16:creationId xmlns:a16="http://schemas.microsoft.com/office/drawing/2014/main" id="{66B4D99C-CA71-4302-BA7C-943855FE9B2A}"/>
              </a:ext>
            </a:extLst>
          </p:cNvPr>
          <p:cNvSpPr txBox="1"/>
          <p:nvPr/>
        </p:nvSpPr>
        <p:spPr>
          <a:xfrm>
            <a:off x="1676400" y="6481741"/>
            <a:ext cx="5562600" cy="36933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Willmington. </a:t>
            </a:r>
            <a:r>
              <a:rPr lang="en-US" sz="1800" i="1" dirty="0">
                <a:latin typeface="Calibri" panose="020F0502020204030204" pitchFamily="34" charset="0"/>
                <a:cs typeface="Calibri" panose="020F0502020204030204" pitchFamily="34" charset="0"/>
              </a:rPr>
              <a:t>Outline Bible</a:t>
            </a:r>
            <a:r>
              <a:rPr lang="en-US" sz="1800" dirty="0">
                <a:latin typeface="Calibri" panose="020F0502020204030204" pitchFamily="34" charset="0"/>
                <a:cs typeface="Calibri" panose="020F0502020204030204" pitchFamily="34" charset="0"/>
              </a:rPr>
              <a:t>, 759</a:t>
            </a:r>
          </a:p>
        </p:txBody>
      </p:sp>
    </p:spTree>
    <p:extLst>
      <p:ext uri="{BB962C8B-B14F-4D97-AF65-F5344CB8AC3E}">
        <p14:creationId xmlns:p14="http://schemas.microsoft.com/office/powerpoint/2010/main" val="34373180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96FFCB-F476-48C8-B735-95ABDF6CD6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3938" y="228600"/>
            <a:ext cx="7676124" cy="6400800"/>
          </a:xfrm>
          <a:prstGeom prst="rect">
            <a:avLst/>
          </a:prstGeom>
        </p:spPr>
      </p:pic>
    </p:spTree>
    <p:extLst>
      <p:ext uri="{BB962C8B-B14F-4D97-AF65-F5344CB8AC3E}">
        <p14:creationId xmlns:p14="http://schemas.microsoft.com/office/powerpoint/2010/main" val="157889900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herubim mercy seat">
            <a:extLst>
              <a:ext uri="{FF2B5EF4-FFF2-40B4-BE49-F238E27FC236}">
                <a16:creationId xmlns:a16="http://schemas.microsoft.com/office/drawing/2014/main" id="{F36C7FCB-E07A-4124-AAF7-3A487C2143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1916"/>
            <a:ext cx="9144000" cy="5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5543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Preview</a:t>
            </a:r>
            <a:br>
              <a:rPr lang="en-US" sz="4000" kern="12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4:1-11)</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1600200"/>
            <a:ext cx="5181600" cy="2590800"/>
          </a:xfrm>
        </p:spPr>
        <p:txBody>
          <a:bodyPr/>
          <a:lstStyle/>
          <a:p>
            <a:pPr marL="457200" indent="-457200"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Summons to Heaven (4:1)</a:t>
            </a:r>
          </a:p>
          <a:p>
            <a:pPr marL="457200" indent="-457200"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Sights in Heaven (4:2-8)</a:t>
            </a:r>
          </a:p>
          <a:p>
            <a:pPr marL="457200" indent="-457200" eaLnBrk="1" hangingPunct="1">
              <a:spcBef>
                <a:spcPts val="0"/>
              </a:spcBef>
              <a:spcAft>
                <a:spcPts val="24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Song of Heaven (4:9-11)</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9691" y="1676400"/>
            <a:ext cx="3124200" cy="3224176"/>
          </a:xfrm>
          <a:prstGeom prst="rect">
            <a:avLst/>
          </a:prstGeom>
        </p:spPr>
      </p:pic>
      <p:sp>
        <p:nvSpPr>
          <p:cNvPr id="2" name="TextBox 1">
            <a:extLst>
              <a:ext uri="{FF2B5EF4-FFF2-40B4-BE49-F238E27FC236}">
                <a16:creationId xmlns:a16="http://schemas.microsoft.com/office/drawing/2014/main" id="{009AEF67-3697-4588-A210-027DFC6950C7}"/>
              </a:ext>
            </a:extLst>
          </p:cNvPr>
          <p:cNvSpPr txBox="1"/>
          <p:nvPr/>
        </p:nvSpPr>
        <p:spPr>
          <a:xfrm>
            <a:off x="1790700" y="6324600"/>
            <a:ext cx="5562600" cy="46166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Willmington. </a:t>
            </a:r>
            <a:r>
              <a:rPr lang="en-US" i="1" dirty="0">
                <a:latin typeface="Calibri" panose="020F0502020204030204" pitchFamily="34" charset="0"/>
                <a:cs typeface="Calibri" panose="020F0502020204030204" pitchFamily="34" charset="0"/>
              </a:rPr>
              <a:t>Outline Bible</a:t>
            </a:r>
            <a:r>
              <a:rPr lang="en-US" dirty="0">
                <a:latin typeface="Calibri" panose="020F0502020204030204" pitchFamily="34" charset="0"/>
                <a:cs typeface="Calibri" panose="020F0502020204030204" pitchFamily="34" charset="0"/>
              </a:rPr>
              <a:t>, 759</a:t>
            </a:r>
          </a:p>
        </p:txBody>
      </p:sp>
    </p:spTree>
    <p:extLst>
      <p:ext uri="{BB962C8B-B14F-4D97-AF65-F5344CB8AC3E}">
        <p14:creationId xmlns:p14="http://schemas.microsoft.com/office/powerpoint/2010/main" val="212034864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dirty="0">
                <a:effectLst>
                  <a:outerShdw blurRad="38100" dist="38100" dir="2700000" algn="tl">
                    <a:srgbClr val="000000">
                      <a:alpha val="43137"/>
                    </a:srgbClr>
                  </a:outerShdw>
                </a:effectLst>
                <a:cs typeface="Calibri" panose="020F0502020204030204" pitchFamily="34" charset="0"/>
              </a:rPr>
              <a:t>III. Song of Heaven</a:t>
            </a:r>
            <a:br>
              <a:rPr lang="en-US" sz="36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4:9-11)</a:t>
            </a:r>
            <a:endParaRPr lang="en-US" sz="36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1600200"/>
            <a:ext cx="4495800" cy="3276601"/>
          </a:xfrm>
        </p:spPr>
        <p:txBody>
          <a:bodyPr/>
          <a:lstStyle/>
          <a:p>
            <a:pPr marL="457200" indent="-457200" eaLnBrk="1" hangingPunct="1">
              <a:spcBef>
                <a:spcPts val="0"/>
              </a:spcBef>
              <a:spcAft>
                <a:spcPts val="2400"/>
              </a:spcAft>
              <a:buSzPct val="100000"/>
              <a:buFont typeface="+mj-lt"/>
              <a:buAutoNum type="alphaUcPeriod"/>
              <a:defRPr/>
            </a:pPr>
            <a:r>
              <a:rPr lang="en-US" sz="3000" dirty="0">
                <a:effectLst>
                  <a:outerShdw blurRad="38100" dist="38100" dir="2700000" algn="tl">
                    <a:srgbClr val="000000">
                      <a:alpha val="43137"/>
                    </a:srgbClr>
                  </a:outerShdw>
                </a:effectLst>
                <a:cs typeface="Calibri" panose="020F0502020204030204" pitchFamily="34" charset="0"/>
              </a:rPr>
              <a:t>Singers (4:9-10)</a:t>
            </a:r>
          </a:p>
          <a:p>
            <a:pPr marL="914400" lvl="1" indent="-457200" eaLnBrk="1" hangingPunct="1">
              <a:spcBef>
                <a:spcPts val="0"/>
              </a:spcBef>
              <a:spcAft>
                <a:spcPts val="2400"/>
              </a:spcAft>
              <a:buSzPct val="100000"/>
              <a:buAutoNum type="arabicPeriod"/>
              <a:defRPr/>
            </a:pPr>
            <a:r>
              <a:rPr lang="en-US" sz="3000" dirty="0">
                <a:effectLst>
                  <a:outerShdw blurRad="38100" dist="38100" dir="2700000" algn="tl">
                    <a:srgbClr val="000000">
                      <a:alpha val="43137"/>
                    </a:srgbClr>
                  </a:outerShdw>
                </a:effectLst>
                <a:cs typeface="Calibri" panose="020F0502020204030204" pitchFamily="34" charset="0"/>
              </a:rPr>
              <a:t>4 Living Creatures (9)</a:t>
            </a:r>
          </a:p>
          <a:p>
            <a:pPr marL="914400" lvl="1" indent="-457200" eaLnBrk="1" hangingPunct="1">
              <a:spcBef>
                <a:spcPts val="0"/>
              </a:spcBef>
              <a:spcAft>
                <a:spcPts val="2400"/>
              </a:spcAft>
              <a:buSzPct val="100000"/>
              <a:buAutoNum type="arabicPeriod"/>
              <a:defRPr/>
            </a:pPr>
            <a:r>
              <a:rPr lang="en-US" sz="3000" dirty="0">
                <a:effectLst>
                  <a:outerShdw blurRad="38100" dist="38100" dir="2700000" algn="tl">
                    <a:srgbClr val="000000">
                      <a:alpha val="43137"/>
                    </a:srgbClr>
                  </a:outerShdw>
                </a:effectLst>
                <a:cs typeface="Calibri" panose="020F0502020204030204" pitchFamily="34" charset="0"/>
              </a:rPr>
              <a:t>24 Elders (10)</a:t>
            </a:r>
          </a:p>
          <a:p>
            <a:pPr marL="457200" indent="-457200" eaLnBrk="1" hangingPunct="1">
              <a:spcBef>
                <a:spcPts val="0"/>
              </a:spcBef>
              <a:spcAft>
                <a:spcPts val="2400"/>
              </a:spcAft>
              <a:buSzPct val="100000"/>
              <a:buFont typeface="+mj-lt"/>
              <a:buAutoNum type="alphaUcPeriod"/>
              <a:defRPr/>
            </a:pPr>
            <a:r>
              <a:rPr lang="en-US" sz="3000" dirty="0">
                <a:effectLst>
                  <a:outerShdw blurRad="38100" dist="38100" dir="2700000" algn="tl">
                    <a:srgbClr val="000000">
                      <a:alpha val="43137"/>
                    </a:srgbClr>
                  </a:outerShdw>
                </a:effectLst>
                <a:cs typeface="Calibri" panose="020F0502020204030204" pitchFamily="34" charset="0"/>
              </a:rPr>
              <a:t>Song (4:11)</a:t>
            </a:r>
          </a:p>
          <a:p>
            <a:pPr marL="0" indent="0" eaLnBrk="1" hangingPunct="1">
              <a:spcBef>
                <a:spcPts val="0"/>
              </a:spcBef>
              <a:spcAft>
                <a:spcPts val="1800"/>
              </a:spcAft>
              <a:buSzPct val="100000"/>
              <a:buNone/>
              <a:defRPr/>
            </a:pPr>
            <a:endParaRPr lang="en-US" sz="2800" dirty="0">
              <a:effectLst>
                <a:outerShdw blurRad="38100" dist="38100" dir="2700000" algn="tl">
                  <a:srgbClr val="000000">
                    <a:alpha val="43137"/>
                  </a:srgbClr>
                </a:outerShdw>
              </a:effectLst>
              <a:cs typeface="Calibri" panose="020F0502020204030204" pitchFamily="34" charset="0"/>
            </a:endParaRP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11801" y="1600200"/>
            <a:ext cx="3174999" cy="3276600"/>
          </a:xfrm>
          <a:prstGeom prst="rect">
            <a:avLst/>
          </a:prstGeom>
        </p:spPr>
      </p:pic>
      <p:sp>
        <p:nvSpPr>
          <p:cNvPr id="7" name="TextBox 6">
            <a:extLst>
              <a:ext uri="{FF2B5EF4-FFF2-40B4-BE49-F238E27FC236}">
                <a16:creationId xmlns:a16="http://schemas.microsoft.com/office/drawing/2014/main" id="{D1F89101-D0FA-4CB8-ACE2-0A5AD3B3BB98}"/>
              </a:ext>
            </a:extLst>
          </p:cNvPr>
          <p:cNvSpPr txBox="1"/>
          <p:nvPr/>
        </p:nvSpPr>
        <p:spPr>
          <a:xfrm>
            <a:off x="1790700" y="6324600"/>
            <a:ext cx="5562600" cy="46166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Willmington. </a:t>
            </a:r>
            <a:r>
              <a:rPr lang="en-US" i="1" dirty="0">
                <a:latin typeface="Calibri" panose="020F0502020204030204" pitchFamily="34" charset="0"/>
                <a:cs typeface="Calibri" panose="020F0502020204030204" pitchFamily="34" charset="0"/>
              </a:rPr>
              <a:t>Outline Bible</a:t>
            </a:r>
            <a:r>
              <a:rPr lang="en-US" dirty="0">
                <a:latin typeface="Calibri" panose="020F0502020204030204" pitchFamily="34" charset="0"/>
                <a:cs typeface="Calibri" panose="020F0502020204030204" pitchFamily="34" charset="0"/>
              </a:rPr>
              <a:t>, 759</a:t>
            </a:r>
          </a:p>
        </p:txBody>
      </p:sp>
    </p:spTree>
    <p:extLst>
      <p:ext uri="{BB962C8B-B14F-4D97-AF65-F5344CB8AC3E}">
        <p14:creationId xmlns:p14="http://schemas.microsoft.com/office/powerpoint/2010/main" val="226476277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2971800"/>
            <a:ext cx="2461193" cy="1828800"/>
          </a:xfrm>
          <a:prstGeom prst="rect">
            <a:avLst/>
          </a:prstGeom>
        </p:spPr>
      </p:pic>
    </p:spTree>
    <p:extLst>
      <p:ext uri="{BB962C8B-B14F-4D97-AF65-F5344CB8AC3E}">
        <p14:creationId xmlns:p14="http://schemas.microsoft.com/office/powerpoint/2010/main" val="83827378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dirty="0">
                <a:effectLst>
                  <a:outerShdw blurRad="38100" dist="38100" dir="2700000" algn="tl">
                    <a:srgbClr val="000000">
                      <a:alpha val="43137"/>
                    </a:srgbClr>
                  </a:outerShdw>
                </a:effectLst>
                <a:cs typeface="Calibri" panose="020F0502020204030204" pitchFamily="34" charset="0"/>
              </a:rPr>
              <a:t>III. Song of Heaven</a:t>
            </a:r>
            <a:br>
              <a:rPr lang="en-US" sz="36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4:9-11)</a:t>
            </a:r>
            <a:endParaRPr lang="en-US" sz="36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1600200"/>
            <a:ext cx="4495800" cy="3276601"/>
          </a:xfrm>
        </p:spPr>
        <p:txBody>
          <a:bodyPr/>
          <a:lstStyle/>
          <a:p>
            <a:pPr marL="457200" indent="-457200" eaLnBrk="1" hangingPunct="1">
              <a:spcBef>
                <a:spcPts val="0"/>
              </a:spcBef>
              <a:spcAft>
                <a:spcPts val="2400"/>
              </a:spcAft>
              <a:buSzPct val="100000"/>
              <a:buFont typeface="+mj-lt"/>
              <a:buAutoNum type="alphaUcPeriod"/>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Singers (4:9-10)</a:t>
            </a:r>
          </a:p>
          <a:p>
            <a:pPr marL="914400" lvl="1" indent="-457200" eaLnBrk="1" hangingPunct="1">
              <a:spcBef>
                <a:spcPts val="0"/>
              </a:spcBef>
              <a:spcAft>
                <a:spcPts val="2400"/>
              </a:spcAft>
              <a:buSzPct val="100000"/>
              <a:buAutoNum type="arabicPeriod"/>
              <a:defRPr/>
            </a:pPr>
            <a:r>
              <a:rPr lang="en-US" sz="3000" dirty="0">
                <a:effectLst>
                  <a:outerShdw blurRad="38100" dist="38100" dir="2700000" algn="tl">
                    <a:srgbClr val="000000">
                      <a:alpha val="43137"/>
                    </a:srgbClr>
                  </a:outerShdw>
                </a:effectLst>
                <a:cs typeface="Calibri" panose="020F0502020204030204" pitchFamily="34" charset="0"/>
              </a:rPr>
              <a:t>4 Living Creatures (9)</a:t>
            </a:r>
          </a:p>
          <a:p>
            <a:pPr marL="914400" lvl="1" indent="-457200" eaLnBrk="1" hangingPunct="1">
              <a:spcBef>
                <a:spcPts val="0"/>
              </a:spcBef>
              <a:spcAft>
                <a:spcPts val="2400"/>
              </a:spcAft>
              <a:buSzPct val="100000"/>
              <a:buAutoNum type="arabicPeriod"/>
              <a:defRPr/>
            </a:pPr>
            <a:r>
              <a:rPr lang="en-US" sz="3000" dirty="0">
                <a:effectLst>
                  <a:outerShdw blurRad="38100" dist="38100" dir="2700000" algn="tl">
                    <a:srgbClr val="000000">
                      <a:alpha val="43137"/>
                    </a:srgbClr>
                  </a:outerShdw>
                </a:effectLst>
                <a:cs typeface="Calibri" panose="020F0502020204030204" pitchFamily="34" charset="0"/>
              </a:rPr>
              <a:t>24 Elders (10)</a:t>
            </a:r>
          </a:p>
          <a:p>
            <a:pPr marL="457200" indent="-457200" eaLnBrk="1" hangingPunct="1">
              <a:spcBef>
                <a:spcPts val="0"/>
              </a:spcBef>
              <a:spcAft>
                <a:spcPts val="2400"/>
              </a:spcAft>
              <a:buSzPct val="100000"/>
              <a:buFont typeface="+mj-lt"/>
              <a:buAutoNum type="alphaUcPeriod"/>
              <a:defRPr/>
            </a:pPr>
            <a:r>
              <a:rPr lang="en-US" sz="3000" dirty="0">
                <a:effectLst>
                  <a:outerShdw blurRad="38100" dist="38100" dir="2700000" algn="tl">
                    <a:srgbClr val="000000">
                      <a:alpha val="43137"/>
                    </a:srgbClr>
                  </a:outerShdw>
                </a:effectLst>
                <a:cs typeface="Calibri" panose="020F0502020204030204" pitchFamily="34" charset="0"/>
              </a:rPr>
              <a:t>Song (4:11)</a:t>
            </a:r>
          </a:p>
          <a:p>
            <a:pPr marL="0" indent="0" eaLnBrk="1" hangingPunct="1">
              <a:spcBef>
                <a:spcPts val="0"/>
              </a:spcBef>
              <a:spcAft>
                <a:spcPts val="1800"/>
              </a:spcAft>
              <a:buSzPct val="100000"/>
              <a:buNone/>
              <a:defRPr/>
            </a:pPr>
            <a:endParaRPr lang="en-US" sz="2800" dirty="0">
              <a:effectLst>
                <a:outerShdw blurRad="38100" dist="38100" dir="2700000" algn="tl">
                  <a:srgbClr val="000000">
                    <a:alpha val="43137"/>
                  </a:srgbClr>
                </a:outerShdw>
              </a:effectLst>
              <a:cs typeface="Calibri" panose="020F0502020204030204" pitchFamily="34" charset="0"/>
            </a:endParaRP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11801" y="1600200"/>
            <a:ext cx="3174999" cy="3276600"/>
          </a:xfrm>
          <a:prstGeom prst="rect">
            <a:avLst/>
          </a:prstGeom>
        </p:spPr>
      </p:pic>
      <p:sp>
        <p:nvSpPr>
          <p:cNvPr id="7" name="TextBox 6">
            <a:extLst>
              <a:ext uri="{FF2B5EF4-FFF2-40B4-BE49-F238E27FC236}">
                <a16:creationId xmlns:a16="http://schemas.microsoft.com/office/drawing/2014/main" id="{D1F89101-D0FA-4CB8-ACE2-0A5AD3B3BB98}"/>
              </a:ext>
            </a:extLst>
          </p:cNvPr>
          <p:cNvSpPr txBox="1"/>
          <p:nvPr/>
        </p:nvSpPr>
        <p:spPr>
          <a:xfrm>
            <a:off x="1790700" y="6324600"/>
            <a:ext cx="5562600" cy="46166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Willmington. </a:t>
            </a:r>
            <a:r>
              <a:rPr lang="en-US" i="1" dirty="0">
                <a:latin typeface="Calibri" panose="020F0502020204030204" pitchFamily="34" charset="0"/>
                <a:cs typeface="Calibri" panose="020F0502020204030204" pitchFamily="34" charset="0"/>
              </a:rPr>
              <a:t>Outline Bible</a:t>
            </a:r>
            <a:r>
              <a:rPr lang="en-US" dirty="0">
                <a:latin typeface="Calibri" panose="020F0502020204030204" pitchFamily="34" charset="0"/>
                <a:cs typeface="Calibri" panose="020F0502020204030204" pitchFamily="34" charset="0"/>
              </a:rPr>
              <a:t>, 759</a:t>
            </a:r>
          </a:p>
        </p:txBody>
      </p:sp>
    </p:spTree>
    <p:extLst>
      <p:ext uri="{BB962C8B-B14F-4D97-AF65-F5344CB8AC3E}">
        <p14:creationId xmlns:p14="http://schemas.microsoft.com/office/powerpoint/2010/main" val="157020930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dirty="0">
                <a:effectLst>
                  <a:outerShdw blurRad="38100" dist="38100" dir="2700000" algn="tl">
                    <a:srgbClr val="000000">
                      <a:alpha val="43137"/>
                    </a:srgbClr>
                  </a:outerShdw>
                </a:effectLst>
                <a:cs typeface="Calibri" panose="020F0502020204030204" pitchFamily="34" charset="0"/>
              </a:rPr>
              <a:t>III. Song of Heaven</a:t>
            </a:r>
            <a:br>
              <a:rPr lang="en-US" sz="36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4:9-11)</a:t>
            </a:r>
            <a:endParaRPr lang="en-US" sz="36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1600200"/>
            <a:ext cx="4495800" cy="3276601"/>
          </a:xfrm>
        </p:spPr>
        <p:txBody>
          <a:bodyPr/>
          <a:lstStyle/>
          <a:p>
            <a:pPr marL="457200" indent="-457200" eaLnBrk="1" hangingPunct="1">
              <a:spcBef>
                <a:spcPts val="0"/>
              </a:spcBef>
              <a:spcAft>
                <a:spcPts val="2400"/>
              </a:spcAft>
              <a:buSzPct val="100000"/>
              <a:buFont typeface="+mj-lt"/>
              <a:buAutoNum type="alphaUcPeriod"/>
              <a:defRPr/>
            </a:pPr>
            <a:r>
              <a:rPr lang="en-US" sz="3000" b="1" dirty="0">
                <a:solidFill>
                  <a:srgbClr val="FFFFCC"/>
                </a:solidFill>
                <a:effectLst>
                  <a:outerShdw blurRad="38100" dist="38100" dir="2700000" algn="tl">
                    <a:srgbClr val="000000">
                      <a:alpha val="43137"/>
                    </a:srgbClr>
                  </a:outerShdw>
                </a:effectLst>
                <a:cs typeface="Calibri" panose="020F0502020204030204" pitchFamily="34" charset="0"/>
              </a:rPr>
              <a:t>Singers (4:9-10)</a:t>
            </a:r>
          </a:p>
          <a:p>
            <a:pPr marL="914400" lvl="1" indent="-457200" eaLnBrk="1" hangingPunct="1">
              <a:spcBef>
                <a:spcPts val="0"/>
              </a:spcBef>
              <a:spcAft>
                <a:spcPts val="2400"/>
              </a:spcAft>
              <a:buSzPct val="100000"/>
              <a:buAutoNum type="arabicPeriod"/>
              <a:defRPr/>
            </a:pPr>
            <a:r>
              <a:rPr lang="en-US" sz="3000"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4 Living Creatures (9)</a:t>
            </a:r>
          </a:p>
          <a:p>
            <a:pPr marL="914400" lvl="1" indent="-457200" eaLnBrk="1" hangingPunct="1">
              <a:spcBef>
                <a:spcPts val="0"/>
              </a:spcBef>
              <a:spcAft>
                <a:spcPts val="2400"/>
              </a:spcAft>
              <a:buSzPct val="100000"/>
              <a:buAutoNum type="arabicPeriod"/>
              <a:defRPr/>
            </a:pPr>
            <a:r>
              <a:rPr lang="en-US" sz="3000" dirty="0">
                <a:effectLst>
                  <a:outerShdw blurRad="38100" dist="38100" dir="2700000" algn="tl">
                    <a:srgbClr val="000000">
                      <a:alpha val="43137"/>
                    </a:srgbClr>
                  </a:outerShdw>
                </a:effectLst>
                <a:cs typeface="Calibri" panose="020F0502020204030204" pitchFamily="34" charset="0"/>
              </a:rPr>
              <a:t>24 Elders (10)</a:t>
            </a:r>
          </a:p>
          <a:p>
            <a:pPr marL="457200" indent="-457200" eaLnBrk="1" hangingPunct="1">
              <a:spcBef>
                <a:spcPts val="0"/>
              </a:spcBef>
              <a:spcAft>
                <a:spcPts val="2400"/>
              </a:spcAft>
              <a:buSzPct val="100000"/>
              <a:buFont typeface="+mj-lt"/>
              <a:buAutoNum type="alphaUcPeriod"/>
              <a:defRPr/>
            </a:pPr>
            <a:r>
              <a:rPr lang="en-US" sz="3000" dirty="0">
                <a:effectLst>
                  <a:outerShdw blurRad="38100" dist="38100" dir="2700000" algn="tl">
                    <a:srgbClr val="000000">
                      <a:alpha val="43137"/>
                    </a:srgbClr>
                  </a:outerShdw>
                </a:effectLst>
                <a:cs typeface="Calibri" panose="020F0502020204030204" pitchFamily="34" charset="0"/>
              </a:rPr>
              <a:t>Song (4:11)</a:t>
            </a:r>
          </a:p>
          <a:p>
            <a:pPr marL="0" indent="0" eaLnBrk="1" hangingPunct="1">
              <a:spcBef>
                <a:spcPts val="0"/>
              </a:spcBef>
              <a:spcAft>
                <a:spcPts val="1800"/>
              </a:spcAft>
              <a:buSzPct val="100000"/>
              <a:buNone/>
              <a:defRPr/>
            </a:pPr>
            <a:endParaRPr lang="en-US" sz="2800" dirty="0">
              <a:effectLst>
                <a:outerShdw blurRad="38100" dist="38100" dir="2700000" algn="tl">
                  <a:srgbClr val="000000">
                    <a:alpha val="43137"/>
                  </a:srgbClr>
                </a:outerShdw>
              </a:effectLst>
              <a:cs typeface="Calibri" panose="020F0502020204030204" pitchFamily="34" charset="0"/>
            </a:endParaRP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11801" y="1600200"/>
            <a:ext cx="3174999" cy="3276600"/>
          </a:xfrm>
          <a:prstGeom prst="rect">
            <a:avLst/>
          </a:prstGeom>
        </p:spPr>
      </p:pic>
      <p:sp>
        <p:nvSpPr>
          <p:cNvPr id="7" name="TextBox 6">
            <a:extLst>
              <a:ext uri="{FF2B5EF4-FFF2-40B4-BE49-F238E27FC236}">
                <a16:creationId xmlns:a16="http://schemas.microsoft.com/office/drawing/2014/main" id="{D1F89101-D0FA-4CB8-ACE2-0A5AD3B3BB98}"/>
              </a:ext>
            </a:extLst>
          </p:cNvPr>
          <p:cNvSpPr txBox="1"/>
          <p:nvPr/>
        </p:nvSpPr>
        <p:spPr>
          <a:xfrm>
            <a:off x="1790700" y="6324600"/>
            <a:ext cx="5562600" cy="46166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Willmington. </a:t>
            </a:r>
            <a:r>
              <a:rPr lang="en-US" i="1" dirty="0">
                <a:latin typeface="Calibri" panose="020F0502020204030204" pitchFamily="34" charset="0"/>
                <a:cs typeface="Calibri" panose="020F0502020204030204" pitchFamily="34" charset="0"/>
              </a:rPr>
              <a:t>Outline Bible</a:t>
            </a:r>
            <a:r>
              <a:rPr lang="en-US" dirty="0">
                <a:latin typeface="Calibri" panose="020F0502020204030204" pitchFamily="34" charset="0"/>
                <a:cs typeface="Calibri" panose="020F0502020204030204" pitchFamily="34" charset="0"/>
              </a:rPr>
              <a:t>, 759</a:t>
            </a:r>
          </a:p>
        </p:txBody>
      </p:sp>
    </p:spTree>
    <p:extLst>
      <p:ext uri="{BB962C8B-B14F-4D97-AF65-F5344CB8AC3E}">
        <p14:creationId xmlns:p14="http://schemas.microsoft.com/office/powerpoint/2010/main" val="293627293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rowds on black friday">
            <a:extLst>
              <a:ext uri="{FF2B5EF4-FFF2-40B4-BE49-F238E27FC236}">
                <a16:creationId xmlns:a16="http://schemas.microsoft.com/office/drawing/2014/main" id="{AA135C15-2D88-4E06-A2B0-F728134B36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9934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dirty="0">
                <a:effectLst>
                  <a:outerShdw blurRad="38100" dist="38100" dir="2700000" algn="tl">
                    <a:srgbClr val="000000">
                      <a:alpha val="43137"/>
                    </a:srgbClr>
                  </a:outerShdw>
                </a:effectLst>
                <a:cs typeface="Calibri" panose="020F0502020204030204" pitchFamily="34" charset="0"/>
              </a:rPr>
              <a:t>III. Song of Heaven</a:t>
            </a:r>
            <a:br>
              <a:rPr lang="en-US" sz="36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4:9-11)</a:t>
            </a:r>
            <a:endParaRPr lang="en-US" sz="36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1600200"/>
            <a:ext cx="4495800" cy="3276601"/>
          </a:xfrm>
        </p:spPr>
        <p:txBody>
          <a:bodyPr/>
          <a:lstStyle/>
          <a:p>
            <a:pPr marL="457200" indent="-457200" eaLnBrk="1" hangingPunct="1">
              <a:spcBef>
                <a:spcPts val="0"/>
              </a:spcBef>
              <a:spcAft>
                <a:spcPts val="2400"/>
              </a:spcAft>
              <a:buSzPct val="100000"/>
              <a:buFont typeface="+mj-lt"/>
              <a:buAutoNum type="alphaUcPeriod"/>
              <a:defRPr/>
            </a:pPr>
            <a:r>
              <a:rPr lang="en-US" sz="3000" b="1" dirty="0">
                <a:solidFill>
                  <a:srgbClr val="FFFFCC"/>
                </a:solidFill>
                <a:effectLst>
                  <a:outerShdw blurRad="38100" dist="38100" dir="2700000" algn="tl">
                    <a:srgbClr val="000000">
                      <a:alpha val="43137"/>
                    </a:srgbClr>
                  </a:outerShdw>
                </a:effectLst>
                <a:cs typeface="Calibri" panose="020F0502020204030204" pitchFamily="34" charset="0"/>
              </a:rPr>
              <a:t>Singers (4:9-10)</a:t>
            </a:r>
          </a:p>
          <a:p>
            <a:pPr marL="914400" lvl="1" indent="-457200" eaLnBrk="1" hangingPunct="1">
              <a:spcBef>
                <a:spcPts val="0"/>
              </a:spcBef>
              <a:spcAft>
                <a:spcPts val="2400"/>
              </a:spcAft>
              <a:buSzPct val="100000"/>
              <a:buAutoNum type="arabicPeriod"/>
              <a:defRPr/>
            </a:pPr>
            <a:r>
              <a:rPr lang="en-US" sz="3000" dirty="0">
                <a:effectLst>
                  <a:outerShdw blurRad="38100" dist="38100" dir="2700000" algn="tl">
                    <a:srgbClr val="000000">
                      <a:alpha val="43137"/>
                    </a:srgbClr>
                  </a:outerShdw>
                </a:effectLst>
                <a:ea typeface="+mn-ea"/>
                <a:cs typeface="Calibri" panose="020F0502020204030204" pitchFamily="34" charset="0"/>
              </a:rPr>
              <a:t>4 Living Creatures (9)</a:t>
            </a:r>
          </a:p>
          <a:p>
            <a:pPr marL="914400" lvl="1" indent="-457200" eaLnBrk="1" hangingPunct="1">
              <a:spcBef>
                <a:spcPts val="0"/>
              </a:spcBef>
              <a:spcAft>
                <a:spcPts val="2400"/>
              </a:spcAft>
              <a:buSzPct val="100000"/>
              <a:buAutoNum type="arabicPeriod"/>
              <a:defRPr/>
            </a:pPr>
            <a:r>
              <a:rPr lang="en-US" sz="3000"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24 Elders (10)</a:t>
            </a:r>
          </a:p>
          <a:p>
            <a:pPr marL="457200" indent="-457200" eaLnBrk="1" hangingPunct="1">
              <a:spcBef>
                <a:spcPts val="0"/>
              </a:spcBef>
              <a:spcAft>
                <a:spcPts val="2400"/>
              </a:spcAft>
              <a:buSzPct val="100000"/>
              <a:buFont typeface="+mj-lt"/>
              <a:buAutoNum type="alphaUcPeriod"/>
              <a:defRPr/>
            </a:pPr>
            <a:r>
              <a:rPr lang="en-US" sz="3000" dirty="0">
                <a:effectLst>
                  <a:outerShdw blurRad="38100" dist="38100" dir="2700000" algn="tl">
                    <a:srgbClr val="000000">
                      <a:alpha val="43137"/>
                    </a:srgbClr>
                  </a:outerShdw>
                </a:effectLst>
                <a:cs typeface="Calibri" panose="020F0502020204030204" pitchFamily="34" charset="0"/>
              </a:rPr>
              <a:t>Song (4:11)</a:t>
            </a:r>
          </a:p>
          <a:p>
            <a:pPr marL="0" indent="0" eaLnBrk="1" hangingPunct="1">
              <a:spcBef>
                <a:spcPts val="0"/>
              </a:spcBef>
              <a:spcAft>
                <a:spcPts val="1800"/>
              </a:spcAft>
              <a:buSzPct val="100000"/>
              <a:buNone/>
              <a:defRPr/>
            </a:pPr>
            <a:endParaRPr lang="en-US" sz="2800" dirty="0">
              <a:effectLst>
                <a:outerShdw blurRad="38100" dist="38100" dir="2700000" algn="tl">
                  <a:srgbClr val="000000">
                    <a:alpha val="43137"/>
                  </a:srgbClr>
                </a:outerShdw>
              </a:effectLst>
              <a:cs typeface="Calibri" panose="020F0502020204030204" pitchFamily="34" charset="0"/>
            </a:endParaRP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11801" y="1600200"/>
            <a:ext cx="3174999" cy="3276600"/>
          </a:xfrm>
          <a:prstGeom prst="rect">
            <a:avLst/>
          </a:prstGeom>
        </p:spPr>
      </p:pic>
      <p:sp>
        <p:nvSpPr>
          <p:cNvPr id="7" name="TextBox 6">
            <a:extLst>
              <a:ext uri="{FF2B5EF4-FFF2-40B4-BE49-F238E27FC236}">
                <a16:creationId xmlns:a16="http://schemas.microsoft.com/office/drawing/2014/main" id="{D1F89101-D0FA-4CB8-ACE2-0A5AD3B3BB98}"/>
              </a:ext>
            </a:extLst>
          </p:cNvPr>
          <p:cNvSpPr txBox="1"/>
          <p:nvPr/>
        </p:nvSpPr>
        <p:spPr>
          <a:xfrm>
            <a:off x="1790700" y="6324600"/>
            <a:ext cx="5562600" cy="46166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Willmington. </a:t>
            </a:r>
            <a:r>
              <a:rPr lang="en-US" i="1" dirty="0">
                <a:latin typeface="Calibri" panose="020F0502020204030204" pitchFamily="34" charset="0"/>
                <a:cs typeface="Calibri" panose="020F0502020204030204" pitchFamily="34" charset="0"/>
              </a:rPr>
              <a:t>Outline Bible</a:t>
            </a:r>
            <a:r>
              <a:rPr lang="en-US" dirty="0">
                <a:latin typeface="Calibri" panose="020F0502020204030204" pitchFamily="34" charset="0"/>
                <a:cs typeface="Calibri" panose="020F0502020204030204" pitchFamily="34" charset="0"/>
              </a:rPr>
              <a:t>, 759</a:t>
            </a:r>
          </a:p>
        </p:txBody>
      </p:sp>
    </p:spTree>
    <p:extLst>
      <p:ext uri="{BB962C8B-B14F-4D97-AF65-F5344CB8AC3E}">
        <p14:creationId xmlns:p14="http://schemas.microsoft.com/office/powerpoint/2010/main" val="42798750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41" name="Group 33"/>
          <p:cNvGraphicFramePr>
            <a:graphicFrameLocks noGrp="1"/>
          </p:cNvGraphicFramePr>
          <p:nvPr>
            <p:extLst/>
          </p:nvPr>
        </p:nvGraphicFramePr>
        <p:xfrm>
          <a:off x="156721" y="128024"/>
          <a:ext cx="8830559" cy="6601952"/>
        </p:xfrm>
        <a:graphic>
          <a:graphicData uri="http://schemas.openxmlformats.org/drawingml/2006/table">
            <a:tbl>
              <a:tblPr>
                <a:tableStyleId>{5940675A-B579-460E-94D1-54222C63F5DA}</a:tableStyleId>
              </a:tblPr>
              <a:tblGrid>
                <a:gridCol w="2586479">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3500880">
                  <a:extLst>
                    <a:ext uri="{9D8B030D-6E8A-4147-A177-3AD203B41FA5}">
                      <a16:colId xmlns:a16="http://schemas.microsoft.com/office/drawing/2014/main" val="20002"/>
                    </a:ext>
                  </a:extLst>
                </a:gridCol>
              </a:tblGrid>
              <a:tr h="685731">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3600" kern="1200" dirty="0">
                          <a:solidFill>
                            <a:srgbClr val="00FFFF"/>
                          </a:solidFill>
                          <a:effectLst/>
                          <a:latin typeface="Calibri" panose="020F0502020204030204" pitchFamily="34" charset="0"/>
                          <a:ea typeface="+mj-ea"/>
                          <a:cs typeface="Calibri" panose="020F0502020204030204" pitchFamily="34" charset="0"/>
                        </a:rPr>
                        <a:t>Scripture’s Five Crowns </a:t>
                      </a:r>
                      <a:br>
                        <a:rPr lang="en-US" altLang="en-US" sz="3600" kern="1200" dirty="0">
                          <a:solidFill>
                            <a:srgbClr val="00FFFF"/>
                          </a:solidFill>
                          <a:effectLst/>
                          <a:latin typeface="Calibri" panose="020F0502020204030204" pitchFamily="34" charset="0"/>
                          <a:ea typeface="+mj-ea"/>
                          <a:cs typeface="Calibri" panose="020F0502020204030204" pitchFamily="34" charset="0"/>
                        </a:rPr>
                      </a:br>
                      <a:r>
                        <a:rPr lang="en-US" altLang="en-US" sz="2800" kern="1200" dirty="0">
                          <a:solidFill>
                            <a:schemeClr val="tx1"/>
                          </a:solidFill>
                          <a:effectLst/>
                          <a:latin typeface="Calibri" panose="020F0502020204030204" pitchFamily="34" charset="0"/>
                          <a:ea typeface="+mj-ea"/>
                          <a:cs typeface="Calibri" panose="020F0502020204030204" pitchFamily="34" charset="0"/>
                        </a:rPr>
                        <a:t>(Rev 4:10: 3:11; 2 John 8)</a:t>
                      </a:r>
                      <a:endParaRPr lang="en-US" sz="2800" kern="1200" dirty="0">
                        <a:solidFill>
                          <a:schemeClr val="tx1"/>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4048066298"/>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chemeClr val="bg2"/>
                          </a:solidFill>
                          <a:effectLst/>
                          <a:latin typeface="Calibri" panose="020F0502020204030204" pitchFamily="34" charset="0"/>
                          <a:cs typeface="Calibri" panose="020F0502020204030204" pitchFamily="34" charset="0"/>
                        </a:rPr>
                        <a:t>SCRIPTURE</a:t>
                      </a:r>
                      <a:endParaRPr lang="en-US" sz="3200" b="1" u="none" kern="1200" dirty="0">
                        <a:solidFill>
                          <a:schemeClr val="bg2"/>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rgbClr val="C00000"/>
                          </a:solidFill>
                          <a:effectLst/>
                          <a:latin typeface="Calibri" panose="020F0502020204030204" pitchFamily="34" charset="0"/>
                          <a:cs typeface="Calibri" panose="020F0502020204030204" pitchFamily="34" charset="0"/>
                        </a:rPr>
                        <a:t>CROWN</a:t>
                      </a:r>
                      <a:endParaRPr lang="en-US" sz="3200" b="1" u="none" kern="1200" dirty="0">
                        <a:solidFill>
                          <a:srgbClr val="C00000"/>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chemeClr val="bg1">
                              <a:lumMod val="50000"/>
                            </a:schemeClr>
                          </a:solidFill>
                          <a:effectLst/>
                          <a:latin typeface="Calibri" panose="020F0502020204030204" pitchFamily="34" charset="0"/>
                          <a:cs typeface="Calibri" panose="020F0502020204030204" pitchFamily="34" charset="0"/>
                        </a:rPr>
                        <a:t>PURPOSE</a:t>
                      </a:r>
                      <a:endParaRPr lang="en-US" sz="3200" b="1" u="none" kern="1200" dirty="0">
                        <a:solidFill>
                          <a:schemeClr val="bg1">
                            <a:lumMod val="50000"/>
                          </a:schemeClr>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0"/>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Cor. 9:24-27</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Incorruptible</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Gaining mastery over the flesh</a:t>
                      </a:r>
                      <a:endParaRPr kumimoji="0" lang="en-US" sz="2600" b="0"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1"/>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Thess. 2:19-20</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Rejoicing</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Soul winning</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2"/>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Jas. 1:12; </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Rev. 2:10</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Life</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Enduring trials</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3"/>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Pet. 5:2-4</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Glory</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Shepherding God’s people</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4"/>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2 Tim. 4:8</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kern="1200" cap="none" normalizeH="0" baseline="0" dirty="0">
                          <a:ln>
                            <a:noFill/>
                          </a:ln>
                          <a:solidFill>
                            <a:srgbClr val="C00000"/>
                          </a:solidFill>
                          <a:effectLst/>
                          <a:latin typeface="Calibri" panose="020F0502020204030204" pitchFamily="34" charset="0"/>
                          <a:cs typeface="Calibri" panose="020F0502020204030204" pitchFamily="34" charset="0"/>
                        </a:rPr>
                        <a:t>Righteousness</a:t>
                      </a:r>
                      <a:endPar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Longing for His appearing</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883295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8EA4C1-42B4-4A8C-A8DC-BCCB3A667D75}"/>
              </a:ext>
            </a:extLst>
          </p:cNvPr>
          <p:cNvPicPr>
            <a:picLocks noChangeAspect="1"/>
          </p:cNvPicPr>
          <p:nvPr/>
        </p:nvPicPr>
        <p:blipFill>
          <a:blip r:embed="rId2"/>
          <a:stretch>
            <a:fillRect/>
          </a:stretch>
        </p:blipFill>
        <p:spPr>
          <a:xfrm>
            <a:off x="1770432" y="685800"/>
            <a:ext cx="5603137" cy="5486400"/>
          </a:xfrm>
          <a:prstGeom prst="rect">
            <a:avLst/>
          </a:prstGeom>
        </p:spPr>
      </p:pic>
    </p:spTree>
    <p:extLst>
      <p:ext uri="{BB962C8B-B14F-4D97-AF65-F5344CB8AC3E}">
        <p14:creationId xmlns:p14="http://schemas.microsoft.com/office/powerpoint/2010/main" val="8974360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908215"/>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3:11</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am coming quickly; hold fast what you have,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that no one will take your crown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2" descr="Image result for church of philadelphia">
            <a:extLst>
              <a:ext uri="{FF2B5EF4-FFF2-40B4-BE49-F238E27FC236}">
                <a16:creationId xmlns:a16="http://schemas.microsoft.com/office/drawing/2014/main" id="{E6E8593A-CCD8-404B-982E-D6D6E603B69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20434" y="2528887"/>
            <a:ext cx="3903133" cy="2195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0756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E60B59-A97D-4322-BE9C-037B5CEFEF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39102"/>
          </a:xfrm>
          <a:prstGeom prst="rect">
            <a:avLst/>
          </a:prstGeom>
          <a:noFill/>
          <a:ln w="28575">
            <a:noFill/>
            <a:miter lim="800000"/>
            <a:headEnd/>
            <a:tailEnd/>
          </a:ln>
        </p:spPr>
        <p:txBody>
          <a:bodyPr wrap="square">
            <a:spAutoFit/>
          </a:bodyPr>
          <a:lstStyle/>
          <a:p>
            <a:pPr algn="ctr" fontAlgn="auto">
              <a:spcBef>
                <a:spcPts val="0"/>
              </a:spcBef>
              <a:spcAft>
                <a:spcPts val="1200"/>
              </a:spcAft>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John 8</a:t>
            </a:r>
          </a:p>
          <a:p>
            <a:pPr algn="just" eaLnBrk="1" hangingPunct="1">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“Watch yourselves, that you do not lose what we have accomplished, but that you may receive a full reward.”</a:t>
            </a:r>
          </a:p>
        </p:txBody>
      </p:sp>
      <p:pic>
        <p:nvPicPr>
          <p:cNvPr id="3" name="Picture 2">
            <a:extLst>
              <a:ext uri="{FF2B5EF4-FFF2-40B4-BE49-F238E27FC236}">
                <a16:creationId xmlns:a16="http://schemas.microsoft.com/office/drawing/2014/main" id="{E84C497A-5CD2-498C-8745-D774F2F769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0127" y="2895600"/>
            <a:ext cx="2043746" cy="1828800"/>
          </a:xfrm>
          <a:prstGeom prst="rect">
            <a:avLst/>
          </a:prstGeom>
        </p:spPr>
      </p:pic>
    </p:spTree>
    <p:extLst>
      <p:ext uri="{BB962C8B-B14F-4D97-AF65-F5344CB8AC3E}">
        <p14:creationId xmlns:p14="http://schemas.microsoft.com/office/powerpoint/2010/main" val="17802845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15F06D-74A1-40AD-A2CA-2B7B95093B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16758"/>
          </a:xfrm>
          <a:prstGeom prst="rect">
            <a:avLst/>
          </a:prstGeom>
          <a:noFill/>
          <a:ln w="28575">
            <a:noFill/>
            <a:miter lim="800000"/>
            <a:headEnd/>
            <a:tailEnd/>
          </a:ln>
        </p:spPr>
        <p:txBody>
          <a:bodyPr wrap="square">
            <a:spAutoFit/>
          </a:bodyPr>
          <a:lstStyle/>
          <a:p>
            <a:pPr algn="ctr" fontAlgn="auto">
              <a:spcBef>
                <a:spcPts val="0"/>
              </a:spcBef>
              <a:spcAft>
                <a:spcPts val="1200"/>
              </a:spcAft>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9:24-27</a:t>
            </a:r>
          </a:p>
          <a:p>
            <a:pPr algn="just" eaLnBrk="1" hangingPunct="1">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 you not know that those who run in a race all run, but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only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one receives the prize? Run in such a way that you may win.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Everyone who competes in the games exercises self-control in all things. They then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 it</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receive a perishable wreath, but we an imperishable.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I run in such a way, as not without aim; I box in such a way, as not beating the air;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 discipline my body and make it my slave, so that, after I have preached to others, I myself will not be disqualified.”</a:t>
            </a:r>
          </a:p>
        </p:txBody>
      </p:sp>
    </p:spTree>
    <p:extLst>
      <p:ext uri="{BB962C8B-B14F-4D97-AF65-F5344CB8AC3E}">
        <p14:creationId xmlns:p14="http://schemas.microsoft.com/office/powerpoint/2010/main" val="225088047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E60B59-A97D-4322-BE9C-037B5CEFEF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831544"/>
          </a:xfrm>
          <a:prstGeom prst="rect">
            <a:avLst/>
          </a:prstGeom>
          <a:noFill/>
          <a:ln w="28575">
            <a:noFill/>
            <a:miter lim="800000"/>
            <a:headEnd/>
            <a:tailEnd/>
          </a:ln>
        </p:spPr>
        <p:txBody>
          <a:bodyPr wrap="square">
            <a:spAutoFit/>
          </a:bodyPr>
          <a:lstStyle/>
          <a:p>
            <a:pPr algn="ctr" fontAlgn="auto">
              <a:spcBef>
                <a:spcPts val="0"/>
              </a:spcBef>
              <a:spcAft>
                <a:spcPts val="1200"/>
              </a:spcAft>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3:10-15</a:t>
            </a:r>
          </a:p>
          <a:p>
            <a:pPr algn="just" eaLnBrk="1" hangingPunct="1">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any man’s work which he has built on it remains, he will receive a reward.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any man’s work is burned up, he will suffer loss; but he himself will be saved, yet so as through fire.”</a:t>
            </a:r>
          </a:p>
        </p:txBody>
      </p:sp>
      <p:pic>
        <p:nvPicPr>
          <p:cNvPr id="3" name="Picture 2">
            <a:extLst>
              <a:ext uri="{FF2B5EF4-FFF2-40B4-BE49-F238E27FC236}">
                <a16:creationId xmlns:a16="http://schemas.microsoft.com/office/drawing/2014/main" id="{E84C497A-5CD2-498C-8745-D774F2F769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0127" y="2895600"/>
            <a:ext cx="2043746" cy="1828800"/>
          </a:xfrm>
          <a:prstGeom prst="rect">
            <a:avLst/>
          </a:prstGeom>
        </p:spPr>
      </p:pic>
    </p:spTree>
    <p:extLst>
      <p:ext uri="{BB962C8B-B14F-4D97-AF65-F5344CB8AC3E}">
        <p14:creationId xmlns:p14="http://schemas.microsoft.com/office/powerpoint/2010/main" val="375854174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400408709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92" y="1212750"/>
            <a:ext cx="9144000" cy="4953000"/>
          </a:xfrm>
        </p:spPr>
        <p:txBody>
          <a:bodyPr/>
          <a:lstStyle/>
          <a:p>
            <a:pPr marL="0" indent="0" algn="just">
              <a:buNone/>
              <a:defRPr/>
            </a:pPr>
            <a:r>
              <a:rPr lang="en-US" sz="2700" dirty="0">
                <a:effectLst>
                  <a:outerShdw blurRad="38100" dist="38100" dir="2700000" algn="tl">
                    <a:srgbClr val="000000">
                      <a:alpha val="43137"/>
                    </a:srgbClr>
                  </a:outerShdw>
                </a:effectLst>
              </a:rPr>
              <a:t>“Someday every Christian will stand before the Judgment Seat of Christ to receive rewards for faithful service. Some believers will receive no rewards at all because they lived their lives of service to self rather than service to the Lord...Christians are promised a number of golden crowns for us faithful service to the Lord. Jesus warned that we are to ‘hold fast’ lest we lose our crowns. This indicates that it is possible to lose eternal rewards and blessings that God prepared for those who love Him. While our salvation is assured today by our accepting Christ as our savior...our future reward will be determined at the Judgment Seat of Christ after the Rapture. We are encouraged to hold on to these rewards through continued faithful service.”</a:t>
            </a:r>
          </a:p>
        </p:txBody>
      </p:sp>
      <p:sp>
        <p:nvSpPr>
          <p:cNvPr id="99331" name="TextBox 3"/>
          <p:cNvSpPr txBox="1">
            <a:spLocks noChangeArrowheads="1"/>
          </p:cNvSpPr>
          <p:nvPr/>
        </p:nvSpPr>
        <p:spPr bwMode="auto">
          <a:xfrm>
            <a:off x="1362075" y="228600"/>
            <a:ext cx="641985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Grant R. Jeffrey</a:t>
            </a:r>
          </a:p>
          <a:p>
            <a:pPr algn="ctr" eaLnBrk="1" hangingPunct="1"/>
            <a:r>
              <a:rPr lang="en-US" alt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Apocalypse: The Coming Judgment of the Nations, </a:t>
            </a: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 85, 87.</a:t>
            </a:r>
          </a:p>
        </p:txBody>
      </p:sp>
      <p:pic>
        <p:nvPicPr>
          <p:cNvPr id="4" name="Picture 3">
            <a:extLst>
              <a:ext uri="{FF2B5EF4-FFF2-40B4-BE49-F238E27FC236}">
                <a16:creationId xmlns:a16="http://schemas.microsoft.com/office/drawing/2014/main" id="{8BDAF84B-4E39-4672-A101-9EBC61F6CB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1524000" cy="838200"/>
          </a:xfrm>
          <a:prstGeom prst="rect">
            <a:avLst/>
          </a:prstGeom>
        </p:spPr>
      </p:pic>
    </p:spTree>
    <p:extLst>
      <p:ext uri="{BB962C8B-B14F-4D97-AF65-F5344CB8AC3E}">
        <p14:creationId xmlns:p14="http://schemas.microsoft.com/office/powerpoint/2010/main" val="129277087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DAD9A7-EE3A-4321-AACB-8D8493C72D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fontAlgn="auto">
              <a:spcBef>
                <a:spcPts val="0"/>
              </a:spcBef>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10:27-29</a:t>
            </a:r>
          </a:p>
          <a:p>
            <a:pPr algn="just">
              <a:spcBef>
                <a:spcPts val="0"/>
              </a:spcBef>
              <a:spcAft>
                <a:spcPts val="0"/>
              </a:spcAft>
            </a:pPr>
            <a:r>
              <a:rPr lang="en-US" altLang="en-US" sz="3000" dirty="0">
                <a:effectLst>
                  <a:outerShdw blurRad="38100" dist="38100" dir="2700000" algn="tl">
                    <a:srgbClr val="000000">
                      <a:alpha val="43137"/>
                    </a:srgbClr>
                  </a:outerShdw>
                </a:effectLst>
                <a:latin typeface="Calibri" panose="020F0502020204030204" pitchFamily="34" charset="0"/>
              </a:rPr>
              <a:t>“</a:t>
            </a:r>
            <a:r>
              <a:rPr lang="en-US" altLang="en-US" sz="3000" baseline="30000" dirty="0">
                <a:effectLst>
                  <a:outerShdw blurRad="38100" dist="38100" dir="2700000" algn="tl">
                    <a:srgbClr val="000000">
                      <a:alpha val="43137"/>
                    </a:srgbClr>
                  </a:outerShdw>
                </a:effectLst>
                <a:latin typeface="Calibri" panose="020F0502020204030204" pitchFamily="34" charset="0"/>
              </a:rPr>
              <a:t>27</a:t>
            </a:r>
            <a:r>
              <a:rPr lang="en-US" altLang="en-US" sz="3000" dirty="0">
                <a:effectLst>
                  <a:outerShdw blurRad="38100" dist="38100" dir="2700000" algn="tl">
                    <a:srgbClr val="000000">
                      <a:alpha val="43137"/>
                    </a:srgbClr>
                  </a:outerShdw>
                </a:effectLst>
                <a:latin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rPr>
              <a:t>My sheep hear My voice, and I know them, and they follow Me; </a:t>
            </a:r>
            <a:r>
              <a:rPr lang="en-US" sz="3000" baseline="30000" dirty="0">
                <a:effectLst>
                  <a:outerShdw blurRad="38100" dist="38100" dir="2700000" algn="tl">
                    <a:srgbClr val="000000">
                      <a:alpha val="43137"/>
                    </a:srgbClr>
                  </a:outerShdw>
                </a:effectLst>
                <a:latin typeface="Calibri" panose="020F0502020204030204" pitchFamily="34" charset="0"/>
              </a:rPr>
              <a:t>28 </a:t>
            </a:r>
            <a:r>
              <a:rPr lang="en-US" sz="3000" dirty="0">
                <a:effectLst>
                  <a:outerShdw blurRad="38100" dist="38100" dir="2700000" algn="tl">
                    <a:srgbClr val="000000">
                      <a:alpha val="43137"/>
                    </a:srgbClr>
                  </a:outerShdw>
                </a:effectLst>
                <a:latin typeface="Calibri" panose="020F0502020204030204" pitchFamily="34" charset="0"/>
              </a:rPr>
              <a:t>and I give eternal life to them, and they will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never perish</a:t>
            </a:r>
            <a:r>
              <a:rPr lang="en-US" sz="30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000" b="1" dirty="0">
                <a:solidFill>
                  <a:srgbClr val="66FFFF"/>
                </a:solidFill>
                <a:effectLst>
                  <a:outerShdw blurRad="38100" dist="38100" dir="2700000" algn="tl">
                    <a:srgbClr val="000000">
                      <a:alpha val="43137"/>
                    </a:srgbClr>
                  </a:outerShdw>
                </a:effectLst>
                <a:latin typeface="Calibri" panose="020F0502020204030204" pitchFamily="34" charset="0"/>
              </a:rPr>
              <a:t>[</a:t>
            </a:r>
            <a:r>
              <a:rPr lang="en-US" sz="3000" b="1" i="1" dirty="0" err="1">
                <a:solidFill>
                  <a:srgbClr val="66FFFF"/>
                </a:solidFill>
                <a:effectLst>
                  <a:outerShdw blurRad="38100" dist="38100" dir="2700000" algn="tl">
                    <a:srgbClr val="000000">
                      <a:alpha val="43137"/>
                    </a:srgbClr>
                  </a:outerShdw>
                </a:effectLst>
                <a:latin typeface="Calibri" panose="020F0502020204030204" pitchFamily="34" charset="0"/>
              </a:rPr>
              <a:t>ou</a:t>
            </a:r>
            <a:r>
              <a:rPr lang="en-US" sz="3000" b="1" i="1" dirty="0">
                <a:solidFill>
                  <a:srgbClr val="66FFFF"/>
                </a:solidFill>
                <a:effectLst>
                  <a:outerShdw blurRad="38100" dist="38100" dir="2700000" algn="tl">
                    <a:srgbClr val="000000">
                      <a:alpha val="43137"/>
                    </a:srgbClr>
                  </a:outerShdw>
                </a:effectLst>
                <a:latin typeface="Calibri" panose="020F0502020204030204" pitchFamily="34" charset="0"/>
              </a:rPr>
              <a:t> </a:t>
            </a:r>
            <a:r>
              <a:rPr lang="en-US" sz="3000" b="1" i="1" dirty="0" err="1">
                <a:solidFill>
                  <a:srgbClr val="66FFFF"/>
                </a:solidFill>
                <a:effectLst>
                  <a:outerShdw blurRad="38100" dist="38100" dir="2700000" algn="tl">
                    <a:srgbClr val="000000">
                      <a:alpha val="43137"/>
                    </a:srgbClr>
                  </a:outerShdw>
                </a:effectLst>
                <a:latin typeface="Calibri" panose="020F0502020204030204" pitchFamily="34" charset="0"/>
              </a:rPr>
              <a:t>mē</a:t>
            </a:r>
            <a:r>
              <a:rPr lang="en-US" sz="3000" b="1" dirty="0">
                <a:solidFill>
                  <a:srgbClr val="66FFFF"/>
                </a:solidFill>
                <a:effectLst>
                  <a:outerShdw blurRad="38100" dist="38100" dir="2700000" algn="tl">
                    <a:srgbClr val="000000">
                      <a:alpha val="43137"/>
                    </a:srgbClr>
                  </a:outerShdw>
                </a:effectLst>
                <a:latin typeface="Calibri" panose="020F0502020204030204" pitchFamily="34" charset="0"/>
              </a:rPr>
              <a:t>; </a:t>
            </a:r>
            <a:r>
              <a:rPr lang="en-US" sz="3000" b="1" i="1" dirty="0" err="1">
                <a:solidFill>
                  <a:srgbClr val="66FFFF"/>
                </a:solidFill>
                <a:effectLst>
                  <a:outerShdw blurRad="38100" dist="38100" dir="2700000" algn="tl">
                    <a:srgbClr val="000000">
                      <a:alpha val="43137"/>
                    </a:srgbClr>
                  </a:outerShdw>
                </a:effectLst>
                <a:latin typeface="Calibri" panose="020F0502020204030204" pitchFamily="34" charset="0"/>
              </a:rPr>
              <a:t>aiōnia</a:t>
            </a:r>
            <a:r>
              <a:rPr lang="en-US" sz="3000" dirty="0">
                <a:effectLst>
                  <a:outerShdw blurRad="38100" dist="38100" dir="2700000" algn="tl">
                    <a:srgbClr val="000000">
                      <a:alpha val="43137"/>
                    </a:srgbClr>
                  </a:outerShdw>
                </a:effectLst>
                <a:latin typeface="Calibri" panose="020F0502020204030204" pitchFamily="34" charset="0"/>
              </a:rPr>
              <a:t>]; and no one will snatch them out of My hand. </a:t>
            </a:r>
            <a:r>
              <a:rPr lang="en-US" sz="3000" baseline="30000" dirty="0">
                <a:effectLst>
                  <a:outerShdw blurRad="38100" dist="38100" dir="2700000" algn="tl">
                    <a:srgbClr val="000000">
                      <a:alpha val="43137"/>
                    </a:srgbClr>
                  </a:outerShdw>
                </a:effectLst>
                <a:latin typeface="Calibri" panose="020F0502020204030204" pitchFamily="34" charset="0"/>
              </a:rPr>
              <a:t>29</a:t>
            </a:r>
            <a:r>
              <a:rPr lang="en-US" sz="3000" dirty="0">
                <a:effectLst>
                  <a:outerShdw blurRad="38100" dist="38100" dir="2700000" algn="tl">
                    <a:srgbClr val="000000">
                      <a:alpha val="43137"/>
                    </a:srgbClr>
                  </a:outerShdw>
                </a:effectLst>
                <a:latin typeface="Calibri" panose="020F0502020204030204" pitchFamily="34" charset="0"/>
              </a:rPr>
              <a:t> My Father, who has given them to Me, is greater than all; and</a:t>
            </a:r>
            <a:r>
              <a:rPr lang="en-US" sz="30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no one is able to snatch </a:t>
            </a:r>
            <a:r>
              <a:rPr lang="en-US" sz="3000" b="1" i="1" u="sng" dirty="0">
                <a:solidFill>
                  <a:srgbClr val="FFFFCC"/>
                </a:solidFill>
                <a:effectLst>
                  <a:outerShdw blurRad="38100" dist="38100" dir="2700000" algn="tl">
                    <a:srgbClr val="000000">
                      <a:alpha val="43137"/>
                    </a:srgbClr>
                  </a:outerShdw>
                </a:effectLst>
                <a:latin typeface="Calibri" panose="020F0502020204030204" pitchFamily="34" charset="0"/>
              </a:rPr>
              <a:t>them</a:t>
            </a: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rPr>
              <a:t>out of the Father’s hand.”</a:t>
            </a:r>
            <a:endParaRPr lang="en-US" altLang="en-US" sz="30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A70F06C5-0759-44F1-8FDD-E91F4D3191F4}"/>
              </a:ext>
            </a:extLst>
          </p:cNvPr>
          <p:cNvPicPr>
            <a:picLocks noChangeAspect="1"/>
          </p:cNvPicPr>
          <p:nvPr/>
        </p:nvPicPr>
        <p:blipFill>
          <a:blip r:embed="rId3"/>
          <a:stretch>
            <a:fillRect/>
          </a:stretch>
        </p:blipFill>
        <p:spPr>
          <a:xfrm>
            <a:off x="3707546" y="3581400"/>
            <a:ext cx="1728908" cy="1371600"/>
          </a:xfrm>
          <a:prstGeom prst="ellipse">
            <a:avLst/>
          </a:prstGeom>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908215"/>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3:11</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am coming quickly; hold fast what you have, so that no one will take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 crown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2" descr="Image result for church of philadelphia">
            <a:extLst>
              <a:ext uri="{FF2B5EF4-FFF2-40B4-BE49-F238E27FC236}">
                <a16:creationId xmlns:a16="http://schemas.microsoft.com/office/drawing/2014/main" id="{E6E8593A-CCD8-404B-982E-D6D6E603B69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20434" y="2528887"/>
            <a:ext cx="3903133" cy="2195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7929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dirty="0">
                <a:effectLst>
                  <a:outerShdw blurRad="38100" dist="38100" dir="2700000" algn="tl">
                    <a:srgbClr val="000000">
                      <a:alpha val="43137"/>
                    </a:srgbClr>
                  </a:outerShdw>
                </a:effectLst>
                <a:cs typeface="Calibri" panose="020F0502020204030204" pitchFamily="34" charset="0"/>
              </a:rPr>
              <a:t>III. Song of Heaven</a:t>
            </a:r>
            <a:br>
              <a:rPr lang="en-US" sz="36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4:9-11)</a:t>
            </a:r>
            <a:endParaRPr lang="en-US" sz="36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1600200"/>
            <a:ext cx="4495800" cy="3276601"/>
          </a:xfrm>
        </p:spPr>
        <p:txBody>
          <a:bodyPr/>
          <a:lstStyle/>
          <a:p>
            <a:pPr marL="457200" indent="-457200" eaLnBrk="1" hangingPunct="1">
              <a:spcBef>
                <a:spcPts val="0"/>
              </a:spcBef>
              <a:spcAft>
                <a:spcPts val="2400"/>
              </a:spcAft>
              <a:buSzPct val="100000"/>
              <a:buFont typeface="+mj-lt"/>
              <a:buAutoNum type="alphaUcPeriod"/>
              <a:defRPr/>
            </a:pPr>
            <a:r>
              <a:rPr lang="en-US" sz="3000" b="1" dirty="0">
                <a:solidFill>
                  <a:srgbClr val="FFFFCC"/>
                </a:solidFill>
                <a:effectLst>
                  <a:outerShdw blurRad="38100" dist="38100" dir="2700000" algn="tl">
                    <a:srgbClr val="000000">
                      <a:alpha val="43137"/>
                    </a:srgbClr>
                  </a:outerShdw>
                </a:effectLst>
                <a:cs typeface="Calibri" panose="020F0502020204030204" pitchFamily="34" charset="0"/>
              </a:rPr>
              <a:t>Singers (4:9-10)</a:t>
            </a:r>
          </a:p>
          <a:p>
            <a:pPr marL="914400" lvl="1" indent="-457200" eaLnBrk="1" hangingPunct="1">
              <a:spcBef>
                <a:spcPts val="0"/>
              </a:spcBef>
              <a:spcAft>
                <a:spcPts val="2400"/>
              </a:spcAft>
              <a:buSzPct val="100000"/>
              <a:buAutoNum type="arabicPeriod"/>
              <a:defRPr/>
            </a:pPr>
            <a:r>
              <a:rPr lang="en-US" sz="3000" dirty="0">
                <a:effectLst>
                  <a:outerShdw blurRad="38100" dist="38100" dir="2700000" algn="tl">
                    <a:srgbClr val="000000">
                      <a:alpha val="43137"/>
                    </a:srgbClr>
                  </a:outerShdw>
                </a:effectLst>
                <a:ea typeface="+mn-ea"/>
                <a:cs typeface="Calibri" panose="020F0502020204030204" pitchFamily="34" charset="0"/>
              </a:rPr>
              <a:t>4 Living Creatures (9)</a:t>
            </a:r>
          </a:p>
          <a:p>
            <a:pPr marL="914400" lvl="1" indent="-457200" eaLnBrk="1" hangingPunct="1">
              <a:spcBef>
                <a:spcPts val="0"/>
              </a:spcBef>
              <a:spcAft>
                <a:spcPts val="2400"/>
              </a:spcAft>
              <a:buSzPct val="100000"/>
              <a:buAutoNum type="arabicPeriod"/>
              <a:defRPr/>
            </a:pPr>
            <a:r>
              <a:rPr lang="en-US" sz="3000" dirty="0">
                <a:effectLst>
                  <a:outerShdw blurRad="38100" dist="38100" dir="2700000" algn="tl">
                    <a:srgbClr val="000000">
                      <a:alpha val="43137"/>
                    </a:srgbClr>
                  </a:outerShdw>
                </a:effectLst>
                <a:ea typeface="+mn-ea"/>
                <a:cs typeface="Calibri" panose="020F0502020204030204" pitchFamily="34" charset="0"/>
              </a:rPr>
              <a:t>24 Elders (10)</a:t>
            </a:r>
          </a:p>
          <a:p>
            <a:pPr marL="457200" indent="-457200" eaLnBrk="1" hangingPunct="1">
              <a:spcBef>
                <a:spcPts val="0"/>
              </a:spcBef>
              <a:spcAft>
                <a:spcPts val="2400"/>
              </a:spcAft>
              <a:buSzPct val="100000"/>
              <a:buFont typeface="+mj-lt"/>
              <a:buAutoNum type="alphaUcPeriod"/>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Song (4:11)</a:t>
            </a:r>
          </a:p>
          <a:p>
            <a:pPr marL="0" indent="0" eaLnBrk="1" hangingPunct="1">
              <a:spcBef>
                <a:spcPts val="0"/>
              </a:spcBef>
              <a:spcAft>
                <a:spcPts val="1800"/>
              </a:spcAft>
              <a:buSzPct val="100000"/>
              <a:buNone/>
              <a:defRPr/>
            </a:pPr>
            <a:endParaRPr lang="en-US" sz="2800" dirty="0">
              <a:effectLst>
                <a:outerShdw blurRad="38100" dist="38100" dir="2700000" algn="tl">
                  <a:srgbClr val="000000">
                    <a:alpha val="43137"/>
                  </a:srgbClr>
                </a:outerShdw>
              </a:effectLst>
              <a:cs typeface="Calibri" panose="020F0502020204030204" pitchFamily="34" charset="0"/>
            </a:endParaRP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11801" y="1600200"/>
            <a:ext cx="3174999" cy="3276600"/>
          </a:xfrm>
          <a:prstGeom prst="rect">
            <a:avLst/>
          </a:prstGeom>
        </p:spPr>
      </p:pic>
      <p:sp>
        <p:nvSpPr>
          <p:cNvPr id="7" name="TextBox 6">
            <a:extLst>
              <a:ext uri="{FF2B5EF4-FFF2-40B4-BE49-F238E27FC236}">
                <a16:creationId xmlns:a16="http://schemas.microsoft.com/office/drawing/2014/main" id="{D1F89101-D0FA-4CB8-ACE2-0A5AD3B3BB98}"/>
              </a:ext>
            </a:extLst>
          </p:cNvPr>
          <p:cNvSpPr txBox="1"/>
          <p:nvPr/>
        </p:nvSpPr>
        <p:spPr>
          <a:xfrm>
            <a:off x="1790700" y="6324600"/>
            <a:ext cx="5562600" cy="46166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Willmington. </a:t>
            </a:r>
            <a:r>
              <a:rPr lang="en-US" i="1" dirty="0">
                <a:latin typeface="Calibri" panose="020F0502020204030204" pitchFamily="34" charset="0"/>
                <a:cs typeface="Calibri" panose="020F0502020204030204" pitchFamily="34" charset="0"/>
              </a:rPr>
              <a:t>Outline Bible</a:t>
            </a:r>
            <a:r>
              <a:rPr lang="en-US" dirty="0">
                <a:latin typeface="Calibri" panose="020F0502020204030204" pitchFamily="34" charset="0"/>
                <a:cs typeface="Calibri" panose="020F0502020204030204" pitchFamily="34" charset="0"/>
              </a:rPr>
              <a:t>, 759</a:t>
            </a:r>
          </a:p>
        </p:txBody>
      </p:sp>
    </p:spTree>
    <p:extLst>
      <p:ext uri="{BB962C8B-B14F-4D97-AF65-F5344CB8AC3E}">
        <p14:creationId xmlns:p14="http://schemas.microsoft.com/office/powerpoint/2010/main" val="56309656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40093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11:15</a:t>
            </a:r>
          </a:p>
          <a:p>
            <a:pPr algn="just"/>
            <a:r>
              <a:rPr lang="en-US" altLang="en-US" sz="3400" kern="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seventh angel sounded; and there were loud voices in heaven, saying,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the world has become the kingdom of our Lord and of His Christ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will reign forever and ever.’”</a:t>
            </a:r>
          </a:p>
        </p:txBody>
      </p:sp>
      <p:pic>
        <p:nvPicPr>
          <p:cNvPr id="6" name="Picture 5">
            <a:extLst>
              <a:ext uri="{FF2B5EF4-FFF2-40B4-BE49-F238E27FC236}">
                <a16:creationId xmlns:a16="http://schemas.microsoft.com/office/drawing/2014/main" id="{ECDA44F2-033B-4A28-A10E-8D044393D4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2971800"/>
            <a:ext cx="2461193" cy="1828800"/>
          </a:xfrm>
          <a:prstGeom prst="rect">
            <a:avLst/>
          </a:prstGeom>
        </p:spPr>
      </p:pic>
    </p:spTree>
    <p:extLst>
      <p:ext uri="{BB962C8B-B14F-4D97-AF65-F5344CB8AC3E}">
        <p14:creationId xmlns:p14="http://schemas.microsoft.com/office/powerpoint/2010/main" val="225539531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152401"/>
            <a:ext cx="8839201" cy="5791200"/>
          </a:xfrm>
          <a:prstGeom prst="rect">
            <a:avLst/>
          </a:prstGeom>
          <a:ln>
            <a:solidFill>
              <a:srgbClr val="FFFFCC"/>
            </a:solidFill>
          </a:ln>
        </p:spPr>
      </p:pic>
    </p:spTree>
    <p:extLst>
      <p:ext uri="{BB962C8B-B14F-4D97-AF65-F5344CB8AC3E}">
        <p14:creationId xmlns:p14="http://schemas.microsoft.com/office/powerpoint/2010/main" val="37986791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78E08CBC-A220-4565-B490-FDD7AAC7DF69}"/>
              </a:ext>
            </a:extLst>
          </p:cNvPr>
          <p:cNvGraphicFramePr>
            <a:graphicFrameLocks noGrp="1"/>
          </p:cNvGraphicFramePr>
          <p:nvPr>
            <p:ph idx="1"/>
            <p:extLst/>
          </p:nvPr>
        </p:nvGraphicFramePr>
        <p:xfrm>
          <a:off x="228600" y="990600"/>
          <a:ext cx="8686800" cy="487680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350022173"/>
                    </a:ext>
                  </a:extLst>
                </a:gridCol>
                <a:gridCol w="2971800">
                  <a:extLst>
                    <a:ext uri="{9D8B030D-6E8A-4147-A177-3AD203B41FA5}">
                      <a16:colId xmlns:a16="http://schemas.microsoft.com/office/drawing/2014/main" val="1742434693"/>
                    </a:ext>
                  </a:extLst>
                </a:gridCol>
                <a:gridCol w="3581400">
                  <a:extLst>
                    <a:ext uri="{9D8B030D-6E8A-4147-A177-3AD203B41FA5}">
                      <a16:colId xmlns:a16="http://schemas.microsoft.com/office/drawing/2014/main" val="4047906092"/>
                    </a:ext>
                  </a:extLst>
                </a:gridCol>
              </a:tblGrid>
              <a:tr h="91440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Comparing Revelation 4 &amp; 5</a:t>
                      </a:r>
                    </a:p>
                  </a:txBody>
                  <a:tcPr marL="81815" marR="81815" anchor="ctr">
                    <a:solidFill>
                      <a:schemeClr val="bg2"/>
                    </a:solidFill>
                  </a:tcPr>
                </a:tc>
                <a:tc hMerge="1">
                  <a:txBody>
                    <a:bodyPr/>
                    <a:lstStyle/>
                    <a:p>
                      <a:pPr algn="ctr"/>
                      <a:endParaRPr lang="en-US" sz="3600" dirty="0">
                        <a:latin typeface="Calibri" panose="020F0502020204030204" pitchFamily="34" charset="0"/>
                        <a:cs typeface="Calibri" panose="020F0502020204030204" pitchFamily="34" charset="0"/>
                      </a:endParaRPr>
                    </a:p>
                  </a:txBody>
                  <a:tcPr marL="81815" marR="81815"/>
                </a:tc>
                <a:tc hMerge="1">
                  <a:txBody>
                    <a:bodyPr/>
                    <a:lstStyle/>
                    <a:p>
                      <a:pPr algn="ctr"/>
                      <a:endParaRPr lang="en-US" sz="3600" dirty="0">
                        <a:latin typeface="Calibri" panose="020F0502020204030204" pitchFamily="34" charset="0"/>
                        <a:cs typeface="Calibri" panose="020F0502020204030204" pitchFamily="34" charset="0"/>
                      </a:endParaRPr>
                    </a:p>
                  </a:txBody>
                  <a:tcPr marL="81815" marR="81815"/>
                </a:tc>
                <a:extLst>
                  <a:ext uri="{0D108BD9-81ED-4DB2-BD59-A6C34878D82A}">
                    <a16:rowId xmlns:a16="http://schemas.microsoft.com/office/drawing/2014/main" val="1547574899"/>
                  </a:ext>
                </a:extLst>
              </a:tr>
              <a:tr h="914400">
                <a:tc>
                  <a:txBody>
                    <a:bodyPr/>
                    <a:lstStyle/>
                    <a:p>
                      <a:pPr algn="ctr"/>
                      <a:r>
                        <a:rPr lang="en-US" sz="3200" b="1" dirty="0">
                          <a:latin typeface="Calibri" panose="020F0502020204030204" pitchFamily="34" charset="0"/>
                          <a:cs typeface="Calibri" panose="020F0502020204030204" pitchFamily="34" charset="0"/>
                        </a:rPr>
                        <a:t>Chapter</a:t>
                      </a:r>
                    </a:p>
                  </a:txBody>
                  <a:tcPr marL="81815" marR="81815" anchor="ctr"/>
                </a:tc>
                <a:tc>
                  <a:txBody>
                    <a:bodyPr/>
                    <a:lstStyle/>
                    <a:p>
                      <a:pPr marL="119063" indent="0" algn="l"/>
                      <a:r>
                        <a:rPr lang="en-US" sz="3200" b="0" dirty="0">
                          <a:latin typeface="Calibri" panose="020F0502020204030204" pitchFamily="34" charset="0"/>
                          <a:cs typeface="Calibri" panose="020F0502020204030204" pitchFamily="34" charset="0"/>
                        </a:rPr>
                        <a:t>Revelation 4</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Revelation 5</a:t>
                      </a:r>
                    </a:p>
                  </a:txBody>
                  <a:tcPr marL="81815" marR="81815" anchor="ctr"/>
                </a:tc>
                <a:extLst>
                  <a:ext uri="{0D108BD9-81ED-4DB2-BD59-A6C34878D82A}">
                    <a16:rowId xmlns:a16="http://schemas.microsoft.com/office/drawing/2014/main" val="3779306561"/>
                  </a:ext>
                </a:extLst>
              </a:tr>
              <a:tr h="914400">
                <a:tc>
                  <a:txBody>
                    <a:bodyPr/>
                    <a:lstStyle/>
                    <a:p>
                      <a:pPr algn="ctr"/>
                      <a:r>
                        <a:rPr lang="en-US" sz="3200" b="1" dirty="0">
                          <a:latin typeface="Calibri" panose="020F0502020204030204" pitchFamily="34" charset="0"/>
                          <a:cs typeface="Calibri" panose="020F0502020204030204" pitchFamily="34" charset="0"/>
                        </a:rPr>
                        <a:t>God-head Member</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Father</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Son</a:t>
                      </a:r>
                    </a:p>
                  </a:txBody>
                  <a:tcPr marL="81815" marR="81815" anchor="ctr"/>
                </a:tc>
                <a:extLst>
                  <a:ext uri="{0D108BD9-81ED-4DB2-BD59-A6C34878D82A}">
                    <a16:rowId xmlns:a16="http://schemas.microsoft.com/office/drawing/2014/main" val="1438223376"/>
                  </a:ext>
                </a:extLst>
              </a:tr>
              <a:tr h="914400">
                <a:tc>
                  <a:txBody>
                    <a:bodyPr/>
                    <a:lstStyle/>
                    <a:p>
                      <a:pPr algn="ctr"/>
                      <a:r>
                        <a:rPr lang="en-US" sz="3200" b="1" dirty="0">
                          <a:latin typeface="Calibri" panose="020F0502020204030204" pitchFamily="34" charset="0"/>
                          <a:cs typeface="Calibri" panose="020F0502020204030204" pitchFamily="34" charset="0"/>
                        </a:rPr>
                        <a:t>Role</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Creator</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Redeemer</a:t>
                      </a:r>
                    </a:p>
                  </a:txBody>
                  <a:tcPr marL="81815" marR="81815" anchor="ctr"/>
                </a:tc>
                <a:extLst>
                  <a:ext uri="{0D108BD9-81ED-4DB2-BD59-A6C34878D82A}">
                    <a16:rowId xmlns:a16="http://schemas.microsoft.com/office/drawing/2014/main" val="1193739165"/>
                  </a:ext>
                </a:extLst>
              </a:tr>
              <a:tr h="914400">
                <a:tc>
                  <a:txBody>
                    <a:bodyPr/>
                    <a:lstStyle/>
                    <a:p>
                      <a:pPr algn="ctr"/>
                      <a:r>
                        <a:rPr lang="en-US" sz="3200" b="1" dirty="0">
                          <a:latin typeface="Calibri" panose="020F0502020204030204" pitchFamily="34" charset="0"/>
                          <a:cs typeface="Calibri" panose="020F0502020204030204" pitchFamily="34" charset="0"/>
                        </a:rPr>
                        <a:t>Reason for Worship</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Role in Creation (4:11)</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Role in Redemption (5:9, 12)</a:t>
                      </a:r>
                    </a:p>
                  </a:txBody>
                  <a:tcPr marL="81815" marR="81815" anchor="ctr"/>
                </a:tc>
                <a:extLst>
                  <a:ext uri="{0D108BD9-81ED-4DB2-BD59-A6C34878D82A}">
                    <a16:rowId xmlns:a16="http://schemas.microsoft.com/office/drawing/2014/main" val="3736021166"/>
                  </a:ext>
                </a:extLst>
              </a:tr>
            </a:tbl>
          </a:graphicData>
        </a:graphic>
      </p:graphicFrame>
    </p:spTree>
    <p:extLst>
      <p:ext uri="{BB962C8B-B14F-4D97-AF65-F5344CB8AC3E}">
        <p14:creationId xmlns:p14="http://schemas.microsoft.com/office/powerpoint/2010/main" val="289939767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Preview</a:t>
            </a:r>
            <a:br>
              <a:rPr lang="en-US" sz="4000" kern="12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4:1-11)</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1600200"/>
            <a:ext cx="5181600" cy="2590800"/>
          </a:xfrm>
        </p:spPr>
        <p:txBody>
          <a:bodyPr/>
          <a:lstStyle/>
          <a:p>
            <a:pPr marL="457200" indent="-457200"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Summons to Heaven (4:1)</a:t>
            </a:r>
          </a:p>
          <a:p>
            <a:pPr marL="457200" indent="-457200"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Sights in Heaven (4:2-8)</a:t>
            </a:r>
          </a:p>
          <a:p>
            <a:pPr marL="457200" indent="-457200"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Song of Heaven (4:9-11)</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9691" y="1676400"/>
            <a:ext cx="3124200" cy="3224176"/>
          </a:xfrm>
          <a:prstGeom prst="rect">
            <a:avLst/>
          </a:prstGeom>
        </p:spPr>
      </p:pic>
      <p:sp>
        <p:nvSpPr>
          <p:cNvPr id="2" name="TextBox 1">
            <a:extLst>
              <a:ext uri="{FF2B5EF4-FFF2-40B4-BE49-F238E27FC236}">
                <a16:creationId xmlns:a16="http://schemas.microsoft.com/office/drawing/2014/main" id="{009AEF67-3697-4588-A210-027DFC6950C7}"/>
              </a:ext>
            </a:extLst>
          </p:cNvPr>
          <p:cNvSpPr txBox="1"/>
          <p:nvPr/>
        </p:nvSpPr>
        <p:spPr>
          <a:xfrm>
            <a:off x="1790700" y="6324600"/>
            <a:ext cx="5562600" cy="46166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Willmington. </a:t>
            </a:r>
            <a:r>
              <a:rPr lang="en-US" i="1" dirty="0">
                <a:latin typeface="Calibri" panose="020F0502020204030204" pitchFamily="34" charset="0"/>
                <a:cs typeface="Calibri" panose="020F0502020204030204" pitchFamily="34" charset="0"/>
              </a:rPr>
              <a:t>Outline Bible</a:t>
            </a:r>
            <a:r>
              <a:rPr lang="en-US" dirty="0">
                <a:latin typeface="Calibri" panose="020F0502020204030204" pitchFamily="34" charset="0"/>
                <a:cs typeface="Calibri" panose="020F0502020204030204" pitchFamily="34" charset="0"/>
              </a:rPr>
              <a:t>, 759</a:t>
            </a:r>
          </a:p>
        </p:txBody>
      </p:sp>
    </p:spTree>
    <p:extLst>
      <p:ext uri="{BB962C8B-B14F-4D97-AF65-F5344CB8AC3E}">
        <p14:creationId xmlns:p14="http://schemas.microsoft.com/office/powerpoint/2010/main" val="2361874539"/>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427363853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343966021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472494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839488806"/>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03755400"/>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17760</TotalTime>
  <Words>1825</Words>
  <Application>Microsoft Office PowerPoint</Application>
  <PresentationFormat>On-screen Show (4:3)</PresentationFormat>
  <Paragraphs>347</Paragraphs>
  <Slides>59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Times New Roman</vt:lpstr>
      <vt:lpstr>Wingdings</vt:lpstr>
      <vt:lpstr>Azure</vt:lpstr>
      <vt:lpstr>PowerPoint Presentation</vt:lpstr>
      <vt:lpstr>Answering Ten Questions</vt:lpstr>
      <vt:lpstr>Prologue (Rev. 1:1-8)</vt:lpstr>
      <vt:lpstr>PowerPoint Presentation</vt:lpstr>
      <vt:lpstr>Revelation 1:19</vt:lpstr>
      <vt:lpstr>Revelation 1:19</vt:lpstr>
      <vt:lpstr>Revelation 1:19</vt:lpstr>
      <vt:lpstr>PowerPoint Presentation</vt:lpstr>
      <vt:lpstr>PowerPoint Presentation</vt:lpstr>
      <vt:lpstr>Revelation 1:19</vt:lpstr>
      <vt:lpstr>PowerPoint Presentation</vt:lpstr>
      <vt:lpstr>PowerPoint Presentation</vt:lpstr>
      <vt:lpstr>“After These Things”  (Rev. 4‒22)</vt:lpstr>
      <vt:lpstr>“After These Things”  (Rev. 4‒22)</vt:lpstr>
      <vt:lpstr>PowerPoint Presentation</vt:lpstr>
      <vt:lpstr>Preview (Rev. 4:1-11)</vt:lpstr>
      <vt:lpstr>Preview (Rev. 4:1-11)</vt:lpstr>
      <vt:lpstr>I. Summons to Heaven (Rev. 4:1)</vt:lpstr>
      <vt:lpstr>Preview (Rev. 4:1-11)</vt:lpstr>
      <vt:lpstr>II. Sights in Heaven (Rev. 4:2-8)</vt:lpstr>
      <vt:lpstr>II. Sights in Heaven (Rev. 4:2-8)</vt:lpstr>
      <vt:lpstr>II. Sights in Heaven (Rev. 4:2-8)</vt:lpstr>
      <vt:lpstr>II. Sights in Heaven (Rev. 4:2-8)</vt:lpstr>
      <vt:lpstr>1. Twenty-Four Elders (Rev. 4:4)</vt:lpstr>
      <vt:lpstr>II. Sights in Heaven (Rev. 4:2-8)</vt:lpstr>
      <vt:lpstr>When Will the Rapture Take Place Relative to the Tribulation Period?</vt:lpstr>
      <vt:lpstr>PowerPoint Presentation</vt:lpstr>
      <vt:lpstr>II. Sights in Heaven (Rev. 4:2-8)</vt:lpstr>
      <vt:lpstr>3. Four Living Creatures  (Rev. 4:6b-8)</vt:lpstr>
      <vt:lpstr>3. Four Living Creatures  (Rev. 4:6b-8)</vt:lpstr>
      <vt:lpstr>3. Four Living Creatures  (Rev. 4:6b-8)</vt:lpstr>
      <vt:lpstr>3. Four Living Creatures  (Rev. 4:6b-8)</vt:lpstr>
      <vt:lpstr>3. Four Living Creatures  (Rev. 4:6b-8)</vt:lpstr>
      <vt:lpstr>3. Four Living Creatures  (Rev. 4:6b-8)</vt:lpstr>
      <vt:lpstr>3. Four Living Creatures  (Rev. 4:6b-8)</vt:lpstr>
      <vt:lpstr>PowerPoint Presentation</vt:lpstr>
      <vt:lpstr>PowerPoint Presentation</vt:lpstr>
      <vt:lpstr>Preview (Rev. 4:1-11)</vt:lpstr>
      <vt:lpstr>III. Song of Heaven (Rev. 4:9-11)</vt:lpstr>
      <vt:lpstr>III. Song of Heaven (Rev. 4:9-11)</vt:lpstr>
      <vt:lpstr>III. Song of Heaven (Rev. 4:9-11)</vt:lpstr>
      <vt:lpstr>PowerPoint Presentation</vt:lpstr>
      <vt:lpstr>III. Song of Heaven (Rev. 4:9-11)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Song of Heaven (Rev. 4:9-11)</vt:lpstr>
      <vt:lpstr>PowerPoint Presentation</vt:lpstr>
      <vt:lpstr>PowerPoint Presentation</vt:lpstr>
      <vt:lpstr>PowerPoint Presentation</vt:lpstr>
      <vt:lpstr>Conclusion</vt:lpstr>
      <vt:lpstr>Preview (Rev. 4:1-11)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16-Revelation-3v11-13</dc:title>
  <dc:subject>Revelation</dc:subject>
  <dc:creator>A. Woods</dc:creator>
  <dc:description>Modified by Jim McGowan</dc:description>
  <cp:lastModifiedBy>anne woods</cp:lastModifiedBy>
  <cp:revision>1888</cp:revision>
  <cp:lastPrinted>2018-07-08T14:38:51Z</cp:lastPrinted>
  <dcterms:created xsi:type="dcterms:W3CDTF">2009-03-17T12:21:13Z</dcterms:created>
  <dcterms:modified xsi:type="dcterms:W3CDTF">2018-11-25T01:28:43Z</dcterms:modified>
</cp:coreProperties>
</file>