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1"/>
  </p:notesMasterIdLst>
  <p:handoutMasterIdLst>
    <p:handoutMasterId r:id="rId62"/>
  </p:handoutMasterIdLst>
  <p:sldIdLst>
    <p:sldId id="256" r:id="rId2"/>
    <p:sldId id="372" r:id="rId3"/>
    <p:sldId id="4540" r:id="rId4"/>
    <p:sldId id="4566" r:id="rId5"/>
    <p:sldId id="978" r:id="rId6"/>
    <p:sldId id="269" r:id="rId7"/>
    <p:sldId id="353" r:id="rId8"/>
    <p:sldId id="355" r:id="rId9"/>
    <p:sldId id="270" r:id="rId10"/>
    <p:sldId id="4568" r:id="rId11"/>
    <p:sldId id="4567" r:id="rId12"/>
    <p:sldId id="4569" r:id="rId13"/>
    <p:sldId id="4570" r:id="rId14"/>
    <p:sldId id="4571" r:id="rId15"/>
    <p:sldId id="4575" r:id="rId16"/>
    <p:sldId id="285" r:id="rId17"/>
    <p:sldId id="4573" r:id="rId18"/>
    <p:sldId id="4576" r:id="rId19"/>
    <p:sldId id="4577" r:id="rId20"/>
    <p:sldId id="4578" r:id="rId21"/>
    <p:sldId id="4598" r:id="rId22"/>
    <p:sldId id="4596" r:id="rId23"/>
    <p:sldId id="4599" r:id="rId24"/>
    <p:sldId id="4600" r:id="rId25"/>
    <p:sldId id="4601" r:id="rId26"/>
    <p:sldId id="4602" r:id="rId27"/>
    <p:sldId id="4603" r:id="rId28"/>
    <p:sldId id="4604" r:id="rId29"/>
    <p:sldId id="4605" r:id="rId30"/>
    <p:sldId id="4607" r:id="rId31"/>
    <p:sldId id="4608" r:id="rId32"/>
    <p:sldId id="1152" r:id="rId33"/>
    <p:sldId id="4606" r:id="rId34"/>
    <p:sldId id="4278" r:id="rId35"/>
    <p:sldId id="4628" r:id="rId36"/>
    <p:sldId id="4597" r:id="rId37"/>
    <p:sldId id="4609" r:id="rId38"/>
    <p:sldId id="4610" r:id="rId39"/>
    <p:sldId id="4611" r:id="rId40"/>
    <p:sldId id="4612" r:id="rId41"/>
    <p:sldId id="4613" r:id="rId42"/>
    <p:sldId id="4614" r:id="rId43"/>
    <p:sldId id="4615" r:id="rId44"/>
    <p:sldId id="4616" r:id="rId45"/>
    <p:sldId id="4617" r:id="rId46"/>
    <p:sldId id="271" r:id="rId47"/>
    <p:sldId id="4618" r:id="rId48"/>
    <p:sldId id="4619" r:id="rId49"/>
    <p:sldId id="286" r:id="rId50"/>
    <p:sldId id="4620" r:id="rId51"/>
    <p:sldId id="4621" r:id="rId52"/>
    <p:sldId id="4623" r:id="rId53"/>
    <p:sldId id="4624" r:id="rId54"/>
    <p:sldId id="4626" r:id="rId55"/>
    <p:sldId id="4625" r:id="rId56"/>
    <p:sldId id="4518" r:id="rId57"/>
    <p:sldId id="856" r:id="rId58"/>
    <p:sldId id="4627" r:id="rId59"/>
    <p:sldId id="356" r:id="rId6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  <a:srgbClr val="990000"/>
    <a:srgbClr val="FFFFCC"/>
    <a:srgbClr val="006600"/>
    <a:srgbClr val="66FF99"/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1" autoAdjust="0"/>
    <p:restoredTop sz="94824" autoAdjust="0"/>
  </p:normalViewPr>
  <p:slideViewPr>
    <p:cSldViewPr>
      <p:cViewPr varScale="1">
        <p:scale>
          <a:sx n="104" d="100"/>
          <a:sy n="104" d="100"/>
        </p:scale>
        <p:origin x="20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defTabSz="96651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Dr. Andy Woods - Ecclessiology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18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651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11/25/2018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4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defTabSz="96651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Sugar Land Bible Church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18" y="9120814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6510" eaLnBrk="1" hangingPunct="1">
              <a:defRPr sz="1200" smtClean="0"/>
            </a:lvl1pPr>
          </a:lstStyle>
          <a:p>
            <a:pPr>
              <a:defRPr/>
            </a:pPr>
            <a:fld id="{64D9FA50-B652-4374-A60C-942D4D86F55D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19T16:48:20.075"/>
    </inkml:context>
    <inkml:brush xml:id="br0">
      <inkml:brushProperty name="width" value="0.0265" units="cm"/>
      <inkml:brushProperty name="height" value="0.0265" units="cm"/>
    </inkml:brush>
  </inkml:definitions>
  <inkml:trace contextRef="#ctx0" brushRef="#br0">17 0 2688,'-17'0'1056,"17"0"-576,0 34-512,0-18 224</inkml:trace>
  <inkml:trace contextRef="#ctx0" brushRef="#br0" timeOffset="90.021">1 51 4000,'0'0'-576,"0"0"288,0 0 128,0 0 192,0 0 64,0 0-32,0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Dr. Andy Woods - Ecclessiology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11/25/2018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0" tIns="47420" rIns="94840" bIns="474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7"/>
            <a:ext cx="5850835" cy="4320213"/>
          </a:xfrm>
          <a:prstGeom prst="rect">
            <a:avLst/>
          </a:prstGeom>
        </p:spPr>
        <p:txBody>
          <a:bodyPr vert="horz" lIns="94840" tIns="47420" rIns="94840" bIns="474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 anchor="b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4840" tIns="47420" rIns="94840" bIns="474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E12E10-4977-4B34-9E69-F74DF60D6BD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846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6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D4CAFE-C319-4571-8217-AC672F769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85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876B10-3D84-4311-8447-02D560279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81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343EB-E510-474F-81AE-1CC688088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88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FD5E51-C704-4CB5-AD20-00065384E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17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68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FCA6-7645-460B-AB48-CA8D34B8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37715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6014CF87-A633-4A88-B406-42BF4EF1A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ABABA954-B5DF-482C-9B34-D60C40DB9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262B03F8-8AEA-4077-82E6-D1343C29A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0FB9A-EFFF-407F-A45E-2E37533CD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8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0F24F6-3D46-4411-917A-59364F9CF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5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F88F1C-F52B-4866-9B19-20E62C6DC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58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34585D-10B2-47BE-B30E-3840132CB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82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C7DA9A-C91F-4D7C-9543-1232334F4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28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044A3-C64B-439C-B7F2-9F7A50A2C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02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E853EB-C01D-41FA-99BA-0A731164B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22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64743-69A0-4AE9-A82A-E469AF628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8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3F167E-0034-4040-A80B-059AAEDBF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23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7411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1028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1029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1030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1031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1032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1033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34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035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036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037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038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039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040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041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042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043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1044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1045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1046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1047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1048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1049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1050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1051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1052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1053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1054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1055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1056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1057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105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7443" name="Rectangle 10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4" name="Rectangle 10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5" name="Rectangle 10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A62825-CB94-47F8-9653-B250F41B42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446" name="Rectangle 10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96" y="2477941"/>
            <a:ext cx="1390008" cy="19021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971800" y="685800"/>
            <a:ext cx="304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Ecclesiology</a:t>
            </a:r>
            <a:b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41</a:t>
            </a:r>
            <a:endParaRPr lang="en-US" alt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838200" y="45720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/>
            <a:endParaRPr lang="en-US" altLang="en-US"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27B7D1-57B0-45DC-ABD1-2E4F00DC204F}"/>
                  </a:ext>
                </a:extLst>
              </p14:cNvPr>
              <p14:cNvContentPartPr/>
              <p14:nvPr/>
            </p14:nvContentPartPr>
            <p14:xfrm>
              <a:off x="10853129" y="4297026"/>
              <a:ext cx="6120" cy="181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27B7D1-57B0-45DC-ABD1-2E4F00DC20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48709" y="4292481"/>
                <a:ext cx="14620" cy="2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Local Church Officers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15200" cy="5486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Elder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3:1-7; Titus 1:5-9)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Number (Jas 5:14)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Distinction among elders (1 Tim 5:17)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Duties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Removal (1 Tim 5:19)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Deacon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Definition (Acts 6:1-7)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3:8-13)</a:t>
            </a:r>
          </a:p>
        </p:txBody>
      </p:sp>
    </p:spTree>
    <p:extLst>
      <p:ext uri="{BB962C8B-B14F-4D97-AF65-F5344CB8AC3E}">
        <p14:creationId xmlns:p14="http://schemas.microsoft.com/office/powerpoint/2010/main" val="347651114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Local Church Officers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15200" cy="5486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dirty="0">
                <a:solidFill>
                  <a:srgbClr val="FFFFCC"/>
                </a:solidFill>
              </a:rPr>
              <a:t>Elder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Qualifications (1 Tim 3:1-7; Titus 1:5-9)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Number (Jas 5:14)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Distinction among elders (1 Tim 5:17)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Duties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Removal (1 Tim 5:19)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Deacon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Definition (Acts 6:1-7)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3:8-13)</a:t>
            </a:r>
          </a:p>
        </p:txBody>
      </p:sp>
    </p:spTree>
    <p:extLst>
      <p:ext uri="{BB962C8B-B14F-4D97-AF65-F5344CB8AC3E}">
        <p14:creationId xmlns:p14="http://schemas.microsoft.com/office/powerpoint/2010/main" val="32565633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Elder Qualifications</a:t>
            </a:r>
            <a:br>
              <a:rPr lang="en-US" altLang="en-US" sz="3600" dirty="0"/>
            </a:br>
            <a:r>
              <a:rPr lang="en-US" altLang="en-US" sz="2800" dirty="0"/>
              <a:t>1 Tim. 3:1-7; Titus 1:5-9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General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Moral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Mental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Personality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Domestic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Christian experience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Reputation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Knowledge qualifications</a:t>
            </a:r>
          </a:p>
        </p:txBody>
      </p:sp>
      <p:pic>
        <p:nvPicPr>
          <p:cNvPr id="1026" name="Picture 2" descr="Image result for elder qualifications">
            <a:extLst>
              <a:ext uri="{FF2B5EF4-FFF2-40B4-BE49-F238E27FC236}">
                <a16:creationId xmlns:a16="http://schemas.microsoft.com/office/drawing/2014/main" id="{061A1B73-5758-4BD8-AAB0-7AF02621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632499" cy="2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4592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Local Church Officers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15200" cy="5486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dirty="0">
                <a:solidFill>
                  <a:srgbClr val="FFFFCC"/>
                </a:solidFill>
              </a:rPr>
              <a:t>Elder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3:1-7; Titus 1:5-9)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Number (Jas 5:14)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Distinction among elders (1 Tim 5:17)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Duties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Removal (1 Tim 5:19)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Deacon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Definition (Acts 6:1-7)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3:8-13)</a:t>
            </a:r>
          </a:p>
        </p:txBody>
      </p:sp>
    </p:spTree>
    <p:extLst>
      <p:ext uri="{BB962C8B-B14F-4D97-AF65-F5344CB8AC3E}">
        <p14:creationId xmlns:p14="http://schemas.microsoft.com/office/powerpoint/2010/main" val="245305110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Local Church Officers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15200" cy="5486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dirty="0">
                <a:solidFill>
                  <a:srgbClr val="FFFFCC"/>
                </a:solidFill>
              </a:rPr>
              <a:t>Elder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3:1-7; Titus 1:5-9)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Number (Jas 5:14)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Distinction among elders (1 Tim 5:17)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Duties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Removal (1 Tim 5:19)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Deacon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Definition (Acts 6:1-7)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3:8-13)</a:t>
            </a:r>
          </a:p>
        </p:txBody>
      </p:sp>
    </p:spTree>
    <p:extLst>
      <p:ext uri="{BB962C8B-B14F-4D97-AF65-F5344CB8AC3E}">
        <p14:creationId xmlns:p14="http://schemas.microsoft.com/office/powerpoint/2010/main" val="337865750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Local Church Officers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15200" cy="5486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dirty="0">
                <a:solidFill>
                  <a:srgbClr val="FFFFCC"/>
                </a:solidFill>
              </a:rPr>
              <a:t>Elder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3:1-7; Titus 1:5-9)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Number (Jas 5:14)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Distinction among elders (1 Tim 5:17)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Duties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Removal (1 Tim 5:19)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Deacon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Definition (Acts 6:1-7)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3:8-13)</a:t>
            </a:r>
          </a:p>
        </p:txBody>
      </p:sp>
    </p:spTree>
    <p:extLst>
      <p:ext uri="{BB962C8B-B14F-4D97-AF65-F5344CB8AC3E}">
        <p14:creationId xmlns:p14="http://schemas.microsoft.com/office/powerpoint/2010/main" val="156355007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C16B46C1-014E-4EA9-8B75-3B4CDD49D3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524000"/>
            <a:ext cx="2438400" cy="4114800"/>
          </a:xfrm>
        </p:spPr>
        <p:txBody>
          <a:bodyPr/>
          <a:lstStyle/>
          <a:p>
            <a:pPr marL="460375" indent="-460375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</a:t>
            </a:r>
          </a:p>
          <a:p>
            <a:pPr marL="460375" indent="-460375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</a:t>
            </a:r>
          </a:p>
          <a:p>
            <a:pPr marL="460375" indent="-460375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Graze</a:t>
            </a:r>
          </a:p>
        </p:txBody>
      </p:sp>
      <p:pic>
        <p:nvPicPr>
          <p:cNvPr id="13316" name="Picture 1028">
            <a:extLst>
              <a:ext uri="{FF2B5EF4-FFF2-40B4-BE49-F238E27FC236}">
                <a16:creationId xmlns:a16="http://schemas.microsoft.com/office/drawing/2014/main" id="{7BB0229F-C16F-4FE1-96F8-94E96DA6B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3594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F2881AB-4A78-4248-A828-DB566E654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Shepherd/Pastor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112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Local Church Officers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15200" cy="5486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dirty="0">
                <a:solidFill>
                  <a:srgbClr val="FFFFCC"/>
                </a:solidFill>
              </a:rPr>
              <a:t>Elder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3:1-7; Titus 1:5-9)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Number (Jas 5:14)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Distinction among elders (1 Tim 5:17)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Duties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Removal (1 Tim 5:19)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Deacon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Definition (Acts 6:1-7)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3:8-13)</a:t>
            </a:r>
          </a:p>
        </p:txBody>
      </p:sp>
    </p:spTree>
    <p:extLst>
      <p:ext uri="{BB962C8B-B14F-4D97-AF65-F5344CB8AC3E}">
        <p14:creationId xmlns:p14="http://schemas.microsoft.com/office/powerpoint/2010/main" val="85769530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Local Church Officers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15200" cy="5486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solidFill>
                  <a:srgbClr val="FFFFCC"/>
                </a:solidFill>
              </a:rPr>
              <a:t>Elder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3:1-7; Titus 1:5-9)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Number (Jas 5:14)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Distinction among elders (1 Tim 5:17)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Duties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Removal (1 Tim 5:19)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Deacon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Definition (Acts 6:1-7)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3:8-13)</a:t>
            </a:r>
          </a:p>
        </p:txBody>
      </p:sp>
    </p:spTree>
    <p:extLst>
      <p:ext uri="{BB962C8B-B14F-4D97-AF65-F5344CB8AC3E}">
        <p14:creationId xmlns:p14="http://schemas.microsoft.com/office/powerpoint/2010/main" val="337399164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Local Church Officers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15200" cy="5486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solidFill>
                  <a:srgbClr val="FFFFCC"/>
                </a:solidFill>
              </a:rPr>
              <a:t>Elder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3:1-7; Titus 1:5-9)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Number (Jas 5:14)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Distinction among elders (1 Tim 5:17)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Duties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Removal (1 Tim 5:19)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dirty="0">
                <a:solidFill>
                  <a:srgbClr val="FFFFCC"/>
                </a:solidFill>
              </a:rPr>
              <a:t>Deacon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Definition (Acts 6:1-7)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3:8-13)</a:t>
            </a:r>
          </a:p>
        </p:txBody>
      </p:sp>
    </p:spTree>
    <p:extLst>
      <p:ext uri="{BB962C8B-B14F-4D97-AF65-F5344CB8AC3E}">
        <p14:creationId xmlns:p14="http://schemas.microsoft.com/office/powerpoint/2010/main" val="8570785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9609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Local Church Officers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15200" cy="5486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solidFill>
                  <a:srgbClr val="FFFFCC"/>
                </a:solidFill>
              </a:rPr>
              <a:t>Elder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3:1-7; Titus 1:5-9)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Number (Jas 5:14)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Distinction among elders (1 Tim 5:17)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Duties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Removal (1 Tim 5:19)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dirty="0">
                <a:solidFill>
                  <a:srgbClr val="FFFFCC"/>
                </a:solidFill>
              </a:rPr>
              <a:t>Deacon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Definition (Acts 6:1-7)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Qualifications (1 Tim 3:8-13)</a:t>
            </a:r>
          </a:p>
        </p:txBody>
      </p:sp>
    </p:spTree>
    <p:extLst>
      <p:ext uri="{BB962C8B-B14F-4D97-AF65-F5344CB8AC3E}">
        <p14:creationId xmlns:p14="http://schemas.microsoft.com/office/powerpoint/2010/main" val="235628987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Acts 6:3</a:t>
            </a:r>
          </a:p>
          <a:p>
            <a:pPr algn="just">
              <a:spcAft>
                <a:spcPts val="12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Therefore, 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brethren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select from among you seven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good reputation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full of the Spirit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of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wisdom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whom we may put in charge of this task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06706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Deacon Qualifications</a:t>
            </a:r>
            <a:br>
              <a:rPr lang="en-US" altLang="en-US" sz="3600" dirty="0"/>
            </a:br>
            <a:r>
              <a:rPr lang="en-US" altLang="en-US" sz="2800" dirty="0"/>
              <a:t>Acts 6:3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Believer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Men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Good reputation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Honest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Spirit-filled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Wise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Examples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Stephen (Acts 7)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Philip (Acts 8)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Exodus 18:21 – Men, God-fearers, truthful, haters of dishonest gain</a:t>
            </a:r>
          </a:p>
        </p:txBody>
      </p:sp>
      <p:pic>
        <p:nvPicPr>
          <p:cNvPr id="2" name="Picture 2" descr="Image result for deacon qualifications">
            <a:extLst>
              <a:ext uri="{FF2B5EF4-FFF2-40B4-BE49-F238E27FC236}">
                <a16:creationId xmlns:a16="http://schemas.microsoft.com/office/drawing/2014/main" id="{B933626F-431F-447F-BB14-C98C912D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169465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0098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Deacon Qualifications</a:t>
            </a:r>
            <a:br>
              <a:rPr lang="en-US" altLang="en-US" sz="3600" dirty="0"/>
            </a:br>
            <a:r>
              <a:rPr lang="en-US" altLang="en-US" sz="2800" dirty="0"/>
              <a:t>Acts 6:3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Believer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Men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Good reputation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Honest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Spirit-filled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Wise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Examples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Stephen (Acts 7)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Philip (Acts 8)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Exodus 18:21 – Men, God-fearers, truthful, haters of dishonest gain</a:t>
            </a:r>
          </a:p>
        </p:txBody>
      </p:sp>
      <p:pic>
        <p:nvPicPr>
          <p:cNvPr id="2" name="Picture 2" descr="Image result for deacon qualifications">
            <a:extLst>
              <a:ext uri="{FF2B5EF4-FFF2-40B4-BE49-F238E27FC236}">
                <a16:creationId xmlns:a16="http://schemas.microsoft.com/office/drawing/2014/main" id="{B933626F-431F-447F-BB14-C98C912D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169465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3750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Deacon Qualifications</a:t>
            </a:r>
            <a:br>
              <a:rPr lang="en-US" altLang="en-US" sz="3600" dirty="0"/>
            </a:br>
            <a:r>
              <a:rPr lang="en-US" altLang="en-US" sz="2800" dirty="0"/>
              <a:t>Acts 6:3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Believer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Men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Good reputation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Honest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Spirit-filled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Wise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Examples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Stephen (Acts 7)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Philip (Acts 8)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Exodus 18:21 – Men, God-fearers, truthful, haters of dishonest gain</a:t>
            </a:r>
          </a:p>
        </p:txBody>
      </p:sp>
      <p:pic>
        <p:nvPicPr>
          <p:cNvPr id="2" name="Picture 2" descr="Image result for deacon qualifications">
            <a:extLst>
              <a:ext uri="{FF2B5EF4-FFF2-40B4-BE49-F238E27FC236}">
                <a16:creationId xmlns:a16="http://schemas.microsoft.com/office/drawing/2014/main" id="{B933626F-431F-447F-BB14-C98C912D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169465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7693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Deacon Qualifications</a:t>
            </a:r>
            <a:br>
              <a:rPr lang="en-US" altLang="en-US" sz="3600" dirty="0"/>
            </a:br>
            <a:r>
              <a:rPr lang="en-US" altLang="en-US" sz="2800" dirty="0"/>
              <a:t>Acts 6:3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Believer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Men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Good reputation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Honest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Spirit-filled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Wise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Examples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Stephen (Acts 7)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Philip (Acts 8)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Exodus 18:21 – Men, God-fearers, truthful, haters of dishonest gain</a:t>
            </a:r>
          </a:p>
        </p:txBody>
      </p:sp>
      <p:pic>
        <p:nvPicPr>
          <p:cNvPr id="2" name="Picture 2" descr="Image result for deacon qualifications">
            <a:extLst>
              <a:ext uri="{FF2B5EF4-FFF2-40B4-BE49-F238E27FC236}">
                <a16:creationId xmlns:a16="http://schemas.microsoft.com/office/drawing/2014/main" id="{B933626F-431F-447F-BB14-C98C912D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169465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30013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Deacon Qualifications</a:t>
            </a:r>
            <a:br>
              <a:rPr lang="en-US" altLang="en-US" sz="3600" dirty="0"/>
            </a:br>
            <a:r>
              <a:rPr lang="en-US" altLang="en-US" sz="2800" dirty="0"/>
              <a:t>Acts 6:3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Believer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Men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Good reputation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Honest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Spirit-filled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Wise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Examples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Stephen (Acts 7)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Philip (Acts 8)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Exodus 18:21 – Men, God-fearers, truthful, haters of dishonest gain</a:t>
            </a:r>
          </a:p>
        </p:txBody>
      </p:sp>
      <p:pic>
        <p:nvPicPr>
          <p:cNvPr id="2" name="Picture 2" descr="Image result for deacon qualifications">
            <a:extLst>
              <a:ext uri="{FF2B5EF4-FFF2-40B4-BE49-F238E27FC236}">
                <a16:creationId xmlns:a16="http://schemas.microsoft.com/office/drawing/2014/main" id="{B933626F-431F-447F-BB14-C98C912D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169465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4999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Deacon Qualifications</a:t>
            </a:r>
            <a:br>
              <a:rPr lang="en-US" altLang="en-US" sz="3600" dirty="0"/>
            </a:br>
            <a:r>
              <a:rPr lang="en-US" altLang="en-US" sz="2800" dirty="0"/>
              <a:t>Acts 6:3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Believer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Men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Good reputation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Honest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Spirit-filled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Wise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Examples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Stephen (Acts 7)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Philip (Acts 8)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Exodus 18:21 – Men, God-fearers, truthful, haters of dishonest gain</a:t>
            </a:r>
          </a:p>
        </p:txBody>
      </p:sp>
      <p:pic>
        <p:nvPicPr>
          <p:cNvPr id="2" name="Picture 2" descr="Image result for deacon qualifications">
            <a:extLst>
              <a:ext uri="{FF2B5EF4-FFF2-40B4-BE49-F238E27FC236}">
                <a16:creationId xmlns:a16="http://schemas.microsoft.com/office/drawing/2014/main" id="{B933626F-431F-447F-BB14-C98C912D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169465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4823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Deacon Qualifications</a:t>
            </a:r>
            <a:br>
              <a:rPr lang="en-US" altLang="en-US" sz="3600" dirty="0"/>
            </a:br>
            <a:r>
              <a:rPr lang="en-US" altLang="en-US" sz="2800" dirty="0"/>
              <a:t>Acts 6:3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Believer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Men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Good reputation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Honest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Spirit-filled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Wise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Examples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Stephen (Acts 7)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Philip (Acts 8)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Exodus 18:21 – Men, God-fearers, truthful, haters of dishonest gain</a:t>
            </a:r>
          </a:p>
        </p:txBody>
      </p:sp>
      <p:pic>
        <p:nvPicPr>
          <p:cNvPr id="2" name="Picture 2" descr="Image result for deacon qualifications">
            <a:extLst>
              <a:ext uri="{FF2B5EF4-FFF2-40B4-BE49-F238E27FC236}">
                <a16:creationId xmlns:a16="http://schemas.microsoft.com/office/drawing/2014/main" id="{B933626F-431F-447F-BB14-C98C912D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169465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23496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Deacon Qualifications</a:t>
            </a:r>
            <a:br>
              <a:rPr lang="en-US" altLang="en-US" sz="3600" dirty="0"/>
            </a:br>
            <a:r>
              <a:rPr lang="en-US" altLang="en-US" sz="2800" dirty="0"/>
              <a:t>Acts 6:3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Believer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Men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Good reputation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Honest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Spirit-filled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Wise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Examples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Stephen (Acts 7)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Philip (Acts 8)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Exodus 18:21 – Men, God-fearers, truthful, haters of dishonest gain</a:t>
            </a:r>
          </a:p>
        </p:txBody>
      </p:sp>
      <p:pic>
        <p:nvPicPr>
          <p:cNvPr id="2" name="Picture 2" descr="Image result for deacon qualifications">
            <a:extLst>
              <a:ext uri="{FF2B5EF4-FFF2-40B4-BE49-F238E27FC236}">
                <a16:creationId xmlns:a16="http://schemas.microsoft.com/office/drawing/2014/main" id="{B933626F-431F-447F-BB14-C98C912D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169465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4860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708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Deacon Qualifications</a:t>
            </a:r>
            <a:br>
              <a:rPr lang="en-US" altLang="en-US" sz="3600" dirty="0"/>
            </a:br>
            <a:r>
              <a:rPr lang="en-US" altLang="en-US" sz="2800" dirty="0"/>
              <a:t>Acts 6:3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Believer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Men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Good reputation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Honest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Spirit-filled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Wise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FFFFCC"/>
                </a:solidFill>
              </a:rPr>
              <a:t>Examples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Stephen (Acts 7)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Philip (Acts 8)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Exodus 18:21 – Men, God-fearers, truthful, haters of dishonest gain</a:t>
            </a:r>
          </a:p>
        </p:txBody>
      </p:sp>
      <p:pic>
        <p:nvPicPr>
          <p:cNvPr id="2" name="Picture 2" descr="Image result for deacon qualifications">
            <a:extLst>
              <a:ext uri="{FF2B5EF4-FFF2-40B4-BE49-F238E27FC236}">
                <a16:creationId xmlns:a16="http://schemas.microsoft.com/office/drawing/2014/main" id="{B933626F-431F-447F-BB14-C98C912D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169465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95786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Deacon Qualifications</a:t>
            </a:r>
            <a:br>
              <a:rPr lang="en-US" altLang="en-US" sz="3600" dirty="0"/>
            </a:br>
            <a:r>
              <a:rPr lang="en-US" altLang="en-US" sz="2800" dirty="0"/>
              <a:t>Acts 6:3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Believer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Men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Good reputation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Honest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Spirit-filled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Wise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FFFFCC"/>
                </a:solidFill>
              </a:rPr>
              <a:t>Examples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Stephen (Acts 7)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Philip (Acts 8)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Exodus 18:21 – Men, God-fearers, truthful, haters of dishonest gain</a:t>
            </a:r>
          </a:p>
        </p:txBody>
      </p:sp>
      <p:pic>
        <p:nvPicPr>
          <p:cNvPr id="2" name="Picture 2" descr="Image result for deacon qualifications">
            <a:extLst>
              <a:ext uri="{FF2B5EF4-FFF2-40B4-BE49-F238E27FC236}">
                <a16:creationId xmlns:a16="http://schemas.microsoft.com/office/drawing/2014/main" id="{B933626F-431F-447F-BB14-C98C912D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169465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8937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The Bible’s Many Raptures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5715000" cy="51816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Enoch (Gen 5)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Elijah (2 Kings 2)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Christ (Acts 1:11; </a:t>
            </a: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 12:5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Philip (Acts 8:39)                                 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Paul (2 Cor 12:2, 4)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John (Rev 4:1-2)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Two witnesses (Rev 11)</a:t>
            </a:r>
          </a:p>
        </p:txBody>
      </p:sp>
      <p:pic>
        <p:nvPicPr>
          <p:cNvPr id="33796" name="Picture 5" descr="clip010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71176" y="1676400"/>
            <a:ext cx="3344224" cy="32004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Deacon Qualifications</a:t>
            </a:r>
            <a:br>
              <a:rPr lang="en-US" altLang="en-US" sz="3600" dirty="0"/>
            </a:br>
            <a:r>
              <a:rPr lang="en-US" altLang="en-US" sz="2800" dirty="0"/>
              <a:t>Acts 6:3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Believer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Men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Good reputation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Honest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Spirit-filled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Wise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Examples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Stephen (Acts 7)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Philip (Acts 8)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Exodus 18:21</a:t>
            </a:r>
            <a:r>
              <a:rPr lang="en-US" sz="2800" dirty="0"/>
              <a:t> – Men, God-fearers, truthful, haters of dishonest gain</a:t>
            </a:r>
          </a:p>
        </p:txBody>
      </p:sp>
      <p:pic>
        <p:nvPicPr>
          <p:cNvPr id="2" name="Picture 2" descr="Image result for deacon qualifications">
            <a:extLst>
              <a:ext uri="{FF2B5EF4-FFF2-40B4-BE49-F238E27FC236}">
                <a16:creationId xmlns:a16="http://schemas.microsoft.com/office/drawing/2014/main" id="{B933626F-431F-447F-BB14-C98C912D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169465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06322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B3B903-3D83-4380-A407-5F4D6CBA5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2" y="95666"/>
            <a:ext cx="8838095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80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Exodus 18:21</a:t>
            </a:r>
          </a:p>
          <a:p>
            <a:pPr algn="just">
              <a:spcAft>
                <a:spcPts val="12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Furthermore, you shall select out of all the people able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who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fear God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men of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truth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those who 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hate dishonest gain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and you shall place these over them as leaders of thousands, of hundreds, of fifties and of tens.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5047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Deacon Qualifications</a:t>
            </a:r>
            <a:br>
              <a:rPr lang="en-US" altLang="en-US" sz="3600" dirty="0"/>
            </a:br>
            <a:r>
              <a:rPr lang="en-US" altLang="en-US" sz="2800" dirty="0"/>
              <a:t>1 Tim. 3:8-13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73" y="1295402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Men of dignity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double-tongued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addicted to much wine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fond of sordid gain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Holding to the mystery of the faith with a clear conscience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First tested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Beyond reproach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Husband of one wife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Good managers of their children &amp; household</a:t>
            </a:r>
          </a:p>
        </p:txBody>
      </p:sp>
      <p:pic>
        <p:nvPicPr>
          <p:cNvPr id="2" name="Picture 2" descr="Image result for deacon qualifications">
            <a:extLst>
              <a:ext uri="{FF2B5EF4-FFF2-40B4-BE49-F238E27FC236}">
                <a16:creationId xmlns:a16="http://schemas.microsoft.com/office/drawing/2014/main" id="{B933626F-431F-447F-BB14-C98C912D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99" y="1104900"/>
            <a:ext cx="3112301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1860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Deacon Qualifications</a:t>
            </a:r>
            <a:br>
              <a:rPr lang="en-US" altLang="en-US" sz="3600" dirty="0"/>
            </a:br>
            <a:r>
              <a:rPr lang="en-US" altLang="en-US" sz="2800" dirty="0"/>
              <a:t>1 Tim. 3:8-13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73" y="1295402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Men of dignity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double-tongued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addicted to much wine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fond of sordid gain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Holding to the mystery of the faith with a clear conscience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First tested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Beyond reproach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Husband of one wife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Good managers of their children &amp; household</a:t>
            </a:r>
          </a:p>
        </p:txBody>
      </p:sp>
      <p:pic>
        <p:nvPicPr>
          <p:cNvPr id="2" name="Picture 2" descr="Image result for deacon qualifications">
            <a:extLst>
              <a:ext uri="{FF2B5EF4-FFF2-40B4-BE49-F238E27FC236}">
                <a16:creationId xmlns:a16="http://schemas.microsoft.com/office/drawing/2014/main" id="{B933626F-431F-447F-BB14-C98C912D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99" y="1104900"/>
            <a:ext cx="3112301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91390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Deacon Qualifications</a:t>
            </a:r>
            <a:br>
              <a:rPr lang="en-US" altLang="en-US" sz="3600" dirty="0"/>
            </a:br>
            <a:r>
              <a:rPr lang="en-US" altLang="en-US" sz="2800" dirty="0"/>
              <a:t>1 Tim. 3:8-13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73" y="1295402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Men of dignity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Not double-tongued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addicted to much wine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fond of sordid gain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Holding to the mystery of the faith with a clear conscience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First tested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Beyond reproach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Husband of one wife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Good managers of their children &amp; household</a:t>
            </a:r>
          </a:p>
        </p:txBody>
      </p:sp>
      <p:pic>
        <p:nvPicPr>
          <p:cNvPr id="2" name="Picture 2" descr="Image result for deacon qualifications">
            <a:extLst>
              <a:ext uri="{FF2B5EF4-FFF2-40B4-BE49-F238E27FC236}">
                <a16:creationId xmlns:a16="http://schemas.microsoft.com/office/drawing/2014/main" id="{B933626F-431F-447F-BB14-C98C912D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99" y="1104900"/>
            <a:ext cx="3112301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05950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Deacon Qualifications</a:t>
            </a:r>
            <a:br>
              <a:rPr lang="en-US" altLang="en-US" sz="3600" dirty="0"/>
            </a:br>
            <a:r>
              <a:rPr lang="en-US" altLang="en-US" sz="2800" dirty="0"/>
              <a:t>1 Tim. 3:8-13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73" y="1295402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Men of dignity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double-tongued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Not addicted to much wine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fond of sordid gain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Holding to the mystery of the faith with a clear conscience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First tested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Beyond reproach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Husband of one wife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Good managers of their children &amp; household</a:t>
            </a:r>
          </a:p>
        </p:txBody>
      </p:sp>
      <p:pic>
        <p:nvPicPr>
          <p:cNvPr id="2" name="Picture 2" descr="Image result for deacon qualifications">
            <a:extLst>
              <a:ext uri="{FF2B5EF4-FFF2-40B4-BE49-F238E27FC236}">
                <a16:creationId xmlns:a16="http://schemas.microsoft.com/office/drawing/2014/main" id="{B933626F-431F-447F-BB14-C98C912D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99" y="1104900"/>
            <a:ext cx="3112301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4941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Activities of the Local Church </a:t>
            </a:r>
            <a:b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(Acts 2:41-47)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4194" y="1371600"/>
            <a:ext cx="5587206" cy="5181599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Doctrine (Acts 2:42)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Ordinances (Acts 2:41-42, 46) 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(Acts 2:42)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Evangelism (Acts 2:47)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(Acts 2:47)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Benevolence (Acts 2:44-45)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Fellowship (Acts 2:42, 46-47)</a:t>
            </a:r>
          </a:p>
        </p:txBody>
      </p:sp>
    </p:spTree>
    <p:extLst>
      <p:ext uri="{BB962C8B-B14F-4D97-AF65-F5344CB8AC3E}">
        <p14:creationId xmlns:p14="http://schemas.microsoft.com/office/powerpoint/2010/main" val="425786064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Deacon Qualifications</a:t>
            </a:r>
            <a:br>
              <a:rPr lang="en-US" altLang="en-US" sz="3600" dirty="0"/>
            </a:br>
            <a:r>
              <a:rPr lang="en-US" altLang="en-US" sz="2800" dirty="0"/>
              <a:t>1 Tim. 3:8-13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73" y="1295402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Men of dignity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double-tongued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addicted to much wine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Not fond of sordid gain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Holding to the mystery of the faith with a clear conscience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First tested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Beyond reproach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Husband of one wife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Good managers of their children &amp; household</a:t>
            </a:r>
          </a:p>
        </p:txBody>
      </p:sp>
      <p:pic>
        <p:nvPicPr>
          <p:cNvPr id="2" name="Picture 2" descr="Image result for deacon qualifications">
            <a:extLst>
              <a:ext uri="{FF2B5EF4-FFF2-40B4-BE49-F238E27FC236}">
                <a16:creationId xmlns:a16="http://schemas.microsoft.com/office/drawing/2014/main" id="{B933626F-431F-447F-BB14-C98C912D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99" y="1104900"/>
            <a:ext cx="3112301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8333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Deacon Qualifications</a:t>
            </a:r>
            <a:br>
              <a:rPr lang="en-US" altLang="en-US" sz="3600" dirty="0"/>
            </a:br>
            <a:r>
              <a:rPr lang="en-US" altLang="en-US" sz="2800" dirty="0"/>
              <a:t>1 Tim. 3:8-13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73" y="1295402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Men of dignity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double-tongued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addicted to much wine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fond of sordid gain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Holding to the mystery of the faith with a clear conscience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First tested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Beyond reproach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Husband of one wife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Good managers of their children &amp; household</a:t>
            </a:r>
          </a:p>
        </p:txBody>
      </p:sp>
      <p:pic>
        <p:nvPicPr>
          <p:cNvPr id="2" name="Picture 2" descr="Image result for deacon qualifications">
            <a:extLst>
              <a:ext uri="{FF2B5EF4-FFF2-40B4-BE49-F238E27FC236}">
                <a16:creationId xmlns:a16="http://schemas.microsoft.com/office/drawing/2014/main" id="{B933626F-431F-447F-BB14-C98C912D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99" y="1104900"/>
            <a:ext cx="3112301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87925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Deacon Qualifications</a:t>
            </a:r>
            <a:br>
              <a:rPr lang="en-US" altLang="en-US" sz="3600" dirty="0"/>
            </a:br>
            <a:r>
              <a:rPr lang="en-US" altLang="en-US" sz="2800" dirty="0"/>
              <a:t>1 Tim. 3:8-13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73" y="1295402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Men of dignity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double-tongued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addicted to much wine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fond of sordid gain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Holding to the mystery of the faith with a clear conscience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First tested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Beyond reproach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Husband of one wife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Good managers of their children &amp; household</a:t>
            </a:r>
          </a:p>
        </p:txBody>
      </p:sp>
      <p:pic>
        <p:nvPicPr>
          <p:cNvPr id="2" name="Picture 2" descr="Image result for deacon qualifications">
            <a:extLst>
              <a:ext uri="{FF2B5EF4-FFF2-40B4-BE49-F238E27FC236}">
                <a16:creationId xmlns:a16="http://schemas.microsoft.com/office/drawing/2014/main" id="{B933626F-431F-447F-BB14-C98C912D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99" y="1104900"/>
            <a:ext cx="3112301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11382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Deacon Qualifications</a:t>
            </a:r>
            <a:br>
              <a:rPr lang="en-US" altLang="en-US" sz="3600" dirty="0"/>
            </a:br>
            <a:r>
              <a:rPr lang="en-US" altLang="en-US" sz="2800" dirty="0"/>
              <a:t>1 Tim. 3:8-13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73" y="1295402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Men of dignity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double-tongued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addicted to much wine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fond of sordid gain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Holding to the mystery of the faith with a clear conscience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First tested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Beyond reproach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Husband of one wife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Good managers of their children &amp; household</a:t>
            </a:r>
          </a:p>
        </p:txBody>
      </p:sp>
      <p:pic>
        <p:nvPicPr>
          <p:cNvPr id="2" name="Picture 2" descr="Image result for deacon qualifications">
            <a:extLst>
              <a:ext uri="{FF2B5EF4-FFF2-40B4-BE49-F238E27FC236}">
                <a16:creationId xmlns:a16="http://schemas.microsoft.com/office/drawing/2014/main" id="{B933626F-431F-447F-BB14-C98C912D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99" y="1104900"/>
            <a:ext cx="3112301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1480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Deacon Qualifications</a:t>
            </a:r>
            <a:br>
              <a:rPr lang="en-US" altLang="en-US" sz="3600" dirty="0"/>
            </a:br>
            <a:r>
              <a:rPr lang="en-US" altLang="en-US" sz="2800" dirty="0"/>
              <a:t>1 Tim. 3:8-13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73" y="1295402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Men of dignity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double-tongued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addicted to much wine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fond of sordid gain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Holding to the mystery of the faith with a clear conscience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First tested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Beyond reproach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Husband of one wife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Good managers of their children &amp; household</a:t>
            </a:r>
          </a:p>
        </p:txBody>
      </p:sp>
      <p:pic>
        <p:nvPicPr>
          <p:cNvPr id="2" name="Picture 2" descr="Image result for deacon qualifications">
            <a:extLst>
              <a:ext uri="{FF2B5EF4-FFF2-40B4-BE49-F238E27FC236}">
                <a16:creationId xmlns:a16="http://schemas.microsoft.com/office/drawing/2014/main" id="{B933626F-431F-447F-BB14-C98C912D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99" y="1104900"/>
            <a:ext cx="3112301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59461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Deacon Qualifications</a:t>
            </a:r>
            <a:br>
              <a:rPr lang="en-US" altLang="en-US" sz="3600" dirty="0"/>
            </a:br>
            <a:r>
              <a:rPr lang="en-US" altLang="en-US" sz="2800" dirty="0"/>
              <a:t>1 Tim. 3:8-13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73" y="1295402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Men of dignity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double-tongued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addicted to much wine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Not fond of sordid gain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Holding to the mystery of the faith with a clear conscience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First tested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Beyond reproach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/>
              <a:t>Husband of one wife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Good managers of their children &amp; household</a:t>
            </a:r>
          </a:p>
        </p:txBody>
      </p:sp>
      <p:pic>
        <p:nvPicPr>
          <p:cNvPr id="2" name="Picture 2" descr="Image result for deacon qualifications">
            <a:extLst>
              <a:ext uri="{FF2B5EF4-FFF2-40B4-BE49-F238E27FC236}">
                <a16:creationId xmlns:a16="http://schemas.microsoft.com/office/drawing/2014/main" id="{B933626F-431F-447F-BB14-C98C912D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99" y="1104900"/>
            <a:ext cx="3112301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9600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Gender Restrictions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1"/>
            <a:ext cx="7924800" cy="3200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Women are the backbone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Trinitarian example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Gender restrictions 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Elder: 1 Tim 3:1-2; Titus 1:6 (2x); 1 Tim 2:11-14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Deacon</a:t>
            </a:r>
          </a:p>
          <a:p>
            <a:pPr marL="1263650" lvl="2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Yes: Acts 6:3; 1 Tim. 3:8, 10, 12</a:t>
            </a:r>
          </a:p>
          <a:p>
            <a:pPr marL="1263650" lvl="2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No: Rom. 16:1; 1 Tim. 3:11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Gender Restrictions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1"/>
            <a:ext cx="7924800" cy="3200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Women are the backbone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Trinitarian example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Gender restrictions 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Elder: 1 Tim 3:1-2; Titus 1:6 (2x); 1 Tim 2:11-14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Deacon</a:t>
            </a:r>
          </a:p>
          <a:p>
            <a:pPr marL="1263650" lvl="2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Yes: Acts 6:3; 1 Tim. 3:8, 10, 12</a:t>
            </a:r>
          </a:p>
          <a:p>
            <a:pPr marL="1263650" lvl="2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No: Rom. 16:1; 1 Tim. 3:11</a:t>
            </a:r>
          </a:p>
        </p:txBody>
      </p:sp>
    </p:spTree>
    <p:extLst>
      <p:ext uri="{BB962C8B-B14F-4D97-AF65-F5344CB8AC3E}">
        <p14:creationId xmlns:p14="http://schemas.microsoft.com/office/powerpoint/2010/main" val="11168329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Gender Restrictions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1"/>
            <a:ext cx="7924800" cy="3200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Women are the backbone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Trinitarian example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Gender restrictions 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Elder: 1 Tim 3:1-2; Titus 1:6 (2x); 1 Tim 2:11-14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Deacon</a:t>
            </a:r>
          </a:p>
          <a:p>
            <a:pPr marL="1263650" lvl="2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Yes: Acts 6:3; 1 Tim. 3:8, 10, 12</a:t>
            </a:r>
          </a:p>
          <a:p>
            <a:pPr marL="1263650" lvl="2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No: Rom. 16:1; 1 Tim. 3:11</a:t>
            </a:r>
          </a:p>
        </p:txBody>
      </p:sp>
    </p:spTree>
    <p:extLst>
      <p:ext uri="{BB962C8B-B14F-4D97-AF65-F5344CB8AC3E}">
        <p14:creationId xmlns:p14="http://schemas.microsoft.com/office/powerpoint/2010/main" val="149190688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476" y="657571"/>
            <a:ext cx="6819048" cy="5542857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7173067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0141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Gender Restrictions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1"/>
            <a:ext cx="7924800" cy="3200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Women are the backbone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Trinitarian example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Gender restrictions 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Elder: 1 Tim 3:1-2; Titus 1:6 (2x); 1 Tim 2:11-14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Deacon</a:t>
            </a:r>
          </a:p>
          <a:p>
            <a:pPr marL="1263650" lvl="2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Yes: Acts 6:3; 1 Tim. 3:8, 10, 12</a:t>
            </a:r>
          </a:p>
          <a:p>
            <a:pPr marL="1263650" lvl="2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No: Rom. 16:1; 1 Tim. 3:11</a:t>
            </a:r>
          </a:p>
        </p:txBody>
      </p:sp>
    </p:spTree>
    <p:extLst>
      <p:ext uri="{BB962C8B-B14F-4D97-AF65-F5344CB8AC3E}">
        <p14:creationId xmlns:p14="http://schemas.microsoft.com/office/powerpoint/2010/main" val="204150003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Gender Restrictions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1"/>
            <a:ext cx="7924800" cy="3200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Women are the backbone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Trinitarian example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>
                <a:solidFill>
                  <a:srgbClr val="FFFFCC"/>
                </a:solidFill>
              </a:rPr>
              <a:t>Gender restrictions 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Elder</a:t>
            </a:r>
            <a:r>
              <a:rPr lang="en-US" dirty="0"/>
              <a:t>: 1 Tim 3:1-2; Titus 1:6 (2x); 1 Tim 2:11-14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Deacon</a:t>
            </a:r>
          </a:p>
          <a:p>
            <a:pPr marL="1263650" lvl="2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Yes: Acts 6:3; 1 Tim. 3:8, 10, 12</a:t>
            </a:r>
          </a:p>
          <a:p>
            <a:pPr marL="1263650" lvl="2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No: Rom. 16:1; 1 Tim. 3:11</a:t>
            </a:r>
          </a:p>
        </p:txBody>
      </p:sp>
    </p:spTree>
    <p:extLst>
      <p:ext uri="{BB962C8B-B14F-4D97-AF65-F5344CB8AC3E}">
        <p14:creationId xmlns:p14="http://schemas.microsoft.com/office/powerpoint/2010/main" val="250245424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Gender Restrictions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1"/>
            <a:ext cx="7924800" cy="3200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Women are the backbone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Trinitarian example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>
                <a:solidFill>
                  <a:srgbClr val="FFFFCC"/>
                </a:solidFill>
              </a:rPr>
              <a:t>Gender restrictions 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Elder: 1 Tim 3:1-2; Titus 1:6 (2x); 1 Tim 2:11-14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Deacon</a:t>
            </a:r>
          </a:p>
          <a:p>
            <a:pPr marL="1263650" lvl="2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Yes: Acts 6:3; 1 Tim. 3:8, 10, 12</a:t>
            </a:r>
          </a:p>
          <a:p>
            <a:pPr marL="1263650" lvl="2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No: Rom. 16:1; 1 Tim. 3:11</a:t>
            </a:r>
          </a:p>
        </p:txBody>
      </p:sp>
    </p:spTree>
    <p:extLst>
      <p:ext uri="{BB962C8B-B14F-4D97-AF65-F5344CB8AC3E}">
        <p14:creationId xmlns:p14="http://schemas.microsoft.com/office/powerpoint/2010/main" val="46816987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Gender Restrictions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1"/>
            <a:ext cx="7924800" cy="3200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Women are the backbone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Trinitarian example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>
                <a:solidFill>
                  <a:srgbClr val="FFFFCC"/>
                </a:solidFill>
              </a:rPr>
              <a:t>Gender restrictions 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Elder: 1 Tim 3:1-2; Titus 1:6 (2x); 1 Tim 2:11-14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>
                <a:solidFill>
                  <a:srgbClr val="FFFFCC"/>
                </a:solidFill>
              </a:rPr>
              <a:t>Deacon</a:t>
            </a:r>
          </a:p>
          <a:p>
            <a:pPr marL="1263650" lvl="2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Yes</a:t>
            </a:r>
            <a:r>
              <a:rPr lang="en-US" dirty="0"/>
              <a:t>: Acts 6:3; 1 Tim. 3:8, 10, 12</a:t>
            </a:r>
          </a:p>
          <a:p>
            <a:pPr marL="1263650" lvl="2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No: Rom. 16:1; 1 Tim. 3:11</a:t>
            </a:r>
          </a:p>
        </p:txBody>
      </p:sp>
    </p:spTree>
    <p:extLst>
      <p:ext uri="{BB962C8B-B14F-4D97-AF65-F5344CB8AC3E}">
        <p14:creationId xmlns:p14="http://schemas.microsoft.com/office/powerpoint/2010/main" val="62074798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Acts 6:3</a:t>
            </a:r>
          </a:p>
          <a:p>
            <a:pPr algn="just">
              <a:spcAft>
                <a:spcPts val="12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Therefore, brethren, select from among you seven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good reputation, full of the Spirit and of wisdom, whom we may put in charge of this task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004934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Gender Restrictions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1"/>
            <a:ext cx="7924800" cy="3200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Women are the backbone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Trinitarian example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>
                <a:solidFill>
                  <a:srgbClr val="FFFFCC"/>
                </a:solidFill>
              </a:rPr>
              <a:t>Gender restrictions 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Elder: 1 Tim 3:1-2; Titus 1:6 (2x); 1 Tim 2:11-14</a:t>
            </a:r>
          </a:p>
          <a:p>
            <a:pPr marL="863600" lvl="1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>
                <a:solidFill>
                  <a:srgbClr val="FFFFCC"/>
                </a:solidFill>
              </a:rPr>
              <a:t>Deacon</a:t>
            </a:r>
          </a:p>
          <a:p>
            <a:pPr marL="1263650" lvl="2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Yes: Acts 6:3; 1 Tim. 3:8, 10, 12</a:t>
            </a:r>
          </a:p>
          <a:p>
            <a:pPr marL="1263650" lvl="2" indent="-46355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No</a:t>
            </a:r>
            <a:r>
              <a:rPr lang="en-US" dirty="0"/>
              <a:t>: Rom. 16:1; 1 Tim. 3:11</a:t>
            </a:r>
          </a:p>
        </p:txBody>
      </p:sp>
    </p:spTree>
    <p:extLst>
      <p:ext uri="{BB962C8B-B14F-4D97-AF65-F5344CB8AC3E}">
        <p14:creationId xmlns:p14="http://schemas.microsoft.com/office/powerpoint/2010/main" val="319495456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386EFB9-830F-4A11-9069-29F8D840180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55746902"/>
              </p:ext>
            </p:extLst>
          </p:nvPr>
        </p:nvGraphicFramePr>
        <p:xfrm>
          <a:off x="76200" y="845820"/>
          <a:ext cx="8991600" cy="516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56116739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980899094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934671267"/>
                    </a:ext>
                  </a:extLst>
                </a:gridCol>
              </a:tblGrid>
              <a:tr h="1097280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Meaning of </a:t>
                      </a:r>
                      <a:r>
                        <a:rPr kumimoji="0" lang="en-US" sz="3600" b="0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gynē</a:t>
                      </a:r>
                      <a:r>
                        <a:rPr kumimoji="0" 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 in 1 Tim. 3:11</a:t>
                      </a:r>
                      <a:endParaRPr lang="en-US" sz="2700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018776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119063" indent="0" algn="l"/>
                      <a:r>
                        <a:rPr lang="en-US" sz="27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1 TIM. 3:11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kern="1200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WIFE OF DEACON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DEACONESS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54975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457200" indent="0" algn="l" defTabSz="914400" rtl="0" eaLnBrk="1" latinLnBrk="0" hangingPunct="1"/>
                      <a:r>
                        <a:rPr lang="en-US" sz="27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Example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700" b="1" kern="1200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“Wife”: Eph. 5:22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7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“Woman”: Matt. 9:20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21875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457200" indent="0" algn="l" defTabSz="914400" rtl="0" eaLnBrk="1" latinLnBrk="0" hangingPunct="1"/>
                      <a:r>
                        <a:rPr lang="en-US" sz="27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Advocate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Charles C. Ryrie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L. Constable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577334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457200" indent="0" algn="l" defTabSz="914400" rtl="0" eaLnBrk="1" latinLnBrk="0" hangingPunct="1"/>
                      <a:r>
                        <a:rPr lang="en-US" sz="27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Problem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corresponding requirement for elder’s wife (1 Tim. 3:1-7)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Disruption of the train of thought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9476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9826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749718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Local Church Officers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15200" cy="5486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Elder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3:1-7; Titus 1:5-9)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Number (Jas 5:14)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Distinction among elders (1 Tim 5:17)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Duties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Removal (1 Tim 5:19)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Deacon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Definition (Acts 6:1-7)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3:8-13)</a:t>
            </a:r>
          </a:p>
        </p:txBody>
      </p:sp>
    </p:spTree>
    <p:extLst>
      <p:ext uri="{BB962C8B-B14F-4D97-AF65-F5344CB8AC3E}">
        <p14:creationId xmlns:p14="http://schemas.microsoft.com/office/powerpoint/2010/main" val="53252930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987552"/>
            <a:ext cx="4800600" cy="5718048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b="1" u="sng" dirty="0">
                <a:solidFill>
                  <a:srgbClr val="FFFFCC"/>
                </a:solidFill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25778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Local Church Government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7810500" cy="4460875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Episcopalian/bishop rule – Acts 15:2, 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Congregational rule – Acts 6:1-7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Presbyterian/elder rule – Acts 20:28; 1 Tim 5:17; 4:14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Local Church Government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7810500" cy="4460875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Episcopalian/bishop rule – Acts 15:2, 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Congregational rule – Acts 6:1-7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Presbyterian/elder rule – Acts 20:28; 1 Tim 5:17; 4:14</a:t>
            </a:r>
          </a:p>
        </p:txBody>
      </p:sp>
    </p:spTree>
    <p:extLst>
      <p:ext uri="{BB962C8B-B14F-4D97-AF65-F5344CB8AC3E}">
        <p14:creationId xmlns:p14="http://schemas.microsoft.com/office/powerpoint/2010/main" val="34264598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987552"/>
            <a:ext cx="4800600" cy="5718048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b="1" u="sng" dirty="0">
                <a:solidFill>
                  <a:srgbClr val="FFFFCC"/>
                </a:solidFill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4262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Local Church Officers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15200" cy="5486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Elder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3:1-7; Titus 1:5-9)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Number (Jas 5:14)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Distinction among elders (1 Tim 5:17)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Duties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Removal (1 Tim 5:19)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Deacon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Definition (Acts 6:1-7)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3:8-13)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8346</TotalTime>
  <Words>2099</Words>
  <Application>Microsoft Office PowerPoint</Application>
  <PresentationFormat>On-screen Show (4:3)</PresentationFormat>
  <Paragraphs>520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Calibri</vt:lpstr>
      <vt:lpstr>Times New Roman</vt:lpstr>
      <vt:lpstr>Wingdings</vt:lpstr>
      <vt:lpstr>Azure</vt:lpstr>
      <vt:lpstr>PowerPoint Presentation</vt:lpstr>
      <vt:lpstr>Areas of Systematic Theology</vt:lpstr>
      <vt:lpstr>Ecclesiology Overview</vt:lpstr>
      <vt:lpstr>Activities of the Local Church  (Acts 2:41-47)</vt:lpstr>
      <vt:lpstr>Ecclesiology Overview</vt:lpstr>
      <vt:lpstr>Local Church Government</vt:lpstr>
      <vt:lpstr>Local Church Government</vt:lpstr>
      <vt:lpstr>Ecclesiology Overview</vt:lpstr>
      <vt:lpstr>Local Church Officers</vt:lpstr>
      <vt:lpstr>Local Church Officers</vt:lpstr>
      <vt:lpstr>Local Church Officers</vt:lpstr>
      <vt:lpstr>Elder Qualifications 1 Tim. 3:1-7; Titus 1:5-9</vt:lpstr>
      <vt:lpstr>Local Church Officers</vt:lpstr>
      <vt:lpstr>Local Church Officers</vt:lpstr>
      <vt:lpstr>Local Church Officers</vt:lpstr>
      <vt:lpstr>PowerPoint Presentation</vt:lpstr>
      <vt:lpstr>Local Church Officers</vt:lpstr>
      <vt:lpstr>Local Church Officers</vt:lpstr>
      <vt:lpstr>Local Church Officers</vt:lpstr>
      <vt:lpstr>Local Church Officers</vt:lpstr>
      <vt:lpstr>PowerPoint Presentation</vt:lpstr>
      <vt:lpstr>Deacon Qualifications Acts 6:3</vt:lpstr>
      <vt:lpstr>Deacon Qualifications Acts 6:3</vt:lpstr>
      <vt:lpstr>Deacon Qualifications Acts 6:3</vt:lpstr>
      <vt:lpstr>Deacon Qualifications Acts 6:3</vt:lpstr>
      <vt:lpstr>Deacon Qualifications Acts 6:3</vt:lpstr>
      <vt:lpstr>Deacon Qualifications Acts 6:3</vt:lpstr>
      <vt:lpstr>Deacon Qualifications Acts 6:3</vt:lpstr>
      <vt:lpstr>Deacon Qualifications Acts 6:3</vt:lpstr>
      <vt:lpstr>Deacon Qualifications Acts 6:3</vt:lpstr>
      <vt:lpstr>Deacon Qualifications Acts 6:3</vt:lpstr>
      <vt:lpstr>The Bible’s Many Raptures</vt:lpstr>
      <vt:lpstr>Deacon Qualifications Acts 6:3</vt:lpstr>
      <vt:lpstr>PowerPoint Presentation</vt:lpstr>
      <vt:lpstr>PowerPoint Presentation</vt:lpstr>
      <vt:lpstr>Deacon Qualifications 1 Tim. 3:8-13</vt:lpstr>
      <vt:lpstr>Deacon Qualifications 1 Tim. 3:8-13</vt:lpstr>
      <vt:lpstr>Deacon Qualifications 1 Tim. 3:8-13</vt:lpstr>
      <vt:lpstr>Deacon Qualifications 1 Tim. 3:8-13</vt:lpstr>
      <vt:lpstr>Deacon Qualifications 1 Tim. 3:8-13</vt:lpstr>
      <vt:lpstr>Deacon Qualifications 1 Tim. 3:8-13</vt:lpstr>
      <vt:lpstr>Deacon Qualifications 1 Tim. 3:8-13</vt:lpstr>
      <vt:lpstr>Deacon Qualifications 1 Tim. 3:8-13</vt:lpstr>
      <vt:lpstr>Deacon Qualifications 1 Tim. 3:8-13</vt:lpstr>
      <vt:lpstr>Deacon Qualifications 1 Tim. 3:8-13</vt:lpstr>
      <vt:lpstr>Gender Restrictions</vt:lpstr>
      <vt:lpstr>Gender Restrictions</vt:lpstr>
      <vt:lpstr>Gender Restrictions</vt:lpstr>
      <vt:lpstr>PowerPoint Presentation</vt:lpstr>
      <vt:lpstr>Gender Restrictions</vt:lpstr>
      <vt:lpstr>Gender Restrictions</vt:lpstr>
      <vt:lpstr>Gender Restrictions</vt:lpstr>
      <vt:lpstr>Gender Restrictions</vt:lpstr>
      <vt:lpstr>PowerPoint Presentation</vt:lpstr>
      <vt:lpstr>Gender Restrictions</vt:lpstr>
      <vt:lpstr>PowerPoint Presentation</vt:lpstr>
      <vt:lpstr>Conclusion</vt:lpstr>
      <vt:lpstr>Local Church Officers</vt:lpstr>
      <vt:lpstr>Ecclesiology Overview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Ecclesiology</dc:title>
  <dc:creator>A. Woods</dc:creator>
  <cp:lastModifiedBy>anne woods</cp:lastModifiedBy>
  <cp:revision>891</cp:revision>
  <cp:lastPrinted>2018-11-24T21:50:29Z</cp:lastPrinted>
  <dcterms:created xsi:type="dcterms:W3CDTF">2009-02-28T19:27:16Z</dcterms:created>
  <dcterms:modified xsi:type="dcterms:W3CDTF">2018-11-25T00:09:28Z</dcterms:modified>
</cp:coreProperties>
</file>