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3"/>
  </p:notesMasterIdLst>
  <p:handoutMasterIdLst>
    <p:handoutMasterId r:id="rId84"/>
  </p:handoutMasterIdLst>
  <p:sldIdLst>
    <p:sldId id="2067" r:id="rId2"/>
    <p:sldId id="963" r:id="rId3"/>
    <p:sldId id="3944" r:id="rId4"/>
    <p:sldId id="3860" r:id="rId5"/>
    <p:sldId id="4696" r:id="rId6"/>
    <p:sldId id="3960" r:id="rId7"/>
    <p:sldId id="4239" r:id="rId8"/>
    <p:sldId id="492" r:id="rId9"/>
    <p:sldId id="538" r:id="rId10"/>
    <p:sldId id="4161" r:id="rId11"/>
    <p:sldId id="4735" r:id="rId12"/>
    <p:sldId id="4742" r:id="rId13"/>
    <p:sldId id="3861" r:id="rId14"/>
    <p:sldId id="4171" r:id="rId15"/>
    <p:sldId id="4736" r:id="rId16"/>
    <p:sldId id="4698" r:id="rId17"/>
    <p:sldId id="4676" r:id="rId18"/>
    <p:sldId id="4729" r:id="rId19"/>
    <p:sldId id="4697" r:id="rId20"/>
    <p:sldId id="4699" r:id="rId21"/>
    <p:sldId id="4745" r:id="rId22"/>
    <p:sldId id="4703" r:id="rId23"/>
    <p:sldId id="4746" r:id="rId24"/>
    <p:sldId id="4737" r:id="rId25"/>
    <p:sldId id="4747" r:id="rId26"/>
    <p:sldId id="4738" r:id="rId27"/>
    <p:sldId id="1152" r:id="rId28"/>
    <p:sldId id="4748" r:id="rId29"/>
    <p:sldId id="4706" r:id="rId30"/>
    <p:sldId id="4750" r:id="rId31"/>
    <p:sldId id="4751" r:id="rId32"/>
    <p:sldId id="1154" r:id="rId33"/>
    <p:sldId id="287" r:id="rId34"/>
    <p:sldId id="1727" r:id="rId35"/>
    <p:sldId id="4743" r:id="rId36"/>
    <p:sldId id="4752" r:id="rId37"/>
    <p:sldId id="4753" r:id="rId38"/>
    <p:sldId id="322" r:id="rId39"/>
    <p:sldId id="4754" r:id="rId40"/>
    <p:sldId id="4739" r:id="rId41"/>
    <p:sldId id="4755" r:id="rId42"/>
    <p:sldId id="4756" r:id="rId43"/>
    <p:sldId id="4758" r:id="rId44"/>
    <p:sldId id="1263" r:id="rId45"/>
    <p:sldId id="4731" r:id="rId46"/>
    <p:sldId id="4744" r:id="rId47"/>
    <p:sldId id="3926" r:id="rId48"/>
    <p:sldId id="4740" r:id="rId49"/>
    <p:sldId id="4621" r:id="rId50"/>
    <p:sldId id="1166" r:id="rId51"/>
    <p:sldId id="4757" r:id="rId52"/>
    <p:sldId id="4331" r:id="rId53"/>
    <p:sldId id="277" r:id="rId54"/>
    <p:sldId id="4733" r:id="rId55"/>
    <p:sldId id="4734" r:id="rId56"/>
    <p:sldId id="4772" r:id="rId57"/>
    <p:sldId id="4759" r:id="rId58"/>
    <p:sldId id="4722" r:id="rId59"/>
    <p:sldId id="4760" r:id="rId60"/>
    <p:sldId id="4761" r:id="rId61"/>
    <p:sldId id="4762" r:id="rId62"/>
    <p:sldId id="4763" r:id="rId63"/>
    <p:sldId id="4764" r:id="rId64"/>
    <p:sldId id="4766" r:id="rId65"/>
    <p:sldId id="4749" r:id="rId66"/>
    <p:sldId id="4716" r:id="rId67"/>
    <p:sldId id="4767" r:id="rId68"/>
    <p:sldId id="4768" r:id="rId69"/>
    <p:sldId id="4769" r:id="rId70"/>
    <p:sldId id="4641" r:id="rId71"/>
    <p:sldId id="3878" r:id="rId72"/>
    <p:sldId id="4613" r:id="rId73"/>
    <p:sldId id="4615" r:id="rId74"/>
    <p:sldId id="3867" r:id="rId75"/>
    <p:sldId id="2880" r:id="rId76"/>
    <p:sldId id="4770" r:id="rId77"/>
    <p:sldId id="3738" r:id="rId78"/>
    <p:sldId id="4741" r:id="rId79"/>
    <p:sldId id="2248" r:id="rId80"/>
    <p:sldId id="4771" r:id="rId81"/>
    <p:sldId id="3488" r:id="rId8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6600"/>
    <a:srgbClr val="003300"/>
    <a:srgbClr val="008000"/>
    <a:srgbClr val="0000CC"/>
    <a:srgbClr val="FFFF99"/>
    <a:srgbClr val="A50021"/>
    <a:srgbClr val="000066"/>
    <a:srgbClr val="33CC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95071" autoAdjust="0"/>
  </p:normalViewPr>
  <p:slideViewPr>
    <p:cSldViewPr>
      <p:cViewPr varScale="1">
        <p:scale>
          <a:sx n="57" d="100"/>
          <a:sy n="57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E6F0C23-484F-41FC-B4E1-0436582C60C5}" type="datetime1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11/19/2018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0F6AA0AE-7CD5-4F16-ABCB-735DB84D759A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5F2EEBD-C6F5-4EB9-A959-F2872AB3B627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966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6F37EF-C3DC-4734-9315-DC3690F55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1472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519FA5C6-8B19-423F-BCBC-5EA426BA5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95E6AD2D-68AA-462F-8A8A-5DE91022FE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A04F76E8-1C71-4DE0-8A97-DB4214AF7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BDF75-FAFD-4772-87A3-AE2DDCF0B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847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67403-144F-4AEC-BC88-67C5B66B5E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64C5-3DB7-4AC4-A6E4-BEC91B3E2FBA}" type="datetime1">
              <a:rPr lang="en-US"/>
              <a:pPr>
                <a:defRPr/>
              </a:pPr>
              <a:t>11/19/2018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B1886-C67F-4246-8472-984A0C9423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9FFE0C-7104-4250-9847-A3BCCD531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48DBA-96FE-4E7C-9802-95FE3A145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424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6014CF87-A633-4A88-B406-42BF4EF1A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ABABA954-B5DF-482C-9B34-D60C40DB9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262B03F8-8AEA-4077-82E6-D1343C29A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0FB9A-EFFF-407F-A45E-2E37533CD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94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05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6" r:id="rId14"/>
    <p:sldLayoutId id="2147483917" r:id="rId15"/>
    <p:sldLayoutId id="2147483918" r:id="rId1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slbc-wordpress/wp-content/uploads/2018/05/21010127/TheBookofRevelation-SLBC-WebsiteImage.jpg">
            <a:extLst>
              <a:ext uri="{FF2B5EF4-FFF2-40B4-BE49-F238E27FC236}">
                <a16:creationId xmlns:a16="http://schemas.microsoft.com/office/drawing/2014/main" id="{6BBCB659-9ABA-4634-8520-21702CE6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5DCF4-598D-41E1-94AB-D150A65AB6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5181600"/>
            <a:ext cx="1002323" cy="1371600"/>
          </a:xfrm>
          <a:prstGeom prst="rect">
            <a:avLst/>
          </a:prstGeom>
          <a:ln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9CDD187-4665-4441-9CE9-61C16AFDD123}"/>
              </a:ext>
            </a:extLst>
          </p:cNvPr>
          <p:cNvSpPr txBox="1">
            <a:spLocks/>
          </p:cNvSpPr>
          <p:nvPr/>
        </p:nvSpPr>
        <p:spPr bwMode="auto">
          <a:xfrm>
            <a:off x="838200" y="52578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45" name="Group 217">
            <a:extLst>
              <a:ext uri="{FF2B5EF4-FFF2-40B4-BE49-F238E27FC236}">
                <a16:creationId xmlns:a16="http://schemas.microsoft.com/office/drawing/2014/main" id="{58C71DB7-3A8C-4E7D-8C1D-F5D27F4BB2F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39488806"/>
              </p:ext>
            </p:extLst>
          </p:nvPr>
        </p:nvGraphicFramePr>
        <p:xfrm>
          <a:off x="76200" y="640195"/>
          <a:ext cx="8991601" cy="54556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1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27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en-US" sz="32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DESCRIPTION OF THE SEVEN CHURCHES</a:t>
                      </a:r>
                      <a:br>
                        <a:rPr lang="en-US" altLang="en-US" sz="36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altLang="en-US" sz="2800" b="0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Revelation 2‒3</a:t>
                      </a:r>
                      <a:endParaRPr lang="en-US" sz="3200" b="0" kern="1200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2057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CHURCH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Ephesus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2:1-7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Loveless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Smyrna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2:8-11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Persecuted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Pergamum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2:12-17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Thyatira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2:18-29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Corrupt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Sardis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3:1-6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Dead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Philadelphia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3:7-13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Missionary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Laodicea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3:14-22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Man-centered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7554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155414"/>
            <a:ext cx="7124700" cy="25021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Seen (Chapter 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Are (Chapters 2–3)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After these things (Chapters 4–22)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1:19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77E6-0692-4CC4-94FD-7E5B5AE4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31" y="3733800"/>
            <a:ext cx="26581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721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0F0BF-8E4A-4AE2-BCF8-7D7C7DC59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154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1:19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“Therefore write the things which you have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will take place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after these things [</a:t>
            </a:r>
            <a:r>
              <a:rPr lang="en-US" sz="3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 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tauta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729C2-27CE-4FCF-830E-BE1C62CFEC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04" y="2971800"/>
            <a:ext cx="24611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5867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0F0BF-8E4A-4AE2-BCF8-7D7C7DC59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8164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4:1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“After these things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2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 </a:t>
            </a:r>
            <a:r>
              <a:rPr lang="en-US" sz="32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tauta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looked, and behold, a door standing open in heaven, and the first voice which I had heard, like the sound of a trumpet speaking with me, said, ‘Come up here, and I will show you what must take place after these things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2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 </a:t>
            </a:r>
            <a:r>
              <a:rPr lang="en-US" sz="32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tauta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.’”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69889-E8E5-4A45-A188-711C20D6B5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054" y="3429000"/>
            <a:ext cx="184589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1317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“After These Things” 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4‒22)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4953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Before the Tribulation (4‒5)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During the Tribulation (6‒19)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After the Tribulation (20‒22)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Kingdom (20:1-10)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Great White Throne Judgment (20:11-15)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Destruction of the Earth (21:1)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New Heaven and New Earth (21‒22)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1614487"/>
            <a:ext cx="2408938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542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152401"/>
            <a:ext cx="8839201" cy="5791200"/>
          </a:xfrm>
          <a:prstGeom prst="rect">
            <a:avLst/>
          </a:prstGeom>
          <a:ln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2536836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“After These Things” 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4‒22)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2667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Before the Tribulation (4‒5)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During the Tribulation (6‒19)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After the Tribulation (20‒22)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Kingdom (20:1-10)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Great White Throne Judgment (20:11-15)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Destruction of the Earth (21:1)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New Heaven and New Earth (21‒22)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1614487"/>
            <a:ext cx="2408938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073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30555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30555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3:21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overcomes, I will grant to him to sit down with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on My throne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 I also overcame and sat down with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Father on His throne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7. Promise to the Overcomers 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C6EDF527-C7F8-4370-B6B4-94E8A898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488" y="2514600"/>
            <a:ext cx="2420112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55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96FFCB-F476-48C8-B735-95ABDF6CD6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38" y="228600"/>
            <a:ext cx="767612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9900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78E08CBC-A220-4565-B490-FDD7AAC7DF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508447"/>
              </p:ext>
            </p:extLst>
          </p:nvPr>
        </p:nvGraphicFramePr>
        <p:xfrm>
          <a:off x="228600" y="990600"/>
          <a:ext cx="86868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50022173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742434693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4047906092"/>
                    </a:ext>
                  </a:extLst>
                </a:gridCol>
              </a:tblGrid>
              <a:tr h="9144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Comparing Revelation 4 &amp; 5</a:t>
                      </a:r>
                    </a:p>
                  </a:txBody>
                  <a:tcPr marL="81815" marR="81815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815" marR="81815"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815" marR="81815"/>
                </a:tc>
                <a:extLst>
                  <a:ext uri="{0D108BD9-81ED-4DB2-BD59-A6C34878D82A}">
                    <a16:rowId xmlns:a16="http://schemas.microsoft.com/office/drawing/2014/main" val="154757489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</a:t>
                      </a:r>
                    </a:p>
                  </a:txBody>
                  <a:tcPr marL="81815" marR="81815" anchor="ctr"/>
                </a:tc>
                <a:tc>
                  <a:txBody>
                    <a:bodyPr/>
                    <a:lstStyle/>
                    <a:p>
                      <a:pPr marL="119063" indent="0" algn="l"/>
                      <a:r>
                        <a:rPr lang="en-US" sz="3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Revelation 4</a:t>
                      </a:r>
                    </a:p>
                  </a:txBody>
                  <a:tcPr marL="81815" marR="81815" anchor="ctr"/>
                </a:tc>
                <a:tc>
                  <a:txBody>
                    <a:bodyPr/>
                    <a:lstStyle/>
                    <a:p>
                      <a:pPr marL="119063" indent="0" algn="l" defTabSz="914400" rtl="0" eaLnBrk="1" latinLnBrk="0" hangingPunct="1"/>
                      <a:r>
                        <a:rPr lang="en-US" sz="32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Revelation 5</a:t>
                      </a:r>
                    </a:p>
                  </a:txBody>
                  <a:tcPr marL="81815" marR="81815" anchor="ctr"/>
                </a:tc>
                <a:extLst>
                  <a:ext uri="{0D108BD9-81ED-4DB2-BD59-A6C34878D82A}">
                    <a16:rowId xmlns:a16="http://schemas.microsoft.com/office/drawing/2014/main" val="377930656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God-head Member</a:t>
                      </a:r>
                    </a:p>
                  </a:txBody>
                  <a:tcPr marL="81815" marR="81815" anchor="ctr"/>
                </a:tc>
                <a:tc>
                  <a:txBody>
                    <a:bodyPr/>
                    <a:lstStyle/>
                    <a:p>
                      <a:pPr marL="119063" indent="0" algn="l" defTabSz="914400" rtl="0" eaLnBrk="1" latinLnBrk="0" hangingPunct="1"/>
                      <a:r>
                        <a:rPr lang="en-US" sz="32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Father</a:t>
                      </a:r>
                    </a:p>
                  </a:txBody>
                  <a:tcPr marL="81815" marR="81815" anchor="ctr"/>
                </a:tc>
                <a:tc>
                  <a:txBody>
                    <a:bodyPr/>
                    <a:lstStyle/>
                    <a:p>
                      <a:pPr marL="119063" indent="0" algn="l" defTabSz="914400" rtl="0" eaLnBrk="1" latinLnBrk="0" hangingPunct="1"/>
                      <a:r>
                        <a:rPr lang="en-US" sz="32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Son</a:t>
                      </a:r>
                    </a:p>
                  </a:txBody>
                  <a:tcPr marL="81815" marR="81815" anchor="ctr"/>
                </a:tc>
                <a:extLst>
                  <a:ext uri="{0D108BD9-81ED-4DB2-BD59-A6C34878D82A}">
                    <a16:rowId xmlns:a16="http://schemas.microsoft.com/office/drawing/2014/main" val="143822337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Role</a:t>
                      </a:r>
                    </a:p>
                  </a:txBody>
                  <a:tcPr marL="81815" marR="81815" anchor="ctr"/>
                </a:tc>
                <a:tc>
                  <a:txBody>
                    <a:bodyPr/>
                    <a:lstStyle/>
                    <a:p>
                      <a:pPr marL="119063" indent="0" algn="l" defTabSz="914400" rtl="0" eaLnBrk="1" latinLnBrk="0" hangingPunct="1"/>
                      <a:r>
                        <a:rPr lang="en-US" sz="32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Creator</a:t>
                      </a:r>
                    </a:p>
                  </a:txBody>
                  <a:tcPr marL="81815" marR="81815" anchor="ctr"/>
                </a:tc>
                <a:tc>
                  <a:txBody>
                    <a:bodyPr/>
                    <a:lstStyle/>
                    <a:p>
                      <a:pPr marL="119063" indent="0" algn="l" defTabSz="914400" rtl="0" eaLnBrk="1" latinLnBrk="0" hangingPunct="1"/>
                      <a:r>
                        <a:rPr lang="en-US" sz="32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Redeemer</a:t>
                      </a:r>
                    </a:p>
                  </a:txBody>
                  <a:tcPr marL="81815" marR="81815" anchor="ctr"/>
                </a:tc>
                <a:extLst>
                  <a:ext uri="{0D108BD9-81ED-4DB2-BD59-A6C34878D82A}">
                    <a16:rowId xmlns:a16="http://schemas.microsoft.com/office/drawing/2014/main" val="119373916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Reason for Worship</a:t>
                      </a:r>
                    </a:p>
                  </a:txBody>
                  <a:tcPr marL="81815" marR="81815" anchor="ctr"/>
                </a:tc>
                <a:tc>
                  <a:txBody>
                    <a:bodyPr/>
                    <a:lstStyle/>
                    <a:p>
                      <a:pPr marL="119063" indent="0" algn="l" defTabSz="914400" rtl="0" eaLnBrk="1" latinLnBrk="0" hangingPunct="1"/>
                      <a:r>
                        <a:rPr lang="en-US" sz="32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Role in Creation (4:11)</a:t>
                      </a:r>
                    </a:p>
                  </a:txBody>
                  <a:tcPr marL="81815" marR="81815" anchor="ctr"/>
                </a:tc>
                <a:tc>
                  <a:txBody>
                    <a:bodyPr/>
                    <a:lstStyle/>
                    <a:p>
                      <a:pPr marL="119063" indent="0" algn="l" defTabSz="914400" rtl="0" eaLnBrk="1" latinLnBrk="0" hangingPunct="1"/>
                      <a:r>
                        <a:rPr lang="en-US" sz="32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Role in Redemption (5:9, 12)</a:t>
                      </a:r>
                    </a:p>
                  </a:txBody>
                  <a:tcPr marL="81815" marR="81815" anchor="ctr"/>
                </a:tc>
                <a:extLst>
                  <a:ext uri="{0D108BD9-81ED-4DB2-BD59-A6C34878D82A}">
                    <a16:rowId xmlns:a16="http://schemas.microsoft.com/office/drawing/2014/main" val="3736021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8384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Answering Ten Questions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1140643"/>
            <a:ext cx="8458200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title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of Jesus Christ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wrote it?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John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Where was it written from?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Patmos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Whom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Seven Churches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A.D. 95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is it organized (outline)?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 part outline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was it delivered</a:t>
            </a:r>
            <a:r>
              <a:rPr lang="en-US" sz="2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Seven steps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Why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Encouragement and holiness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it about?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 final victory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makes the book different?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OT relationship</a:t>
            </a:r>
          </a:p>
        </p:txBody>
      </p:sp>
      <p:pic>
        <p:nvPicPr>
          <p:cNvPr id="20484" name="Picture 2" descr="http://iconreader.files.wordpress.com/2010/08/12_johntheologian.jpg">
            <a:extLst>
              <a:ext uri="{FF2B5EF4-FFF2-40B4-BE49-F238E27FC236}">
                <a16:creationId xmlns:a16="http://schemas.microsoft.com/office/drawing/2014/main" id="{0547C1CB-0812-4713-970D-1CF9DCC9E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228601"/>
            <a:ext cx="1111827" cy="1389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785524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Preview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4:1-11)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181600" cy="2590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Summons to Heaven (4:1)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Sights in Heaven (4:2-8)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Song of Heaven (4:9-11)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691" y="1676400"/>
            <a:ext cx="3124200" cy="3224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9AEF67-3697-4588-A210-027DFC6950C7}"/>
              </a:ext>
            </a:extLst>
          </p:cNvPr>
          <p:cNvSpPr txBox="1"/>
          <p:nvPr/>
        </p:nvSpPr>
        <p:spPr>
          <a:xfrm>
            <a:off x="1790700" y="6324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322774833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Preview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4:1-11)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181600" cy="2590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Summons to Heaven (4:1)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Sights in Heaven (4:2-8)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Song of Heaven (4:9-11)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691" y="1676400"/>
            <a:ext cx="3124200" cy="3224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9AEF67-3697-4588-A210-027DFC6950C7}"/>
              </a:ext>
            </a:extLst>
          </p:cNvPr>
          <p:cNvSpPr txBox="1"/>
          <p:nvPr/>
        </p:nvSpPr>
        <p:spPr>
          <a:xfrm>
            <a:off x="1790700" y="6324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154531461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I. Summons to Heaven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4:1)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94688"/>
            <a:ext cx="3505200" cy="258714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Vision (4:1a)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Voice (4:1b)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9AEF67-3697-4588-A210-027DFC6950C7}"/>
              </a:ext>
            </a:extLst>
          </p:cNvPr>
          <p:cNvSpPr txBox="1"/>
          <p:nvPr/>
        </p:nvSpPr>
        <p:spPr>
          <a:xfrm>
            <a:off x="1790700" y="6324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BD1340-E7D7-4460-9D67-7FCA5F8DCD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694688"/>
            <a:ext cx="3124200" cy="322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1171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I. Summons to Heaven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4:1)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94688"/>
            <a:ext cx="3505200" cy="258714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Vision (4:1a)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Voice (4:1b)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9AEF67-3697-4588-A210-027DFC6950C7}"/>
              </a:ext>
            </a:extLst>
          </p:cNvPr>
          <p:cNvSpPr txBox="1"/>
          <p:nvPr/>
        </p:nvSpPr>
        <p:spPr>
          <a:xfrm>
            <a:off x="1790700" y="6324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BD1340-E7D7-4460-9D67-7FCA5F8DCD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694688"/>
            <a:ext cx="3124200" cy="322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9508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0F0BF-8E4A-4AE2-BCF8-7D7C7DC59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8164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4:1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After these things I looked, and behold, a door standing open in heaven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first voice which I had heard, like the sound of a trumpet speaking with me, said, ‘Come up here, and I will show you what must take place after these things.’”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69889-E8E5-4A45-A188-711C20D6B5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054" y="3429000"/>
            <a:ext cx="184589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8538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I. Summons to Heaven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4:1)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94688"/>
            <a:ext cx="3505200" cy="258714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Vision (4:1a)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Voice (4:1b)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9AEF67-3697-4588-A210-027DFC6950C7}"/>
              </a:ext>
            </a:extLst>
          </p:cNvPr>
          <p:cNvSpPr txBox="1"/>
          <p:nvPr/>
        </p:nvSpPr>
        <p:spPr>
          <a:xfrm>
            <a:off x="1790700" y="6324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BD1340-E7D7-4460-9D67-7FCA5F8DCD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694688"/>
            <a:ext cx="3124200" cy="322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0630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0F0BF-8E4A-4AE2-BCF8-7D7C7DC59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8164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4:1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“After these things I looked, and behold, a door standing open in heaven,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the first voice which I had heard, like the sound of a trumpet speaking with me, said, ‘Come up here, and I will show you what must take place after these things.’”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69889-E8E5-4A45-A188-711C20D6B5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054" y="3429000"/>
            <a:ext cx="184589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234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The Bible’s Many Raptures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5715000" cy="51816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Enoch (Gen 5)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Elijah (2 Kings 2)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Christ (Acts 1:11; </a:t>
            </a: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 12:5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Philip (Acts 8:39)                                 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Paul (2 Cor 12:2, 4)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John (Rev 4:1-2)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Two witnesses (Rev 11)</a:t>
            </a:r>
          </a:p>
        </p:txBody>
      </p:sp>
      <p:pic>
        <p:nvPicPr>
          <p:cNvPr id="33796" name="Picture 5" descr="clip010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71176" y="1676400"/>
            <a:ext cx="3344224" cy="32004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Preview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4:1-11)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181600" cy="2590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Summons to Heaven (4:1)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Sights in Heaven (4:2-8)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Song of Heaven (4:9-11)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691" y="1676400"/>
            <a:ext cx="3124200" cy="3224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9AEF67-3697-4588-A210-027DFC6950C7}"/>
              </a:ext>
            </a:extLst>
          </p:cNvPr>
          <p:cNvSpPr txBox="1"/>
          <p:nvPr/>
        </p:nvSpPr>
        <p:spPr>
          <a:xfrm>
            <a:off x="1790700" y="6324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197036588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II. Sights in Heaven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4:2-8)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09" y="1600200"/>
            <a:ext cx="6804891" cy="4800599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Heavenly Throne (4:2-3, 5a, 6a)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On the Throne (2-3a)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Above the Throne (3b)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Out of the Throne (5a)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Before the Throne (6a)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Items Around the Throne (4:4, 5b, 6b-8)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24 Elders (4)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7 Lamps (5b)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 Living Creatures (6b-8)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746004"/>
            <a:ext cx="2443018" cy="2521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9AEF67-3697-4588-A210-027DFC6950C7}"/>
              </a:ext>
            </a:extLst>
          </p:cNvPr>
          <p:cNvSpPr txBox="1"/>
          <p:nvPr/>
        </p:nvSpPr>
        <p:spPr>
          <a:xfrm>
            <a:off x="1676400" y="648174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34854649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Prologue (Rev. 1:1-8)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6324600" cy="5181600"/>
          </a:xfrm>
        </p:spPr>
        <p:txBody>
          <a:bodyPr/>
          <a:lstStyle/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Title (1a)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Chain of Communication (1b-2)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Blessing (3)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Author (4a)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Audience (4b)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Greeting (4c)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Source (4d-5a)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Subject (5b-8)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671A7B-F434-422D-9091-80388EEBA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0098" y="2514600"/>
            <a:ext cx="354530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2022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II. Sights in Heaven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4:2-8)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09" y="1600200"/>
            <a:ext cx="6804891" cy="4800599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Heavenly Throne (4:2-3, 5a, 6a)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On the Throne (2-3a)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Above the Throne (3b)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Out of the Throne (5a)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Before the Throne (6a)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Items Around the Throne (4:4, 5b, 6b-8)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24 Elders (4)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7 Lamps (5b)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 Living Creatures (6b-8)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746004"/>
            <a:ext cx="2443018" cy="2521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9AEF67-3697-4588-A210-027DFC6950C7}"/>
              </a:ext>
            </a:extLst>
          </p:cNvPr>
          <p:cNvSpPr txBox="1"/>
          <p:nvPr/>
        </p:nvSpPr>
        <p:spPr>
          <a:xfrm>
            <a:off x="1676400" y="648174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348269161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II. Sights in Heaven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4:2-8)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09" y="1600200"/>
            <a:ext cx="6804891" cy="4800599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Heavenly Throne (4:2-3, 5a, 6a)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On the Throne (2-3a)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Above the Throne (3b)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Out of the Throne (5a)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Before the Throne (6a)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Items Around the Throne (4:4, 5b, 6b-8)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24 Elders (4)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7 Lamps (5b)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 Living Creatures (6b-8)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746004"/>
            <a:ext cx="2443018" cy="2521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9AEF67-3697-4588-A210-027DFC6950C7}"/>
              </a:ext>
            </a:extLst>
          </p:cNvPr>
          <p:cNvSpPr txBox="1"/>
          <p:nvPr/>
        </p:nvSpPr>
        <p:spPr>
          <a:xfrm>
            <a:off x="1676400" y="648174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249316058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228600"/>
            <a:ext cx="58293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Instantaneous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(1 Cor 15:52)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190" y="1600200"/>
            <a:ext cx="6421210" cy="35433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Twinkling of an eye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Flash or moment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Split second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Atomos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(Greek) = atom (English)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687410" cy="310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3E5BDC3D-FD2D-40EE-A591-DA4134D12F9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 dirty="0"/>
              <a:t>INSPIRATION OF SCRIPTURE</a:t>
            </a:r>
            <a:br>
              <a:rPr lang="en-US" altLang="en-US" sz="3600" dirty="0"/>
            </a:br>
            <a:r>
              <a:rPr lang="en-US" altLang="en-US" sz="3600" dirty="0"/>
              <a:t>2 Peter 1:20-21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A8E44069-8AF2-4EBE-842F-5A4C48C53F7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946274"/>
            <a:ext cx="4217988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ffectLst/>
              </a:rPr>
              <a:t>Men Wrote as they were inspired by Holy Spirit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i="1" dirty="0">
                <a:effectLst/>
              </a:rPr>
              <a:t>“</a:t>
            </a:r>
            <a:r>
              <a:rPr lang="en-US" altLang="en-US" sz="2800" i="1" dirty="0" err="1">
                <a:effectLst/>
              </a:rPr>
              <a:t>phero</a:t>
            </a:r>
            <a:r>
              <a:rPr lang="en-US" altLang="en-US" sz="2800" i="1" dirty="0">
                <a:effectLst/>
              </a:rPr>
              <a:t>” = to carry</a:t>
            </a:r>
            <a:r>
              <a:rPr lang="en-US" altLang="en-US" sz="2800" dirty="0">
                <a:effectLst/>
              </a:rPr>
              <a:t>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i="1" dirty="0">
                <a:effectLst/>
              </a:rPr>
              <a:t>Acts 27:15,17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i="1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effectLst/>
              </a:rPr>
              <a:t>Opposite of Knowledge of False Teachers</a:t>
            </a:r>
          </a:p>
          <a:p>
            <a:pPr lvl="1">
              <a:lnSpc>
                <a:spcPct val="90000"/>
              </a:lnSpc>
            </a:pPr>
            <a:r>
              <a:rPr lang="en-US" altLang="en-US" sz="2800" i="1" dirty="0">
                <a:effectLst/>
              </a:rPr>
              <a:t>Which is their own imagination</a:t>
            </a:r>
          </a:p>
          <a:p>
            <a:pPr lvl="2">
              <a:lnSpc>
                <a:spcPct val="90000"/>
              </a:lnSpc>
            </a:pPr>
            <a:r>
              <a:rPr lang="en-US" altLang="en-US" sz="2800" i="1" dirty="0">
                <a:effectLst/>
              </a:rPr>
              <a:t>Jer. 23:16</a:t>
            </a:r>
            <a:endParaRPr lang="en-US" altLang="en-US" sz="2400" i="1" dirty="0">
              <a:effectLst/>
            </a:endParaRPr>
          </a:p>
        </p:txBody>
      </p:sp>
      <p:pic>
        <p:nvPicPr>
          <p:cNvPr id="93188" name="Picture 4" descr="C:\WINDOWS\Profiles\default\Application Data\Microsoft\Media Catalog\Downloaded Clips\cl0\TN00706_.wmf">
            <a:extLst>
              <a:ext uri="{FF2B5EF4-FFF2-40B4-BE49-F238E27FC236}">
                <a16:creationId xmlns:a16="http://schemas.microsoft.com/office/drawing/2014/main" id="{1D007ACF-A955-46C1-892C-0F847E420B21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7800" y="1912937"/>
            <a:ext cx="3300413" cy="3733800"/>
          </a:xfrm>
        </p:spPr>
      </p:pic>
    </p:spTree>
    <p:extLst>
      <p:ext uri="{BB962C8B-B14F-4D97-AF65-F5344CB8AC3E}">
        <p14:creationId xmlns:p14="http://schemas.microsoft.com/office/powerpoint/2010/main" val="265351448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C61E7C-9471-45AB-9B89-80680512E1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8194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600" dirty="0">
                <a:solidFill>
                  <a:schemeClr val="tx2"/>
                </a:solidFill>
                <a:ea typeface="+mj-ea"/>
                <a:cs typeface="+mj-cs"/>
              </a:rPr>
              <a:t>2 Timothy 3:16-17</a:t>
            </a:r>
          </a:p>
          <a:p>
            <a:pPr marL="0" indent="0" algn="just">
              <a:buNone/>
            </a:pPr>
            <a:r>
              <a:rPr lang="en-US" dirty="0"/>
              <a:t>“All Scripture is </a:t>
            </a:r>
            <a:r>
              <a:rPr lang="en-US" b="1" u="sng" dirty="0">
                <a:solidFill>
                  <a:srgbClr val="FFFFCC"/>
                </a:solidFill>
              </a:rPr>
              <a:t>inspired by God [</a:t>
            </a:r>
            <a:r>
              <a:rPr lang="en-US" b="1" i="1" u="sng" dirty="0" err="1">
                <a:solidFill>
                  <a:srgbClr val="FFFFCC"/>
                </a:solidFill>
              </a:rPr>
              <a:t>theopneustos</a:t>
            </a:r>
            <a:r>
              <a:rPr lang="en-US" b="1" u="sng" dirty="0">
                <a:solidFill>
                  <a:srgbClr val="FFFFCC"/>
                </a:solidFill>
              </a:rPr>
              <a:t>]</a:t>
            </a:r>
            <a:r>
              <a:rPr lang="en-US" b="1" dirty="0">
                <a:solidFill>
                  <a:srgbClr val="FFFFCC"/>
                </a:solidFill>
              </a:rPr>
              <a:t> </a:t>
            </a:r>
            <a:r>
              <a:rPr lang="en-US" dirty="0"/>
              <a:t>and profitable for teaching, for reproof, for correction, for training in righteousness</a:t>
            </a:r>
            <a:r>
              <a:rPr lang="en-US" sz="2800" dirty="0">
                <a:effectLst/>
              </a:rPr>
              <a:t>; </a:t>
            </a:r>
            <a:r>
              <a:rPr lang="en-US" dirty="0">
                <a:latin typeface="Calibri" panose="020F0502020204030204" pitchFamily="34" charset="0"/>
              </a:rPr>
              <a:t>so that the man of God may be adequate, equipped for </a:t>
            </a:r>
            <a:r>
              <a:rPr lang="en-US" dirty="0"/>
              <a:t>every</a:t>
            </a:r>
            <a:r>
              <a:rPr lang="en-US" dirty="0">
                <a:latin typeface="Calibri" panose="020F0502020204030204" pitchFamily="34" charset="0"/>
              </a:rPr>
              <a:t> good work.”</a:t>
            </a:r>
          </a:p>
        </p:txBody>
      </p:sp>
      <p:pic>
        <p:nvPicPr>
          <p:cNvPr id="4" name="Picture 2" descr="http://biblepic.com/53/298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2286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693957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30555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30555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3:21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overcomes, I will grant to him to sit down with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on My throne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 I also overcame and sat down with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Father on His throne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7. Promise to the Overcomers 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C6EDF527-C7F8-4370-B6B4-94E8A898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488" y="2514600"/>
            <a:ext cx="2420112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1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II. Sights in Heaven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4:2-8)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09" y="1600200"/>
            <a:ext cx="6804891" cy="4800599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Heavenly Throne (4:2-3, 5a, 6a)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On the Throne (2-3a)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Above the Throne (3b)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Out of the Throne (5a)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Before the Throne (6a)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Items Around the Throne (4:4, 5b, 6b-8)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24 Elders (4)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7 Lamps (5b)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 Living Creatures (6b-8)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746004"/>
            <a:ext cx="2443018" cy="2521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9AEF67-3697-4588-A210-027DFC6950C7}"/>
              </a:ext>
            </a:extLst>
          </p:cNvPr>
          <p:cNvSpPr txBox="1"/>
          <p:nvPr/>
        </p:nvSpPr>
        <p:spPr>
          <a:xfrm>
            <a:off x="1676400" y="648174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128454929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II. Sights in Heaven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4:2-8)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09" y="1600200"/>
            <a:ext cx="6804891" cy="4800599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Heavenly Throne (4:2-3, 5a, 6a)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On the Throne (2-3a)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Above the Throne (3b)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Out of the Throne (5a)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Before the Throne (6a)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Items Around the Throne (4:4, 5b, 6b-8)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24 Elders (4)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7 Lamps (5b)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 Living Creatures (6b-8)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746004"/>
            <a:ext cx="2443018" cy="2521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9AEF67-3697-4588-A210-027DFC6950C7}"/>
              </a:ext>
            </a:extLst>
          </p:cNvPr>
          <p:cNvSpPr txBox="1"/>
          <p:nvPr/>
        </p:nvSpPr>
        <p:spPr>
          <a:xfrm>
            <a:off x="1676400" y="648174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400382320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DCB00-EAFE-40A8-88DB-7EAAA0A2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3" y="605190"/>
            <a:ext cx="8533333" cy="56476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II. Sights in Heaven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4:2-8)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09" y="1600200"/>
            <a:ext cx="6804891" cy="4800599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Heavenly Throne (4:2-3, 5a, 6a)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On the Throne (2-3a)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Above the Throne (3b)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Out of the Throne (5a)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Before the Throne (6a)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Items Around the Throne (4:4, 5b, 6b-8)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24 Elders (4)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7 Lamps (5b)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 Living Creatures (6b-8)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746004"/>
            <a:ext cx="2443018" cy="2521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9AEF67-3697-4588-A210-027DFC6950C7}"/>
              </a:ext>
            </a:extLst>
          </p:cNvPr>
          <p:cNvSpPr txBox="1"/>
          <p:nvPr/>
        </p:nvSpPr>
        <p:spPr>
          <a:xfrm>
            <a:off x="1676400" y="648174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38162712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0F0BF-8E4A-4AE2-BCF8-7D7C7DC59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154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1:19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“Therefore write the things which you have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will take place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after these things [</a:t>
            </a:r>
            <a:r>
              <a:rPr lang="en-US" sz="3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 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tauta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729C2-27CE-4FCF-830E-BE1C62CFEC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04" y="2971800"/>
            <a:ext cx="24611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7378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abernacle diagram">
            <a:extLst>
              <a:ext uri="{FF2B5EF4-FFF2-40B4-BE49-F238E27FC236}">
                <a16:creationId xmlns:a16="http://schemas.microsoft.com/office/drawing/2014/main" id="{1CCF9DBE-87B4-4A1C-9C3D-106907A79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884110"/>
            <a:ext cx="8686800" cy="508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30646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II. Sights in Heaven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4:2-8)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09" y="1600200"/>
            <a:ext cx="6804891" cy="4800599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Heavenly Throne (4:2-3, 5a, 6a)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On the Throne (2-3a)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Above the Throne (3b)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Out of the Throne (5a)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Before the Throne (6a)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Items Around the Throne (4:4, 5b, 6b-8)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24 Elders (4)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7 Lamps (5b)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 Living Creatures (6b-8)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746004"/>
            <a:ext cx="2443018" cy="2521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9AEF67-3697-4588-A210-027DFC6950C7}"/>
              </a:ext>
            </a:extLst>
          </p:cNvPr>
          <p:cNvSpPr txBox="1"/>
          <p:nvPr/>
        </p:nvSpPr>
        <p:spPr>
          <a:xfrm>
            <a:off x="1676400" y="648174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311123394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II. Sights in Heaven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4:2-8)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09" y="1600200"/>
            <a:ext cx="6804891" cy="4800599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Heavenly Throne (4:2-3, 5a, 6a)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On the Throne (2-3a)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Above the Throne (3b)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Out of the Throne (5a)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Before the Throne (6a)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Items Around the Throne (4:4, 5b, 6b-8)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24 Elders (4)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7 Lamps (5b)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 Living Creatures (6b-8)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746004"/>
            <a:ext cx="2443018" cy="2521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9AEF67-3697-4588-A210-027DFC6950C7}"/>
              </a:ext>
            </a:extLst>
          </p:cNvPr>
          <p:cNvSpPr txBox="1"/>
          <p:nvPr/>
        </p:nvSpPr>
        <p:spPr>
          <a:xfrm>
            <a:off x="1676400" y="648174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270932974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71700" y="228600"/>
            <a:ext cx="4800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1. Twenty-Four Elders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4:4)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029200" cy="3352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Not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Israel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Redeemed of all ages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Angels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4440E-5CEE-46F3-A70E-1A1776FAF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262" y="1714500"/>
            <a:ext cx="332267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2465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152401"/>
            <a:ext cx="8839201" cy="5791200"/>
          </a:xfrm>
          <a:prstGeom prst="rect">
            <a:avLst/>
          </a:prstGeom>
          <a:ln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19566056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1. Twenty-Four Elders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4:4)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6629400" cy="4953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Church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Crowned (2:10)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Clothed in White (3:5)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Redeemed (5:8-10)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Enthroned (3:21)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Elders (1 Tim. 3:1-7)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Kingdom of Priests (Rev. 1:6)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Twenty-four (Rev. 1:6)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3355A-A201-4CF1-9852-5FA55F792D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262" y="1714500"/>
            <a:ext cx="332267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497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30555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30555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3:21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overcomes, I will grant to him to sit down with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on My throne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 I also overcame and sat down with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Father on His throne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7. Promise to the Overcomers 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C6EDF527-C7F8-4370-B6B4-94E8A898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488" y="2514600"/>
            <a:ext cx="2420112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58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3544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5:10</a:t>
            </a:r>
          </a:p>
          <a:p>
            <a:pPr algn="just"/>
            <a:r>
              <a:rPr lang="en-US" alt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have made them to be a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kingdom and priests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our God; and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they will reign [</a:t>
            </a:r>
            <a:r>
              <a:rPr lang="en-US" sz="34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basileuō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upon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earth [</a:t>
            </a:r>
            <a:r>
              <a:rPr lang="en-US" sz="34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gē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8AE51A-4D86-442C-8A07-51B0010F49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04" y="2971800"/>
            <a:ext cx="24611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907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3544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1:6</a:t>
            </a:r>
          </a:p>
          <a:p>
            <a:pPr algn="just"/>
            <a:r>
              <a:rPr lang="en-US" alt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He has made us to be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 kingdom, priests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 His God and Father—to Him be the glory and the dominion forever and ever. Amen.”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8AE51A-4D86-442C-8A07-51B0010F49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04" y="2971800"/>
            <a:ext cx="24611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1610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204177" cy="1143000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Will the Rapture Take Place Relative to the Tribulation Period?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8223" y="1600200"/>
            <a:ext cx="6007555" cy="3657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Pre-tribulation rapture theory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Mid-tribulation rapture theory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Post-tribulation rapture theory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Pre-wrath rapture theory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Partial rapture theory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5D8890-1922-43E6-BDBE-829C58F22E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5181600"/>
            <a:ext cx="182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13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155414"/>
            <a:ext cx="7124700" cy="25021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Seen (Chapter 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Are (Chapters 2–3)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After these things (Chapters 4–22)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1:19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77E6-0692-4CC4-94FD-7E5B5AE4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31" y="3733800"/>
            <a:ext cx="26581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8709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2480"/>
            <a:ext cx="8305800" cy="6492606"/>
          </a:xfrm>
          <a:prstGeom prst="rect">
            <a:avLst/>
          </a:prstGeom>
          <a:ln w="28575"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20114915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II. Sights in Heaven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4:2-8)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09" y="1600200"/>
            <a:ext cx="6804891" cy="4800599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Heavenly Throne (4:2-3, 5a, 6a)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On the Throne (2-3a)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Above the Throne (3b)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Out of the Throne (5a)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Before the Throne (6a)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Items Around the Throne (4:4, 5b, 6b-8)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24 Elders (4)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7 Lamps (5b)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 Living Creatures (6b-8)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746004"/>
            <a:ext cx="2443018" cy="2521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9AEF67-3697-4588-A210-027DFC6950C7}"/>
              </a:ext>
            </a:extLst>
          </p:cNvPr>
          <p:cNvSpPr txBox="1"/>
          <p:nvPr/>
        </p:nvSpPr>
        <p:spPr>
          <a:xfrm>
            <a:off x="1676400" y="648174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51417862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17567-4AAB-41C0-A82B-182C3774A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9546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Isaiah 11:2</a:t>
            </a:r>
          </a:p>
          <a:p>
            <a:pPr algn="just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“The Spirit of the </a:t>
            </a:r>
            <a:r>
              <a:rPr lang="en-U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 will rest on Him, The spirit of </a:t>
            </a:r>
            <a:r>
              <a:rPr lang="en-U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wisdom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, The spirit of </a:t>
            </a:r>
            <a:r>
              <a:rPr lang="en-U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counsel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and </a:t>
            </a:r>
            <a:r>
              <a:rPr lang="en-U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, The spirit of </a:t>
            </a:r>
            <a:r>
              <a:rPr lang="en-U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fear of the Lord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FAF01-33EC-4709-8104-1D3B95FAF3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333" y="2895600"/>
            <a:ext cx="2643335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5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6581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Rules of Interpretation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632346"/>
            <a:ext cx="5488186" cy="3371850"/>
          </a:xfrm>
        </p:spPr>
        <p:txBody>
          <a:bodyPr/>
          <a:lstStyle/>
          <a:p>
            <a:pPr marL="347663" indent="-347663" eaLnBrk="1" hangingPunct="1">
              <a:spcBef>
                <a:spcPts val="0"/>
              </a:spcBef>
              <a:spcAft>
                <a:spcPts val="2700"/>
              </a:spcAft>
              <a:buClr>
                <a:srgbClr val="00FFFF"/>
              </a:buClr>
              <a:defRPr/>
            </a:pPr>
            <a:r>
              <a:rPr lang="en-US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the immediate context</a:t>
            </a:r>
          </a:p>
          <a:p>
            <a:pPr marL="685800" lvl="1" indent="-342900" eaLnBrk="1" hangingPunct="1">
              <a:spcBef>
                <a:spcPts val="0"/>
              </a:spcBef>
              <a:spcAft>
                <a:spcPts val="2700"/>
              </a:spcAft>
              <a:buClr>
                <a:srgbClr val="CC00CC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Walvoord: 26X</a:t>
            </a:r>
          </a:p>
          <a:p>
            <a:pPr marL="347663" indent="-347663" eaLnBrk="1" hangingPunct="1">
              <a:spcBef>
                <a:spcPts val="0"/>
              </a:spcBef>
              <a:spcAft>
                <a:spcPts val="2700"/>
              </a:spcAft>
              <a:buClr>
                <a:srgbClr val="00FFFF"/>
              </a:buClr>
              <a:defRPr/>
            </a:pPr>
            <a:r>
              <a:rPr lang="en-US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the remote context</a:t>
            </a:r>
          </a:p>
          <a:p>
            <a:pPr marL="685800" lvl="1" indent="-342900" eaLnBrk="1" hangingPunct="1">
              <a:spcBef>
                <a:spcPts val="0"/>
              </a:spcBef>
              <a:spcAft>
                <a:spcPts val="2700"/>
              </a:spcAft>
              <a:buClr>
                <a:srgbClr val="CC00CC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</a:t>
            </a:r>
          </a:p>
          <a:p>
            <a:pPr marL="685800" lvl="1" indent="-342900" eaLnBrk="1" hangingPunct="1">
              <a:spcBef>
                <a:spcPts val="0"/>
              </a:spcBef>
              <a:spcAft>
                <a:spcPts val="2700"/>
              </a:spcAft>
              <a:buClr>
                <a:srgbClr val="CC00CC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Thomas: 278 / 404 verses</a:t>
            </a:r>
          </a:p>
        </p:txBody>
      </p:sp>
      <p:pic>
        <p:nvPicPr>
          <p:cNvPr id="3277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14" y="1905000"/>
            <a:ext cx="2973586" cy="349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204177" cy="1143000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Will the Rapture Take Place Relative to the Tribulation Period?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8223" y="1600200"/>
            <a:ext cx="6007555" cy="3657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Pre-tribulation rapture theory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Mid-tribulation rapture theory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Post-tribulation rapture theory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Pre-wrath rapture theory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Partial rapture theory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5D8890-1922-43E6-BDBE-829C58F22E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5181600"/>
            <a:ext cx="182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1068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2480"/>
            <a:ext cx="8305800" cy="6492606"/>
          </a:xfrm>
          <a:prstGeom prst="rect">
            <a:avLst/>
          </a:prstGeom>
          <a:ln w="28575"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12003193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33D1-0227-41CD-B932-4F9CBAB0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STOPPED HERE</a:t>
            </a:r>
          </a:p>
        </p:txBody>
      </p:sp>
    </p:spTree>
    <p:extLst>
      <p:ext uri="{BB962C8B-B14F-4D97-AF65-F5344CB8AC3E}">
        <p14:creationId xmlns:p14="http://schemas.microsoft.com/office/powerpoint/2010/main" val="3968298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II. Sights in Heaven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4:2-8)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09" y="1600200"/>
            <a:ext cx="6804891" cy="4800599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Heavenly Throne (4:2-3, 5a, 6a)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On the Throne (2-3a)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Above the Throne (3b)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Out of the Throne (5a)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Before the Throne (6a)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Items Around the Throne (4:4, 5b, 6b-8)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24 Elders (4)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7 Lamps (5b)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4 Living Creatures (6b-8)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746004"/>
            <a:ext cx="2443018" cy="2521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9AEF67-3697-4588-A210-027DFC6950C7}"/>
              </a:ext>
            </a:extLst>
          </p:cNvPr>
          <p:cNvSpPr txBox="1"/>
          <p:nvPr/>
        </p:nvSpPr>
        <p:spPr>
          <a:xfrm>
            <a:off x="1676400" y="648174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102408281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3. Four Living Creatures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4:6b-8)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4572000" cy="4572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Description (6b-8a)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Identification (6b)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Eyes (6c)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Faces (7)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Wings (8a)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Duty (8b)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4440E-5CEE-46F3-A70E-1A1776FAF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263554"/>
            <a:ext cx="3043570" cy="3140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4D99C-CA71-4302-BA7C-943855FE9B2A}"/>
              </a:ext>
            </a:extLst>
          </p:cNvPr>
          <p:cNvSpPr txBox="1"/>
          <p:nvPr/>
        </p:nvSpPr>
        <p:spPr>
          <a:xfrm>
            <a:off x="1676400" y="648174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3270971978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3. Four Living Creatures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4:6b-8)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4572000" cy="4572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Description (6b-8a)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Identification (6b)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Eyes (6c)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Faces (7)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Wings (8a)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Duty (8b)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4440E-5CEE-46F3-A70E-1A1776FAF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263554"/>
            <a:ext cx="3043570" cy="3140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4D99C-CA71-4302-BA7C-943855FE9B2A}"/>
              </a:ext>
            </a:extLst>
          </p:cNvPr>
          <p:cNvSpPr txBox="1"/>
          <p:nvPr/>
        </p:nvSpPr>
        <p:spPr>
          <a:xfrm>
            <a:off x="1676400" y="648174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394872728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155414"/>
            <a:ext cx="7124700" cy="25021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Seen (Chapter 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Are (Chapters 2–3)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After these things (Chapters 4–22)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1:19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77E6-0692-4CC4-94FD-7E5B5AE4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31" y="3733800"/>
            <a:ext cx="26581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38537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3. Four Living Creatures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4:6b-8)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4572000" cy="4572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Description (6b-8a)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Identification (6b)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Eyes (6c)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Faces (7)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Wings (8a)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Duty (8b)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4440E-5CEE-46F3-A70E-1A1776FAF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263554"/>
            <a:ext cx="3043570" cy="3140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4D99C-CA71-4302-BA7C-943855FE9B2A}"/>
              </a:ext>
            </a:extLst>
          </p:cNvPr>
          <p:cNvSpPr txBox="1"/>
          <p:nvPr/>
        </p:nvSpPr>
        <p:spPr>
          <a:xfrm>
            <a:off x="1676400" y="648174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137387193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3. Four Living Creatures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4:6b-8)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4572000" cy="4572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Description (6b-8a)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Identification (6b)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Eyes (6c)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Faces (7)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Wings (8a)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Duty (8b)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4440E-5CEE-46F3-A70E-1A1776FAF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263554"/>
            <a:ext cx="3043570" cy="3140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4D99C-CA71-4302-BA7C-943855FE9B2A}"/>
              </a:ext>
            </a:extLst>
          </p:cNvPr>
          <p:cNvSpPr txBox="1"/>
          <p:nvPr/>
        </p:nvSpPr>
        <p:spPr>
          <a:xfrm>
            <a:off x="1676400" y="648174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8146597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3. Four Living Creatures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4:6b-8)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4572000" cy="4572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Description (6b-8a)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Identification (6b)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Eyes (6c)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Faces (7)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Wings (8a)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Duty (8b)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4440E-5CEE-46F3-A70E-1A1776FAF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263554"/>
            <a:ext cx="3043570" cy="3140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4D99C-CA71-4302-BA7C-943855FE9B2A}"/>
              </a:ext>
            </a:extLst>
          </p:cNvPr>
          <p:cNvSpPr txBox="1"/>
          <p:nvPr/>
        </p:nvSpPr>
        <p:spPr>
          <a:xfrm>
            <a:off x="1676400" y="648174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311128029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3. Four Living Creatures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4:6b-8)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4572000" cy="4572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Description (6b-8a)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Identification (6b)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Eyes (6c)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Faces (7)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Wings (8a)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Duty (8b)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4440E-5CEE-46F3-A70E-1A1776FAF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263554"/>
            <a:ext cx="3043570" cy="3140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4D99C-CA71-4302-BA7C-943855FE9B2A}"/>
              </a:ext>
            </a:extLst>
          </p:cNvPr>
          <p:cNvSpPr txBox="1"/>
          <p:nvPr/>
        </p:nvSpPr>
        <p:spPr>
          <a:xfrm>
            <a:off x="1676400" y="648174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387455067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3. Four Living Creatures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4:6b-8)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4572000" cy="4572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Description (6b-8a)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Identification (6b)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Eyes (6c)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Faces (7)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Wings (8a)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Duty (8b)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4440E-5CEE-46F3-A70E-1A1776FAF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263554"/>
            <a:ext cx="3043570" cy="3140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4D99C-CA71-4302-BA7C-943855FE9B2A}"/>
              </a:ext>
            </a:extLst>
          </p:cNvPr>
          <p:cNvSpPr txBox="1"/>
          <p:nvPr/>
        </p:nvSpPr>
        <p:spPr>
          <a:xfrm>
            <a:off x="1676400" y="648174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343731800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Preview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4:1-11)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181600" cy="2590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Summons to Heaven (4:1)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Sights in Heaven (4:2-8)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Song of Heaven (4:9-11)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691" y="1676400"/>
            <a:ext cx="3124200" cy="3224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9AEF67-3697-4588-A210-027DFC6950C7}"/>
              </a:ext>
            </a:extLst>
          </p:cNvPr>
          <p:cNvSpPr txBox="1"/>
          <p:nvPr/>
        </p:nvSpPr>
        <p:spPr>
          <a:xfrm>
            <a:off x="1790700" y="6324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2120348647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Song of Heaven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4:9-11)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495800" cy="3276601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Singers (4:9-10)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 Living Creatures (9)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24 Elders (10)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Song (4:11)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801" y="1600200"/>
            <a:ext cx="3174999" cy="327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F89101-D0FA-4CB8-ACE2-0A5AD3B3BB98}"/>
              </a:ext>
            </a:extLst>
          </p:cNvPr>
          <p:cNvSpPr txBox="1"/>
          <p:nvPr/>
        </p:nvSpPr>
        <p:spPr>
          <a:xfrm>
            <a:off x="1790700" y="6324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226476277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Song of Heaven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4:9-11)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495800" cy="3276601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Singers (4:9-10)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 Living Creatures (9)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24 Elders (10)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Song (4:11)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801" y="1600200"/>
            <a:ext cx="3174999" cy="327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F89101-D0FA-4CB8-ACE2-0A5AD3B3BB98}"/>
              </a:ext>
            </a:extLst>
          </p:cNvPr>
          <p:cNvSpPr txBox="1"/>
          <p:nvPr/>
        </p:nvSpPr>
        <p:spPr>
          <a:xfrm>
            <a:off x="1790700" y="6324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1570209308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Song of Heaven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4:9-11)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495800" cy="3276601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Singers (4:9-10)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4 Living Creatures (9)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24 Elders (10)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Song (4:11)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801" y="1600200"/>
            <a:ext cx="3174999" cy="327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F89101-D0FA-4CB8-ACE2-0A5AD3B3BB98}"/>
              </a:ext>
            </a:extLst>
          </p:cNvPr>
          <p:cNvSpPr txBox="1"/>
          <p:nvPr/>
        </p:nvSpPr>
        <p:spPr>
          <a:xfrm>
            <a:off x="1790700" y="6324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2936272938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Song of Heaven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4:9-11)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495800" cy="3276601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Singers (4:9-10)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4 Living Creatures (9)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24 Elders (10)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Song (4:11)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801" y="1600200"/>
            <a:ext cx="3174999" cy="327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F89101-D0FA-4CB8-ACE2-0A5AD3B3BB98}"/>
              </a:ext>
            </a:extLst>
          </p:cNvPr>
          <p:cNvSpPr txBox="1"/>
          <p:nvPr/>
        </p:nvSpPr>
        <p:spPr>
          <a:xfrm>
            <a:off x="1790700" y="6324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4279875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155414"/>
            <a:ext cx="7124700" cy="25021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Seen (Chapter 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Are (Chapters 2–3)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After these things (Chapters 4–22)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1:19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77E6-0692-4CC4-94FD-7E5B5AE4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31" y="3733800"/>
            <a:ext cx="26581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60219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41" name="Group 33"/>
          <p:cNvGraphicFramePr>
            <a:graphicFrameLocks noGrp="1"/>
          </p:cNvGraphicFramePr>
          <p:nvPr>
            <p:extLst/>
          </p:nvPr>
        </p:nvGraphicFramePr>
        <p:xfrm>
          <a:off x="156721" y="128024"/>
          <a:ext cx="8830559" cy="66019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8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0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73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3600" kern="1200" dirty="0">
                          <a:solidFill>
                            <a:srgbClr val="00FFFF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Scripture’s Five Crowns </a:t>
                      </a:r>
                      <a:br>
                        <a:rPr lang="en-US" altLang="en-US" sz="3600" kern="1200" dirty="0">
                          <a:solidFill>
                            <a:srgbClr val="00FFFF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altLang="en-US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(Rev 4:10: 3:11; 2 John 8)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06629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u="none" kern="1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SCRIPTURE</a:t>
                      </a:r>
                      <a:endParaRPr lang="en-US" sz="3200" b="1" u="none" kern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u="non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CROWN</a:t>
                      </a:r>
                      <a:endParaRPr lang="en-US" sz="3200" b="1" u="none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u="non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PURPOSE</a:t>
                      </a:r>
                      <a:endParaRPr lang="en-US" sz="3200" b="1" u="non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Cor. 9:24-27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Incorruptible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Gaining mastery over the flesh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Thess. 2:19-20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Rejoicing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Soul winning</a:t>
                      </a:r>
                      <a:endParaRPr kumimoji="0" lang="en-US" sz="260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Jas. 1:12;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Rev. 2:10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Life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Enduring trials</a:t>
                      </a:r>
                      <a:endParaRPr kumimoji="0" lang="en-US" sz="260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Pet. 5:2-4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Glory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Shepherding God’s people</a:t>
                      </a:r>
                      <a:endParaRPr kumimoji="0" lang="en-US" sz="260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Tim. 4:8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Righteousness</a:t>
                      </a:r>
                      <a:endParaRPr kumimoji="0" lang="en-US" sz="3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Longing for His appearing</a:t>
                      </a:r>
                      <a:endParaRPr kumimoji="0" lang="en-US" sz="260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3295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8EA4C1-42B4-4A8C-A8DC-BCCB3A667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432" y="685800"/>
            <a:ext cx="56031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360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17567-4AAB-41C0-A82B-182C3774A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190821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3:11</a:t>
            </a:r>
          </a:p>
          <a:p>
            <a:pPr algn="just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“I am coming quickly; hold fast what you have,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 that no one will take your crown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6" name="Picture 2" descr="Image result for church of philadelphia">
            <a:extLst>
              <a:ext uri="{FF2B5EF4-FFF2-40B4-BE49-F238E27FC236}">
                <a16:creationId xmlns:a16="http://schemas.microsoft.com/office/drawing/2014/main" id="{E6E8593A-CCD8-404B-982E-D6D6E603B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0434" y="2528887"/>
            <a:ext cx="3903133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E60B59-A97D-4322-BE9C-037B5CEFEF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3391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John 8</a:t>
            </a:r>
          </a:p>
          <a:p>
            <a:pPr algn="just"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“Watch yourselves, that you do not lose what we have accomplished, but that you may receive a full reward.”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C497A-5CD2-498C-8745-D774F2F769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127" y="2895600"/>
            <a:ext cx="20437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8452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E60B59-A97D-4322-BE9C-037B5CEFEF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8315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3:10-15</a:t>
            </a:r>
          </a:p>
          <a:p>
            <a:pPr algn="just"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any man’s work which he has built on it remains, he will receive a reward. 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any man’s work is burned up, he will suffer loss; but he himself will be saved, yet so as through fire.”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C497A-5CD2-498C-8745-D774F2F769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127" y="2895600"/>
            <a:ext cx="20437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41741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15F06D-74A1-40AD-A2CA-2B7B95093B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9:24-27</a:t>
            </a:r>
          </a:p>
          <a:p>
            <a:pPr algn="just" eaLnBrk="1" hangingPunct="1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Do you not know that those who run in a race all run, but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one receives the prize? Run in such a way that you may win.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25 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Everyone who competes in the games exercises self-control in all things. They then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 it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receive a perishable wreath, but we an imperishable.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26 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Therefore I run in such a way, as not without aim; I box in such a way, as not beating the air;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27 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I discipline my body and make it my slave, so that, after I have preached to others, I myself will not be disqualified.”</a:t>
            </a:r>
          </a:p>
        </p:txBody>
      </p:sp>
    </p:spTree>
    <p:extLst>
      <p:ext uri="{BB962C8B-B14F-4D97-AF65-F5344CB8AC3E}">
        <p14:creationId xmlns:p14="http://schemas.microsoft.com/office/powerpoint/2010/main" val="2250880478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Song of Heaven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4:9-11)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495800" cy="3276601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Singers (4:9-10)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4 Living Creatures (9)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24 Elders (10)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Song (4:11)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801" y="1600200"/>
            <a:ext cx="3174999" cy="327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F89101-D0FA-4CB8-ACE2-0A5AD3B3BB98}"/>
              </a:ext>
            </a:extLst>
          </p:cNvPr>
          <p:cNvSpPr txBox="1"/>
          <p:nvPr/>
        </p:nvSpPr>
        <p:spPr>
          <a:xfrm>
            <a:off x="1790700" y="6324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563096564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4009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11:15</a:t>
            </a:r>
          </a:p>
          <a:p>
            <a:pPr algn="just"/>
            <a:r>
              <a:rPr lang="en-US" altLang="en-US" sz="3400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en-US" alt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Then the seventh angel sounded; and there were loud voices in heaven, saying, ‘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kingdom of the world has become the kingdom of our Lord and of His Christ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and He will reign forever and ever.’”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A44F2-033B-4A28-A10E-8D044393D4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04" y="2971800"/>
            <a:ext cx="24611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95310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152401"/>
            <a:ext cx="8839201" cy="5791200"/>
          </a:xfrm>
          <a:prstGeom prst="rect">
            <a:avLst/>
          </a:prstGeom>
          <a:ln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37986791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ulloKr\AppData\Local\Microsoft\Windows\Temporary Internet Files\Content.IE5\PONOXAD0\MP900382922[1].jpg">
            <a:extLst>
              <a:ext uri="{FF2B5EF4-FFF2-40B4-BE49-F238E27FC236}">
                <a16:creationId xmlns:a16="http://schemas.microsoft.com/office/drawing/2014/main" id="{262D227C-7ABB-4FAE-81CF-0276FD57AB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1143000"/>
            <a:ext cx="6335713" cy="4525963"/>
          </a:xfrm>
        </p:spPr>
      </p:pic>
      <p:pic>
        <p:nvPicPr>
          <p:cNvPr id="26627" name="Picture 2" descr="C:\Users\BulloKr\AppData\Local\Microsoft\Windows\Temporary Internet Files\Content.Outlook\N34490JH\image (2).jpg">
            <a:extLst>
              <a:ext uri="{FF2B5EF4-FFF2-40B4-BE49-F238E27FC236}">
                <a16:creationId xmlns:a16="http://schemas.microsoft.com/office/drawing/2014/main" id="{1D34D6F6-82FD-481C-8B43-412F426B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90500"/>
            <a:ext cx="838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724949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Preview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4:1-11)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181600" cy="2590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Summons to Heaven (4:1)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Sights in Heaven (4:2-8)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Song of Heaven (4:9-11)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691" y="1676400"/>
            <a:ext cx="3124200" cy="3224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9AEF67-3697-4588-A210-027DFC6950C7}"/>
              </a:ext>
            </a:extLst>
          </p:cNvPr>
          <p:cNvSpPr txBox="1"/>
          <p:nvPr/>
        </p:nvSpPr>
        <p:spPr>
          <a:xfrm>
            <a:off x="1790700" y="6324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Willmington.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Outline Bible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759</a:t>
            </a:r>
          </a:p>
        </p:txBody>
      </p:sp>
    </p:spTree>
    <p:extLst>
      <p:ext uri="{BB962C8B-B14F-4D97-AF65-F5344CB8AC3E}">
        <p14:creationId xmlns:p14="http://schemas.microsoft.com/office/powerpoint/2010/main" val="2361874539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bless you and keep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 his face shine on you and be gracious to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6537"/>
            <a:ext cx="7772400" cy="906463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Pattern of the Letters in Revelation 2–3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6934200" cy="4983163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(Rev. 1)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to change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to listen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(Rev. 21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–22)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C071DF-B81E-4BEC-B0F3-FD35396426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933883"/>
            <a:ext cx="2583418" cy="3200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17699</TotalTime>
  <Words>2223</Words>
  <Application>Microsoft Office PowerPoint</Application>
  <PresentationFormat>On-screen Show (4:3)</PresentationFormat>
  <Paragraphs>452</Paragraphs>
  <Slides>81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Times New Roman</vt:lpstr>
      <vt:lpstr>Wingdings</vt:lpstr>
      <vt:lpstr>Azure</vt:lpstr>
      <vt:lpstr>PowerPoint Presentation</vt:lpstr>
      <vt:lpstr>Answering Ten Questions</vt:lpstr>
      <vt:lpstr>Prologue (Rev. 1:1-8)</vt:lpstr>
      <vt:lpstr>PowerPoint Presentation</vt:lpstr>
      <vt:lpstr>Revelation 1:19</vt:lpstr>
      <vt:lpstr>Revelation 1:19</vt:lpstr>
      <vt:lpstr>Revelation 1:19</vt:lpstr>
      <vt:lpstr>PowerPoint Presentation</vt:lpstr>
      <vt:lpstr>Pattern of the Letters in Revelation 2–3</vt:lpstr>
      <vt:lpstr>PowerPoint Presentation</vt:lpstr>
      <vt:lpstr>Revelation 1:19</vt:lpstr>
      <vt:lpstr>PowerPoint Presentation</vt:lpstr>
      <vt:lpstr>PowerPoint Presentation</vt:lpstr>
      <vt:lpstr>“After These Things”  (Rev. 4‒22)</vt:lpstr>
      <vt:lpstr>PowerPoint Presentation</vt:lpstr>
      <vt:lpstr>“After These Things”  (Rev. 4‒22)</vt:lpstr>
      <vt:lpstr>PowerPoint Presentation</vt:lpstr>
      <vt:lpstr>PowerPoint Presentation</vt:lpstr>
      <vt:lpstr>PowerPoint Presentation</vt:lpstr>
      <vt:lpstr>Preview (Rev. 4:1-11)</vt:lpstr>
      <vt:lpstr>Preview (Rev. 4:1-11)</vt:lpstr>
      <vt:lpstr>I. Summons to Heaven (Rev. 4:1)</vt:lpstr>
      <vt:lpstr>I. Summons to Heaven (Rev. 4:1)</vt:lpstr>
      <vt:lpstr>PowerPoint Presentation</vt:lpstr>
      <vt:lpstr>I. Summons to Heaven (Rev. 4:1)</vt:lpstr>
      <vt:lpstr>PowerPoint Presentation</vt:lpstr>
      <vt:lpstr>The Bible’s Many Raptures</vt:lpstr>
      <vt:lpstr>Preview (Rev. 4:1-11)</vt:lpstr>
      <vt:lpstr>II. Sights in Heaven (Rev. 4:2-8)</vt:lpstr>
      <vt:lpstr>II. Sights in Heaven (Rev. 4:2-8)</vt:lpstr>
      <vt:lpstr>II. Sights in Heaven (Rev. 4:2-8)</vt:lpstr>
      <vt:lpstr>Instantaneous  (1 Cor 15:52)</vt:lpstr>
      <vt:lpstr>INSPIRATION OF SCRIPTURE 2 Peter 1:20-21</vt:lpstr>
      <vt:lpstr>PowerPoint Presentation</vt:lpstr>
      <vt:lpstr>PowerPoint Presentation</vt:lpstr>
      <vt:lpstr>II. Sights in Heaven (Rev. 4:2-8)</vt:lpstr>
      <vt:lpstr>II. Sights in Heaven (Rev. 4:2-8)</vt:lpstr>
      <vt:lpstr>PowerPoint Presentation</vt:lpstr>
      <vt:lpstr>II. Sights in Heaven (Rev. 4:2-8)</vt:lpstr>
      <vt:lpstr>PowerPoint Presentation</vt:lpstr>
      <vt:lpstr>II. Sights in Heaven (Rev. 4:2-8)</vt:lpstr>
      <vt:lpstr>II. Sights in Heaven (Rev. 4:2-8)</vt:lpstr>
      <vt:lpstr>1. Twenty-Four Elders (Rev. 4:4)</vt:lpstr>
      <vt:lpstr>PowerPoint Presentation</vt:lpstr>
      <vt:lpstr>1. Twenty-Four Elders (Rev. 4:4)</vt:lpstr>
      <vt:lpstr>PowerPoint Presentation</vt:lpstr>
      <vt:lpstr>PowerPoint Presentation</vt:lpstr>
      <vt:lpstr>PowerPoint Presentation</vt:lpstr>
      <vt:lpstr>When Will the Rapture Take Place Relative to the Tribulation Period?</vt:lpstr>
      <vt:lpstr>PowerPoint Presentation</vt:lpstr>
      <vt:lpstr>II. Sights in Heaven (Rev. 4:2-8)</vt:lpstr>
      <vt:lpstr>PowerPoint Presentation</vt:lpstr>
      <vt:lpstr>Two Rules of Interpretation</vt:lpstr>
      <vt:lpstr>When Will the Rapture Take Place Relative to the Tribulation Period?</vt:lpstr>
      <vt:lpstr>PowerPoint Presentation</vt:lpstr>
      <vt:lpstr>STOPPED HERE</vt:lpstr>
      <vt:lpstr>II. Sights in Heaven (Rev. 4:2-8)</vt:lpstr>
      <vt:lpstr>3. Four Living Creatures  (Rev. 4:6b-8)</vt:lpstr>
      <vt:lpstr>3. Four Living Creatures  (Rev. 4:6b-8)</vt:lpstr>
      <vt:lpstr>3. Four Living Creatures  (Rev. 4:6b-8)</vt:lpstr>
      <vt:lpstr>3. Four Living Creatures  (Rev. 4:6b-8)</vt:lpstr>
      <vt:lpstr>3. Four Living Creatures  (Rev. 4:6b-8)</vt:lpstr>
      <vt:lpstr>3. Four Living Creatures  (Rev. 4:6b-8)</vt:lpstr>
      <vt:lpstr>3. Four Living Creatures  (Rev. 4:6b-8)</vt:lpstr>
      <vt:lpstr>Preview (Rev. 4:1-11)</vt:lpstr>
      <vt:lpstr>III. Song of Heaven (Rev. 4:9-11)</vt:lpstr>
      <vt:lpstr>III. Song of Heaven (Rev. 4:9-11)</vt:lpstr>
      <vt:lpstr>III. Song of Heaven (Rev. 4:9-11)</vt:lpstr>
      <vt:lpstr>III. Song of Heaven (Rev. 4:9-11)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Song of Heaven (Rev. 4:9-11)</vt:lpstr>
      <vt:lpstr>PowerPoint Presentation</vt:lpstr>
      <vt:lpstr>PowerPoint Presentation</vt:lpstr>
      <vt:lpstr>Conclusion</vt:lpstr>
      <vt:lpstr>Preview (Rev. 4:1-11)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16-Revelation-3v11-13</dc:title>
  <dc:subject>Revelation</dc:subject>
  <dc:creator>A. Woods</dc:creator>
  <dc:description>Modified by Jim McGowan</dc:description>
  <cp:lastModifiedBy>anne woods</cp:lastModifiedBy>
  <cp:revision>1879</cp:revision>
  <cp:lastPrinted>2018-07-08T14:38:51Z</cp:lastPrinted>
  <dcterms:created xsi:type="dcterms:W3CDTF">2009-03-17T12:21:13Z</dcterms:created>
  <dcterms:modified xsi:type="dcterms:W3CDTF">2018-11-19T12:50:13Z</dcterms:modified>
</cp:coreProperties>
</file>