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372" r:id="rId3"/>
    <p:sldId id="4540" r:id="rId4"/>
    <p:sldId id="4566" r:id="rId5"/>
    <p:sldId id="978" r:id="rId6"/>
    <p:sldId id="269" r:id="rId7"/>
    <p:sldId id="351" r:id="rId8"/>
    <p:sldId id="352" r:id="rId9"/>
    <p:sldId id="3889" r:id="rId10"/>
    <p:sldId id="3822" r:id="rId11"/>
    <p:sldId id="3823" r:id="rId12"/>
    <p:sldId id="3824" r:id="rId13"/>
    <p:sldId id="353" r:id="rId14"/>
    <p:sldId id="355" r:id="rId15"/>
    <p:sldId id="270" r:id="rId16"/>
    <p:sldId id="4568" r:id="rId17"/>
    <p:sldId id="4567" r:id="rId18"/>
    <p:sldId id="4569" r:id="rId19"/>
    <p:sldId id="4588" r:id="rId20"/>
    <p:sldId id="4589" r:id="rId21"/>
    <p:sldId id="4590" r:id="rId22"/>
    <p:sldId id="4591" r:id="rId23"/>
    <p:sldId id="4592" r:id="rId24"/>
    <p:sldId id="4593" r:id="rId25"/>
    <p:sldId id="4594" r:id="rId26"/>
    <p:sldId id="4595" r:id="rId27"/>
    <p:sldId id="4570" r:id="rId28"/>
    <p:sldId id="4571" r:id="rId29"/>
    <p:sldId id="4575" r:id="rId30"/>
    <p:sldId id="285" r:id="rId31"/>
    <p:sldId id="4573" r:id="rId32"/>
    <p:sldId id="4576" r:id="rId33"/>
    <p:sldId id="4577" r:id="rId34"/>
    <p:sldId id="4578" r:id="rId35"/>
    <p:sldId id="271" r:id="rId36"/>
    <p:sldId id="286" r:id="rId37"/>
    <p:sldId id="856" r:id="rId38"/>
    <p:sldId id="356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006600"/>
    <a:srgbClr val="990000"/>
    <a:srgbClr val="66FF99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4824" autoAdjust="0"/>
  </p:normalViewPr>
  <p:slideViewPr>
    <p:cSldViewPr>
      <p:cViewPr varScale="1">
        <p:scale>
          <a:sx n="105" d="100"/>
          <a:sy n="105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Dr. Andy Woods - Ecclessiology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8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t" anchorCtr="0" compatLnSpc="1">
            <a:prstTxWarp prst="textNoShape">
              <a:avLst/>
            </a:prstTxWarp>
          </a:bodyPr>
          <a:lstStyle>
            <a:lvl1pPr algn="r"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B3ACF45-037E-4F1A-9E36-53BCF4BA85B0}" type="datetime1">
              <a:rPr lang="en-US" smtClean="0">
                <a:latin typeface="Calibri" panose="020F0502020204030204" pitchFamily="34" charset="0"/>
              </a:rPr>
              <a:t>11/18/2018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defTabSz="96651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>
                <a:latin typeface="Calibri" panose="020F0502020204030204" pitchFamily="34" charset="0"/>
              </a:rPr>
              <a:t>Sugar Land Bible Church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8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1" tIns="48321" rIns="96641" bIns="48321" numCol="1" anchor="b" anchorCtr="0" compatLnSpc="1">
            <a:prstTxWarp prst="textNoShape">
              <a:avLst/>
            </a:prstTxWarp>
          </a:bodyPr>
          <a:lstStyle>
            <a:lvl1pPr algn="r" defTabSz="966510" eaLnBrk="1" hangingPunct="1">
              <a:defRPr sz="1200" smtClean="0"/>
            </a:lvl1pPr>
          </a:lstStyle>
          <a:p>
            <a:pPr>
              <a:defRPr/>
            </a:pPr>
            <a:fld id="{64D9FA50-B652-4374-A60C-942D4D86F55D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19T16:48:20.075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17 0 2688,'-17'0'1056,"17"0"-576,0 34-512,0-18 224</inkml:trace>
  <inkml:trace contextRef="#ctx0" brushRef="#br0" timeOffset="90.021">1 51 4000,'0'0'-576,"0"0"288,0 0 128,0 0 192,0 0 64,0 0-32,0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Dr. Andy Woods - Ecclessiology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1F067E-5105-4582-9661-29BB11FD041E}" type="datetime1">
              <a:rPr lang="en-US" smtClean="0"/>
              <a:t>11/18/2018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0" tIns="47420" rIns="94840" bIns="474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0835" cy="4320213"/>
          </a:xfrm>
          <a:prstGeom prst="rect">
            <a:avLst/>
          </a:prstGeom>
        </p:spPr>
        <p:txBody>
          <a:bodyPr vert="horz" lIns="94840" tIns="47420" rIns="94840" bIns="474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40" tIns="47420" rIns="94840" bIns="47420" rtlCol="0" anchor="b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4840" tIns="47420" rIns="94840" bIns="474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E12E10-4977-4B34-9E69-F74DF60D6BD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846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6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D4CAFE-C319-4571-8217-AC672F769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8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76B10-3D84-4311-8447-02D5602794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81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343EB-E510-474F-81AE-1CC688088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88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FD5E51-C704-4CB5-AD20-00065384E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7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6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0F24F6-3D46-4411-917A-59364F9CF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F88F1C-F52B-4866-9B19-20E62C6DC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58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4585D-10B2-47BE-B30E-3840132CB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8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7DA9A-C91F-4D7C-9543-1232334F4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28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044A3-C64B-439C-B7F2-9F7A50A2C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0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853EB-C01D-41FA-99BA-0A731164B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22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64743-69A0-4AE9-A82A-E469AF628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8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F167E-0034-4040-A80B-059AAEDBF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3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7411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7443" name="Rectangle 10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4" name="Rectangle 1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45" name="Rectangle 1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A62825-CB94-47F8-9653-B250F41B42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46" name="Rectangle 10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996" y="2477941"/>
            <a:ext cx="1390008" cy="19021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685800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Ecclesiology</a:t>
            </a:r>
            <a:b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40</a:t>
            </a:r>
            <a:endParaRPr lang="en-US" alt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838200" y="45720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/>
            <a:endParaRPr lang="en-US" altLang="en-US" sz="20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/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14:cNvPr>
              <p14:cNvContentPartPr/>
              <p14:nvPr/>
            </p14:nvContentPartPr>
            <p14:xfrm>
              <a:off x="10853129" y="4297026"/>
              <a:ext cx="6120" cy="181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27B7D1-57B0-45DC-ABD1-2E4F00DC20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48709" y="4292481"/>
                <a:ext cx="14620" cy="2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12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He gave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apostles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prophets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evangelists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pastors and teachers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equipping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saints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of service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building up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 the body of Christ;”</a:t>
            </a:r>
          </a:p>
        </p:txBody>
      </p:sp>
    </p:spTree>
    <p:extLst>
      <p:ext uri="{BB962C8B-B14F-4D97-AF65-F5344CB8AC3E}">
        <p14:creationId xmlns:p14="http://schemas.microsoft.com/office/powerpoint/2010/main" val="280912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12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until we all attain to 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unity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faith, and of the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knowledge of the Son of God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a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mature man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measure of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stature which belongs to the fullness of Christ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As a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we are no longer to be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tossed here and there by waves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carried about by every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doctrine, by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trickery of men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by craftiness in deceitful scheming;”</a:t>
            </a:r>
          </a:p>
        </p:txBody>
      </p:sp>
    </p:spTree>
    <p:extLst>
      <p:ext uri="{BB962C8B-B14F-4D97-AF65-F5344CB8AC3E}">
        <p14:creationId xmlns:p14="http://schemas.microsoft.com/office/powerpoint/2010/main" val="353485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4:11-16</a:t>
            </a:r>
          </a:p>
          <a:p>
            <a:pPr algn="just">
              <a:spcAft>
                <a:spcPts val="12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truth in love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we are to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grow up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aspects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into Him who is the head, even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 whom the whole body, being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fitted and held together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by what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every joint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according to the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proper working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individual part, causes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body for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building up of itself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in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6403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Local Church Government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7810500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Episcopalian/bishop rule – Acts 15:2, 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Congregational rule – Acts 6:1-7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Presbyterian/elder rule – Acts 20:28; 1 Tim 5:17; 4:14</a:t>
            </a:r>
          </a:p>
        </p:txBody>
      </p:sp>
    </p:spTree>
    <p:extLst>
      <p:ext uri="{BB962C8B-B14F-4D97-AF65-F5344CB8AC3E}">
        <p14:creationId xmlns:p14="http://schemas.microsoft.com/office/powerpoint/2010/main" val="34264598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987552"/>
            <a:ext cx="4800600" cy="5718048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u="sng" dirty="0">
                <a:solidFill>
                  <a:srgbClr val="FFFFCC"/>
                </a:solidFill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42621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34765111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32565633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Elder Qualifications</a:t>
            </a:r>
            <a:br>
              <a:rPr lang="en-US" altLang="en-US" sz="3600" dirty="0"/>
            </a:br>
            <a:r>
              <a:rPr lang="en-US" altLang="en-US" sz="2800" dirty="0"/>
              <a:t>1 Tim. 3:1-7; Titus 1:5-9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General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Moral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Mental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Personality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Domestic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Christian experience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Reputation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qualifications</a:t>
            </a:r>
          </a:p>
        </p:txBody>
      </p:sp>
      <p:pic>
        <p:nvPicPr>
          <p:cNvPr id="1026" name="Picture 2" descr="Image result for elder qualifications">
            <a:extLst>
              <a:ext uri="{FF2B5EF4-FFF2-40B4-BE49-F238E27FC236}">
                <a16:creationId xmlns:a16="http://schemas.microsoft.com/office/drawing/2014/main" id="{061A1B73-5758-4BD8-AAB0-7AF02621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632499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4592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Elder Qualifications</a:t>
            </a:r>
            <a:br>
              <a:rPr lang="en-US" altLang="en-US" sz="3600" dirty="0"/>
            </a:br>
            <a:r>
              <a:rPr lang="en-US" altLang="en-US" sz="2800" dirty="0"/>
              <a:t>1 Tim. 3:1-7; Titus 1:5-9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General</a:t>
            </a:r>
            <a:r>
              <a:rPr lang="en-US" u="sng" dirty="0"/>
              <a:t> </a:t>
            </a:r>
            <a:r>
              <a:rPr lang="en-US" b="1" u="sng" dirty="0">
                <a:solidFill>
                  <a:srgbClr val="FFFFCC"/>
                </a:solidFill>
              </a:rPr>
              <a:t>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Moral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Mental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Personality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Domestic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Christian experience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Reputation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qualifications</a:t>
            </a:r>
          </a:p>
        </p:txBody>
      </p:sp>
      <p:pic>
        <p:nvPicPr>
          <p:cNvPr id="1026" name="Picture 2" descr="Image result for elder qualifications">
            <a:extLst>
              <a:ext uri="{FF2B5EF4-FFF2-40B4-BE49-F238E27FC236}">
                <a16:creationId xmlns:a16="http://schemas.microsoft.com/office/drawing/2014/main" id="{061A1B73-5758-4BD8-AAB0-7AF02621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632499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114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15200" cy="5791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9300" y="1143000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960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Elder Qualifications</a:t>
            </a:r>
            <a:br>
              <a:rPr lang="en-US" altLang="en-US" sz="3600" dirty="0"/>
            </a:br>
            <a:r>
              <a:rPr lang="en-US" altLang="en-US" sz="2800" dirty="0"/>
              <a:t>1 Tim. 3:1-7; Titus 1:5-9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General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Moral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Mental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Personality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Domestic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Christian experience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Reputation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qualifications</a:t>
            </a:r>
          </a:p>
        </p:txBody>
      </p:sp>
      <p:pic>
        <p:nvPicPr>
          <p:cNvPr id="1026" name="Picture 2" descr="Image result for elder qualifications">
            <a:extLst>
              <a:ext uri="{FF2B5EF4-FFF2-40B4-BE49-F238E27FC236}">
                <a16:creationId xmlns:a16="http://schemas.microsoft.com/office/drawing/2014/main" id="{061A1B73-5758-4BD8-AAB0-7AF02621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632499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4319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Elder Qualifications</a:t>
            </a:r>
            <a:br>
              <a:rPr lang="en-US" altLang="en-US" sz="3600" dirty="0"/>
            </a:br>
            <a:r>
              <a:rPr lang="en-US" altLang="en-US" sz="2800" dirty="0"/>
              <a:t>1 Tim. 3:1-7; Titus 1:5-9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General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Moral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Mental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Personality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Domestic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Christian experience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Reputation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qualifications</a:t>
            </a:r>
          </a:p>
        </p:txBody>
      </p:sp>
      <p:pic>
        <p:nvPicPr>
          <p:cNvPr id="1026" name="Picture 2" descr="Image result for elder qualifications">
            <a:extLst>
              <a:ext uri="{FF2B5EF4-FFF2-40B4-BE49-F238E27FC236}">
                <a16:creationId xmlns:a16="http://schemas.microsoft.com/office/drawing/2014/main" id="{061A1B73-5758-4BD8-AAB0-7AF02621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632499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3148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Elder Qualifications</a:t>
            </a:r>
            <a:br>
              <a:rPr lang="en-US" altLang="en-US" sz="3600" dirty="0"/>
            </a:br>
            <a:r>
              <a:rPr lang="en-US" altLang="en-US" sz="2800" dirty="0"/>
              <a:t>1 Tim. 3:1-7; Titus 1:5-9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General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Moral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Mental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Personality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Domestic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Christian experience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Reputation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qualifications</a:t>
            </a:r>
          </a:p>
        </p:txBody>
      </p:sp>
      <p:pic>
        <p:nvPicPr>
          <p:cNvPr id="1026" name="Picture 2" descr="Image result for elder qualifications">
            <a:extLst>
              <a:ext uri="{FF2B5EF4-FFF2-40B4-BE49-F238E27FC236}">
                <a16:creationId xmlns:a16="http://schemas.microsoft.com/office/drawing/2014/main" id="{061A1B73-5758-4BD8-AAB0-7AF02621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632499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1691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Elder Qualifications</a:t>
            </a:r>
            <a:br>
              <a:rPr lang="en-US" altLang="en-US" sz="3600" dirty="0"/>
            </a:br>
            <a:r>
              <a:rPr lang="en-US" altLang="en-US" sz="2800" dirty="0"/>
              <a:t>1 Tim. 3:1-7; Titus 1:5-9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General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Moral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Mental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Personality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Domestic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Christian experience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Reputation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qualifications</a:t>
            </a:r>
          </a:p>
        </p:txBody>
      </p:sp>
      <p:pic>
        <p:nvPicPr>
          <p:cNvPr id="1026" name="Picture 2" descr="Image result for elder qualifications">
            <a:extLst>
              <a:ext uri="{FF2B5EF4-FFF2-40B4-BE49-F238E27FC236}">
                <a16:creationId xmlns:a16="http://schemas.microsoft.com/office/drawing/2014/main" id="{061A1B73-5758-4BD8-AAB0-7AF02621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632499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6461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Elder Qualifications</a:t>
            </a:r>
            <a:br>
              <a:rPr lang="en-US" altLang="en-US" sz="3600" dirty="0"/>
            </a:br>
            <a:r>
              <a:rPr lang="en-US" altLang="en-US" sz="2800" dirty="0"/>
              <a:t>1 Tim. 3:1-7; Titus 1:5-9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General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Moral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Mental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Personality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Domestic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Christian experience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Reputation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qualifications</a:t>
            </a:r>
          </a:p>
        </p:txBody>
      </p:sp>
      <p:pic>
        <p:nvPicPr>
          <p:cNvPr id="1026" name="Picture 2" descr="Image result for elder qualifications">
            <a:extLst>
              <a:ext uri="{FF2B5EF4-FFF2-40B4-BE49-F238E27FC236}">
                <a16:creationId xmlns:a16="http://schemas.microsoft.com/office/drawing/2014/main" id="{061A1B73-5758-4BD8-AAB0-7AF02621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632499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25372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Elder Qualifications</a:t>
            </a:r>
            <a:br>
              <a:rPr lang="en-US" altLang="en-US" sz="3600" dirty="0"/>
            </a:br>
            <a:r>
              <a:rPr lang="en-US" altLang="en-US" sz="2800" dirty="0"/>
              <a:t>1 Tim. 3:1-7; Titus 1:5-9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General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Moral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Mental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Personality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Domestic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Christian experience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Reputation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Knowledge qualifications</a:t>
            </a:r>
          </a:p>
        </p:txBody>
      </p:sp>
      <p:pic>
        <p:nvPicPr>
          <p:cNvPr id="1026" name="Picture 2" descr="Image result for elder qualifications">
            <a:extLst>
              <a:ext uri="{FF2B5EF4-FFF2-40B4-BE49-F238E27FC236}">
                <a16:creationId xmlns:a16="http://schemas.microsoft.com/office/drawing/2014/main" id="{061A1B73-5758-4BD8-AAB0-7AF02621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632499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0400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772400" cy="914401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Elder Qualifications</a:t>
            </a:r>
            <a:br>
              <a:rPr lang="en-US" altLang="en-US" sz="3600" dirty="0"/>
            </a:br>
            <a:r>
              <a:rPr lang="en-US" altLang="en-US" sz="2800" dirty="0"/>
              <a:t>1 Tim. 3:1-7; Titus 1:5-9</a:t>
            </a:r>
            <a:endParaRPr lang="en-US" alt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876799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General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Moral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Mental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Personality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Domestic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Christian experience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Reputation qualifications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Knowledge qualifications</a:t>
            </a:r>
          </a:p>
        </p:txBody>
      </p:sp>
      <p:pic>
        <p:nvPicPr>
          <p:cNvPr id="1026" name="Picture 2" descr="Image result for elder qualifications">
            <a:extLst>
              <a:ext uri="{FF2B5EF4-FFF2-40B4-BE49-F238E27FC236}">
                <a16:creationId xmlns:a16="http://schemas.microsoft.com/office/drawing/2014/main" id="{061A1B73-5758-4BD8-AAB0-7AF02621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632499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4565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245305110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337865750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15635500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708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C16B46C1-014E-4EA9-8B75-3B4CDD49D3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524000"/>
            <a:ext cx="2438400" cy="4114800"/>
          </a:xfrm>
        </p:spPr>
        <p:txBody>
          <a:bodyPr/>
          <a:lstStyle/>
          <a:p>
            <a:pPr marL="460375" indent="-460375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</a:t>
            </a:r>
          </a:p>
          <a:p>
            <a:pPr marL="460375" indent="-460375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</a:t>
            </a:r>
          </a:p>
          <a:p>
            <a:pPr marL="460375" indent="-460375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Graze</a:t>
            </a:r>
          </a:p>
        </p:txBody>
      </p:sp>
      <p:pic>
        <p:nvPicPr>
          <p:cNvPr id="13316" name="Picture 1028">
            <a:extLst>
              <a:ext uri="{FF2B5EF4-FFF2-40B4-BE49-F238E27FC236}">
                <a16:creationId xmlns:a16="http://schemas.microsoft.com/office/drawing/2014/main" id="{7BB0229F-C16F-4FE1-96F8-94E96DA6B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359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F2881AB-4A78-4248-A828-DB566E654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Shepherd/Pastor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112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85769530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337399164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dirty="0">
                <a:solidFill>
                  <a:srgbClr val="FFFFCC"/>
                </a:solidFill>
              </a:rPr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85707858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Local Church Officers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315200" cy="5486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solidFill>
                  <a:srgbClr val="FFFFCC"/>
                </a:solidFill>
              </a:rPr>
              <a:t>Elder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Qualifications (1 Tim 3:1-7; Titus 1:5-9)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Number (Jas 5:14)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Distinction among elders (1 Tim 5:17)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Duties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Removal (1 Tim 5:19)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dirty="0">
                <a:solidFill>
                  <a:srgbClr val="FFFFCC"/>
                </a:solidFill>
              </a:rPr>
              <a:t>Deacon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/>
              <a:t>Definition (Acts 6:1-7)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</a:rPr>
              <a:t>Qualifications (1 Tim 3:8-13)</a:t>
            </a:r>
          </a:p>
        </p:txBody>
      </p:sp>
    </p:spTree>
    <p:extLst>
      <p:ext uri="{BB962C8B-B14F-4D97-AF65-F5344CB8AC3E}">
        <p14:creationId xmlns:p14="http://schemas.microsoft.com/office/powerpoint/2010/main" val="235628987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Gender Restrictions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1"/>
            <a:ext cx="7924800" cy="32004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Women are the backbone of the church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Trinitarian example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Gender restrictions (1 Tim 3:1ff; Titus 1:5ff; 1 Tim 2:12)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476" y="657571"/>
            <a:ext cx="6819048" cy="5542857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74971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987552"/>
            <a:ext cx="4800600" cy="5718048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b="1" u="sng" dirty="0">
                <a:solidFill>
                  <a:srgbClr val="FFFFCC"/>
                </a:solidFill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400"/>
              </a:spcAft>
              <a:buSzPct val="100000"/>
              <a:buFont typeface="+mj-lt"/>
              <a:buAutoNum type="romanUcPeriod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2577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Activities of the Local Church </a:t>
            </a:r>
            <a:b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(Acts 2:41-47)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4194" y="1371600"/>
            <a:ext cx="5587206" cy="5181599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Doctrine (Acts 2:42)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Ordinances (Acts 2:41-42, 46) 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(Acts 2:42)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Evangelism (Acts 2:47)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(Acts 2:47)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Benevolence (Acts 2:44-45)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 (Acts 2:42, 46-47)</a:t>
            </a:r>
          </a:p>
        </p:txBody>
      </p:sp>
    </p:spTree>
    <p:extLst>
      <p:ext uri="{BB962C8B-B14F-4D97-AF65-F5344CB8AC3E}">
        <p14:creationId xmlns:p14="http://schemas.microsoft.com/office/powerpoint/2010/main" val="42578606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Ecclesiology Overview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6019800" cy="6019800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Universal vs. local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 pictures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Origin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Israel – Church differences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Intercalation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Officers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Ordinances</a:t>
            </a:r>
          </a:p>
          <a:p>
            <a:pPr marL="571500" indent="-57150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Purity</a:t>
            </a:r>
          </a:p>
        </p:txBody>
      </p:sp>
      <p:pic>
        <p:nvPicPr>
          <p:cNvPr id="18436" name="Picture 2" descr="http://image.slidesharecdn.com/ecclesiologyandmodelsofthechurch-1207707008649037-8/95/ecclesiology-and-models-of-the-church-1-728.jpg?cb=1207681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3581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01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Local Church Government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7810500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Episcopalian/bishop rule – Acts 15:2, 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Congregational rule – Acts 6:1-7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Presbyterian/elder rule – Acts 20:28; 1 Tim 5:17; 4:14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Local Church Government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7810500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Episcopalian/bishop rule – Acts 15:2, 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Congregational rule – Acts 6:1-7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Presbyterian/elder rule – Acts 20:28; 1 Tim 5:17; 4:14</a:t>
            </a:r>
          </a:p>
        </p:txBody>
      </p:sp>
    </p:spTree>
    <p:extLst>
      <p:ext uri="{BB962C8B-B14F-4D97-AF65-F5344CB8AC3E}">
        <p14:creationId xmlns:p14="http://schemas.microsoft.com/office/powerpoint/2010/main" val="423808072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Local Church Government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00200"/>
            <a:ext cx="7810500" cy="4460875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Episcopalian/bishop rule – Acts 15:2, 6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Congregational rule – Acts 6:1-7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Presbyterian/elder rule – Acts 20:28; 1 Tim 5:17; 4:14</a:t>
            </a:r>
          </a:p>
        </p:txBody>
      </p:sp>
    </p:spTree>
    <p:extLst>
      <p:ext uri="{BB962C8B-B14F-4D97-AF65-F5344CB8AC3E}">
        <p14:creationId xmlns:p14="http://schemas.microsoft.com/office/powerpoint/2010/main" val="9522018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C110834-AA45-4ED8-884A-7484CE886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28600"/>
            <a:ext cx="7886700" cy="77787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VII. Purposes of the Local Church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8B7DCC6-7FF8-4283-A613-52CA56597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1600200"/>
            <a:ext cx="5715000" cy="373380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Glorify God (Eph 3:21)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Edify the saints (Eph 4:11-16)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Fulfill the Great Commission (Matt 28:18-20)</a:t>
            </a:r>
          </a:p>
        </p:txBody>
      </p:sp>
      <p:pic>
        <p:nvPicPr>
          <p:cNvPr id="72708" name="Picture 2" descr="https://encrypted-tbn1.gstatic.com/images?q=tbn:ANd9GcRVEkk3EF6aIGxY0Yz0z_uevMi3B1FPvrIm0btZT0dvwfQOys6K">
            <a:extLst>
              <a:ext uri="{FF2B5EF4-FFF2-40B4-BE49-F238E27FC236}">
                <a16:creationId xmlns:a16="http://schemas.microsoft.com/office/drawing/2014/main" id="{EAF4AD47-3C1A-440C-9761-C2924424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057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526785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8166</TotalTime>
  <Words>1016</Words>
  <Application>Microsoft Office PowerPoint</Application>
  <PresentationFormat>On-screen Show (4:3)</PresentationFormat>
  <Paragraphs>292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Calibri</vt:lpstr>
      <vt:lpstr>Times New Roman</vt:lpstr>
      <vt:lpstr>Wingdings</vt:lpstr>
      <vt:lpstr>Azure</vt:lpstr>
      <vt:lpstr>PowerPoint Presentation</vt:lpstr>
      <vt:lpstr>Areas of Systematic Theology</vt:lpstr>
      <vt:lpstr>Ecclesiology Overview</vt:lpstr>
      <vt:lpstr>Activities of the Local Church  (Acts 2:41-47)</vt:lpstr>
      <vt:lpstr>Ecclesiology Overview</vt:lpstr>
      <vt:lpstr>Local Church Government</vt:lpstr>
      <vt:lpstr>Local Church Government</vt:lpstr>
      <vt:lpstr>Local Church Government</vt:lpstr>
      <vt:lpstr>VII. Purposes of the Local Church</vt:lpstr>
      <vt:lpstr>PowerPoint Presentation</vt:lpstr>
      <vt:lpstr>PowerPoint Presentation</vt:lpstr>
      <vt:lpstr>PowerPoint Presentation</vt:lpstr>
      <vt:lpstr>Local Church Government</vt:lpstr>
      <vt:lpstr>Ecclesiology Overview</vt:lpstr>
      <vt:lpstr>Local Church Officers</vt:lpstr>
      <vt:lpstr>Local Church Officers</vt:lpstr>
      <vt:lpstr>Local Church Officers</vt:lpstr>
      <vt:lpstr>Elder Qualifications 1 Tim. 3:1-7; Titus 1:5-9</vt:lpstr>
      <vt:lpstr>Elder Qualifications 1 Tim. 3:1-7; Titus 1:5-9</vt:lpstr>
      <vt:lpstr>Elder Qualifications 1 Tim. 3:1-7; Titus 1:5-9</vt:lpstr>
      <vt:lpstr>Elder Qualifications 1 Tim. 3:1-7; Titus 1:5-9</vt:lpstr>
      <vt:lpstr>Elder Qualifications 1 Tim. 3:1-7; Titus 1:5-9</vt:lpstr>
      <vt:lpstr>Elder Qualifications 1 Tim. 3:1-7; Titus 1:5-9</vt:lpstr>
      <vt:lpstr>Elder Qualifications 1 Tim. 3:1-7; Titus 1:5-9</vt:lpstr>
      <vt:lpstr>Elder Qualifications 1 Tim. 3:1-7; Titus 1:5-9</vt:lpstr>
      <vt:lpstr>Elder Qualifications 1 Tim. 3:1-7; Titus 1:5-9</vt:lpstr>
      <vt:lpstr>Local Church Officers</vt:lpstr>
      <vt:lpstr>Local Church Officers</vt:lpstr>
      <vt:lpstr>Local Church Officers</vt:lpstr>
      <vt:lpstr>PowerPoint Presentation</vt:lpstr>
      <vt:lpstr>Local Church Officers</vt:lpstr>
      <vt:lpstr>Local Church Officers</vt:lpstr>
      <vt:lpstr>Local Church Officers</vt:lpstr>
      <vt:lpstr>Local Church Officers</vt:lpstr>
      <vt:lpstr>Gender Restrictions</vt:lpstr>
      <vt:lpstr>PowerPoint Presentation</vt:lpstr>
      <vt:lpstr>Conclusion</vt:lpstr>
      <vt:lpstr>Ecclesiology Overview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Ecclesiology</dc:title>
  <dc:creator>A. Woods</dc:creator>
  <cp:lastModifiedBy>Jim McGowan</cp:lastModifiedBy>
  <cp:revision>874</cp:revision>
  <cp:lastPrinted>2018-11-18T12:58:18Z</cp:lastPrinted>
  <dcterms:created xsi:type="dcterms:W3CDTF">2009-02-28T19:27:16Z</dcterms:created>
  <dcterms:modified xsi:type="dcterms:W3CDTF">2018-11-18T12:58:38Z</dcterms:modified>
</cp:coreProperties>
</file>