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56"/>
  </p:notesMasterIdLst>
  <p:handoutMasterIdLst>
    <p:handoutMasterId r:id="rId57"/>
  </p:handoutMasterIdLst>
  <p:sldIdLst>
    <p:sldId id="257" r:id="rId2"/>
    <p:sldId id="342" r:id="rId3"/>
    <p:sldId id="326" r:id="rId4"/>
    <p:sldId id="328" r:id="rId5"/>
    <p:sldId id="327" r:id="rId6"/>
    <p:sldId id="329" r:id="rId7"/>
    <p:sldId id="262" r:id="rId8"/>
    <p:sldId id="375" r:id="rId9"/>
    <p:sldId id="330" r:id="rId10"/>
    <p:sldId id="331" r:id="rId11"/>
    <p:sldId id="259" r:id="rId12"/>
    <p:sldId id="334" r:id="rId13"/>
    <p:sldId id="269" r:id="rId14"/>
    <p:sldId id="332" r:id="rId15"/>
    <p:sldId id="268" r:id="rId16"/>
    <p:sldId id="292" r:id="rId17"/>
    <p:sldId id="275" r:id="rId18"/>
    <p:sldId id="333" r:id="rId19"/>
    <p:sldId id="270" r:id="rId20"/>
    <p:sldId id="343" r:id="rId21"/>
    <p:sldId id="260" r:id="rId22"/>
    <p:sldId id="264" r:id="rId23"/>
    <p:sldId id="271" r:id="rId24"/>
    <p:sldId id="421" r:id="rId25"/>
    <p:sldId id="266" r:id="rId26"/>
    <p:sldId id="267" r:id="rId27"/>
    <p:sldId id="349" r:id="rId28"/>
    <p:sldId id="272" r:id="rId29"/>
    <p:sldId id="355" r:id="rId30"/>
    <p:sldId id="356" r:id="rId31"/>
    <p:sldId id="426" r:id="rId32"/>
    <p:sldId id="367" r:id="rId33"/>
    <p:sldId id="366" r:id="rId34"/>
    <p:sldId id="354" r:id="rId35"/>
    <p:sldId id="480" r:id="rId36"/>
    <p:sldId id="479" r:id="rId37"/>
    <p:sldId id="357" r:id="rId38"/>
    <p:sldId id="368" r:id="rId39"/>
    <p:sldId id="370" r:id="rId40"/>
    <p:sldId id="371" r:id="rId41"/>
    <p:sldId id="372" r:id="rId42"/>
    <p:sldId id="353" r:id="rId43"/>
    <p:sldId id="358" r:id="rId44"/>
    <p:sldId id="373" r:id="rId45"/>
    <p:sldId id="374" r:id="rId46"/>
    <p:sldId id="350" r:id="rId47"/>
    <p:sldId id="351" r:id="rId48"/>
    <p:sldId id="335" r:id="rId49"/>
    <p:sldId id="338" r:id="rId50"/>
    <p:sldId id="341" r:id="rId51"/>
    <p:sldId id="424" r:id="rId52"/>
    <p:sldId id="352" r:id="rId53"/>
    <p:sldId id="311" r:id="rId54"/>
    <p:sldId id="425"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79604" autoAdjust="0"/>
  </p:normalViewPr>
  <p:slideViewPr>
    <p:cSldViewPr snapToGrid="0">
      <p:cViewPr>
        <p:scale>
          <a:sx n="90" d="100"/>
          <a:sy n="90" d="100"/>
        </p:scale>
        <p:origin x="1884" y="36"/>
      </p:cViewPr>
      <p:guideLst>
        <p:guide orient="horz" pos="2160"/>
        <p:guide pos="2880"/>
      </p:guideLst>
    </p:cSldViewPr>
  </p:slideViewPr>
  <p:notesTextViewPr>
    <p:cViewPr>
      <p:scale>
        <a:sx n="1" d="1"/>
        <a:sy n="1" d="1"/>
      </p:scale>
      <p:origin x="0" y="0"/>
    </p:cViewPr>
  </p:notesTextViewPr>
  <p:notesViewPr>
    <p:cSldViewPr snapToGrid="0">
      <p:cViewPr varScale="1">
        <p:scale>
          <a:sx n="81" d="100"/>
          <a:sy n="81" d="100"/>
        </p:scale>
        <p:origin x="37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FEAF4699-963B-4545-9ABE-4858D35F498E}"/>
    <pc:docChg chg="undo custSel addSld delSld modSld">
      <pc:chgData name="Jim McGowan" userId="e2c7446dd3aca506" providerId="LiveId" clId="{FEAF4699-963B-4545-9ABE-4858D35F498E}" dt="2018-09-03T14:20:09.915" v="287" actId="20577"/>
      <pc:docMkLst>
        <pc:docMk/>
      </pc:docMkLst>
      <pc:sldChg chg="modSp">
        <pc:chgData name="Jim McGowan" userId="e2c7446dd3aca506" providerId="LiveId" clId="{FEAF4699-963B-4545-9ABE-4858D35F498E}" dt="2018-09-03T14:16:58.205" v="269" actId="12788"/>
        <pc:sldMkLst>
          <pc:docMk/>
          <pc:sldMk cId="3543249771" sldId="259"/>
        </pc:sldMkLst>
        <pc:spChg chg="mod">
          <ac:chgData name="Jim McGowan" userId="e2c7446dd3aca506" providerId="LiveId" clId="{FEAF4699-963B-4545-9ABE-4858D35F498E}" dt="2018-09-03T14:16:58.205" v="269" actId="12788"/>
          <ac:spMkLst>
            <pc:docMk/>
            <pc:sldMk cId="3543249771" sldId="259"/>
            <ac:spMk id="3" creationId="{00000000-0000-0000-0000-000000000000}"/>
          </ac:spMkLst>
        </pc:spChg>
      </pc:sldChg>
      <pc:sldChg chg="modSp">
        <pc:chgData name="Jim McGowan" userId="e2c7446dd3aca506" providerId="LiveId" clId="{FEAF4699-963B-4545-9ABE-4858D35F498E}" dt="2018-09-03T14:17:59.774" v="271" actId="14100"/>
        <pc:sldMkLst>
          <pc:docMk/>
          <pc:sldMk cId="2153554759" sldId="269"/>
        </pc:sldMkLst>
        <pc:spChg chg="mod">
          <ac:chgData name="Jim McGowan" userId="e2c7446dd3aca506" providerId="LiveId" clId="{FEAF4699-963B-4545-9ABE-4858D35F498E}" dt="2018-09-03T14:17:59.774" v="271" actId="14100"/>
          <ac:spMkLst>
            <pc:docMk/>
            <pc:sldMk cId="2153554759" sldId="269"/>
            <ac:spMk id="10" creationId="{00000000-0000-0000-0000-000000000000}"/>
          </ac:spMkLst>
        </pc:spChg>
      </pc:sldChg>
      <pc:sldChg chg="modNotesTx">
        <pc:chgData name="Jim McGowan" userId="e2c7446dd3aca506" providerId="LiveId" clId="{FEAF4699-963B-4545-9ABE-4858D35F498E}" dt="2018-09-03T14:20:09.915" v="287" actId="20577"/>
        <pc:sldMkLst>
          <pc:docMk/>
          <pc:sldMk cId="1982254604" sldId="275"/>
        </pc:sldMkLst>
      </pc:sldChg>
    </pc:docChg>
  </pc:docChgLst>
  <pc:docChgLst>
    <pc:chgData name="Jim McGowan" userId="e2c7446dd3aca506" providerId="LiveId" clId="{546236D3-DC44-4E59-B05C-40777BA83429}"/>
  </pc:docChgLst>
  <pc:docChgLst>
    <pc:chgData name="Jim McGowan" userId="e2c7446dd3aca506" providerId="LiveId" clId="{D65EFBFF-749A-439C-AFF8-B499ED0B6AE2}"/>
    <pc:docChg chg="modSld">
      <pc:chgData name="Jim McGowan" userId="e2c7446dd3aca506" providerId="LiveId" clId="{D65EFBFF-749A-439C-AFF8-B499ED0B6AE2}" dt="2018-11-06T16:16:45.589" v="3" actId="6549"/>
      <pc:docMkLst>
        <pc:docMk/>
      </pc:docMkLst>
      <pc:sldChg chg="modSp">
        <pc:chgData name="Jim McGowan" userId="e2c7446dd3aca506" providerId="LiveId" clId="{D65EFBFF-749A-439C-AFF8-B499ED0B6AE2}" dt="2018-11-06T16:16:45.589" v="3" actId="6549"/>
        <pc:sldMkLst>
          <pc:docMk/>
          <pc:sldMk cId="561225022" sldId="257"/>
        </pc:sldMkLst>
        <pc:spChg chg="mod">
          <ac:chgData name="Jim McGowan" userId="e2c7446dd3aca506" providerId="LiveId" clId="{D65EFBFF-749A-439C-AFF8-B499ED0B6AE2}" dt="2018-11-06T16:16:45.589" v="3" actId="6549"/>
          <ac:spMkLst>
            <pc:docMk/>
            <pc:sldMk cId="561225022" sldId="257"/>
            <ac:spMk id="3" creationId="{00000000-0000-0000-0000-000000000000}"/>
          </ac:spMkLst>
        </pc:spChg>
      </pc:sldChg>
    </pc:docChg>
  </pc:docChgLst>
  <pc:docChgLst>
    <pc:chgData name="Jim McGowan" userId="e2c7446dd3aca506" providerId="LiveId" clId="{E4799DDF-DB1C-4447-B49B-504F8B956216}"/>
  </pc:docChgLst>
  <pc:docChgLst>
    <pc:chgData name="Jim McGowan" userId="e2c7446dd3aca506" providerId="LiveId" clId="{B4DF7B92-3BFB-4829-99F6-BABA351ACC7D}"/>
  </pc:docChgLst>
  <pc:docChgLst>
    <pc:chgData name="Jim McGowan" userId="e2c7446dd3aca506" providerId="LiveId" clId="{74D71463-63EF-4F30-B850-2494BBE40F88}"/>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A53E8B-C02D-43B0-BED8-7FAF35507016}"/>
              </a:ext>
            </a:extLst>
          </p:cNvPr>
          <p:cNvSpPr>
            <a:spLocks noGrp="1"/>
          </p:cNvSpPr>
          <p:nvPr>
            <p:ph type="hdr" sz="quarter"/>
          </p:nvPr>
        </p:nvSpPr>
        <p:spPr>
          <a:xfrm>
            <a:off x="1167063" y="0"/>
            <a:ext cx="4981074" cy="757989"/>
          </a:xfrm>
          <a:prstGeom prst="rect">
            <a:avLst/>
          </a:prstGeom>
        </p:spPr>
        <p:txBody>
          <a:bodyPr vert="horz" lIns="91440" tIns="45720" rIns="91440" bIns="45720" rtlCol="0"/>
          <a:lstStyle>
            <a:lvl1pPr algn="l">
              <a:defRPr sz="1200"/>
            </a:lvl1pPr>
          </a:lstStyle>
          <a:p>
            <a:pPr algn="ctr"/>
            <a:r>
              <a:rPr lang="en-US" dirty="0"/>
              <a:t>Jim McGowan, Th.D.</a:t>
            </a:r>
          </a:p>
          <a:p>
            <a:pPr algn="ctr"/>
            <a:r>
              <a:rPr lang="en-US" dirty="0"/>
              <a:t>Introduction to Biblical Dispensationalism - Session 3</a:t>
            </a:r>
          </a:p>
          <a:p>
            <a:pPr algn="ctr"/>
            <a:r>
              <a:rPr lang="en-US" dirty="0"/>
              <a:t>11/14/2018</a:t>
            </a:r>
          </a:p>
        </p:txBody>
      </p:sp>
      <p:sp>
        <p:nvSpPr>
          <p:cNvPr id="4" name="Footer Placeholder 3">
            <a:extLst>
              <a:ext uri="{FF2B5EF4-FFF2-40B4-BE49-F238E27FC236}">
                <a16:creationId xmlns:a16="http://schemas.microsoft.com/office/drawing/2014/main" id="{B3912811-5D34-4916-AC4B-5B2AFDDF6DA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dirty="0"/>
              <a:t>Sugar Land Bible Church</a:t>
            </a:r>
          </a:p>
        </p:txBody>
      </p:sp>
      <p:sp>
        <p:nvSpPr>
          <p:cNvPr id="5" name="Slide Number Placeholder 4">
            <a:extLst>
              <a:ext uri="{FF2B5EF4-FFF2-40B4-BE49-F238E27FC236}">
                <a16:creationId xmlns:a16="http://schemas.microsoft.com/office/drawing/2014/main" id="{CBBF776D-52BD-43B2-9414-0F2C8159C6E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2776D9D-FFAE-4C36-A735-521704A58613}" type="slidenum">
              <a:rPr lang="en-US" smtClean="0"/>
              <a:t>‹#›</a:t>
            </a:fld>
            <a:endParaRPr lang="en-US"/>
          </a:p>
        </p:txBody>
      </p:sp>
    </p:spTree>
    <p:extLst>
      <p:ext uri="{BB962C8B-B14F-4D97-AF65-F5344CB8AC3E}">
        <p14:creationId xmlns:p14="http://schemas.microsoft.com/office/powerpoint/2010/main" val="251766379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Jim McGowan, Th.D. - Session 1-2 - Introduction to Biblical Dispensationalism</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Oct. 5-7, 2017</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Tyndale Theological Seminary Seminar</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93BF39D-59FE-4703-8D79-4FF36B8C7479}" type="slidenum">
              <a:rPr lang="en-US" smtClean="0"/>
              <a:t>‹#›</a:t>
            </a:fld>
            <a:endParaRPr lang="en-US"/>
          </a:p>
        </p:txBody>
      </p:sp>
    </p:spTree>
    <p:extLst>
      <p:ext uri="{BB962C8B-B14F-4D97-AF65-F5344CB8AC3E}">
        <p14:creationId xmlns:p14="http://schemas.microsoft.com/office/powerpoint/2010/main" val="15795847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f.ly/logosres/messbblstd?ref=VolumePage.V+41%2c+p+12&amp;off=1336&amp;ctx=t+in+Egypt+instead.%0a~Failure+was+seen+o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10/3/2018</a:t>
            </a:r>
          </a:p>
        </p:txBody>
      </p:sp>
      <p:sp>
        <p:nvSpPr>
          <p:cNvPr id="6" name="Footer Placeholder 5"/>
          <p:cNvSpPr>
            <a:spLocks noGrp="1"/>
          </p:cNvSpPr>
          <p:nvPr>
            <p:ph type="ftr" sz="quarter" idx="4"/>
          </p:nvPr>
        </p:nvSpPr>
        <p:spPr/>
        <p:txBody>
          <a:bodyPr/>
          <a:lstStyle/>
          <a:p>
            <a:r>
              <a:rPr lang="en-US"/>
              <a:t>Sugar Land Bible Church</a:t>
            </a:r>
          </a:p>
        </p:txBody>
      </p:sp>
      <p:sp>
        <p:nvSpPr>
          <p:cNvPr id="7" name="Slide Number Placeholder 6"/>
          <p:cNvSpPr>
            <a:spLocks noGrp="1"/>
          </p:cNvSpPr>
          <p:nvPr>
            <p:ph type="sldNum" sz="quarter" idx="5"/>
          </p:nvPr>
        </p:nvSpPr>
        <p:spPr/>
        <p:txBody>
          <a:bodyPr/>
          <a:lstStyle/>
          <a:p>
            <a:fld id="{593BF39D-59FE-4703-8D79-4FF36B8C7479}" type="slidenum">
              <a:rPr lang="en-US" smtClean="0"/>
              <a:t>1</a:t>
            </a:fld>
            <a:endParaRPr lang="en-US"/>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Jim McGowan, Th.D. - Session 1-2 - Introduction to Biblical Dispensationalism</a:t>
            </a:r>
          </a:p>
        </p:txBody>
      </p:sp>
      <p:sp>
        <p:nvSpPr>
          <p:cNvPr id="5" name="Date Placeholder 4"/>
          <p:cNvSpPr>
            <a:spLocks noGrp="1"/>
          </p:cNvSpPr>
          <p:nvPr>
            <p:ph type="dt" idx="11"/>
          </p:nvPr>
        </p:nvSpPr>
        <p:spPr/>
        <p:txBody>
          <a:bodyPr/>
          <a:lstStyle/>
          <a:p>
            <a:r>
              <a:rPr lang="en-US"/>
              <a:t>Oct. 5-7, 2017</a:t>
            </a:r>
          </a:p>
        </p:txBody>
      </p:sp>
      <p:sp>
        <p:nvSpPr>
          <p:cNvPr id="6" name="Footer Placeholder 5"/>
          <p:cNvSpPr>
            <a:spLocks noGrp="1"/>
          </p:cNvSpPr>
          <p:nvPr>
            <p:ph type="ftr" sz="quarter" idx="12"/>
          </p:nvPr>
        </p:nvSpPr>
        <p:spPr/>
        <p:txBody>
          <a:bodyPr/>
          <a:lstStyle/>
          <a:p>
            <a:r>
              <a:rPr lang="en-US"/>
              <a:t>Tyndale Theological Seminary Seminar</a:t>
            </a:r>
          </a:p>
        </p:txBody>
      </p:sp>
      <p:sp>
        <p:nvSpPr>
          <p:cNvPr id="7" name="Slide Number Placeholder 6"/>
          <p:cNvSpPr>
            <a:spLocks noGrp="1"/>
          </p:cNvSpPr>
          <p:nvPr>
            <p:ph type="sldNum" sz="quarter" idx="13"/>
          </p:nvPr>
        </p:nvSpPr>
        <p:spPr/>
        <p:txBody>
          <a:bodyPr/>
          <a:lstStyle/>
          <a:p>
            <a:fld id="{593BF39D-59FE-4703-8D79-4FF36B8C7479}" type="slidenum">
              <a:rPr lang="en-US" smtClean="0"/>
              <a:t>16</a:t>
            </a:fld>
            <a:endParaRPr lang="en-US"/>
          </a:p>
        </p:txBody>
      </p:sp>
    </p:spTree>
    <p:extLst>
      <p:ext uri="{BB962C8B-B14F-4D97-AF65-F5344CB8AC3E}">
        <p14:creationId xmlns:p14="http://schemas.microsoft.com/office/powerpoint/2010/main" val="330043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88C223EF-C58F-4F05-8456-61A00201EB5D}" type="slidenum">
              <a:rPr lang="en-US" altLang="en-US" smtClean="0"/>
              <a:pPr eaLnBrk="1" hangingPunct="1">
                <a:spcBef>
                  <a:spcPct val="0"/>
                </a:spcBef>
              </a:pPr>
              <a:t>17</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5360" y="4560570"/>
            <a:ext cx="5364480" cy="4320540"/>
          </a:xfrm>
          <a:noFill/>
        </p:spPr>
        <p:txBody>
          <a:bodyPr/>
          <a:lstStyle/>
          <a:p>
            <a:pPr algn="just"/>
            <a:r>
              <a:rPr lang="en-US" b="1" dirty="0"/>
              <a:t>B. Does This Really Matter?</a:t>
            </a:r>
            <a:r>
              <a:rPr lang="en-US" b="1" dirty="0">
                <a:cs typeface="Arial" panose="020B0604020202020204" pitchFamily="34" charset="0"/>
              </a:rPr>
              <a:t> </a:t>
            </a:r>
          </a:p>
          <a:p>
            <a:pPr algn="just"/>
            <a:r>
              <a:rPr lang="en-US" altLang="en-US" dirty="0"/>
              <a:t>Clarity of Identities &amp; Relationships</a:t>
            </a:r>
          </a:p>
          <a:p>
            <a:pPr algn="just" defTabSz="966612" fontAlgn="base">
              <a:spcAft>
                <a:spcPct val="0"/>
              </a:spcAft>
              <a:defRPr/>
            </a:pPr>
            <a:r>
              <a:rPr lang="en-US" altLang="en-US" dirty="0"/>
              <a:t>My wife and my daughters.  Wife born in Houston, TX – Two daughters born in Houston, TX</a:t>
            </a:r>
          </a:p>
          <a:p>
            <a:pPr marL="181240" indent="-181240" algn="just" defTabSz="966612" fontAlgn="base">
              <a:spcAft>
                <a:spcPct val="0"/>
              </a:spcAft>
              <a:buFont typeface="Arial" panose="020B0604020202020204" pitchFamily="34" charset="0"/>
              <a:buChar char="•"/>
              <a:defRPr/>
            </a:pPr>
            <a:r>
              <a:rPr lang="en-US" altLang="en-US" dirty="0"/>
              <a:t>Three females… one’s a wife, and two are daughters.</a:t>
            </a:r>
          </a:p>
          <a:p>
            <a:pPr marL="181240" indent="-181240" algn="just" defTabSz="966612" fontAlgn="base">
              <a:spcAft>
                <a:spcPct val="0"/>
              </a:spcAft>
              <a:buFont typeface="Arial" panose="020B0604020202020204" pitchFamily="34" charset="0"/>
              <a:buChar char="•"/>
              <a:defRPr/>
            </a:pPr>
            <a:r>
              <a:rPr lang="en-US" altLang="en-US" dirty="0"/>
              <a:t>All born in the same city and state</a:t>
            </a:r>
          </a:p>
          <a:p>
            <a:pPr marL="181240" indent="-181240" algn="just" defTabSz="966612" fontAlgn="base">
              <a:spcAft>
                <a:spcPct val="0"/>
              </a:spcAft>
              <a:buFont typeface="Arial" panose="020B0604020202020204" pitchFamily="34" charset="0"/>
              <a:buChar char="•"/>
              <a:defRPr/>
            </a:pPr>
            <a:r>
              <a:rPr lang="en-US" altLang="en-US" dirty="0"/>
              <a:t>All are part of the same family</a:t>
            </a:r>
          </a:p>
          <a:p>
            <a:pPr marL="181240" indent="-181240" algn="just" defTabSz="966612" fontAlgn="base">
              <a:spcAft>
                <a:spcPct val="0"/>
              </a:spcAft>
              <a:buFont typeface="Arial" panose="020B0604020202020204" pitchFamily="34" charset="0"/>
              <a:buChar char="•"/>
              <a:defRPr/>
            </a:pPr>
            <a:r>
              <a:rPr lang="en-US" altLang="en-US" dirty="0"/>
              <a:t>All at one point had the same last name.  </a:t>
            </a:r>
          </a:p>
          <a:p>
            <a:pPr algn="just"/>
            <a:r>
              <a:rPr lang="en-US" altLang="en-US" dirty="0"/>
              <a:t>There’s a lot alike here isn’t there?  And I love all three of them.</a:t>
            </a:r>
          </a:p>
          <a:p>
            <a:pPr algn="just"/>
            <a:r>
              <a:rPr lang="en-US" altLang="en-US" dirty="0"/>
              <a:t>But it’s very important that I make a distinction regardless of what I see in common!  If I fail to make the appropriate distinctions in spite of what is in common between my wife and my daughters, a lot of people would get very upset…not the least of whom would be my daughters’ husbands and </a:t>
            </a:r>
            <a:r>
              <a:rPr lang="en-US" altLang="en-US" b="1" u="sng" dirty="0"/>
              <a:t>certainly my wife</a:t>
            </a:r>
            <a:r>
              <a:rPr lang="en-US" altLang="en-US" dirty="0"/>
              <a:t>!!!  </a:t>
            </a:r>
          </a:p>
          <a:p>
            <a:pPr algn="just"/>
            <a:endParaRPr lang="en-US" altLang="en-US" dirty="0"/>
          </a:p>
          <a:p>
            <a:pPr algn="just"/>
            <a:r>
              <a:rPr lang="en-US" altLang="en-US" dirty="0"/>
              <a:t>How about making proper distinctions with other women?  Is that important?  It is for me! My dear, sweet, kind, gentle, wife has clearly indicated the ramifications of not maintaining appropriate distinctions…I believe she has expressed it this way, </a:t>
            </a:r>
            <a:r>
              <a:rPr lang="en-US" altLang="en-US" b="1" dirty="0"/>
              <a:t>“I’ll snatch another woman bald-headed”!!!  She didn’t articulate what she would do to me and I didn’t </a:t>
            </a:r>
            <a:r>
              <a:rPr lang="en-US" altLang="en-US" b="1"/>
              <a:t>ask!</a:t>
            </a:r>
          </a:p>
          <a:p>
            <a:pPr algn="just"/>
            <a:endParaRPr lang="en-US" altLang="en-US" b="1" dirty="0"/>
          </a:p>
          <a:p>
            <a:pPr algn="just"/>
            <a:r>
              <a:rPr lang="en-US" altLang="en-US" dirty="0"/>
              <a:t>It is very important then, in spite of what is in common, to see the distinctions.  It matters greatly in regards to identities and relationships not only in our present earthly existence, but also in eternity.  It matters that we understand identities and relationships.</a:t>
            </a:r>
          </a:p>
          <a:p>
            <a:pPr algn="just"/>
            <a:endParaRPr lang="en-US" altLang="en-US" dirty="0"/>
          </a:p>
          <a:p>
            <a:pPr algn="just"/>
            <a:r>
              <a:rPr lang="en-US" altLang="en-US" b="1" dirty="0"/>
              <a:t>NEXT SLIDE</a:t>
            </a:r>
          </a:p>
        </p:txBody>
      </p:sp>
      <p:sp>
        <p:nvSpPr>
          <p:cNvPr id="2" name="Date Placeholder 1"/>
          <p:cNvSpPr>
            <a:spLocks noGrp="1"/>
          </p:cNvSpPr>
          <p:nvPr>
            <p:ph type="dt" idx="10"/>
          </p:nvPr>
        </p:nvSpPr>
        <p:spPr/>
        <p:txBody>
          <a:bodyPr/>
          <a:lstStyle/>
          <a:p>
            <a:pPr>
              <a:defRPr/>
            </a:pPr>
            <a:r>
              <a:rPr lang="en-US"/>
              <a:t>Oct. 5-7, 2017</a:t>
            </a:r>
          </a:p>
        </p:txBody>
      </p:sp>
      <p:sp>
        <p:nvSpPr>
          <p:cNvPr id="3" name="Header Placeholder 2"/>
          <p:cNvSpPr>
            <a:spLocks noGrp="1"/>
          </p:cNvSpPr>
          <p:nvPr>
            <p:ph type="hdr" sz="quarter" idx="11"/>
          </p:nvPr>
        </p:nvSpPr>
        <p:spPr/>
        <p:txBody>
          <a:bodyPr/>
          <a:lstStyle/>
          <a:p>
            <a:pPr>
              <a:defRPr/>
            </a:pPr>
            <a:r>
              <a:rPr lang="en-US"/>
              <a:t>Jim McGowan, Th.D. - Session 1-2 - Introduction to Biblical Dispensationalism</a:t>
            </a:r>
            <a:endParaRPr lang="en-US" dirty="0"/>
          </a:p>
        </p:txBody>
      </p:sp>
      <p:sp>
        <p:nvSpPr>
          <p:cNvPr id="4" name="Footer Placeholder 3"/>
          <p:cNvSpPr>
            <a:spLocks noGrp="1"/>
          </p:cNvSpPr>
          <p:nvPr>
            <p:ph type="ftr" sz="quarter" idx="12"/>
          </p:nvPr>
        </p:nvSpPr>
        <p:spPr/>
        <p:txBody>
          <a:bodyPr/>
          <a:lstStyle/>
          <a:p>
            <a:pPr>
              <a:defRPr/>
            </a:pPr>
            <a:r>
              <a:rPr lang="en-US"/>
              <a:t>Tyndale Theological Seminary Seminar</a:t>
            </a:r>
          </a:p>
        </p:txBody>
      </p:sp>
    </p:spTree>
    <p:extLst>
      <p:ext uri="{BB962C8B-B14F-4D97-AF65-F5344CB8AC3E}">
        <p14:creationId xmlns:p14="http://schemas.microsoft.com/office/powerpoint/2010/main" val="375427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18</a:t>
            </a:fld>
            <a:endParaRPr lang="en-US"/>
          </a:p>
        </p:txBody>
      </p:sp>
      <p:sp>
        <p:nvSpPr>
          <p:cNvPr id="5" name="Footer Placeholder 4">
            <a:extLst>
              <a:ext uri="{FF2B5EF4-FFF2-40B4-BE49-F238E27FC236}">
                <a16:creationId xmlns:a16="http://schemas.microsoft.com/office/drawing/2014/main" id="{EF8F4B6E-51B8-4AE6-B219-86E72F909A5C}"/>
              </a:ext>
            </a:extLst>
          </p:cNvPr>
          <p:cNvSpPr>
            <a:spLocks noGrp="1"/>
          </p:cNvSpPr>
          <p:nvPr>
            <p:ph type="ftr" sz="quarter" idx="11"/>
          </p:nvPr>
        </p:nvSpPr>
        <p:spPr/>
        <p:txBody>
          <a:bodyPr/>
          <a:lstStyle/>
          <a:p>
            <a:r>
              <a:rPr lang="en-US"/>
              <a:t>Tyndale Theological Seminary Seminar</a:t>
            </a:r>
          </a:p>
        </p:txBody>
      </p:sp>
      <p:sp>
        <p:nvSpPr>
          <p:cNvPr id="6" name="Header Placeholder 5">
            <a:extLst>
              <a:ext uri="{FF2B5EF4-FFF2-40B4-BE49-F238E27FC236}">
                <a16:creationId xmlns:a16="http://schemas.microsoft.com/office/drawing/2014/main" id="{AFC758F9-860E-4BF1-9D97-641036933D28}"/>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26C24B6E-D4DB-4433-A283-FAD867523413}"/>
              </a:ext>
            </a:extLst>
          </p:cNvPr>
          <p:cNvSpPr>
            <a:spLocks noGrp="1"/>
          </p:cNvSpPr>
          <p:nvPr>
            <p:ph type="dt" idx="13"/>
          </p:nvPr>
        </p:nvSpPr>
        <p:spPr/>
        <p:txBody>
          <a:bodyPr/>
          <a:lstStyle/>
          <a:p>
            <a:r>
              <a:rPr lang="en-US"/>
              <a:t>Oct. 5-7, 2017</a:t>
            </a:r>
          </a:p>
        </p:txBody>
      </p:sp>
    </p:spTree>
    <p:extLst>
      <p:ext uri="{BB962C8B-B14F-4D97-AF65-F5344CB8AC3E}">
        <p14:creationId xmlns:p14="http://schemas.microsoft.com/office/powerpoint/2010/main" val="240533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522F788-10C5-4ABB-AE9C-72CD5D15F1E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6217D8-A688-4C3A-A561-E33F42A6C276}" type="slidenum">
              <a:rPr lang="en-US" altLang="en-US">
                <a:latin typeface="Calibri" panose="020F0502020204030204" pitchFamily="34" charset="0"/>
                <a:cs typeface="Calibri" panose="020F0502020204030204" pitchFamily="34" charset="0"/>
              </a:rPr>
              <a:pPr/>
              <a:t>36</a:t>
            </a:fld>
            <a:endParaRPr lang="en-US" altLang="en-US">
              <a:latin typeface="Calibri" panose="020F0502020204030204" pitchFamily="34" charset="0"/>
              <a:cs typeface="Calibri" panose="020F0502020204030204" pitchFamily="34" charset="0"/>
            </a:endParaRPr>
          </a:p>
        </p:txBody>
      </p:sp>
      <p:sp>
        <p:nvSpPr>
          <p:cNvPr id="34819" name="Rectangle 2">
            <a:extLst>
              <a:ext uri="{FF2B5EF4-FFF2-40B4-BE49-F238E27FC236}">
                <a16:creationId xmlns:a16="http://schemas.microsoft.com/office/drawing/2014/main" id="{67E61FB2-8698-4DE3-A76A-4053B4C3E72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F7B0AA8-AD63-4847-A472-029A2A687E37}"/>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E7F3762C-D955-48FE-BCAC-375A4382AD70}"/>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72987431-F6D4-4E73-ABCB-3386087D9A7D}"/>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B521E398-4754-4113-83A0-08E10F4F8850}"/>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76312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Economy = an orderly management or arrangement of parts; organization or system</a:t>
            </a:r>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Oct. 5-7, 2017</a:t>
            </a:r>
          </a:p>
        </p:txBody>
      </p:sp>
      <p:sp>
        <p:nvSpPr>
          <p:cNvPr id="6" name="Footer Placeholder 5"/>
          <p:cNvSpPr>
            <a:spLocks noGrp="1"/>
          </p:cNvSpPr>
          <p:nvPr>
            <p:ph type="ftr" sz="quarter" idx="4"/>
          </p:nvPr>
        </p:nvSpPr>
        <p:spPr/>
        <p:txBody>
          <a:bodyPr/>
          <a:lstStyle/>
          <a:p>
            <a:r>
              <a:rPr lang="en-US"/>
              <a:t>Tyndale Theological Seminary Seminar</a:t>
            </a:r>
          </a:p>
        </p:txBody>
      </p:sp>
      <p:sp>
        <p:nvSpPr>
          <p:cNvPr id="7" name="Slide Number Placeholder 6"/>
          <p:cNvSpPr>
            <a:spLocks noGrp="1"/>
          </p:cNvSpPr>
          <p:nvPr>
            <p:ph type="sldNum" sz="quarter" idx="5"/>
          </p:nvPr>
        </p:nvSpPr>
        <p:spPr/>
        <p:txBody>
          <a:bodyPr/>
          <a:lstStyle/>
          <a:p>
            <a:fld id="{593BF39D-59FE-4703-8D79-4FF36B8C7479}" type="slidenum">
              <a:rPr lang="en-US" smtClean="0"/>
              <a:t>47</a:t>
            </a:fld>
            <a:endParaRPr lang="en-US"/>
          </a:p>
        </p:txBody>
      </p:sp>
    </p:spTree>
    <p:extLst>
      <p:ext uri="{BB962C8B-B14F-4D97-AF65-F5344CB8AC3E}">
        <p14:creationId xmlns:p14="http://schemas.microsoft.com/office/powerpoint/2010/main" val="3667069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Failure</a:t>
            </a:r>
            <a:r>
              <a:rPr lang="en-US" b="0" dirty="0"/>
              <a:t> – “</a:t>
            </a:r>
            <a:r>
              <a:rPr lang="en-US" sz="1200" b="0" dirty="0"/>
              <a:t>There is a famine in the land and rather than staying where God put him and trusting in the Lord Abraham finally decides that the best way to take care of everybody is to go down to Egypt and to live there. So he is going to take the human viewpoint solution. And what happens here is he leaves the land which was what God gave him, which means that he is no longer going to think in terms of his positional reality. Secondly, when he gets down into the land he lies about Sarah, she almost gets taken into be the wife of the Pharaoh, and he puts the seed at risk. Third, he brings divine discipline on the house of Pharaoh and so he is failing to be a blessing for all nations, and he is going to be a source of judgment for those around him.</a:t>
            </a:r>
            <a:r>
              <a:rPr lang="en-US" b="0" dirty="0"/>
              <a:t>” – Robbie Dean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see this pattern replicated later with Isaac and Rebecca!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200" dirty="0"/>
              <a:t>Failure was seen on the part of the Israelites because of their consistent tendency to leave the Land. </a:t>
            </a:r>
            <a:r>
              <a:rPr lang="en-US" b="0" i="0" u="none" strike="noStrike" baseline="0" dirty="0"/>
              <a:t>Fruchtenbaum, A. G. (1983). </a:t>
            </a:r>
            <a:r>
              <a:rPr lang="en-US" sz="1200" b="0" i="1" u="sng" strike="noStrike" kern="1200" baseline="0" dirty="0">
                <a:solidFill>
                  <a:schemeClr val="tx1"/>
                </a:solidFill>
                <a:latin typeface="+mn-lt"/>
                <a:ea typeface="+mn-ea"/>
                <a:cs typeface="+mn-cs"/>
                <a:hlinkClick r:id="rId3"/>
              </a:rPr>
              <a:t>The Messianic Bible Study Collection</a:t>
            </a:r>
            <a:r>
              <a:rPr lang="en-US" sz="1200" b="0" i="0" u="none" strike="noStrike" kern="1200" baseline="0" dirty="0">
                <a:solidFill>
                  <a:schemeClr val="tx1"/>
                </a:solidFill>
                <a:latin typeface="+mn-lt"/>
                <a:ea typeface="+mn-ea"/>
                <a:cs typeface="+mn-cs"/>
                <a:hlinkClick r:id="rId3"/>
              </a:rPr>
              <a:t> (Vol. 41, p. 12). Tustin, CA: Ariel Ministries.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fact that Jacob’s family could not leave Egypt once they settled there was due to a new Pharaoh’s new policies concerning the Israelites as residents of Egypt.  Constable, T. (2003). Expository Notes on the Bible (Ge 45:16). </a:t>
            </a:r>
            <a:r>
              <a:rPr lang="en-US" b="0" dirty="0" err="1"/>
              <a:t>Galaxie</a:t>
            </a:r>
            <a:r>
              <a:rPr lang="en-US" b="0" dirty="0"/>
              <a:t> Software.</a:t>
            </a:r>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Oct. 5-7, 2017</a:t>
            </a:r>
          </a:p>
        </p:txBody>
      </p:sp>
      <p:sp>
        <p:nvSpPr>
          <p:cNvPr id="6" name="Footer Placeholder 5"/>
          <p:cNvSpPr>
            <a:spLocks noGrp="1"/>
          </p:cNvSpPr>
          <p:nvPr>
            <p:ph type="ftr" sz="quarter" idx="4"/>
          </p:nvPr>
        </p:nvSpPr>
        <p:spPr/>
        <p:txBody>
          <a:bodyPr/>
          <a:lstStyle/>
          <a:p>
            <a:r>
              <a:rPr lang="en-US"/>
              <a:t>Tyndale Theological Seminary Seminar</a:t>
            </a:r>
          </a:p>
        </p:txBody>
      </p:sp>
      <p:sp>
        <p:nvSpPr>
          <p:cNvPr id="7" name="Slide Number Placeholder 6"/>
          <p:cNvSpPr>
            <a:spLocks noGrp="1"/>
          </p:cNvSpPr>
          <p:nvPr>
            <p:ph type="sldNum" sz="quarter" idx="5"/>
          </p:nvPr>
        </p:nvSpPr>
        <p:spPr/>
        <p:txBody>
          <a:bodyPr/>
          <a:lstStyle/>
          <a:p>
            <a:fld id="{593BF39D-59FE-4703-8D79-4FF36B8C7479}" type="slidenum">
              <a:rPr lang="en-US" smtClean="0"/>
              <a:t>49</a:t>
            </a:fld>
            <a:endParaRPr lang="en-US"/>
          </a:p>
        </p:txBody>
      </p:sp>
    </p:spTree>
    <p:extLst>
      <p:ext uri="{BB962C8B-B14F-4D97-AF65-F5344CB8AC3E}">
        <p14:creationId xmlns:p14="http://schemas.microsoft.com/office/powerpoint/2010/main" val="183223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3</a:t>
            </a:fld>
            <a:endParaRPr lang="en-US"/>
          </a:p>
        </p:txBody>
      </p:sp>
      <p:sp>
        <p:nvSpPr>
          <p:cNvPr id="5" name="Footer Placeholder 4">
            <a:extLst>
              <a:ext uri="{FF2B5EF4-FFF2-40B4-BE49-F238E27FC236}">
                <a16:creationId xmlns:a16="http://schemas.microsoft.com/office/drawing/2014/main" id="{B672FEB4-A48E-4F9F-BFB8-133B1A2D5C1F}"/>
              </a:ext>
            </a:extLst>
          </p:cNvPr>
          <p:cNvSpPr>
            <a:spLocks noGrp="1"/>
          </p:cNvSpPr>
          <p:nvPr>
            <p:ph type="ftr" sz="quarter" idx="11"/>
          </p:nvPr>
        </p:nvSpPr>
        <p:spPr/>
        <p:txBody>
          <a:bodyPr/>
          <a:lstStyle/>
          <a:p>
            <a:r>
              <a:rPr lang="en-US"/>
              <a:t>Tyndale Theological Seminary Seminar</a:t>
            </a:r>
          </a:p>
        </p:txBody>
      </p:sp>
      <p:sp>
        <p:nvSpPr>
          <p:cNvPr id="6" name="Header Placeholder 5">
            <a:extLst>
              <a:ext uri="{FF2B5EF4-FFF2-40B4-BE49-F238E27FC236}">
                <a16:creationId xmlns:a16="http://schemas.microsoft.com/office/drawing/2014/main" id="{13A9C077-31BE-4B70-8E30-427FE58F884F}"/>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p:txBody>
          <a:bodyPr/>
          <a:lstStyle/>
          <a:p>
            <a:r>
              <a:rPr lang="en-US"/>
              <a:t>Oct. 5-7, 2017</a:t>
            </a:r>
          </a:p>
        </p:txBody>
      </p:sp>
    </p:spTree>
    <p:extLst>
      <p:ext uri="{BB962C8B-B14F-4D97-AF65-F5344CB8AC3E}">
        <p14:creationId xmlns:p14="http://schemas.microsoft.com/office/powerpoint/2010/main" val="415473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4</a:t>
            </a:fld>
            <a:endParaRPr lang="en-US"/>
          </a:p>
        </p:txBody>
      </p:sp>
      <p:sp>
        <p:nvSpPr>
          <p:cNvPr id="5" name="Footer Placeholder 4">
            <a:extLst>
              <a:ext uri="{FF2B5EF4-FFF2-40B4-BE49-F238E27FC236}">
                <a16:creationId xmlns:a16="http://schemas.microsoft.com/office/drawing/2014/main" id="{B6B2E9B0-E21B-47B7-8413-E4C69C17D3A6}"/>
              </a:ext>
            </a:extLst>
          </p:cNvPr>
          <p:cNvSpPr>
            <a:spLocks noGrp="1"/>
          </p:cNvSpPr>
          <p:nvPr>
            <p:ph type="ftr" sz="quarter" idx="11"/>
          </p:nvPr>
        </p:nvSpPr>
        <p:spPr/>
        <p:txBody>
          <a:bodyPr/>
          <a:lstStyle/>
          <a:p>
            <a:r>
              <a:rPr lang="en-US"/>
              <a:t>Tyndale Theological Seminary Seminar</a:t>
            </a:r>
          </a:p>
        </p:txBody>
      </p:sp>
      <p:sp>
        <p:nvSpPr>
          <p:cNvPr id="6" name="Header Placeholder 5">
            <a:extLst>
              <a:ext uri="{FF2B5EF4-FFF2-40B4-BE49-F238E27FC236}">
                <a16:creationId xmlns:a16="http://schemas.microsoft.com/office/drawing/2014/main" id="{E7D6AABB-B1A3-46CB-9E5C-0ACA5639787C}"/>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1D6DBCA2-1755-41E9-91DA-E1146AD74CB4}"/>
              </a:ext>
            </a:extLst>
          </p:cNvPr>
          <p:cNvSpPr>
            <a:spLocks noGrp="1"/>
          </p:cNvSpPr>
          <p:nvPr>
            <p:ph type="dt" idx="13"/>
          </p:nvPr>
        </p:nvSpPr>
        <p:spPr/>
        <p:txBody>
          <a:bodyPr/>
          <a:lstStyle/>
          <a:p>
            <a:r>
              <a:rPr lang="en-US"/>
              <a:t>Oct. 5-7, 2017</a:t>
            </a:r>
          </a:p>
        </p:txBody>
      </p:sp>
    </p:spTree>
    <p:extLst>
      <p:ext uri="{BB962C8B-B14F-4D97-AF65-F5344CB8AC3E}">
        <p14:creationId xmlns:p14="http://schemas.microsoft.com/office/powerpoint/2010/main" val="235380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5</a:t>
            </a:fld>
            <a:endParaRPr lang="en-US"/>
          </a:p>
        </p:txBody>
      </p:sp>
      <p:sp>
        <p:nvSpPr>
          <p:cNvPr id="5" name="Footer Placeholder 4">
            <a:extLst>
              <a:ext uri="{FF2B5EF4-FFF2-40B4-BE49-F238E27FC236}">
                <a16:creationId xmlns:a16="http://schemas.microsoft.com/office/drawing/2014/main" id="{D7E3E871-4F8C-4CA0-85A2-7A1D64C6D349}"/>
              </a:ext>
            </a:extLst>
          </p:cNvPr>
          <p:cNvSpPr>
            <a:spLocks noGrp="1"/>
          </p:cNvSpPr>
          <p:nvPr>
            <p:ph type="ftr" sz="quarter" idx="11"/>
          </p:nvPr>
        </p:nvSpPr>
        <p:spPr/>
        <p:txBody>
          <a:bodyPr/>
          <a:lstStyle/>
          <a:p>
            <a:r>
              <a:rPr lang="en-US"/>
              <a:t>Tyndale Theological Seminary Seminar</a:t>
            </a:r>
          </a:p>
        </p:txBody>
      </p:sp>
      <p:sp>
        <p:nvSpPr>
          <p:cNvPr id="6" name="Header Placeholder 5">
            <a:extLst>
              <a:ext uri="{FF2B5EF4-FFF2-40B4-BE49-F238E27FC236}">
                <a16:creationId xmlns:a16="http://schemas.microsoft.com/office/drawing/2014/main" id="{90238B79-C92D-4143-A0AE-CF6D3A0F81E7}"/>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6F6A4F7C-1C01-4B99-B4C9-D157127A915A}"/>
              </a:ext>
            </a:extLst>
          </p:cNvPr>
          <p:cNvSpPr>
            <a:spLocks noGrp="1"/>
          </p:cNvSpPr>
          <p:nvPr>
            <p:ph type="dt" idx="13"/>
          </p:nvPr>
        </p:nvSpPr>
        <p:spPr/>
        <p:txBody>
          <a:bodyPr/>
          <a:lstStyle/>
          <a:p>
            <a:r>
              <a:rPr lang="en-US"/>
              <a:t>Oct. 5-7, 2017</a:t>
            </a:r>
          </a:p>
        </p:txBody>
      </p:sp>
    </p:spTree>
    <p:extLst>
      <p:ext uri="{BB962C8B-B14F-4D97-AF65-F5344CB8AC3E}">
        <p14:creationId xmlns:p14="http://schemas.microsoft.com/office/powerpoint/2010/main" val="37168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6</a:t>
            </a:fld>
            <a:endParaRPr lang="en-US"/>
          </a:p>
        </p:txBody>
      </p:sp>
      <p:sp>
        <p:nvSpPr>
          <p:cNvPr id="5" name="Footer Placeholder 4">
            <a:extLst>
              <a:ext uri="{FF2B5EF4-FFF2-40B4-BE49-F238E27FC236}">
                <a16:creationId xmlns:a16="http://schemas.microsoft.com/office/drawing/2014/main" id="{6F870543-BEC6-476C-90D5-3EA16900DCA3}"/>
              </a:ext>
            </a:extLst>
          </p:cNvPr>
          <p:cNvSpPr>
            <a:spLocks noGrp="1"/>
          </p:cNvSpPr>
          <p:nvPr>
            <p:ph type="ftr" sz="quarter" idx="11"/>
          </p:nvPr>
        </p:nvSpPr>
        <p:spPr/>
        <p:txBody>
          <a:bodyPr/>
          <a:lstStyle/>
          <a:p>
            <a:r>
              <a:rPr lang="en-US"/>
              <a:t>Tyndale Theological Seminary Seminar</a:t>
            </a:r>
          </a:p>
        </p:txBody>
      </p:sp>
      <p:sp>
        <p:nvSpPr>
          <p:cNvPr id="6" name="Header Placeholder 5">
            <a:extLst>
              <a:ext uri="{FF2B5EF4-FFF2-40B4-BE49-F238E27FC236}">
                <a16:creationId xmlns:a16="http://schemas.microsoft.com/office/drawing/2014/main" id="{CE122D38-9AA3-4851-9EA9-C3C279263E1A}"/>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81B98F0E-EAA2-4334-A3CE-F2C50F5D4C6D}"/>
              </a:ext>
            </a:extLst>
          </p:cNvPr>
          <p:cNvSpPr>
            <a:spLocks noGrp="1"/>
          </p:cNvSpPr>
          <p:nvPr>
            <p:ph type="dt" idx="13"/>
          </p:nvPr>
        </p:nvSpPr>
        <p:spPr/>
        <p:txBody>
          <a:bodyPr/>
          <a:lstStyle/>
          <a:p>
            <a:r>
              <a:rPr lang="en-US"/>
              <a:t>Oct. 5-7, 2017</a:t>
            </a:r>
          </a:p>
        </p:txBody>
      </p:sp>
    </p:spTree>
    <p:extLst>
      <p:ext uri="{BB962C8B-B14F-4D97-AF65-F5344CB8AC3E}">
        <p14:creationId xmlns:p14="http://schemas.microsoft.com/office/powerpoint/2010/main" val="39300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9</a:t>
            </a:fld>
            <a:endParaRPr lang="en-US"/>
          </a:p>
        </p:txBody>
      </p:sp>
      <p:sp>
        <p:nvSpPr>
          <p:cNvPr id="5" name="Footer Placeholder 4">
            <a:extLst>
              <a:ext uri="{FF2B5EF4-FFF2-40B4-BE49-F238E27FC236}">
                <a16:creationId xmlns:a16="http://schemas.microsoft.com/office/drawing/2014/main" id="{E86D02BE-07D9-4B92-9A4A-61DBF3C037B3}"/>
              </a:ext>
            </a:extLst>
          </p:cNvPr>
          <p:cNvSpPr>
            <a:spLocks noGrp="1"/>
          </p:cNvSpPr>
          <p:nvPr>
            <p:ph type="ftr" sz="quarter" idx="11"/>
          </p:nvPr>
        </p:nvSpPr>
        <p:spPr/>
        <p:txBody>
          <a:bodyPr/>
          <a:lstStyle/>
          <a:p>
            <a:r>
              <a:rPr lang="en-US"/>
              <a:t>Tyndale Theological Seminary Seminar</a:t>
            </a:r>
          </a:p>
        </p:txBody>
      </p:sp>
      <p:sp>
        <p:nvSpPr>
          <p:cNvPr id="6" name="Header Placeholder 5">
            <a:extLst>
              <a:ext uri="{FF2B5EF4-FFF2-40B4-BE49-F238E27FC236}">
                <a16:creationId xmlns:a16="http://schemas.microsoft.com/office/drawing/2014/main" id="{7C62A01B-596B-41B6-A07B-8BD1250A8F73}"/>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E4BB32FF-EAC0-45BD-9344-F8B0D394A4A5}"/>
              </a:ext>
            </a:extLst>
          </p:cNvPr>
          <p:cNvSpPr>
            <a:spLocks noGrp="1"/>
          </p:cNvSpPr>
          <p:nvPr>
            <p:ph type="dt" idx="13"/>
          </p:nvPr>
        </p:nvSpPr>
        <p:spPr/>
        <p:txBody>
          <a:bodyPr/>
          <a:lstStyle/>
          <a:p>
            <a:r>
              <a:rPr lang="en-US"/>
              <a:t>Oct. 5-7, 2017</a:t>
            </a:r>
          </a:p>
        </p:txBody>
      </p:sp>
    </p:spTree>
    <p:extLst>
      <p:ext uri="{BB962C8B-B14F-4D97-AF65-F5344CB8AC3E}">
        <p14:creationId xmlns:p14="http://schemas.microsoft.com/office/powerpoint/2010/main" val="25068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10</a:t>
            </a:fld>
            <a:endParaRPr lang="en-US"/>
          </a:p>
        </p:txBody>
      </p:sp>
      <p:sp>
        <p:nvSpPr>
          <p:cNvPr id="5" name="Footer Placeholder 4">
            <a:extLst>
              <a:ext uri="{FF2B5EF4-FFF2-40B4-BE49-F238E27FC236}">
                <a16:creationId xmlns:a16="http://schemas.microsoft.com/office/drawing/2014/main" id="{8FAE4303-A7E4-4999-B278-0CEF2F1F84EF}"/>
              </a:ext>
            </a:extLst>
          </p:cNvPr>
          <p:cNvSpPr>
            <a:spLocks noGrp="1"/>
          </p:cNvSpPr>
          <p:nvPr>
            <p:ph type="ftr" sz="quarter" idx="11"/>
          </p:nvPr>
        </p:nvSpPr>
        <p:spPr/>
        <p:txBody>
          <a:bodyPr/>
          <a:lstStyle/>
          <a:p>
            <a:r>
              <a:rPr lang="en-US"/>
              <a:t>Tyndale Theological Seminary Seminar</a:t>
            </a:r>
          </a:p>
        </p:txBody>
      </p:sp>
      <p:sp>
        <p:nvSpPr>
          <p:cNvPr id="6" name="Header Placeholder 5">
            <a:extLst>
              <a:ext uri="{FF2B5EF4-FFF2-40B4-BE49-F238E27FC236}">
                <a16:creationId xmlns:a16="http://schemas.microsoft.com/office/drawing/2014/main" id="{A5AA89DB-40A4-4875-A14D-26158503219F}"/>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E55EC440-B1D2-4963-8598-20F85D806FEC}"/>
              </a:ext>
            </a:extLst>
          </p:cNvPr>
          <p:cNvSpPr>
            <a:spLocks noGrp="1"/>
          </p:cNvSpPr>
          <p:nvPr>
            <p:ph type="dt" idx="13"/>
          </p:nvPr>
        </p:nvSpPr>
        <p:spPr/>
        <p:txBody>
          <a:bodyPr/>
          <a:lstStyle/>
          <a:p>
            <a:r>
              <a:rPr lang="en-US"/>
              <a:t>Oct. 5-7, 2017</a:t>
            </a:r>
          </a:p>
        </p:txBody>
      </p:sp>
    </p:spTree>
    <p:extLst>
      <p:ext uri="{BB962C8B-B14F-4D97-AF65-F5344CB8AC3E}">
        <p14:creationId xmlns:p14="http://schemas.microsoft.com/office/powerpoint/2010/main" val="62989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Axiomatic – obviously or accepted as true</a:t>
            </a:r>
          </a:p>
        </p:txBody>
      </p:sp>
      <p:sp>
        <p:nvSpPr>
          <p:cNvPr id="4" name="Header Placeholder 3"/>
          <p:cNvSpPr>
            <a:spLocks noGrp="1"/>
          </p:cNvSpPr>
          <p:nvPr>
            <p:ph type="hdr" sz="quarter"/>
          </p:nvPr>
        </p:nvSpPr>
        <p:spPr/>
        <p:txBody>
          <a:bodyPr/>
          <a:lstStyle/>
          <a:p>
            <a:r>
              <a:rPr lang="en-US"/>
              <a:t>Jim McGowan, Th.D. - Session 1-2 - Introduction to Biblical Dispensationalism</a:t>
            </a:r>
          </a:p>
        </p:txBody>
      </p:sp>
      <p:sp>
        <p:nvSpPr>
          <p:cNvPr id="5" name="Date Placeholder 4"/>
          <p:cNvSpPr>
            <a:spLocks noGrp="1"/>
          </p:cNvSpPr>
          <p:nvPr>
            <p:ph type="dt" idx="1"/>
          </p:nvPr>
        </p:nvSpPr>
        <p:spPr/>
        <p:txBody>
          <a:bodyPr/>
          <a:lstStyle/>
          <a:p>
            <a:r>
              <a:rPr lang="en-US"/>
              <a:t>Oct. 5-7, 2017</a:t>
            </a:r>
          </a:p>
        </p:txBody>
      </p:sp>
      <p:sp>
        <p:nvSpPr>
          <p:cNvPr id="6" name="Footer Placeholder 5"/>
          <p:cNvSpPr>
            <a:spLocks noGrp="1"/>
          </p:cNvSpPr>
          <p:nvPr>
            <p:ph type="ftr" sz="quarter" idx="4"/>
          </p:nvPr>
        </p:nvSpPr>
        <p:spPr/>
        <p:txBody>
          <a:bodyPr/>
          <a:lstStyle/>
          <a:p>
            <a:r>
              <a:rPr lang="en-US"/>
              <a:t>Tyndale Theological Seminary Seminar</a:t>
            </a:r>
          </a:p>
        </p:txBody>
      </p:sp>
      <p:sp>
        <p:nvSpPr>
          <p:cNvPr id="7" name="Slide Number Placeholder 6"/>
          <p:cNvSpPr>
            <a:spLocks noGrp="1"/>
          </p:cNvSpPr>
          <p:nvPr>
            <p:ph type="sldNum" sz="quarter" idx="5"/>
          </p:nvPr>
        </p:nvSpPr>
        <p:spPr/>
        <p:txBody>
          <a:bodyPr/>
          <a:lstStyle/>
          <a:p>
            <a:fld id="{593BF39D-59FE-4703-8D79-4FF36B8C7479}" type="slidenum">
              <a:rPr lang="en-US" smtClean="0"/>
              <a:t>13</a:t>
            </a:fld>
            <a:endParaRPr lang="en-US"/>
          </a:p>
        </p:txBody>
      </p:sp>
    </p:spTree>
    <p:extLst>
      <p:ext uri="{BB962C8B-B14F-4D97-AF65-F5344CB8AC3E}">
        <p14:creationId xmlns:p14="http://schemas.microsoft.com/office/powerpoint/2010/main" val="281849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4" name="Slide Number Placeholder 3"/>
          <p:cNvSpPr>
            <a:spLocks noGrp="1"/>
          </p:cNvSpPr>
          <p:nvPr>
            <p:ph type="sldNum" sz="quarter" idx="10"/>
          </p:nvPr>
        </p:nvSpPr>
        <p:spPr/>
        <p:txBody>
          <a:bodyPr/>
          <a:lstStyle/>
          <a:p>
            <a:fld id="{593BF39D-59FE-4703-8D79-4FF36B8C7479}" type="slidenum">
              <a:rPr lang="en-US" smtClean="0"/>
              <a:t>14</a:t>
            </a:fld>
            <a:endParaRPr lang="en-US"/>
          </a:p>
        </p:txBody>
      </p:sp>
      <p:sp>
        <p:nvSpPr>
          <p:cNvPr id="5" name="Footer Placeholder 4">
            <a:extLst>
              <a:ext uri="{FF2B5EF4-FFF2-40B4-BE49-F238E27FC236}">
                <a16:creationId xmlns:a16="http://schemas.microsoft.com/office/drawing/2014/main" id="{230392B6-511C-4471-8282-30BA67086626}"/>
              </a:ext>
            </a:extLst>
          </p:cNvPr>
          <p:cNvSpPr>
            <a:spLocks noGrp="1"/>
          </p:cNvSpPr>
          <p:nvPr>
            <p:ph type="ftr" sz="quarter" idx="11"/>
          </p:nvPr>
        </p:nvSpPr>
        <p:spPr/>
        <p:txBody>
          <a:bodyPr/>
          <a:lstStyle/>
          <a:p>
            <a:r>
              <a:rPr lang="en-US"/>
              <a:t>Tyndale Theological Seminary Seminar</a:t>
            </a:r>
          </a:p>
        </p:txBody>
      </p:sp>
      <p:sp>
        <p:nvSpPr>
          <p:cNvPr id="6" name="Header Placeholder 5">
            <a:extLst>
              <a:ext uri="{FF2B5EF4-FFF2-40B4-BE49-F238E27FC236}">
                <a16:creationId xmlns:a16="http://schemas.microsoft.com/office/drawing/2014/main" id="{5058A98E-FF75-4228-99C7-8EC3D5B8C202}"/>
              </a:ext>
            </a:extLst>
          </p:cNvPr>
          <p:cNvSpPr>
            <a:spLocks noGrp="1"/>
          </p:cNvSpPr>
          <p:nvPr>
            <p:ph type="hdr" sz="quarter" idx="12"/>
          </p:nvPr>
        </p:nvSpPr>
        <p:spPr/>
        <p:txBody>
          <a:bodyPr/>
          <a:lstStyle/>
          <a:p>
            <a:r>
              <a:rPr lang="en-US"/>
              <a:t>Jim McGowan, Th.D. - Session 1-2 - Introduction to Biblical Dispensationalism</a:t>
            </a:r>
          </a:p>
        </p:txBody>
      </p:sp>
      <p:sp>
        <p:nvSpPr>
          <p:cNvPr id="7" name="Date Placeholder 6">
            <a:extLst>
              <a:ext uri="{FF2B5EF4-FFF2-40B4-BE49-F238E27FC236}">
                <a16:creationId xmlns:a16="http://schemas.microsoft.com/office/drawing/2014/main" id="{4727382D-DCCD-41DF-92D2-335205551475}"/>
              </a:ext>
            </a:extLst>
          </p:cNvPr>
          <p:cNvSpPr>
            <a:spLocks noGrp="1"/>
          </p:cNvSpPr>
          <p:nvPr>
            <p:ph type="dt" idx="13"/>
          </p:nvPr>
        </p:nvSpPr>
        <p:spPr/>
        <p:txBody>
          <a:bodyPr/>
          <a:lstStyle/>
          <a:p>
            <a:r>
              <a:rPr lang="en-US"/>
              <a:t>Oct. 5-7, 2017</a:t>
            </a:r>
          </a:p>
        </p:txBody>
      </p:sp>
    </p:spTree>
    <p:extLst>
      <p:ext uri="{BB962C8B-B14F-4D97-AF65-F5344CB8AC3E}">
        <p14:creationId xmlns:p14="http://schemas.microsoft.com/office/powerpoint/2010/main" val="63018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11/12/2018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hollyhillsbiblechurch.org/" TargetMode="External"/><Relationship Id="rId2" Type="http://schemas.openxmlformats.org/officeDocument/2006/relationships/hyperlink" Target="http://www.slbc.org/" TargetMode="External"/><Relationship Id="rId1" Type="http://schemas.openxmlformats.org/officeDocument/2006/relationships/slideLayout" Target="../slideLayouts/slideLayout2.xml"/><Relationship Id="rId4" Type="http://schemas.openxmlformats.org/officeDocument/2006/relationships/hyperlink" Target="http://www.middletownbiblechurch.org/"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0538"/>
            <a:ext cx="6858000" cy="1024071"/>
          </a:xfrm>
        </p:spPr>
        <p:txBody>
          <a:bodyPr anchor="ctr"/>
          <a:lstStyle/>
          <a:p>
            <a:r>
              <a:rPr lang="en-US" b="1" dirty="0">
                <a:latin typeface="+mn-lt"/>
              </a:rPr>
              <a:t>Biblical Dispensationalism</a:t>
            </a:r>
          </a:p>
        </p:txBody>
      </p:sp>
      <p:sp>
        <p:nvSpPr>
          <p:cNvPr id="3" name="Subtitle 2"/>
          <p:cNvSpPr>
            <a:spLocks noGrp="1"/>
          </p:cNvSpPr>
          <p:nvPr>
            <p:ph type="subTitle" idx="1"/>
          </p:nvPr>
        </p:nvSpPr>
        <p:spPr>
          <a:xfrm>
            <a:off x="1143000" y="1662764"/>
            <a:ext cx="6858000" cy="3532472"/>
          </a:xfrm>
        </p:spPr>
        <p:txBody>
          <a:bodyPr anchor="ctr">
            <a:normAutofit lnSpcReduction="10000"/>
          </a:bodyPr>
          <a:lstStyle/>
          <a:p>
            <a:r>
              <a:rPr lang="en-US" sz="3600" b="1" dirty="0"/>
              <a:t>Session 3</a:t>
            </a:r>
          </a:p>
          <a:p>
            <a:endParaRPr lang="en-US" sz="3200" b="1" dirty="0"/>
          </a:p>
          <a:p>
            <a:r>
              <a:rPr lang="en-US" sz="3200" b="1" dirty="0"/>
              <a:t> </a:t>
            </a:r>
            <a:r>
              <a:rPr lang="en-US" sz="3600" b="1" dirty="0"/>
              <a:t>Introduction to Biblical Dispensationalism</a:t>
            </a:r>
          </a:p>
          <a:p>
            <a:endParaRPr lang="en-US" sz="2800" dirty="0"/>
          </a:p>
          <a:p>
            <a:r>
              <a:rPr lang="en-US" sz="2800" dirty="0"/>
              <a:t>Sugar Land Bible Church</a:t>
            </a:r>
          </a:p>
          <a:p>
            <a:r>
              <a:rPr lang="en-US" sz="2800" dirty="0"/>
              <a:t>11-14-2018</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7566" y="5472807"/>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3" y="5832277"/>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dirty="0">
                <a:latin typeface="+mn-lt"/>
                <a:cs typeface="Arial" charset="0"/>
              </a:rPr>
              <a:t>Jim McGowan, MTS, Th.D.</a:t>
            </a:r>
          </a:p>
        </p:txBody>
      </p:sp>
    </p:spTree>
    <p:extLst>
      <p:ext uri="{BB962C8B-B14F-4D97-AF65-F5344CB8AC3E}">
        <p14:creationId xmlns:p14="http://schemas.microsoft.com/office/powerpoint/2010/main" val="56122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4014" y="1093863"/>
            <a:ext cx="8068736" cy="3816429"/>
          </a:xfrm>
          <a:prstGeom prst="rect">
            <a:avLst/>
          </a:prstGeom>
          <a:noFill/>
        </p:spPr>
        <p:txBody>
          <a:bodyPr wrap="square" rtlCol="0">
            <a:spAutoFit/>
          </a:bodyPr>
          <a:lstStyle/>
          <a:p>
            <a:pPr marL="457200" indent="-457200">
              <a:spcAft>
                <a:spcPts val="1200"/>
              </a:spcAft>
              <a:buFont typeface="+mj-lt"/>
              <a:buAutoNum type="alphaUcPeriod"/>
            </a:pPr>
            <a:r>
              <a:rPr lang="en-US" sz="3200" dirty="0"/>
              <a:t>A Common Misconception</a:t>
            </a:r>
          </a:p>
          <a:p>
            <a:pPr marL="457200" indent="-457200">
              <a:spcAft>
                <a:spcPts val="1200"/>
              </a:spcAft>
              <a:buFont typeface="+mj-lt"/>
              <a:buAutoNum type="alphaUcPeriod"/>
            </a:pPr>
            <a:r>
              <a:rPr lang="en-US" sz="3200" dirty="0"/>
              <a:t>Some Anti-Dispensationalists</a:t>
            </a:r>
          </a:p>
          <a:p>
            <a:pPr marL="457200" indent="-457200">
              <a:spcAft>
                <a:spcPts val="1200"/>
              </a:spcAft>
              <a:buFont typeface="+mj-lt"/>
              <a:buAutoNum type="alphaUcPeriod"/>
            </a:pPr>
            <a:r>
              <a:rPr lang="en-US" sz="3200" b="1" dirty="0"/>
              <a:t>Definition</a:t>
            </a:r>
          </a:p>
          <a:p>
            <a:pPr marL="966788" lvl="2" indent="-514350">
              <a:spcAft>
                <a:spcPts val="1200"/>
              </a:spcAft>
              <a:buFont typeface="+mj-lt"/>
              <a:buAutoNum type="arabicPeriod"/>
            </a:pPr>
            <a:r>
              <a:rPr lang="en-US" sz="3200" b="1" u="sng" dirty="0"/>
              <a:t>Literal Interpretation</a:t>
            </a:r>
          </a:p>
          <a:p>
            <a:pPr marL="966788" lvl="2" indent="-514350">
              <a:spcAft>
                <a:spcPts val="1200"/>
              </a:spcAft>
              <a:buFont typeface="+mj-lt"/>
              <a:buAutoNum type="arabicPeriod"/>
            </a:pPr>
            <a:r>
              <a:rPr lang="en-US" sz="3200" dirty="0"/>
              <a:t>Biblical Distinctions</a:t>
            </a:r>
          </a:p>
          <a:p>
            <a:pPr marL="966788" lvl="2" indent="-514350">
              <a:spcAft>
                <a:spcPts val="1200"/>
              </a:spcAft>
              <a:buFont typeface="+mj-lt"/>
              <a:buAutoNum type="arabicPeriod"/>
            </a:pPr>
            <a:r>
              <a:rPr lang="en-US" sz="3200" dirty="0"/>
              <a:t>Dispensations</a:t>
            </a:r>
          </a:p>
        </p:txBody>
      </p:sp>
      <p:sp>
        <p:nvSpPr>
          <p:cNvPr id="7" name="Title 1"/>
          <p:cNvSpPr>
            <a:spLocks noGrp="1"/>
          </p:cNvSpPr>
          <p:nvPr>
            <p:ph type="ctrTitle"/>
          </p:nvPr>
        </p:nvSpPr>
        <p:spPr>
          <a:xfrm>
            <a:off x="411480" y="190869"/>
            <a:ext cx="8321040"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Tree>
    <p:extLst>
      <p:ext uri="{BB962C8B-B14F-4D97-AF65-F5344CB8AC3E}">
        <p14:creationId xmlns:p14="http://schemas.microsoft.com/office/powerpoint/2010/main" val="194814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43" y="190869"/>
            <a:ext cx="8200714" cy="902994"/>
          </a:xfrm>
        </p:spPr>
        <p:txBody>
          <a:bodyPr anchor="ctr">
            <a:noAutofit/>
          </a:bodyPr>
          <a:lstStyle/>
          <a:p>
            <a:pPr marL="461963" indent="-461963">
              <a:buFont typeface="+mj-lt"/>
              <a:buAutoNum type="alphaUcPeriod" startAt="3"/>
            </a:pPr>
            <a:r>
              <a:rPr lang="en-US" sz="3600" b="1" dirty="0">
                <a:latin typeface="+mn-lt"/>
              </a:rPr>
              <a:t>Definition of Biblical Dispensationalism</a:t>
            </a:r>
          </a:p>
        </p:txBody>
      </p:sp>
      <p:sp>
        <p:nvSpPr>
          <p:cNvPr id="3" name="Subtitle 2"/>
          <p:cNvSpPr>
            <a:spLocks noGrp="1"/>
          </p:cNvSpPr>
          <p:nvPr>
            <p:ph type="subTitle" idx="1"/>
          </p:nvPr>
        </p:nvSpPr>
        <p:spPr>
          <a:xfrm>
            <a:off x="119642" y="1093863"/>
            <a:ext cx="8904717" cy="1948259"/>
          </a:xfrm>
        </p:spPr>
        <p:txBody>
          <a:bodyPr>
            <a:noAutofit/>
          </a:bodyPr>
          <a:lstStyle/>
          <a:p>
            <a:pPr algn="just"/>
            <a:r>
              <a:rPr lang="en-US" sz="2800" dirty="0"/>
              <a:t>Biblical Dispensationalism is a </a:t>
            </a:r>
            <a:r>
              <a:rPr lang="en-US" sz="2800" i="1" dirty="0"/>
              <a:t>theological system </a:t>
            </a:r>
            <a:r>
              <a:rPr lang="en-US" sz="2800" dirty="0"/>
              <a:t>that emphasizes a </a:t>
            </a:r>
            <a:r>
              <a:rPr lang="en-US" sz="2800" b="1" i="1" u="sng" dirty="0">
                <a:solidFill>
                  <a:srgbClr val="0000FF"/>
                </a:solidFill>
              </a:rPr>
              <a:t>CONSISTENT</a:t>
            </a:r>
            <a:r>
              <a:rPr lang="en-US" sz="2800" i="1" dirty="0"/>
              <a:t> </a:t>
            </a:r>
            <a:r>
              <a:rPr lang="en-US" sz="2800" b="1" i="1" u="sng" dirty="0"/>
              <a:t>literal</a:t>
            </a:r>
            <a:r>
              <a:rPr lang="en-US" sz="2800" b="1" i="1" dirty="0"/>
              <a:t> </a:t>
            </a:r>
            <a:r>
              <a:rPr lang="en-US" sz="2800" b="1" i="1" u="sng" dirty="0"/>
              <a:t>interpretation</a:t>
            </a:r>
            <a:r>
              <a:rPr lang="en-US" sz="2800" i="1" dirty="0"/>
              <a:t> </a:t>
            </a:r>
            <a:r>
              <a:rPr lang="en-US" sz="2800" dirty="0"/>
              <a:t>of the Bible, </a:t>
            </a:r>
            <a:r>
              <a:rPr lang="en-US" sz="2800" i="1" dirty="0"/>
              <a:t>(including prophecy)</a:t>
            </a:r>
            <a:r>
              <a:rPr lang="en-US" sz="2800" dirty="0"/>
              <a:t>; recognizes a </a:t>
            </a:r>
            <a:r>
              <a:rPr lang="en-US" sz="2800" b="1" i="1" u="sng" dirty="0"/>
              <a:t>distinction between Israel and the church</a:t>
            </a:r>
            <a:r>
              <a:rPr lang="en-US" sz="2800" dirty="0"/>
              <a:t>; and organizes the Bible into different </a:t>
            </a:r>
            <a:r>
              <a:rPr lang="en-US" sz="2800" b="1" i="1" u="sng" dirty="0"/>
              <a:t>dispensations, administrations, or economies</a:t>
            </a:r>
            <a:r>
              <a:rPr lang="en-US" sz="2800" dirty="0"/>
              <a:t>.</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4142" y="3376801"/>
            <a:ext cx="4189959" cy="3212637"/>
          </a:xfrm>
          <a:prstGeom prst="rect">
            <a:avLst/>
          </a:prstGeom>
        </p:spPr>
      </p:pic>
      <p:pic>
        <p:nvPicPr>
          <p:cNvPr id="6" name="Picture 5" descr="A picture containing screenshot&#10;&#10;Description generated with very high confidenc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0475" y="3376801"/>
            <a:ext cx="2264072" cy="3155388"/>
          </a:xfrm>
          <a:prstGeom prst="rect">
            <a:avLst/>
          </a:prstGeom>
          <a:ln>
            <a:solidFill>
              <a:schemeClr val="tx1"/>
            </a:solidFill>
          </a:ln>
        </p:spPr>
      </p:pic>
      <p:pic>
        <p:nvPicPr>
          <p:cNvPr id="9" name="Picture 8" descr="A picture containing text, newspaper&#10;&#10;Description generated with very high confidence"/>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067" y="3376801"/>
            <a:ext cx="2320138" cy="3155388"/>
          </a:xfrm>
          <a:prstGeom prst="rect">
            <a:avLst/>
          </a:prstGeom>
          <a:ln>
            <a:solidFill>
              <a:schemeClr val="tx1"/>
            </a:solidFill>
          </a:ln>
        </p:spPr>
      </p:pic>
    </p:spTree>
    <p:extLst>
      <p:ext uri="{BB962C8B-B14F-4D97-AF65-F5344CB8AC3E}">
        <p14:creationId xmlns:p14="http://schemas.microsoft.com/office/powerpoint/2010/main" val="354324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0202" y="1093861"/>
            <a:ext cx="7062703" cy="4854011"/>
          </a:xfrm>
        </p:spPr>
        <p:txBody>
          <a:bodyPr>
            <a:noAutofit/>
          </a:bodyPr>
          <a:lstStyle/>
          <a:p>
            <a:pPr algn="just"/>
            <a:r>
              <a:rPr lang="en-US" sz="2600" b="1" i="1" dirty="0"/>
              <a:t>Sine Qua Non</a:t>
            </a:r>
            <a:r>
              <a:rPr lang="en-US" sz="2600" i="1" dirty="0"/>
              <a:t> – ("Without which, not") - </a:t>
            </a:r>
            <a:r>
              <a:rPr lang="en-US" sz="2600" b="1" i="1" dirty="0"/>
              <a:t>something absolutely indispensable or essential</a:t>
            </a:r>
            <a:r>
              <a:rPr lang="en-US" sz="2600" i="1" dirty="0"/>
              <a:t>.</a:t>
            </a:r>
          </a:p>
          <a:p>
            <a:pPr algn="just"/>
            <a:r>
              <a:rPr lang="en-US" sz="2600" dirty="0"/>
              <a:t>“The essence of dispensationalism, then, is the distinction between Israel and the Church. This grows out of the dispensationalist’s consistent employment of normal or plain or historical-grammatical interpretation, and it reflects an understanding of the basic purpose of God in all His dealings with mankind as that of glorifying Himself through salvation and other purposes as well.”</a:t>
            </a:r>
          </a:p>
        </p:txBody>
      </p:sp>
      <p:sp>
        <p:nvSpPr>
          <p:cNvPr id="4" name="Rectangle 3"/>
          <p:cNvSpPr/>
          <p:nvPr/>
        </p:nvSpPr>
        <p:spPr>
          <a:xfrm>
            <a:off x="111096" y="6361788"/>
            <a:ext cx="8921810" cy="338554"/>
          </a:xfrm>
          <a:prstGeom prst="rect">
            <a:avLst/>
          </a:prstGeom>
        </p:spPr>
        <p:txBody>
          <a:bodyPr wrap="square">
            <a:spAutoFit/>
          </a:bodyPr>
          <a:lstStyle/>
          <a:p>
            <a:pPr algn="ctr"/>
            <a:r>
              <a:rPr lang="en-US" sz="1600" dirty="0"/>
              <a:t>Ryrie, C. C. (1995). Dispensationalism (Rev. and expanded., p. 48). Chicago: Moody Publishers.</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266" y="1220980"/>
            <a:ext cx="1730800" cy="2602707"/>
          </a:xfrm>
          <a:prstGeom prst="rect">
            <a:avLst/>
          </a:prstGeom>
        </p:spPr>
      </p:pic>
      <p:sp>
        <p:nvSpPr>
          <p:cNvPr id="8" name="Title 1"/>
          <p:cNvSpPr txBox="1">
            <a:spLocks/>
          </p:cNvSpPr>
          <p:nvPr/>
        </p:nvSpPr>
        <p:spPr>
          <a:xfrm>
            <a:off x="471643" y="190869"/>
            <a:ext cx="8200714"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buFont typeface="+mj-lt"/>
              <a:buAutoNum type="alphaUcPeriod" startAt="3"/>
            </a:pPr>
            <a:r>
              <a:rPr lang="en-US" sz="3600" b="1">
                <a:latin typeface="+mn-lt"/>
              </a:rPr>
              <a:t>Definition of Biblical Dispensationalism</a:t>
            </a:r>
            <a:endParaRPr lang="en-US" sz="3600" b="1" dirty="0">
              <a:latin typeface="+mn-lt"/>
            </a:endParaRPr>
          </a:p>
        </p:txBody>
      </p:sp>
    </p:spTree>
    <p:extLst>
      <p:ext uri="{BB962C8B-B14F-4D97-AF65-F5344CB8AC3E}">
        <p14:creationId xmlns:p14="http://schemas.microsoft.com/office/powerpoint/2010/main" val="375942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283" y="1093863"/>
            <a:ext cx="8691072" cy="519407"/>
          </a:xfrm>
        </p:spPr>
        <p:txBody>
          <a:bodyPr>
            <a:noAutofit/>
          </a:bodyPr>
          <a:lstStyle/>
          <a:p>
            <a:pPr algn="just"/>
            <a:r>
              <a:rPr lang="en-US" sz="2800" b="1" i="1" u="sng" dirty="0">
                <a:solidFill>
                  <a:srgbClr val="0000FF"/>
                </a:solidFill>
              </a:rPr>
              <a:t>Consistent</a:t>
            </a:r>
            <a:r>
              <a:rPr lang="en-US" sz="2800" b="1" dirty="0"/>
              <a:t>, </a:t>
            </a:r>
            <a:r>
              <a:rPr lang="en-US" sz="2800" b="1" u="sng" dirty="0"/>
              <a:t>Literal</a:t>
            </a:r>
            <a:r>
              <a:rPr lang="en-US" sz="2800" b="1" dirty="0"/>
              <a:t>, </a:t>
            </a:r>
            <a:r>
              <a:rPr lang="en-US" sz="2800" b="1" u="sng" dirty="0"/>
              <a:t>Interpretation</a:t>
            </a:r>
            <a:r>
              <a:rPr lang="en-US" sz="2800" dirty="0"/>
              <a:t> - The Golden Rule of Interpretation</a:t>
            </a:r>
          </a:p>
          <a:p>
            <a:pPr algn="just"/>
            <a:endParaRPr lang="en-US" sz="2800" dirty="0"/>
          </a:p>
        </p:txBody>
      </p:sp>
      <p:sp>
        <p:nvSpPr>
          <p:cNvPr id="10" name="Subtitle 2"/>
          <p:cNvSpPr txBox="1">
            <a:spLocks/>
          </p:cNvSpPr>
          <p:nvPr/>
        </p:nvSpPr>
        <p:spPr>
          <a:xfrm>
            <a:off x="80387" y="2064470"/>
            <a:ext cx="5679390" cy="403467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1" indent="-342900" algn="just">
              <a:buFont typeface="Arial" panose="020B0604020202020204" pitchFamily="34" charset="0"/>
              <a:buChar char="•"/>
            </a:pPr>
            <a:r>
              <a:rPr lang="en-US" sz="2800" i="1" dirty="0"/>
              <a:t>When the plain sense of Scripture makes common sense, seek no other sense; therefore, take every word at its primary, ordinary, usual, literal meaning </a:t>
            </a:r>
            <a:r>
              <a:rPr lang="en-US" sz="2800" b="1" i="1" u="sng" dirty="0">
                <a:solidFill>
                  <a:srgbClr val="0000FF"/>
                </a:solidFill>
              </a:rPr>
              <a:t>unless</a:t>
            </a:r>
            <a:r>
              <a:rPr lang="en-US" sz="2800" i="1" dirty="0"/>
              <a:t> the facts of the immediate context, studied in the light of related passages and axiomatic and fundamental truths, indicate clearly otherwise.</a:t>
            </a:r>
          </a:p>
        </p:txBody>
      </p:sp>
      <p:pic>
        <p:nvPicPr>
          <p:cNvPr id="6" name="Picture 5" descr="A picture containing text, newspaper&#10;&#10;Description generated with very high confide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58555" y="2064470"/>
            <a:ext cx="2971800" cy="4041648"/>
          </a:xfrm>
          <a:prstGeom prst="rect">
            <a:avLst/>
          </a:prstGeom>
          <a:ln>
            <a:solidFill>
              <a:schemeClr val="tx1"/>
            </a:solidFill>
          </a:ln>
        </p:spPr>
      </p:pic>
      <p:sp>
        <p:nvSpPr>
          <p:cNvPr id="11" name="Title 1"/>
          <p:cNvSpPr txBox="1">
            <a:spLocks/>
          </p:cNvSpPr>
          <p:nvPr/>
        </p:nvSpPr>
        <p:spPr>
          <a:xfrm>
            <a:off x="471643" y="190869"/>
            <a:ext cx="8200714"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indent="-461963">
              <a:buFont typeface="+mj-lt"/>
              <a:buAutoNum type="alphaUcPeriod" startAt="3"/>
            </a:pPr>
            <a:r>
              <a:rPr lang="en-US" sz="3600" b="1">
                <a:latin typeface="+mn-lt"/>
              </a:rPr>
              <a:t>Definition of Biblical Dispensationalism</a:t>
            </a:r>
            <a:endParaRPr lang="en-US" sz="3600" b="1" dirty="0">
              <a:latin typeface="+mn-lt"/>
            </a:endParaRPr>
          </a:p>
        </p:txBody>
      </p:sp>
    </p:spTree>
    <p:extLst>
      <p:ext uri="{BB962C8B-B14F-4D97-AF65-F5344CB8AC3E}">
        <p14:creationId xmlns:p14="http://schemas.microsoft.com/office/powerpoint/2010/main" val="215355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4014" y="1093863"/>
            <a:ext cx="8068736" cy="3816429"/>
          </a:xfrm>
          <a:prstGeom prst="rect">
            <a:avLst/>
          </a:prstGeom>
          <a:noFill/>
        </p:spPr>
        <p:txBody>
          <a:bodyPr wrap="square" rtlCol="0">
            <a:spAutoFit/>
          </a:bodyPr>
          <a:lstStyle/>
          <a:p>
            <a:pPr marL="457200" indent="-457200">
              <a:spcAft>
                <a:spcPts val="1200"/>
              </a:spcAft>
              <a:buFont typeface="+mj-lt"/>
              <a:buAutoNum type="alphaUcPeriod"/>
            </a:pPr>
            <a:r>
              <a:rPr lang="en-US" sz="3200" dirty="0"/>
              <a:t>A Common Misconception</a:t>
            </a:r>
          </a:p>
          <a:p>
            <a:pPr marL="457200" indent="-457200">
              <a:spcAft>
                <a:spcPts val="1200"/>
              </a:spcAft>
              <a:buFont typeface="+mj-lt"/>
              <a:buAutoNum type="alphaUcPeriod"/>
            </a:pPr>
            <a:r>
              <a:rPr lang="en-US" sz="3200" dirty="0"/>
              <a:t>Some Anti-Dispensationalists</a:t>
            </a:r>
          </a:p>
          <a:p>
            <a:pPr marL="457200" indent="-457200">
              <a:spcAft>
                <a:spcPts val="1200"/>
              </a:spcAft>
              <a:buFont typeface="+mj-lt"/>
              <a:buAutoNum type="alphaUcPeriod"/>
            </a:pPr>
            <a:r>
              <a:rPr lang="en-US" sz="3200" b="1" dirty="0"/>
              <a:t>Definition</a:t>
            </a:r>
          </a:p>
          <a:p>
            <a:pPr marL="966788" lvl="2" indent="-514350">
              <a:spcAft>
                <a:spcPts val="1200"/>
              </a:spcAft>
              <a:buFont typeface="+mj-lt"/>
              <a:buAutoNum type="arabicPeriod"/>
            </a:pPr>
            <a:r>
              <a:rPr lang="en-US" sz="3200" dirty="0"/>
              <a:t>Literal Interpretation</a:t>
            </a:r>
          </a:p>
          <a:p>
            <a:pPr marL="966788" lvl="2" indent="-514350">
              <a:spcAft>
                <a:spcPts val="1200"/>
              </a:spcAft>
              <a:buFont typeface="+mj-lt"/>
              <a:buAutoNum type="arabicPeriod"/>
            </a:pPr>
            <a:r>
              <a:rPr lang="en-US" sz="3200" b="1" u="sng" dirty="0"/>
              <a:t>Biblical Distinctions</a:t>
            </a:r>
          </a:p>
          <a:p>
            <a:pPr marL="966788" lvl="2" indent="-514350">
              <a:spcAft>
                <a:spcPts val="1200"/>
              </a:spcAft>
              <a:buFont typeface="+mj-lt"/>
              <a:buAutoNum type="arabicPeriod"/>
            </a:pPr>
            <a:r>
              <a:rPr lang="en-US" sz="3200" dirty="0"/>
              <a:t>Dispensations</a:t>
            </a:r>
          </a:p>
        </p:txBody>
      </p:sp>
      <p:sp>
        <p:nvSpPr>
          <p:cNvPr id="7" name="Title 1"/>
          <p:cNvSpPr>
            <a:spLocks noGrp="1"/>
          </p:cNvSpPr>
          <p:nvPr>
            <p:ph type="ctrTitle"/>
          </p:nvPr>
        </p:nvSpPr>
        <p:spPr>
          <a:xfrm>
            <a:off x="411480" y="190869"/>
            <a:ext cx="8321040"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Tree>
    <p:extLst>
      <p:ext uri="{BB962C8B-B14F-4D97-AF65-F5344CB8AC3E}">
        <p14:creationId xmlns:p14="http://schemas.microsoft.com/office/powerpoint/2010/main" val="212987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283" y="1093863"/>
            <a:ext cx="8691072" cy="581115"/>
          </a:xfrm>
        </p:spPr>
        <p:txBody>
          <a:bodyPr>
            <a:noAutofit/>
          </a:bodyPr>
          <a:lstStyle/>
          <a:p>
            <a:pPr algn="just"/>
            <a:r>
              <a:rPr lang="en-US" sz="2800" b="1" u="sng" dirty="0"/>
              <a:t>Distinction Between Israel and the Church</a:t>
            </a:r>
            <a:r>
              <a:rPr lang="en-US" sz="2800" dirty="0"/>
              <a:t> </a:t>
            </a:r>
          </a:p>
        </p:txBody>
      </p:sp>
      <p:pic>
        <p:nvPicPr>
          <p:cNvPr id="6" name="Picture 5" descr="A picture containing screenshot&#10;&#10;Description generated with very high confidence"/>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13408" y="1597981"/>
            <a:ext cx="4117184" cy="5029200"/>
          </a:xfrm>
          <a:prstGeom prst="rect">
            <a:avLst/>
          </a:prstGeom>
          <a:ln>
            <a:solidFill>
              <a:schemeClr val="tx1"/>
            </a:solidFill>
          </a:ln>
        </p:spPr>
      </p:pic>
      <p:sp>
        <p:nvSpPr>
          <p:cNvPr id="9" name="Title 1"/>
          <p:cNvSpPr>
            <a:spLocks noGrp="1"/>
          </p:cNvSpPr>
          <p:nvPr>
            <p:ph type="ctrTitle"/>
          </p:nvPr>
        </p:nvSpPr>
        <p:spPr>
          <a:xfrm>
            <a:off x="471643" y="190869"/>
            <a:ext cx="8200714" cy="902994"/>
          </a:xfrm>
        </p:spPr>
        <p:txBody>
          <a:bodyPr anchor="ctr">
            <a:noAutofit/>
          </a:bodyPr>
          <a:lstStyle/>
          <a:p>
            <a:pPr marL="461963" indent="-461963">
              <a:buFont typeface="+mj-lt"/>
              <a:buAutoNum type="alphaUcPeriod" startAt="3"/>
            </a:pPr>
            <a:r>
              <a:rPr lang="en-US" sz="3600" b="1" dirty="0">
                <a:latin typeface="+mn-lt"/>
              </a:rPr>
              <a:t>Definition of Biblical Dispensationalism</a:t>
            </a:r>
          </a:p>
        </p:txBody>
      </p:sp>
      <p:pic>
        <p:nvPicPr>
          <p:cNvPr id="2" name="Picture 1">
            <a:extLst>
              <a:ext uri="{FF2B5EF4-FFF2-40B4-BE49-F238E27FC236}">
                <a16:creationId xmlns:a16="http://schemas.microsoft.com/office/drawing/2014/main" id="{FB1DECA1-CC5C-45F1-9723-F3C9B1F9A1BC}"/>
              </a:ext>
            </a:extLst>
          </p:cNvPr>
          <p:cNvPicPr>
            <a:picLocks noChangeAspect="1"/>
          </p:cNvPicPr>
          <p:nvPr/>
        </p:nvPicPr>
        <p:blipFill>
          <a:blip r:embed="rId3"/>
          <a:stretch>
            <a:fillRect/>
          </a:stretch>
        </p:blipFill>
        <p:spPr>
          <a:xfrm>
            <a:off x="213645" y="1674978"/>
            <a:ext cx="1457325" cy="1905000"/>
          </a:xfrm>
          <a:prstGeom prst="rect">
            <a:avLst/>
          </a:prstGeom>
        </p:spPr>
      </p:pic>
    </p:spTree>
    <p:extLst>
      <p:ext uri="{BB962C8B-B14F-4D97-AF65-F5344CB8AC3E}">
        <p14:creationId xmlns:p14="http://schemas.microsoft.com/office/powerpoint/2010/main" val="132255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p:cNvSpPr txBox="1">
            <a:spLocks/>
          </p:cNvSpPr>
          <p:nvPr/>
        </p:nvSpPr>
        <p:spPr>
          <a:xfrm>
            <a:off x="239283" y="1093863"/>
            <a:ext cx="8691072" cy="58111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Do Distinctions Really Matter?</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Title 1"/>
          <p:cNvSpPr txBox="1">
            <a:spLocks/>
          </p:cNvSpPr>
          <p:nvPr/>
        </p:nvSpPr>
        <p:spPr>
          <a:xfrm>
            <a:off x="471643" y="190869"/>
            <a:ext cx="8200714"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marR="0" lvl="0" indent="-461963" algn="ctr" defTabSz="685800" rtl="0" eaLnBrk="1" fontAlgn="auto" latinLnBrk="0" hangingPunct="1">
              <a:lnSpc>
                <a:spcPct val="90000"/>
              </a:lnSpc>
              <a:spcBef>
                <a:spcPct val="0"/>
              </a:spcBef>
              <a:spcAft>
                <a:spcPts val="0"/>
              </a:spcAft>
              <a:buClrTx/>
              <a:buSzTx/>
              <a:buFont typeface="+mj-lt"/>
              <a:buAutoNum type="alphaUcPeriod" startAt="3"/>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Definition of Biblical Dispensationalism</a:t>
            </a:r>
          </a:p>
        </p:txBody>
      </p:sp>
      <p:pic>
        <p:nvPicPr>
          <p:cNvPr id="2" name="Picture 1">
            <a:extLst>
              <a:ext uri="{FF2B5EF4-FFF2-40B4-BE49-F238E27FC236}">
                <a16:creationId xmlns:a16="http://schemas.microsoft.com/office/drawing/2014/main" id="{5E6A9EA4-FF68-4580-836E-F3899F0052F9}"/>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1796886" y="1849167"/>
            <a:ext cx="5550228" cy="4572000"/>
          </a:xfrm>
          <a:prstGeom prst="rect">
            <a:avLst/>
          </a:prstGeom>
        </p:spPr>
      </p:pic>
    </p:spTree>
    <p:extLst>
      <p:ext uri="{BB962C8B-B14F-4D97-AF65-F5344CB8AC3E}">
        <p14:creationId xmlns:p14="http://schemas.microsoft.com/office/powerpoint/2010/main" val="234540925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1846874"/>
            <a:ext cx="3231260" cy="4023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8288" y="1843785"/>
            <a:ext cx="272715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6334" y="3963230"/>
            <a:ext cx="27432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956045" y="1207213"/>
            <a:ext cx="1452770" cy="523220"/>
          </a:xfrm>
          <a:prstGeom prst="rect">
            <a:avLst/>
          </a:prstGeom>
        </p:spPr>
        <p:txBody>
          <a:bodyPr wrap="none">
            <a:spAutoFit/>
          </a:bodyPr>
          <a:lstStyle/>
          <a:p>
            <a:r>
              <a:rPr lang="en-US" sz="2800" b="1" dirty="0">
                <a:latin typeface="Calibri" panose="020F0502020204030204" pitchFamily="34" charset="0"/>
              </a:rPr>
              <a:t>My Wife</a:t>
            </a:r>
          </a:p>
        </p:txBody>
      </p:sp>
      <p:sp>
        <p:nvSpPr>
          <p:cNvPr id="15" name="Rectangle 14"/>
          <p:cNvSpPr/>
          <p:nvPr/>
        </p:nvSpPr>
        <p:spPr>
          <a:xfrm>
            <a:off x="5572005" y="1214405"/>
            <a:ext cx="2331857" cy="523220"/>
          </a:xfrm>
          <a:prstGeom prst="rect">
            <a:avLst/>
          </a:prstGeom>
        </p:spPr>
        <p:txBody>
          <a:bodyPr wrap="none">
            <a:spAutoFit/>
          </a:bodyPr>
          <a:lstStyle/>
          <a:p>
            <a:r>
              <a:rPr lang="en-US" sz="2800" b="1" dirty="0">
                <a:latin typeface="Calibri" panose="020F0502020204030204" pitchFamily="34" charset="0"/>
              </a:rPr>
              <a:t>My Daughters</a:t>
            </a:r>
            <a:r>
              <a:rPr lang="en-US" dirty="0">
                <a:latin typeface="Calibri" panose="020F0502020204030204" pitchFamily="34" charset="0"/>
              </a:rPr>
              <a:t>.</a:t>
            </a:r>
          </a:p>
        </p:txBody>
      </p:sp>
      <p:sp>
        <p:nvSpPr>
          <p:cNvPr id="12" name="Title 1"/>
          <p:cNvSpPr txBox="1">
            <a:spLocks/>
          </p:cNvSpPr>
          <p:nvPr/>
        </p:nvSpPr>
        <p:spPr>
          <a:xfrm>
            <a:off x="471643" y="190869"/>
            <a:ext cx="8200714"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61963" marR="0" lvl="0" indent="-461963" algn="ctr" defTabSz="685800" rtl="0" eaLnBrk="1" fontAlgn="auto" latinLnBrk="0" hangingPunct="1">
              <a:lnSpc>
                <a:spcPct val="90000"/>
              </a:lnSpc>
              <a:spcBef>
                <a:spcPct val="0"/>
              </a:spcBef>
              <a:spcAft>
                <a:spcPts val="0"/>
              </a:spcAft>
              <a:buClrTx/>
              <a:buSzTx/>
              <a:buFont typeface="+mj-lt"/>
              <a:buAutoNum type="alphaUcPeriod" startAt="3"/>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j-ea"/>
                <a:cs typeface="+mj-cs"/>
              </a:rPr>
              <a:t>Definition of Biblical Dispensationalism</a:t>
            </a:r>
          </a:p>
        </p:txBody>
      </p:sp>
    </p:spTree>
    <p:extLst>
      <p:ext uri="{BB962C8B-B14F-4D97-AF65-F5344CB8AC3E}">
        <p14:creationId xmlns:p14="http://schemas.microsoft.com/office/powerpoint/2010/main" val="198225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4014" y="1093863"/>
            <a:ext cx="8068736" cy="3816429"/>
          </a:xfrm>
          <a:prstGeom prst="rect">
            <a:avLst/>
          </a:prstGeom>
          <a:noFill/>
        </p:spPr>
        <p:txBody>
          <a:bodyPr wrap="square" rtlCol="0">
            <a:spAutoFit/>
          </a:bodyPr>
          <a:lstStyle/>
          <a:p>
            <a:pPr marL="457200" indent="-457200">
              <a:spcAft>
                <a:spcPts val="1200"/>
              </a:spcAft>
              <a:buFont typeface="+mj-lt"/>
              <a:buAutoNum type="alphaUcPeriod"/>
            </a:pPr>
            <a:r>
              <a:rPr lang="en-US" sz="3200" dirty="0"/>
              <a:t>A Common Misconception</a:t>
            </a:r>
          </a:p>
          <a:p>
            <a:pPr marL="457200" indent="-457200">
              <a:spcAft>
                <a:spcPts val="1200"/>
              </a:spcAft>
              <a:buFont typeface="+mj-lt"/>
              <a:buAutoNum type="alphaUcPeriod"/>
            </a:pPr>
            <a:r>
              <a:rPr lang="en-US" sz="3200" dirty="0"/>
              <a:t>Some Anti-Dispensationalists</a:t>
            </a:r>
          </a:p>
          <a:p>
            <a:pPr marL="457200" indent="-457200">
              <a:spcAft>
                <a:spcPts val="1200"/>
              </a:spcAft>
              <a:buFont typeface="+mj-lt"/>
              <a:buAutoNum type="alphaUcPeriod"/>
            </a:pPr>
            <a:r>
              <a:rPr lang="en-US" sz="3200" b="1" dirty="0"/>
              <a:t>Definition</a:t>
            </a:r>
          </a:p>
          <a:p>
            <a:pPr marL="966788" lvl="2" indent="-514350">
              <a:spcAft>
                <a:spcPts val="1200"/>
              </a:spcAft>
              <a:buFont typeface="+mj-lt"/>
              <a:buAutoNum type="arabicPeriod"/>
            </a:pPr>
            <a:r>
              <a:rPr lang="en-US" sz="3200" dirty="0"/>
              <a:t>Literal Interpretation</a:t>
            </a:r>
          </a:p>
          <a:p>
            <a:pPr marL="966788" lvl="2" indent="-514350">
              <a:spcAft>
                <a:spcPts val="1200"/>
              </a:spcAft>
              <a:buFont typeface="+mj-lt"/>
              <a:buAutoNum type="arabicPeriod"/>
            </a:pPr>
            <a:r>
              <a:rPr lang="en-US" sz="3200" dirty="0"/>
              <a:t>Biblical Distinctions</a:t>
            </a:r>
          </a:p>
          <a:p>
            <a:pPr marL="966788" lvl="2" indent="-514350">
              <a:spcAft>
                <a:spcPts val="1200"/>
              </a:spcAft>
              <a:buFont typeface="+mj-lt"/>
              <a:buAutoNum type="arabicPeriod"/>
            </a:pPr>
            <a:r>
              <a:rPr lang="en-US" sz="3200" b="1" u="sng" dirty="0"/>
              <a:t>Dispensations</a:t>
            </a:r>
          </a:p>
        </p:txBody>
      </p:sp>
      <p:sp>
        <p:nvSpPr>
          <p:cNvPr id="7" name="Title 1"/>
          <p:cNvSpPr>
            <a:spLocks noGrp="1"/>
          </p:cNvSpPr>
          <p:nvPr>
            <p:ph type="ctrTitle"/>
          </p:nvPr>
        </p:nvSpPr>
        <p:spPr>
          <a:xfrm>
            <a:off x="411480" y="190869"/>
            <a:ext cx="8321040"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Tree>
    <p:extLst>
      <p:ext uri="{BB962C8B-B14F-4D97-AF65-F5344CB8AC3E}">
        <p14:creationId xmlns:p14="http://schemas.microsoft.com/office/powerpoint/2010/main" val="15006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090" y="190869"/>
            <a:ext cx="8397821"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
        <p:nvSpPr>
          <p:cNvPr id="3" name="Subtitle 2"/>
          <p:cNvSpPr>
            <a:spLocks noGrp="1"/>
          </p:cNvSpPr>
          <p:nvPr>
            <p:ph type="subTitle" idx="1"/>
          </p:nvPr>
        </p:nvSpPr>
        <p:spPr>
          <a:xfrm>
            <a:off x="239283" y="1093864"/>
            <a:ext cx="8691072" cy="490760"/>
          </a:xfrm>
        </p:spPr>
        <p:txBody>
          <a:bodyPr>
            <a:noAutofit/>
          </a:bodyPr>
          <a:lstStyle/>
          <a:p>
            <a:pPr algn="just"/>
            <a:r>
              <a:rPr lang="en-US" sz="2800" b="1" u="sng" dirty="0"/>
              <a:t>Dispensations or Administrations</a:t>
            </a:r>
            <a:endParaRPr lang="en-US" sz="2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84623"/>
            <a:ext cx="9144000" cy="5004816"/>
          </a:xfrm>
          <a:prstGeom prst="rect">
            <a:avLst/>
          </a:prstGeom>
        </p:spPr>
      </p:pic>
    </p:spTree>
    <p:extLst>
      <p:ext uri="{BB962C8B-B14F-4D97-AF65-F5344CB8AC3E}">
        <p14:creationId xmlns:p14="http://schemas.microsoft.com/office/powerpoint/2010/main" val="240860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3</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2" y="1170774"/>
            <a:ext cx="8597462" cy="4087026"/>
          </a:xfrm>
        </p:spPr>
        <p:txBody>
          <a:bodyPr>
            <a:noAutofit/>
          </a:bodyPr>
          <a:lstStyle/>
          <a:p>
            <a:pPr marL="685800" indent="-685800" algn="l">
              <a:lnSpc>
                <a:spcPct val="100000"/>
              </a:lnSpc>
              <a:spcBef>
                <a:spcPts val="0"/>
              </a:spcBef>
              <a:spcAft>
                <a:spcPts val="3600"/>
              </a:spcAft>
              <a:buFont typeface="+mj-lt"/>
              <a:buAutoNum type="romanUcPeriod"/>
            </a:pPr>
            <a:r>
              <a:rPr lang="en-US" sz="3600" dirty="0"/>
              <a:t>Important Assumptions and Prerequisites</a:t>
            </a:r>
          </a:p>
          <a:p>
            <a:pPr marL="685800" indent="-685800" algn="l">
              <a:lnSpc>
                <a:spcPct val="100000"/>
              </a:lnSpc>
              <a:spcBef>
                <a:spcPts val="0"/>
              </a:spcBef>
              <a:spcAft>
                <a:spcPts val="3600"/>
              </a:spcAft>
              <a:buFont typeface="+mj-lt"/>
              <a:buAutoNum type="romanUcPeriod"/>
            </a:pPr>
            <a:r>
              <a:rPr lang="en-US" sz="3600" b="1" dirty="0">
                <a:solidFill>
                  <a:srgbClr val="0000FF"/>
                </a:solidFill>
                <a:highlight>
                  <a:srgbClr val="FFFF00"/>
                </a:highlight>
              </a:rPr>
              <a:t>Definition of Biblical Dispensationalism</a:t>
            </a:r>
          </a:p>
          <a:p>
            <a:pPr marL="685800" indent="-685800" algn="l">
              <a:lnSpc>
                <a:spcPct val="100000"/>
              </a:lnSpc>
              <a:spcBef>
                <a:spcPts val="0"/>
              </a:spcBef>
              <a:spcAft>
                <a:spcPts val="3600"/>
              </a:spcAft>
              <a:buFont typeface="+mj-lt"/>
              <a:buAutoNum type="romanUcPeriod"/>
            </a:pPr>
            <a:r>
              <a:rPr lang="en-US" sz="3600" dirty="0"/>
              <a:t>Origins of Biblical Dispensationalism</a:t>
            </a:r>
          </a:p>
          <a:p>
            <a:pPr marL="685800" indent="-685800" algn="l">
              <a:lnSpc>
                <a:spcPct val="100000"/>
              </a:lnSpc>
              <a:spcBef>
                <a:spcPts val="0"/>
              </a:spcBef>
              <a:spcAft>
                <a:spcPts val="3600"/>
              </a:spcAft>
              <a:buFont typeface="+mj-lt"/>
              <a:buAutoNum type="romanUcPeriod"/>
            </a:pPr>
            <a:r>
              <a:rPr lang="en-US" sz="3600" dirty="0"/>
              <a:t>Evidence for Dispensationalism</a:t>
            </a:r>
          </a:p>
          <a:p>
            <a:pPr marL="685800" indent="-685800" algn="l">
              <a:lnSpc>
                <a:spcPct val="100000"/>
              </a:lnSpc>
              <a:spcBef>
                <a:spcPts val="0"/>
              </a:spcBef>
              <a:spcAft>
                <a:spcPts val="3600"/>
              </a:spcAft>
              <a:buFont typeface="+mj-lt"/>
              <a:buAutoNum type="romanUcPeriod"/>
            </a:pPr>
            <a:r>
              <a:rPr lang="en-US" sz="3600" dirty="0"/>
              <a:t>What is a Dispensation?</a:t>
            </a:r>
          </a:p>
        </p:txBody>
      </p:sp>
    </p:spTree>
    <p:extLst>
      <p:ext uri="{BB962C8B-B14F-4D97-AF65-F5344CB8AC3E}">
        <p14:creationId xmlns:p14="http://schemas.microsoft.com/office/powerpoint/2010/main" val="365207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3</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2" y="1170774"/>
            <a:ext cx="8618482" cy="4087026"/>
          </a:xfrm>
        </p:spPr>
        <p:txBody>
          <a:bodyPr>
            <a:noAutofit/>
          </a:bodyPr>
          <a:lstStyle/>
          <a:p>
            <a:pPr marL="685800" indent="-685800" algn="l">
              <a:lnSpc>
                <a:spcPct val="100000"/>
              </a:lnSpc>
              <a:spcBef>
                <a:spcPts val="0"/>
              </a:spcBef>
              <a:spcAft>
                <a:spcPts val="3600"/>
              </a:spcAft>
              <a:buFont typeface="+mj-lt"/>
              <a:buAutoNum type="romanUcPeriod"/>
            </a:pPr>
            <a:r>
              <a:rPr lang="en-US" sz="3600" dirty="0"/>
              <a:t>Important Assumptions and Prerequisites</a:t>
            </a:r>
          </a:p>
          <a:p>
            <a:pPr marL="685800" indent="-685800" algn="l">
              <a:lnSpc>
                <a:spcPct val="100000"/>
              </a:lnSpc>
              <a:spcBef>
                <a:spcPts val="0"/>
              </a:spcBef>
              <a:spcAft>
                <a:spcPts val="3600"/>
              </a:spcAft>
              <a:buFont typeface="+mj-lt"/>
              <a:buAutoNum type="romanUcPeriod"/>
            </a:pPr>
            <a:r>
              <a:rPr lang="en-US" sz="3600" dirty="0"/>
              <a:t>Definition of Biblical Dispensationalism</a:t>
            </a:r>
          </a:p>
          <a:p>
            <a:pPr marL="685800" indent="-685800" algn="l">
              <a:lnSpc>
                <a:spcPct val="100000"/>
              </a:lnSpc>
              <a:spcBef>
                <a:spcPts val="0"/>
              </a:spcBef>
              <a:spcAft>
                <a:spcPts val="3600"/>
              </a:spcAft>
              <a:buFont typeface="+mj-lt"/>
              <a:buAutoNum type="romanUcPeriod"/>
            </a:pPr>
            <a:r>
              <a:rPr lang="en-US" sz="3600" b="1" dirty="0">
                <a:solidFill>
                  <a:srgbClr val="0000FF"/>
                </a:solidFill>
                <a:highlight>
                  <a:srgbClr val="FFFF00"/>
                </a:highlight>
              </a:rPr>
              <a:t>Origins of Biblical Dispensationalism</a:t>
            </a:r>
          </a:p>
          <a:p>
            <a:pPr marL="685800" indent="-685800" algn="l">
              <a:lnSpc>
                <a:spcPct val="100000"/>
              </a:lnSpc>
              <a:spcBef>
                <a:spcPts val="0"/>
              </a:spcBef>
              <a:spcAft>
                <a:spcPts val="3600"/>
              </a:spcAft>
              <a:buFont typeface="+mj-lt"/>
              <a:buAutoNum type="romanUcPeriod"/>
            </a:pPr>
            <a:r>
              <a:rPr lang="en-US" sz="3600" dirty="0"/>
              <a:t>Evidence for Dispensationalism</a:t>
            </a:r>
          </a:p>
          <a:p>
            <a:pPr marL="685800" indent="-685800" algn="l">
              <a:lnSpc>
                <a:spcPct val="100000"/>
              </a:lnSpc>
              <a:spcBef>
                <a:spcPts val="0"/>
              </a:spcBef>
              <a:spcAft>
                <a:spcPts val="3600"/>
              </a:spcAft>
              <a:buFont typeface="+mj-lt"/>
              <a:buAutoNum type="romanUcPeriod"/>
            </a:pPr>
            <a:r>
              <a:rPr lang="en-US" sz="3600" dirty="0"/>
              <a:t>What is a Dispensation?</a:t>
            </a:r>
          </a:p>
        </p:txBody>
      </p:sp>
    </p:spTree>
    <p:extLst>
      <p:ext uri="{BB962C8B-B14F-4D97-AF65-F5344CB8AC3E}">
        <p14:creationId xmlns:p14="http://schemas.microsoft.com/office/powerpoint/2010/main" val="658862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447" y="190869"/>
            <a:ext cx="7863106" cy="902994"/>
          </a:xfrm>
        </p:spPr>
        <p:txBody>
          <a:bodyPr anchor="ctr">
            <a:noAutofit/>
          </a:bodyPr>
          <a:lstStyle/>
          <a:p>
            <a:pPr marL="457200" lvl="0" indent="-457200">
              <a:lnSpc>
                <a:spcPct val="100000"/>
              </a:lnSpc>
              <a:spcBef>
                <a:spcPts val="0"/>
              </a:spcBef>
              <a:spcAft>
                <a:spcPts val="3600"/>
              </a:spcAft>
              <a:buFont typeface="+mj-lt"/>
              <a:buAutoNum type="romanUcPeriod" startAt="3"/>
            </a:pPr>
            <a:r>
              <a:rPr lang="en-US" sz="3600" b="1" dirty="0">
                <a:latin typeface="+mn-lt"/>
                <a:ea typeface="+mn-ea"/>
                <a:cs typeface="+mn-cs"/>
              </a:rPr>
              <a:t>Origins of Biblical Dispensationalism</a:t>
            </a:r>
          </a:p>
        </p:txBody>
      </p:sp>
      <p:sp>
        <p:nvSpPr>
          <p:cNvPr id="3" name="Subtitle 2"/>
          <p:cNvSpPr>
            <a:spLocks noGrp="1"/>
          </p:cNvSpPr>
          <p:nvPr>
            <p:ph type="subTitle" idx="1"/>
          </p:nvPr>
        </p:nvSpPr>
        <p:spPr>
          <a:xfrm>
            <a:off x="1076770" y="2382215"/>
            <a:ext cx="7956135" cy="4206592"/>
          </a:xfrm>
        </p:spPr>
        <p:txBody>
          <a:bodyPr>
            <a:noAutofit/>
          </a:bodyPr>
          <a:lstStyle/>
          <a:p>
            <a:pPr marL="341313" indent="-341313" algn="just">
              <a:buClr>
                <a:srgbClr val="00FFFF"/>
              </a:buClr>
              <a:buFont typeface="Arial" panose="020B0604020202020204" pitchFamily="34" charset="0"/>
              <a:buChar char="•"/>
            </a:pPr>
            <a:r>
              <a:rPr lang="en-US" sz="2600" dirty="0"/>
              <a:t>Justin Martyr (110–165) - recognizes several differing economies in the Old Testament.</a:t>
            </a:r>
          </a:p>
          <a:p>
            <a:pPr marL="341313" lvl="1" indent="-341313" algn="just">
              <a:spcBef>
                <a:spcPts val="750"/>
              </a:spcBef>
              <a:buClr>
                <a:srgbClr val="00FFFF"/>
              </a:buClr>
              <a:buFont typeface="Arial" panose="020B0604020202020204" pitchFamily="34" charset="0"/>
              <a:buChar char="•"/>
            </a:pPr>
            <a:r>
              <a:rPr lang="en-US" sz="2600" dirty="0"/>
              <a:t>Irenaeus (130–200) - refers in his writings to four principal covenants.</a:t>
            </a:r>
          </a:p>
          <a:p>
            <a:pPr marL="341313" indent="-341313" algn="just">
              <a:buClr>
                <a:srgbClr val="00FFFF"/>
              </a:buClr>
              <a:buFont typeface="Arial" panose="020B0604020202020204" pitchFamily="34" charset="0"/>
              <a:buChar char="•"/>
            </a:pPr>
            <a:r>
              <a:rPr lang="en-US" sz="2600" dirty="0"/>
              <a:t>Clement of Alexandria (150–220) - identified four dispensations: </a:t>
            </a:r>
            <a:r>
              <a:rPr lang="en-US" sz="2600" dirty="0" err="1"/>
              <a:t>Adamic</a:t>
            </a:r>
            <a:r>
              <a:rPr lang="en-US" sz="2600" dirty="0"/>
              <a:t>, </a:t>
            </a:r>
            <a:r>
              <a:rPr lang="en-US" sz="2600" dirty="0" err="1"/>
              <a:t>Noahic</a:t>
            </a:r>
            <a:r>
              <a:rPr lang="en-US" sz="2600" dirty="0"/>
              <a:t>, Abrahamic, and Mosaic.</a:t>
            </a:r>
          </a:p>
          <a:p>
            <a:pPr marL="341313" indent="-341313" algn="just">
              <a:buClr>
                <a:srgbClr val="00FFFF"/>
              </a:buClr>
              <a:buFont typeface="Arial" panose="020B0604020202020204" pitchFamily="34" charset="0"/>
              <a:buChar char="•"/>
            </a:pPr>
            <a:r>
              <a:rPr lang="en-US" sz="2600" dirty="0"/>
              <a:t>Augustine (A.D. 354–430) – referred to the “former dispensation” when sacrifices were offered and the “present age” when sacrifices are no longer required.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295" y="2382215"/>
            <a:ext cx="736090" cy="914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200" y="3421610"/>
            <a:ext cx="735130" cy="9144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200" y="4461005"/>
            <a:ext cx="732840" cy="9144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470" y="5500400"/>
            <a:ext cx="735570" cy="914400"/>
          </a:xfrm>
          <a:prstGeom prst="rect">
            <a:avLst/>
          </a:prstGeom>
        </p:spPr>
      </p:pic>
      <p:sp>
        <p:nvSpPr>
          <p:cNvPr id="9" name="Rectangle 8"/>
          <p:cNvSpPr/>
          <p:nvPr/>
        </p:nvSpPr>
        <p:spPr>
          <a:xfrm>
            <a:off x="241295" y="1093863"/>
            <a:ext cx="8689060" cy="1292662"/>
          </a:xfrm>
          <a:prstGeom prst="rect">
            <a:avLst/>
          </a:prstGeom>
        </p:spPr>
        <p:txBody>
          <a:bodyPr wrap="square">
            <a:spAutoFit/>
          </a:bodyPr>
          <a:lstStyle/>
          <a:p>
            <a:r>
              <a:rPr lang="en-US" sz="2600" dirty="0"/>
              <a:t>According to the writing of the church fathers, Dispensational concepts were held early and throughout the history of the church.</a:t>
            </a:r>
          </a:p>
        </p:txBody>
      </p:sp>
    </p:spTree>
    <p:extLst>
      <p:ext uri="{BB962C8B-B14F-4D97-AF65-F5344CB8AC3E}">
        <p14:creationId xmlns:p14="http://schemas.microsoft.com/office/powerpoint/2010/main" val="242996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1492" y="1093863"/>
            <a:ext cx="8101413" cy="5494944"/>
          </a:xfrm>
        </p:spPr>
        <p:txBody>
          <a:bodyPr>
            <a:noAutofit/>
          </a:bodyPr>
          <a:lstStyle/>
          <a:p>
            <a:pPr marL="341313" indent="-341313" algn="l">
              <a:buClr>
                <a:srgbClr val="00FFFF"/>
              </a:buClr>
              <a:buFont typeface="Arial" panose="020B0604020202020204" pitchFamily="34" charset="0"/>
              <a:buChar char="•"/>
            </a:pPr>
            <a:r>
              <a:rPr lang="en-US" sz="2600" dirty="0"/>
              <a:t>Pierre </a:t>
            </a:r>
            <a:r>
              <a:rPr lang="en-US" sz="2600" dirty="0" err="1"/>
              <a:t>Poiret</a:t>
            </a:r>
            <a:r>
              <a:rPr lang="en-US" sz="2600" dirty="0"/>
              <a:t> (1646–1719) – outlined a seven-fold dispensational scheme culminating in a literal, thousand year period.</a:t>
            </a:r>
          </a:p>
          <a:p>
            <a:pPr marL="341313" indent="-341313" algn="just">
              <a:buClr>
                <a:srgbClr val="00FFFF"/>
              </a:buClr>
              <a:buFont typeface="Arial" panose="020B0604020202020204" pitchFamily="34" charset="0"/>
              <a:buChar char="•"/>
            </a:pPr>
            <a:r>
              <a:rPr lang="en-US" sz="2600" dirty="0"/>
              <a:t>John Edwards (1637–1716) - published two volumes entitled </a:t>
            </a:r>
            <a:r>
              <a:rPr lang="en-US" sz="2600" i="1" dirty="0"/>
              <a:t>A Complete History or Survey of All the Dispensations.</a:t>
            </a:r>
          </a:p>
          <a:p>
            <a:pPr marL="341313" indent="-341313" algn="just">
              <a:buClr>
                <a:srgbClr val="00FFFF"/>
              </a:buClr>
              <a:buFont typeface="Arial" panose="020B0604020202020204" pitchFamily="34" charset="0"/>
              <a:buChar char="•"/>
            </a:pPr>
            <a:r>
              <a:rPr lang="en-US" sz="2600" dirty="0"/>
              <a:t>Isaac Watts (1674–1748) – created a dispensational outline very similar to the one found in the original Scofield Reference Bible.</a:t>
            </a:r>
          </a:p>
          <a:p>
            <a:pPr marL="341313" indent="-341313" algn="just">
              <a:buClr>
                <a:srgbClr val="00FFFF"/>
              </a:buClr>
              <a:buFont typeface="Arial" panose="020B0604020202020204" pitchFamily="34" charset="0"/>
              <a:buChar char="•"/>
            </a:pPr>
            <a:r>
              <a:rPr lang="en-US" sz="2600" dirty="0"/>
              <a:t>John Nelson Darby (1800–1882) – is credited with  systematizing dispensationalism.</a:t>
            </a:r>
          </a:p>
          <a:p>
            <a:pPr marL="341313" indent="-341313" algn="just">
              <a:buClr>
                <a:srgbClr val="00FFFF"/>
              </a:buClr>
              <a:buFont typeface="Arial" panose="020B0604020202020204" pitchFamily="34" charset="0"/>
              <a:buChar char="•"/>
            </a:pPr>
            <a:r>
              <a:rPr lang="en-US" sz="2600" dirty="0"/>
              <a:t>C. I. Scofield (1843–1921) – his scheme of dispensationalism was popularized in the Scofield Reference Bible.</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365" y="907543"/>
            <a:ext cx="695646" cy="91440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95" y="2062512"/>
            <a:ext cx="705916" cy="9144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62" y="3217482"/>
            <a:ext cx="695646" cy="9144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0196" y="4372451"/>
            <a:ext cx="686815" cy="91440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393" y="5527421"/>
            <a:ext cx="686815" cy="914400"/>
          </a:xfrm>
          <a:prstGeom prst="rect">
            <a:avLst/>
          </a:prstGeom>
        </p:spPr>
      </p:pic>
      <p:sp>
        <p:nvSpPr>
          <p:cNvPr id="14" name="Title 1"/>
          <p:cNvSpPr txBox="1">
            <a:spLocks/>
          </p:cNvSpPr>
          <p:nvPr/>
        </p:nvSpPr>
        <p:spPr>
          <a:xfrm>
            <a:off x="640447" y="190869"/>
            <a:ext cx="7863106"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57200" indent="-457200">
              <a:lnSpc>
                <a:spcPct val="100000"/>
              </a:lnSpc>
              <a:spcBef>
                <a:spcPts val="0"/>
              </a:spcBef>
              <a:spcAft>
                <a:spcPts val="3600"/>
              </a:spcAft>
              <a:buFont typeface="+mj-lt"/>
              <a:buAutoNum type="romanUcPeriod" startAt="3"/>
            </a:pPr>
            <a:r>
              <a:rPr lang="en-US" sz="3600" b="1" dirty="0">
                <a:latin typeface="+mn-lt"/>
                <a:ea typeface="+mn-ea"/>
                <a:cs typeface="+mn-cs"/>
              </a:rPr>
              <a:t>Origins of Biblical Dispensationalism</a:t>
            </a:r>
          </a:p>
        </p:txBody>
      </p:sp>
    </p:spTree>
    <p:extLst>
      <p:ext uri="{BB962C8B-B14F-4D97-AF65-F5344CB8AC3E}">
        <p14:creationId xmlns:p14="http://schemas.microsoft.com/office/powerpoint/2010/main" val="9038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1492" y="1093863"/>
            <a:ext cx="8101413" cy="5494944"/>
          </a:xfrm>
        </p:spPr>
        <p:txBody>
          <a:bodyPr>
            <a:noAutofit/>
          </a:bodyPr>
          <a:lstStyle/>
          <a:p>
            <a:pPr marL="341313" indent="-341313" algn="l">
              <a:spcAft>
                <a:spcPts val="3600"/>
              </a:spcAft>
              <a:buClr>
                <a:srgbClr val="00FFFF"/>
              </a:buClr>
              <a:buFont typeface="Arial" panose="020B0604020202020204" pitchFamily="34" charset="0"/>
              <a:buChar char="•"/>
            </a:pPr>
            <a:r>
              <a:rPr lang="en-US" sz="2600" dirty="0"/>
              <a:t>Clarence Larkin (1850–1924) – </a:t>
            </a:r>
            <a:r>
              <a:rPr lang="en-US" sz="2600" i="1" dirty="0"/>
              <a:t>Dispensational Truth, or God’s Plan and Purpose in the Ages</a:t>
            </a:r>
            <a:r>
              <a:rPr lang="en-US" sz="2600" dirty="0"/>
              <a:t>.</a:t>
            </a:r>
          </a:p>
          <a:p>
            <a:pPr marL="341313" indent="-341313" algn="l">
              <a:spcAft>
                <a:spcPts val="3600"/>
              </a:spcAft>
              <a:buClr>
                <a:srgbClr val="00FFFF"/>
              </a:buClr>
              <a:buFont typeface="Arial" panose="020B0604020202020204" pitchFamily="34" charset="0"/>
              <a:buChar char="•"/>
            </a:pPr>
            <a:r>
              <a:rPr lang="en-US" sz="2600" dirty="0"/>
              <a:t>James Martin Gray (1851–1935), past president of Moody Bible Institute.</a:t>
            </a:r>
          </a:p>
          <a:p>
            <a:pPr marL="341313" indent="-341313" algn="l">
              <a:spcAft>
                <a:spcPts val="3600"/>
              </a:spcAft>
              <a:buClr>
                <a:srgbClr val="00FFFF"/>
              </a:buClr>
              <a:buFont typeface="Arial" panose="020B0604020202020204" pitchFamily="34" charset="0"/>
              <a:buChar char="•"/>
            </a:pPr>
            <a:r>
              <a:rPr lang="en-US" sz="2600" dirty="0"/>
              <a:t>Lewis Sperry Chafer (1871–1952), founder of the Dallas Theological Seminary.</a:t>
            </a:r>
          </a:p>
          <a:p>
            <a:pPr marL="341313" indent="-341313" algn="l">
              <a:spcAft>
                <a:spcPts val="3600"/>
              </a:spcAft>
              <a:buClr>
                <a:srgbClr val="00FFFF"/>
              </a:buClr>
              <a:buFont typeface="Arial" panose="020B0604020202020204" pitchFamily="34" charset="0"/>
              <a:buChar char="•"/>
            </a:pPr>
            <a:r>
              <a:rPr lang="en-US" sz="2600" dirty="0"/>
              <a:t>Dr. David L. Cooper (1888-1965) – founder of the Biblical Research Society.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692" y="2308230"/>
            <a:ext cx="686815" cy="914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695" y="1093863"/>
            <a:ext cx="686815" cy="9144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693" y="3478141"/>
            <a:ext cx="686815" cy="9144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691" y="4667728"/>
            <a:ext cx="686815" cy="914400"/>
          </a:xfrm>
          <a:prstGeom prst="rect">
            <a:avLst/>
          </a:prstGeom>
        </p:spPr>
      </p:pic>
      <p:sp>
        <p:nvSpPr>
          <p:cNvPr id="10" name="Title 1"/>
          <p:cNvSpPr txBox="1">
            <a:spLocks/>
          </p:cNvSpPr>
          <p:nvPr/>
        </p:nvSpPr>
        <p:spPr>
          <a:xfrm>
            <a:off x="640447" y="190869"/>
            <a:ext cx="7863106"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57200" indent="-457200">
              <a:lnSpc>
                <a:spcPct val="100000"/>
              </a:lnSpc>
              <a:spcBef>
                <a:spcPts val="0"/>
              </a:spcBef>
              <a:spcAft>
                <a:spcPts val="3600"/>
              </a:spcAft>
              <a:buFont typeface="+mj-lt"/>
              <a:buAutoNum type="romanUcPeriod" startAt="3"/>
            </a:pPr>
            <a:r>
              <a:rPr lang="en-US" sz="3600" b="1" dirty="0">
                <a:latin typeface="+mn-lt"/>
                <a:ea typeface="+mn-ea"/>
                <a:cs typeface="+mn-cs"/>
              </a:rPr>
              <a:t>Origins of Biblical Dispensationalism</a:t>
            </a:r>
          </a:p>
        </p:txBody>
      </p:sp>
    </p:spTree>
    <p:extLst>
      <p:ext uri="{BB962C8B-B14F-4D97-AF65-F5344CB8AC3E}">
        <p14:creationId xmlns:p14="http://schemas.microsoft.com/office/powerpoint/2010/main" val="395800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092" y="1093863"/>
            <a:ext cx="8903813" cy="3349045"/>
          </a:xfrm>
        </p:spPr>
        <p:txBody>
          <a:bodyPr>
            <a:noAutofit/>
          </a:bodyPr>
          <a:lstStyle/>
          <a:p>
            <a:pPr marL="341313" indent="-341313" algn="l">
              <a:lnSpc>
                <a:spcPct val="100000"/>
              </a:lnSpc>
              <a:spcBef>
                <a:spcPts val="0"/>
              </a:spcBef>
              <a:spcAft>
                <a:spcPts val="600"/>
              </a:spcAft>
              <a:buClr>
                <a:srgbClr val="00FFFF"/>
              </a:buClr>
              <a:buFont typeface="Arial" panose="020B0604020202020204" pitchFamily="34" charset="0"/>
              <a:buChar char="•"/>
            </a:pPr>
            <a:r>
              <a:rPr lang="en-US" sz="2800" b="1" dirty="0"/>
              <a:t>The Golden Rule of Interpretation</a:t>
            </a:r>
          </a:p>
          <a:p>
            <a:pPr algn="just">
              <a:lnSpc>
                <a:spcPct val="100000"/>
              </a:lnSpc>
            </a:pPr>
            <a:r>
              <a:rPr lang="en-US" sz="2800" i="1" dirty="0"/>
              <a:t>When the plain sense of Scripture makes common sense, seek no other sense; therefore, take every word at its primary, ordinary, usual, literal meaning unless the facts of the immediate context, studied in the light of related passages and axiomatic and fundamental truths, indicate clearly otherwise.</a:t>
            </a:r>
          </a:p>
        </p:txBody>
      </p:sp>
      <p:sp>
        <p:nvSpPr>
          <p:cNvPr id="7" name="Title 1"/>
          <p:cNvSpPr txBox="1">
            <a:spLocks/>
          </p:cNvSpPr>
          <p:nvPr/>
        </p:nvSpPr>
        <p:spPr>
          <a:xfrm>
            <a:off x="640447" y="190869"/>
            <a:ext cx="7863106"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57200" indent="-457200">
              <a:lnSpc>
                <a:spcPct val="100000"/>
              </a:lnSpc>
              <a:spcBef>
                <a:spcPts val="0"/>
              </a:spcBef>
              <a:spcAft>
                <a:spcPts val="3600"/>
              </a:spcAft>
              <a:buFont typeface="+mj-lt"/>
              <a:buAutoNum type="romanUcPeriod" startAt="3"/>
            </a:pPr>
            <a:r>
              <a:rPr lang="en-US" sz="3600" b="1" dirty="0">
                <a:latin typeface="+mn-lt"/>
                <a:ea typeface="+mn-ea"/>
                <a:cs typeface="+mn-cs"/>
              </a:rPr>
              <a:t>Origins of Biblical Dispensationalism</a:t>
            </a:r>
          </a:p>
        </p:txBody>
      </p:sp>
      <p:pic>
        <p:nvPicPr>
          <p:cNvPr id="6" name="Picture 5">
            <a:extLst>
              <a:ext uri="{FF2B5EF4-FFF2-40B4-BE49-F238E27FC236}">
                <a16:creationId xmlns:a16="http://schemas.microsoft.com/office/drawing/2014/main" id="{FD5672B1-90E8-4F46-B87C-7A996152A9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5154" y="4442908"/>
            <a:ext cx="2880816" cy="2286000"/>
          </a:xfrm>
          <a:prstGeom prst="rect">
            <a:avLst/>
          </a:prstGeom>
        </p:spPr>
      </p:pic>
      <p:pic>
        <p:nvPicPr>
          <p:cNvPr id="8" name="Picture 7">
            <a:extLst>
              <a:ext uri="{FF2B5EF4-FFF2-40B4-BE49-F238E27FC236}">
                <a16:creationId xmlns:a16="http://schemas.microsoft.com/office/drawing/2014/main" id="{DECF915B-D238-4151-8EB0-110A56EEE8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49962" y="4442908"/>
            <a:ext cx="3200400" cy="22860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62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3682" y="1093863"/>
            <a:ext cx="7879223" cy="5512300"/>
          </a:xfrm>
        </p:spPr>
        <p:txBody>
          <a:bodyPr>
            <a:noAutofit/>
          </a:bodyPr>
          <a:lstStyle/>
          <a:p>
            <a:pPr marL="341313" indent="-341313" algn="l">
              <a:lnSpc>
                <a:spcPct val="100000"/>
              </a:lnSpc>
              <a:spcBef>
                <a:spcPts val="0"/>
              </a:spcBef>
              <a:spcAft>
                <a:spcPts val="2400"/>
              </a:spcAft>
              <a:buClr>
                <a:srgbClr val="00FFFF"/>
              </a:buClr>
              <a:buFont typeface="Arial" panose="020B0604020202020204" pitchFamily="34" charset="0"/>
              <a:buChar char="•"/>
            </a:pPr>
            <a:r>
              <a:rPr lang="en-US" sz="2800" dirty="0"/>
              <a:t>The Chaldeans (1000 B.C.) – a struggle between good and evil for the space of 6000 years; ‘and then Hades is to cease, and men are to be happy, neither wanting food nor making shade.’</a:t>
            </a:r>
          </a:p>
          <a:p>
            <a:pPr marL="341313" indent="-341313" algn="l">
              <a:lnSpc>
                <a:spcPct val="100000"/>
              </a:lnSpc>
              <a:spcBef>
                <a:spcPts val="0"/>
              </a:spcBef>
              <a:spcAft>
                <a:spcPts val="2400"/>
              </a:spcAft>
              <a:buClr>
                <a:srgbClr val="00FFFF"/>
              </a:buClr>
              <a:buFont typeface="Arial" panose="020B0604020202020204" pitchFamily="34" charset="0"/>
              <a:buChar char="•"/>
            </a:pPr>
            <a:r>
              <a:rPr lang="en-US" sz="2800" dirty="0"/>
              <a:t>Etruscan Religion* (800 B.C.)</a:t>
            </a:r>
          </a:p>
          <a:p>
            <a:pPr marL="341313" indent="-341313" algn="l">
              <a:lnSpc>
                <a:spcPct val="100000"/>
              </a:lnSpc>
              <a:spcBef>
                <a:spcPts val="0"/>
              </a:spcBef>
              <a:spcAft>
                <a:spcPts val="2400"/>
              </a:spcAft>
              <a:buClr>
                <a:srgbClr val="00FFFF"/>
              </a:buClr>
              <a:buFont typeface="Arial" panose="020B0604020202020204" pitchFamily="34" charset="0"/>
              <a:buChar char="•"/>
            </a:pPr>
            <a:r>
              <a:rPr lang="en-US" sz="2800" dirty="0"/>
              <a:t>The Persians (Zoroaster; 500 B.C.) – 12,000 years, the first 6,000 were employed in creation, 6000 for the duration of mankind.</a:t>
            </a:r>
          </a:p>
          <a:p>
            <a:pPr marL="341313" indent="-341313" algn="l">
              <a:lnSpc>
                <a:spcPct val="100000"/>
              </a:lnSpc>
              <a:spcBef>
                <a:spcPts val="0"/>
              </a:spcBef>
              <a:spcAft>
                <a:spcPts val="2400"/>
              </a:spcAft>
              <a:buClr>
                <a:srgbClr val="00FFFF"/>
              </a:buClr>
              <a:buFont typeface="Arial" panose="020B0604020202020204" pitchFamily="34" charset="0"/>
              <a:buChar char="•"/>
            </a:pPr>
            <a:r>
              <a:rPr lang="en-US" sz="2800" dirty="0"/>
              <a:t>The Egyptians – same as the Persians.</a:t>
            </a:r>
          </a:p>
          <a:p>
            <a:pPr marL="341313" indent="-341313" algn="l">
              <a:lnSpc>
                <a:spcPct val="100000"/>
              </a:lnSpc>
              <a:spcBef>
                <a:spcPts val="0"/>
              </a:spcBef>
              <a:spcAft>
                <a:spcPts val="2400"/>
              </a:spcAft>
              <a:buClr>
                <a:srgbClr val="00FFFF"/>
              </a:buClr>
              <a:buFont typeface="Arial" panose="020B0604020202020204" pitchFamily="34" charset="0"/>
              <a:buChar char="•"/>
            </a:pPr>
            <a:r>
              <a:rPr lang="en-US" sz="2800" dirty="0"/>
              <a:t>Israel (200 B.C.) – 6000 years + a Sabbath of 1000.</a:t>
            </a:r>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215294" y="1188131"/>
            <a:ext cx="939149" cy="914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294" y="2480911"/>
            <a:ext cx="938388" cy="9144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294" y="3562211"/>
            <a:ext cx="938388" cy="914400"/>
          </a:xfrm>
          <a:prstGeom prst="rect">
            <a:avLst/>
          </a:prstGeom>
          <a:ln>
            <a:solidFill>
              <a:schemeClr val="tx1"/>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5294" y="4656586"/>
            <a:ext cx="938388" cy="914400"/>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5294" y="5786031"/>
            <a:ext cx="938388" cy="914400"/>
          </a:xfrm>
          <a:prstGeom prst="rect">
            <a:avLst/>
          </a:prstGeom>
        </p:spPr>
      </p:pic>
      <p:sp>
        <p:nvSpPr>
          <p:cNvPr id="11" name="Title 1"/>
          <p:cNvSpPr txBox="1">
            <a:spLocks/>
          </p:cNvSpPr>
          <p:nvPr/>
        </p:nvSpPr>
        <p:spPr>
          <a:xfrm>
            <a:off x="640447" y="190869"/>
            <a:ext cx="7863106"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57200" indent="-457200">
              <a:lnSpc>
                <a:spcPct val="100000"/>
              </a:lnSpc>
              <a:spcBef>
                <a:spcPts val="0"/>
              </a:spcBef>
              <a:spcAft>
                <a:spcPts val="3600"/>
              </a:spcAft>
              <a:buFont typeface="+mj-lt"/>
              <a:buAutoNum type="romanUcPeriod" startAt="3"/>
            </a:pPr>
            <a:r>
              <a:rPr lang="en-US" sz="3600" b="1" dirty="0">
                <a:latin typeface="+mn-lt"/>
                <a:ea typeface="+mn-ea"/>
                <a:cs typeface="+mn-cs"/>
              </a:rPr>
              <a:t>Origins of Biblical Dispensationalism</a:t>
            </a:r>
          </a:p>
        </p:txBody>
      </p:sp>
    </p:spTree>
    <p:extLst>
      <p:ext uri="{BB962C8B-B14F-4D97-AF65-F5344CB8AC3E}">
        <p14:creationId xmlns:p14="http://schemas.microsoft.com/office/powerpoint/2010/main" val="17877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096" y="1093862"/>
            <a:ext cx="8921810" cy="5623131"/>
          </a:xfrm>
        </p:spPr>
        <p:txBody>
          <a:bodyPr>
            <a:noAutofit/>
          </a:bodyPr>
          <a:lstStyle/>
          <a:p>
            <a:pPr algn="just">
              <a:lnSpc>
                <a:spcPct val="100000"/>
              </a:lnSpc>
              <a:spcBef>
                <a:spcPts val="0"/>
              </a:spcBef>
              <a:spcAft>
                <a:spcPts val="1200"/>
              </a:spcAft>
            </a:pPr>
            <a:r>
              <a:rPr lang="en-US" sz="2600" dirty="0"/>
              <a:t>“The Etruscan cosmogony was of a very remarkable character. According to the account of it given by </a:t>
            </a:r>
            <a:r>
              <a:rPr lang="en-US" sz="2600" dirty="0" err="1"/>
              <a:t>Suidas</a:t>
            </a:r>
            <a:r>
              <a:rPr lang="en-US" sz="2600" dirty="0"/>
              <a:t>…, [God] appointed twelve millenniums for his acts of creation, and assigned them severally to the twelve signs of the zodiac. In the first chiliad he created heaven and earth; in the second, the firmament; in the third, the sea, and the waters upon the land; in the fourth, the great lights of heaven—sun, moon, and stars; in the fifth, everything in the air, earth, and water that creeps and flies and runs upon four feet; and in the sixth, man. Six thousand years had thus elapsed before the creation of man, and the human race should endure for six thousand years more. The similarity of this creation story to the Biblical account is unmistakable.” </a:t>
            </a:r>
            <a:r>
              <a:rPr lang="en-US" sz="2600" dirty="0" err="1"/>
              <a:t>Ehlert</a:t>
            </a:r>
            <a:r>
              <a:rPr lang="en-US" sz="2600" dirty="0"/>
              <a:t>, A. D. (1944). </a:t>
            </a:r>
            <a:r>
              <a:rPr lang="en-US" sz="2600" i="1" dirty="0"/>
              <a:t>A Bibliography of Dispensationalism</a:t>
            </a:r>
            <a:r>
              <a:rPr lang="en-US" sz="2600" dirty="0"/>
              <a:t>. Bibliotheca Sacra, 101, 99–100.</a:t>
            </a:r>
          </a:p>
        </p:txBody>
      </p:sp>
      <p:sp>
        <p:nvSpPr>
          <p:cNvPr id="6" name="Title 1"/>
          <p:cNvSpPr txBox="1">
            <a:spLocks/>
          </p:cNvSpPr>
          <p:nvPr/>
        </p:nvSpPr>
        <p:spPr>
          <a:xfrm>
            <a:off x="640447" y="190869"/>
            <a:ext cx="7863106"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457200" indent="-457200">
              <a:lnSpc>
                <a:spcPct val="100000"/>
              </a:lnSpc>
              <a:spcBef>
                <a:spcPts val="0"/>
              </a:spcBef>
              <a:spcAft>
                <a:spcPts val="3600"/>
              </a:spcAft>
              <a:buFont typeface="+mj-lt"/>
              <a:buAutoNum type="romanUcPeriod" startAt="3"/>
            </a:pPr>
            <a:r>
              <a:rPr lang="en-US" sz="3600" b="1" dirty="0">
                <a:latin typeface="+mn-lt"/>
                <a:ea typeface="+mn-ea"/>
                <a:cs typeface="+mn-cs"/>
              </a:rPr>
              <a:t>Origins of Biblical Dispensationalism</a:t>
            </a:r>
          </a:p>
        </p:txBody>
      </p:sp>
    </p:spTree>
    <p:extLst>
      <p:ext uri="{BB962C8B-B14F-4D97-AF65-F5344CB8AC3E}">
        <p14:creationId xmlns:p14="http://schemas.microsoft.com/office/powerpoint/2010/main" val="2225490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3</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1" y="1170774"/>
            <a:ext cx="8628993" cy="4087026"/>
          </a:xfrm>
        </p:spPr>
        <p:txBody>
          <a:bodyPr>
            <a:noAutofit/>
          </a:bodyPr>
          <a:lstStyle/>
          <a:p>
            <a:pPr marL="685800" indent="-685800" algn="l">
              <a:lnSpc>
                <a:spcPct val="100000"/>
              </a:lnSpc>
              <a:spcBef>
                <a:spcPts val="0"/>
              </a:spcBef>
              <a:spcAft>
                <a:spcPts val="3600"/>
              </a:spcAft>
              <a:buFont typeface="+mj-lt"/>
              <a:buAutoNum type="romanUcPeriod"/>
            </a:pPr>
            <a:r>
              <a:rPr lang="en-US" sz="3600" dirty="0"/>
              <a:t>Important Assumptions and Prerequisites</a:t>
            </a:r>
          </a:p>
          <a:p>
            <a:pPr marL="685800" indent="-685800" algn="l">
              <a:lnSpc>
                <a:spcPct val="100000"/>
              </a:lnSpc>
              <a:spcBef>
                <a:spcPts val="0"/>
              </a:spcBef>
              <a:spcAft>
                <a:spcPts val="3600"/>
              </a:spcAft>
              <a:buFont typeface="+mj-lt"/>
              <a:buAutoNum type="romanUcPeriod"/>
            </a:pPr>
            <a:r>
              <a:rPr lang="en-US" sz="3600" dirty="0"/>
              <a:t>Definition of Biblical Dispensationalism</a:t>
            </a:r>
          </a:p>
          <a:p>
            <a:pPr marL="685800" indent="-685800" algn="l">
              <a:lnSpc>
                <a:spcPct val="100000"/>
              </a:lnSpc>
              <a:spcBef>
                <a:spcPts val="0"/>
              </a:spcBef>
              <a:spcAft>
                <a:spcPts val="3600"/>
              </a:spcAft>
              <a:buFont typeface="+mj-lt"/>
              <a:buAutoNum type="romanUcPeriod"/>
            </a:pPr>
            <a:r>
              <a:rPr lang="en-US" sz="3600" dirty="0"/>
              <a:t>Origins of Biblical Dispensationalism</a:t>
            </a:r>
          </a:p>
          <a:p>
            <a:pPr marL="685800" indent="-685800" algn="l">
              <a:lnSpc>
                <a:spcPct val="100000"/>
              </a:lnSpc>
              <a:spcBef>
                <a:spcPts val="0"/>
              </a:spcBef>
              <a:spcAft>
                <a:spcPts val="3600"/>
              </a:spcAft>
              <a:buFont typeface="+mj-lt"/>
              <a:buAutoNum type="romanUcPeriod"/>
            </a:pPr>
            <a:r>
              <a:rPr lang="en-US" sz="3600" b="1" dirty="0">
                <a:solidFill>
                  <a:srgbClr val="0000FF"/>
                </a:solidFill>
                <a:highlight>
                  <a:srgbClr val="FFFF00"/>
                </a:highlight>
              </a:rPr>
              <a:t>Evidence for Dispensationalism</a:t>
            </a:r>
          </a:p>
          <a:p>
            <a:pPr marL="685800" indent="-685800" algn="l">
              <a:lnSpc>
                <a:spcPct val="100000"/>
              </a:lnSpc>
              <a:spcBef>
                <a:spcPts val="0"/>
              </a:spcBef>
              <a:spcAft>
                <a:spcPts val="3600"/>
              </a:spcAft>
              <a:buFont typeface="+mj-lt"/>
              <a:buAutoNum type="romanUcPeriod"/>
            </a:pPr>
            <a:r>
              <a:rPr lang="en-US" sz="3600" dirty="0"/>
              <a:t>What is a Dispensation?</a:t>
            </a:r>
          </a:p>
        </p:txBody>
      </p:sp>
    </p:spTree>
    <p:extLst>
      <p:ext uri="{BB962C8B-B14F-4D97-AF65-F5344CB8AC3E}">
        <p14:creationId xmlns:p14="http://schemas.microsoft.com/office/powerpoint/2010/main" val="362651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685800" lvl="0" indent="-685800">
              <a:lnSpc>
                <a:spcPct val="100000"/>
              </a:lnSpc>
              <a:spcBef>
                <a:spcPts val="0"/>
              </a:spcBef>
              <a:spcAft>
                <a:spcPts val="3600"/>
              </a:spcAft>
              <a:buFont typeface="+mj-lt"/>
              <a:buAutoNum type="romanUcPeriod" startAt="4"/>
            </a:pPr>
            <a:r>
              <a:rPr lang="en-US" sz="3600" b="1" dirty="0">
                <a:latin typeface="+mn-lt"/>
                <a:ea typeface="+mn-ea"/>
                <a:cs typeface="+mn-cs"/>
              </a:rPr>
              <a:t>Evidence for Dispensationalism</a:t>
            </a:r>
          </a:p>
        </p:txBody>
      </p:sp>
      <p:sp>
        <p:nvSpPr>
          <p:cNvPr id="8" name="TextBox 7"/>
          <p:cNvSpPr txBox="1"/>
          <p:nvPr/>
        </p:nvSpPr>
        <p:spPr>
          <a:xfrm>
            <a:off x="980090" y="1093863"/>
            <a:ext cx="7183820" cy="2677656"/>
          </a:xfrm>
          <a:prstGeom prst="rect">
            <a:avLst/>
          </a:prstGeom>
          <a:noFill/>
        </p:spPr>
        <p:txBody>
          <a:bodyPr wrap="square" rtlCol="0">
            <a:spAutoFit/>
          </a:bodyPr>
          <a:lstStyle/>
          <a:p>
            <a:pPr marL="457200" indent="-457200">
              <a:spcAft>
                <a:spcPts val="3600"/>
              </a:spcAft>
              <a:buFont typeface="+mj-lt"/>
              <a:buAutoNum type="alphaUcPeriod"/>
            </a:pPr>
            <a:r>
              <a:rPr lang="en-US" sz="3600" dirty="0"/>
              <a:t>Law vs. Grace</a:t>
            </a:r>
          </a:p>
          <a:p>
            <a:pPr marL="457200" indent="-457200">
              <a:spcAft>
                <a:spcPts val="3600"/>
              </a:spcAft>
              <a:buFont typeface="+mj-lt"/>
              <a:buAutoNum type="alphaUcPeriod"/>
            </a:pPr>
            <a:r>
              <a:rPr lang="en-US" sz="3600" dirty="0"/>
              <a:t>The Coming Kingdom</a:t>
            </a:r>
          </a:p>
          <a:p>
            <a:pPr marL="457200" indent="-457200">
              <a:spcAft>
                <a:spcPts val="3600"/>
              </a:spcAft>
              <a:buFont typeface="+mj-lt"/>
              <a:buAutoNum type="alphaUcPeriod"/>
            </a:pPr>
            <a:r>
              <a:rPr lang="en-US" sz="3600" dirty="0"/>
              <a:t>Logic and Additional Dispensations</a:t>
            </a:r>
          </a:p>
        </p:txBody>
      </p:sp>
    </p:spTree>
    <p:extLst>
      <p:ext uri="{BB962C8B-B14F-4D97-AF65-F5344CB8AC3E}">
        <p14:creationId xmlns:p14="http://schemas.microsoft.com/office/powerpoint/2010/main" val="600460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685800" indent="-685800">
              <a:lnSpc>
                <a:spcPct val="100000"/>
              </a:lnSpc>
              <a:spcBef>
                <a:spcPts val="0"/>
              </a:spcBef>
              <a:spcAft>
                <a:spcPts val="3600"/>
              </a:spcAft>
              <a:buFont typeface="+mj-lt"/>
              <a:buAutoNum type="romanUcPeriod" startAt="4"/>
            </a:pPr>
            <a:r>
              <a:rPr lang="en-US" sz="3600" b="1" dirty="0">
                <a:latin typeface="+mn-lt"/>
                <a:ea typeface="+mn-ea"/>
                <a:cs typeface="+mn-cs"/>
              </a:rPr>
              <a:t>Evidence for Dispensationalism</a:t>
            </a:r>
          </a:p>
        </p:txBody>
      </p:sp>
      <p:sp>
        <p:nvSpPr>
          <p:cNvPr id="8" name="TextBox 7"/>
          <p:cNvSpPr txBox="1"/>
          <p:nvPr/>
        </p:nvSpPr>
        <p:spPr>
          <a:xfrm>
            <a:off x="980090" y="1093863"/>
            <a:ext cx="7183820" cy="2677656"/>
          </a:xfrm>
          <a:prstGeom prst="rect">
            <a:avLst/>
          </a:prstGeom>
          <a:noFill/>
        </p:spPr>
        <p:txBody>
          <a:bodyPr wrap="square" rtlCol="0">
            <a:spAutoFit/>
          </a:bodyPr>
          <a:lstStyle/>
          <a:p>
            <a:pPr marL="457200" indent="-457200">
              <a:spcAft>
                <a:spcPts val="3600"/>
              </a:spcAft>
              <a:buFont typeface="+mj-lt"/>
              <a:buAutoNum type="alphaUcPeriod"/>
            </a:pPr>
            <a:r>
              <a:rPr lang="en-US" sz="3600" b="1" dirty="0">
                <a:solidFill>
                  <a:srgbClr val="0000FF"/>
                </a:solidFill>
              </a:rPr>
              <a:t>Law vs. Grace</a:t>
            </a:r>
          </a:p>
          <a:p>
            <a:pPr marL="457200" indent="-457200">
              <a:spcAft>
                <a:spcPts val="3600"/>
              </a:spcAft>
              <a:buFont typeface="+mj-lt"/>
              <a:buAutoNum type="alphaUcPeriod"/>
            </a:pPr>
            <a:r>
              <a:rPr lang="en-US" sz="3600" dirty="0"/>
              <a:t>The Coming Kingdom</a:t>
            </a:r>
          </a:p>
          <a:p>
            <a:pPr marL="457200" indent="-457200">
              <a:spcAft>
                <a:spcPts val="3600"/>
              </a:spcAft>
              <a:buFont typeface="+mj-lt"/>
              <a:buAutoNum type="alphaUcPeriod"/>
            </a:pPr>
            <a:r>
              <a:rPr lang="en-US" sz="3600" dirty="0"/>
              <a:t>Logic and Additional Dispensations</a:t>
            </a:r>
          </a:p>
        </p:txBody>
      </p:sp>
    </p:spTree>
    <p:extLst>
      <p:ext uri="{BB962C8B-B14F-4D97-AF65-F5344CB8AC3E}">
        <p14:creationId xmlns:p14="http://schemas.microsoft.com/office/powerpoint/2010/main" val="3824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4014" y="1093863"/>
            <a:ext cx="8068736" cy="3816429"/>
          </a:xfrm>
          <a:prstGeom prst="rect">
            <a:avLst/>
          </a:prstGeom>
          <a:noFill/>
        </p:spPr>
        <p:txBody>
          <a:bodyPr wrap="square" rtlCol="0">
            <a:spAutoFit/>
          </a:bodyPr>
          <a:lstStyle/>
          <a:p>
            <a:pPr marL="457200" indent="-457200">
              <a:spcAft>
                <a:spcPts val="1200"/>
              </a:spcAft>
              <a:buFont typeface="+mj-lt"/>
              <a:buAutoNum type="alphaUcPeriod"/>
            </a:pPr>
            <a:r>
              <a:rPr lang="en-US" sz="3200" dirty="0"/>
              <a:t>A Common Misconception</a:t>
            </a:r>
          </a:p>
          <a:p>
            <a:pPr marL="457200" indent="-457200">
              <a:spcAft>
                <a:spcPts val="1200"/>
              </a:spcAft>
              <a:buFont typeface="+mj-lt"/>
              <a:buAutoNum type="alphaUcPeriod"/>
            </a:pPr>
            <a:r>
              <a:rPr lang="en-US" sz="3200" dirty="0"/>
              <a:t>Some Anti-Dispensationalists</a:t>
            </a:r>
          </a:p>
          <a:p>
            <a:pPr marL="457200" indent="-457200">
              <a:spcAft>
                <a:spcPts val="1200"/>
              </a:spcAft>
              <a:buFont typeface="+mj-lt"/>
              <a:buAutoNum type="alphaUcPeriod"/>
            </a:pPr>
            <a:r>
              <a:rPr lang="en-US" sz="3200" dirty="0"/>
              <a:t>Definition</a:t>
            </a:r>
          </a:p>
          <a:p>
            <a:pPr marL="966788" lvl="2" indent="-514350">
              <a:spcAft>
                <a:spcPts val="1200"/>
              </a:spcAft>
              <a:buFont typeface="+mj-lt"/>
              <a:buAutoNum type="arabicPeriod"/>
            </a:pPr>
            <a:r>
              <a:rPr lang="en-US" sz="3200" dirty="0"/>
              <a:t>Literal Interpretation</a:t>
            </a:r>
          </a:p>
          <a:p>
            <a:pPr marL="966788" lvl="2" indent="-514350">
              <a:spcAft>
                <a:spcPts val="1200"/>
              </a:spcAft>
              <a:buFont typeface="+mj-lt"/>
              <a:buAutoNum type="arabicPeriod"/>
            </a:pPr>
            <a:r>
              <a:rPr lang="en-US" sz="3200" dirty="0"/>
              <a:t>Biblical Distinctions</a:t>
            </a:r>
          </a:p>
          <a:p>
            <a:pPr marL="966788" lvl="2" indent="-514350">
              <a:spcAft>
                <a:spcPts val="1200"/>
              </a:spcAft>
              <a:buFont typeface="+mj-lt"/>
              <a:buAutoNum type="arabicPeriod"/>
            </a:pPr>
            <a:r>
              <a:rPr lang="en-US" sz="3200" dirty="0"/>
              <a:t>Dispensations</a:t>
            </a:r>
          </a:p>
        </p:txBody>
      </p:sp>
      <p:sp>
        <p:nvSpPr>
          <p:cNvPr id="7" name="Title 1"/>
          <p:cNvSpPr>
            <a:spLocks noGrp="1"/>
          </p:cNvSpPr>
          <p:nvPr>
            <p:ph type="ctrTitle"/>
          </p:nvPr>
        </p:nvSpPr>
        <p:spPr>
          <a:xfrm>
            <a:off x="411480" y="190869"/>
            <a:ext cx="8321040"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Tree>
    <p:extLst>
      <p:ext uri="{BB962C8B-B14F-4D97-AF65-F5344CB8AC3E}">
        <p14:creationId xmlns:p14="http://schemas.microsoft.com/office/powerpoint/2010/main" val="56116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a:spcBef>
                <a:spcPts val="750"/>
              </a:spcBef>
              <a:buFont typeface="+mj-lt"/>
              <a:buAutoNum type="alphaUcPeriod"/>
            </a:pPr>
            <a:r>
              <a:rPr lang="en-US" sz="3600" b="1" dirty="0">
                <a:latin typeface="+mn-lt"/>
              </a:rPr>
              <a:t>Law vs. Grace</a:t>
            </a:r>
          </a:p>
        </p:txBody>
      </p:sp>
      <p:sp>
        <p:nvSpPr>
          <p:cNvPr id="8" name="TextBox 7"/>
          <p:cNvSpPr txBox="1"/>
          <p:nvPr/>
        </p:nvSpPr>
        <p:spPr>
          <a:xfrm>
            <a:off x="231228" y="1093863"/>
            <a:ext cx="8671034" cy="3262432"/>
          </a:xfrm>
          <a:prstGeom prst="rect">
            <a:avLst/>
          </a:prstGeom>
          <a:noFill/>
        </p:spPr>
        <p:txBody>
          <a:bodyPr wrap="square" rtlCol="0">
            <a:spAutoFit/>
          </a:bodyPr>
          <a:lstStyle/>
          <a:p>
            <a:pPr algn="just">
              <a:spcAft>
                <a:spcPts val="1200"/>
              </a:spcAft>
            </a:pPr>
            <a:r>
              <a:rPr lang="en-US" sz="2800" dirty="0"/>
              <a:t>The change from Law to Grace is one of the fundamental teachings of the New Testament. Therefore, the Law of Moses is no longer binding as a “rule of life” for the Church.  Consider the following passages:</a:t>
            </a:r>
          </a:p>
          <a:p>
            <a:pPr marL="457200" indent="-457200" algn="just">
              <a:spcAft>
                <a:spcPts val="1200"/>
              </a:spcAft>
              <a:buClr>
                <a:srgbClr val="00FFFF"/>
              </a:buClr>
              <a:buFont typeface="Arial" panose="020B0604020202020204" pitchFamily="34" charset="0"/>
              <a:buChar char="•"/>
            </a:pPr>
            <a:r>
              <a:rPr lang="en-US" sz="2800" i="1" dirty="0"/>
              <a:t>Matthew 5:17 (Rom. 8:3-4); </a:t>
            </a:r>
            <a:r>
              <a:rPr lang="en-US" sz="2800" b="1" i="1" dirty="0"/>
              <a:t>John 1:17</a:t>
            </a:r>
            <a:r>
              <a:rPr lang="en-US" sz="2800" i="1" dirty="0"/>
              <a:t>; </a:t>
            </a:r>
            <a:r>
              <a:rPr lang="en-US" sz="2800" b="1" i="1" dirty="0"/>
              <a:t>Rom. 6:14</a:t>
            </a:r>
            <a:r>
              <a:rPr lang="en-US" sz="2800" i="1" dirty="0"/>
              <a:t>; </a:t>
            </a:r>
            <a:r>
              <a:rPr lang="en-US" sz="2800" b="1" i="1" dirty="0"/>
              <a:t>Rom. 7:4</a:t>
            </a:r>
            <a:r>
              <a:rPr lang="en-US" sz="2800" i="1" dirty="0"/>
              <a:t>; </a:t>
            </a:r>
            <a:r>
              <a:rPr lang="en-US" sz="2800" b="1" i="1" dirty="0"/>
              <a:t>Rom. 10:4</a:t>
            </a:r>
            <a:r>
              <a:rPr lang="en-US" sz="2800" i="1" dirty="0"/>
              <a:t>; 2 Cor. 3:7-11; Gal. 3:24-25; Eph. 2:14-15; Col. 2:13-14; Heb. 7:11-19, 22; Heb. 8:7, 13</a:t>
            </a:r>
          </a:p>
        </p:txBody>
      </p:sp>
    </p:spTree>
    <p:extLst>
      <p:ext uri="{BB962C8B-B14F-4D97-AF65-F5344CB8AC3E}">
        <p14:creationId xmlns:p14="http://schemas.microsoft.com/office/powerpoint/2010/main" val="376452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a:spcBef>
                <a:spcPts val="750"/>
              </a:spcBef>
              <a:buFont typeface="+mj-lt"/>
              <a:buAutoNum type="alphaUcPeriod"/>
            </a:pPr>
            <a:r>
              <a:rPr lang="en-US" sz="3600" b="1" dirty="0">
                <a:latin typeface="+mn-lt"/>
              </a:rPr>
              <a:t>Law vs. Grace</a:t>
            </a:r>
          </a:p>
        </p:txBody>
      </p:sp>
      <p:sp>
        <p:nvSpPr>
          <p:cNvPr id="8" name="TextBox 7"/>
          <p:cNvSpPr txBox="1"/>
          <p:nvPr/>
        </p:nvSpPr>
        <p:spPr>
          <a:xfrm>
            <a:off x="231228" y="1093863"/>
            <a:ext cx="8671034" cy="5293757"/>
          </a:xfrm>
          <a:prstGeom prst="rect">
            <a:avLst/>
          </a:prstGeom>
          <a:noFill/>
        </p:spPr>
        <p:txBody>
          <a:bodyPr wrap="square" rtlCol="0">
            <a:spAutoFit/>
          </a:bodyPr>
          <a:lstStyle/>
          <a:p>
            <a:pPr algn="just">
              <a:spcAft>
                <a:spcPts val="1200"/>
              </a:spcAft>
            </a:pPr>
            <a:r>
              <a:rPr lang="en-US" sz="2600" dirty="0"/>
              <a:t>Throughout the Psalms, and all the Old Testament Saints’ experiences, we find that there is </a:t>
            </a:r>
            <a:r>
              <a:rPr lang="en-US" sz="2600" b="1" i="1" dirty="0">
                <a:solidFill>
                  <a:srgbClr val="0000FF"/>
                </a:solidFill>
              </a:rPr>
              <a:t>under the Law, an almost constant striving and groaning after a righteous state,—seen, but not experienced, because the Law consisted of outer enactments, to be fulfilled by man. The Law furnished no power.</a:t>
            </a:r>
            <a:r>
              <a:rPr lang="en-US" sz="2600" dirty="0"/>
              <a:t> Now in Romans 8:4 we have three things: first, this </a:t>
            </a:r>
            <a:r>
              <a:rPr lang="en-US" sz="2600" b="1" dirty="0"/>
              <a:t>righteous state </a:t>
            </a:r>
            <a:r>
              <a:rPr lang="en-US" sz="2600" dirty="0"/>
              <a:t>or result; second, the fact that it was not fulfilled </a:t>
            </a:r>
            <a:r>
              <a:rPr lang="en-US" sz="2600" i="1" dirty="0"/>
              <a:t>by us</a:t>
            </a:r>
            <a:r>
              <a:rPr lang="en-US" sz="2600" dirty="0"/>
              <a:t>—we have no more power in ourselves than had the Old Testament saints: but it is </a:t>
            </a:r>
            <a:r>
              <a:rPr lang="en-US" sz="2600" b="1" dirty="0"/>
              <a:t>fulfilled </a:t>
            </a:r>
            <a:r>
              <a:rPr lang="en-US" sz="2600" b="1" i="1" dirty="0"/>
              <a:t>in</a:t>
            </a:r>
            <a:r>
              <a:rPr lang="en-US" sz="2600" b="1" dirty="0"/>
              <a:t> </a:t>
            </a:r>
            <a:r>
              <a:rPr lang="en-US" sz="2600" b="1" i="1" dirty="0"/>
              <a:t>us</a:t>
            </a:r>
            <a:r>
              <a:rPr lang="en-US" sz="2600" dirty="0"/>
              <a:t>—it is the passive voice: </a:t>
            </a:r>
            <a:r>
              <a:rPr lang="en-US" sz="2600" b="1" dirty="0"/>
              <a:t>be fulfilled</a:t>
            </a:r>
            <a:r>
              <a:rPr lang="en-US" sz="2600" dirty="0"/>
              <a:t>. Third, it is </a:t>
            </a:r>
            <a:r>
              <a:rPr lang="en-US" sz="2600" b="1" dirty="0"/>
              <a:t>fulfilled in us </a:t>
            </a:r>
            <a:r>
              <a:rPr lang="en-US" sz="2600" dirty="0"/>
              <a:t>as we consent to reject the flesh and </a:t>
            </a:r>
            <a:r>
              <a:rPr lang="en-US" sz="2600" b="1" dirty="0"/>
              <a:t>choose to walk according to</a:t>
            </a:r>
            <a:r>
              <a:rPr lang="en-US" sz="2600" dirty="0"/>
              <a:t> the Spirit. </a:t>
            </a:r>
            <a:r>
              <a:rPr lang="en-US" sz="2600" b="1" i="1" dirty="0">
                <a:solidFill>
                  <a:srgbClr val="0000FF"/>
                </a:solidFill>
              </a:rPr>
              <a:t>In the Spirit lies all the power</a:t>
            </a:r>
            <a:r>
              <a:rPr lang="en-US" sz="2600" dirty="0"/>
              <a:t>. With us, the responsibility of </a:t>
            </a:r>
            <a:r>
              <a:rPr lang="en-US" sz="2600" i="1" dirty="0"/>
              <a:t>choice</a:t>
            </a:r>
            <a:r>
              <a:rPr lang="en-US" sz="2600" dirty="0"/>
              <a:t>—a blessed, solemn one!</a:t>
            </a:r>
          </a:p>
        </p:txBody>
      </p:sp>
      <p:sp>
        <p:nvSpPr>
          <p:cNvPr id="3" name="Rectangle 2">
            <a:extLst>
              <a:ext uri="{FF2B5EF4-FFF2-40B4-BE49-F238E27FC236}">
                <a16:creationId xmlns:a16="http://schemas.microsoft.com/office/drawing/2014/main" id="{85862BCC-A3E0-494F-A13F-5ACCE6877A7F}"/>
              </a:ext>
            </a:extLst>
          </p:cNvPr>
          <p:cNvSpPr/>
          <p:nvPr/>
        </p:nvSpPr>
        <p:spPr>
          <a:xfrm>
            <a:off x="0" y="6435413"/>
            <a:ext cx="9143999" cy="338554"/>
          </a:xfrm>
          <a:prstGeom prst="rect">
            <a:avLst/>
          </a:prstGeom>
        </p:spPr>
        <p:txBody>
          <a:bodyPr wrap="square">
            <a:spAutoFit/>
          </a:bodyPr>
          <a:lstStyle/>
          <a:p>
            <a:pPr algn="ctr"/>
            <a:r>
              <a:rPr lang="en-US" sz="1600" dirty="0"/>
              <a:t>Newell, W. R. (n.d.). </a:t>
            </a:r>
            <a:r>
              <a:rPr lang="en-US" sz="1600" i="1" dirty="0"/>
              <a:t>Romans Verse-by-Verse </a:t>
            </a:r>
            <a:r>
              <a:rPr lang="en-US" sz="1600" dirty="0"/>
              <a:t>(p. 207). Grand Rapids, MI: Christian Classics Ethereal Library.</a:t>
            </a:r>
          </a:p>
        </p:txBody>
      </p:sp>
    </p:spTree>
    <p:extLst>
      <p:ext uri="{BB962C8B-B14F-4D97-AF65-F5344CB8AC3E}">
        <p14:creationId xmlns:p14="http://schemas.microsoft.com/office/powerpoint/2010/main" val="144704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a:spcBef>
                <a:spcPts val="750"/>
              </a:spcBef>
              <a:buFont typeface="+mj-lt"/>
              <a:buAutoNum type="alphaUcPeriod"/>
            </a:pPr>
            <a:r>
              <a:rPr lang="en-US" sz="3600" b="1" dirty="0">
                <a:latin typeface="+mn-lt"/>
              </a:rPr>
              <a:t>Law vs. Grace</a:t>
            </a:r>
          </a:p>
        </p:txBody>
      </p:sp>
      <p:sp>
        <p:nvSpPr>
          <p:cNvPr id="8" name="TextBox 7"/>
          <p:cNvSpPr txBox="1"/>
          <p:nvPr/>
        </p:nvSpPr>
        <p:spPr>
          <a:xfrm>
            <a:off x="231228" y="1093863"/>
            <a:ext cx="8671034" cy="4862870"/>
          </a:xfrm>
          <a:prstGeom prst="rect">
            <a:avLst/>
          </a:prstGeom>
          <a:noFill/>
        </p:spPr>
        <p:txBody>
          <a:bodyPr wrap="square" rtlCol="0">
            <a:spAutoFit/>
          </a:bodyPr>
          <a:lstStyle/>
          <a:p>
            <a:pPr marL="457200" indent="-457200" algn="just">
              <a:spcAft>
                <a:spcPts val="1200"/>
              </a:spcAft>
              <a:buClr>
                <a:srgbClr val="00FFFF"/>
              </a:buClr>
              <a:buFont typeface="Arial" panose="020B0604020202020204" pitchFamily="34" charset="0"/>
              <a:buChar char="•"/>
            </a:pPr>
            <a:r>
              <a:rPr lang="en-US" sz="2800" dirty="0"/>
              <a:t>This does not mean the Law of Moses has no value or that Christians should disparage the Old Testament. </a:t>
            </a:r>
          </a:p>
          <a:p>
            <a:pPr marL="914400" lvl="1" indent="-457200" algn="just">
              <a:spcAft>
                <a:spcPts val="1200"/>
              </a:spcAft>
              <a:buFont typeface="Courier New" panose="02070309020205020404" pitchFamily="49" charset="0"/>
              <a:buChar char="­"/>
            </a:pPr>
            <a:r>
              <a:rPr lang="en-US" sz="2800" dirty="0"/>
              <a:t>God is immutable in His attributes therefore, everything that the O.T. teaches about God’s nature is still valid (Mal. 3:6; James 1:17).</a:t>
            </a:r>
          </a:p>
          <a:p>
            <a:pPr marL="914400" lvl="1" indent="-457200" algn="just">
              <a:spcAft>
                <a:spcPts val="1200"/>
              </a:spcAft>
              <a:buFont typeface="Courier New" panose="02070309020205020404" pitchFamily="49" charset="0"/>
              <a:buChar char="­"/>
            </a:pPr>
            <a:r>
              <a:rPr lang="en-US" sz="2800" dirty="0"/>
              <a:t>The Law of Moses proves man’s guilt (Rom. 3:20; 1 Tim. 1:8 ff.). </a:t>
            </a:r>
          </a:p>
          <a:p>
            <a:pPr marL="914400" lvl="1" indent="-457200" algn="just">
              <a:spcAft>
                <a:spcPts val="1200"/>
              </a:spcAft>
              <a:buFont typeface="Courier New" panose="02070309020205020404" pitchFamily="49" charset="0"/>
              <a:buChar char="­"/>
            </a:pPr>
            <a:r>
              <a:rPr lang="en-US" sz="2800" dirty="0"/>
              <a:t>The Law of Moses contains many unfulfilled prophecies and teaches about God’s dealings with gentile nations.</a:t>
            </a:r>
          </a:p>
        </p:txBody>
      </p:sp>
    </p:spTree>
    <p:extLst>
      <p:ext uri="{BB962C8B-B14F-4D97-AF65-F5344CB8AC3E}">
        <p14:creationId xmlns:p14="http://schemas.microsoft.com/office/powerpoint/2010/main" val="334079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a:spcBef>
                <a:spcPts val="750"/>
              </a:spcBef>
              <a:buFont typeface="+mj-lt"/>
              <a:buAutoNum type="alphaUcPeriod"/>
            </a:pPr>
            <a:r>
              <a:rPr lang="en-US" sz="3600" b="1" dirty="0">
                <a:latin typeface="+mn-lt"/>
              </a:rPr>
              <a:t>Law vs. Grace</a:t>
            </a:r>
          </a:p>
        </p:txBody>
      </p:sp>
      <p:sp>
        <p:nvSpPr>
          <p:cNvPr id="8" name="TextBox 7"/>
          <p:cNvSpPr txBox="1"/>
          <p:nvPr/>
        </p:nvSpPr>
        <p:spPr>
          <a:xfrm>
            <a:off x="231228" y="1093863"/>
            <a:ext cx="8671034" cy="2831544"/>
          </a:xfrm>
          <a:prstGeom prst="rect">
            <a:avLst/>
          </a:prstGeom>
          <a:noFill/>
        </p:spPr>
        <p:txBody>
          <a:bodyPr wrap="square" rtlCol="0">
            <a:spAutoFit/>
          </a:bodyPr>
          <a:lstStyle/>
          <a:p>
            <a:pPr marL="914400" lvl="1" indent="-457200" algn="just">
              <a:spcAft>
                <a:spcPts val="1200"/>
              </a:spcAft>
              <a:buFont typeface="Courier New" panose="02070309020205020404" pitchFamily="49" charset="0"/>
              <a:buChar char="­"/>
            </a:pPr>
            <a:r>
              <a:rPr lang="en-US" sz="2800" dirty="0"/>
              <a:t>O.T. stories along with the Law of Moses, may be used to prove or apply truths repeated in the Epistles (</a:t>
            </a:r>
            <a:r>
              <a:rPr lang="en-US" sz="2800" b="1" dirty="0"/>
              <a:t>Rom. 15:4</a:t>
            </a:r>
            <a:r>
              <a:rPr lang="en-US" sz="2800" dirty="0"/>
              <a:t>; </a:t>
            </a:r>
            <a:r>
              <a:rPr lang="en-US" sz="2800" b="1" dirty="0"/>
              <a:t>1 Cor. 10:6, 11</a:t>
            </a:r>
            <a:r>
              <a:rPr lang="en-US" sz="2800" dirty="0"/>
              <a:t>; </a:t>
            </a:r>
            <a:r>
              <a:rPr lang="en-US" sz="2800" b="1" dirty="0"/>
              <a:t>2 Tim. 3:16</a:t>
            </a:r>
            <a:r>
              <a:rPr lang="en-US" sz="2800" dirty="0"/>
              <a:t>).</a:t>
            </a:r>
          </a:p>
          <a:p>
            <a:pPr lvl="1" indent="-457200" algn="just">
              <a:spcAft>
                <a:spcPts val="1200"/>
              </a:spcAft>
              <a:buClr>
                <a:srgbClr val="00FFFF"/>
              </a:buClr>
              <a:buFont typeface="Arial" panose="020B0604020202020204" pitchFamily="34" charset="0"/>
              <a:buChar char="•"/>
            </a:pPr>
            <a:r>
              <a:rPr lang="en-US" sz="2800" dirty="0"/>
              <a:t>Biblical Dispensationalism does not disregard the Old Testament but applies it properly. See 1 Tim. 1:8: </a:t>
            </a:r>
            <a:r>
              <a:rPr lang="en-US" sz="2800" i="1" dirty="0"/>
              <a:t>“…the Law is good, if one uses it lawfully.”</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65119" y="4457632"/>
            <a:ext cx="3413763" cy="2286000"/>
          </a:xfrm>
          <a:prstGeom prst="rect">
            <a:avLst/>
          </a:prstGeom>
        </p:spPr>
      </p:pic>
    </p:spTree>
    <p:extLst>
      <p:ext uri="{BB962C8B-B14F-4D97-AF65-F5344CB8AC3E}">
        <p14:creationId xmlns:p14="http://schemas.microsoft.com/office/powerpoint/2010/main" val="214506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685800" lvl="0" indent="-685800">
              <a:lnSpc>
                <a:spcPct val="100000"/>
              </a:lnSpc>
              <a:spcBef>
                <a:spcPts val="0"/>
              </a:spcBef>
              <a:spcAft>
                <a:spcPts val="3600"/>
              </a:spcAft>
              <a:buFont typeface="+mj-lt"/>
              <a:buAutoNum type="romanUcPeriod" startAt="4"/>
            </a:pPr>
            <a:r>
              <a:rPr lang="en-US" sz="3600" b="1" dirty="0">
                <a:latin typeface="+mn-lt"/>
                <a:ea typeface="+mn-ea"/>
                <a:cs typeface="+mn-cs"/>
              </a:rPr>
              <a:t>Evidence for Dispensationalism</a:t>
            </a:r>
          </a:p>
        </p:txBody>
      </p:sp>
      <p:sp>
        <p:nvSpPr>
          <p:cNvPr id="8" name="TextBox 7"/>
          <p:cNvSpPr txBox="1"/>
          <p:nvPr/>
        </p:nvSpPr>
        <p:spPr>
          <a:xfrm>
            <a:off x="980090" y="1093863"/>
            <a:ext cx="7183820" cy="2677656"/>
          </a:xfrm>
          <a:prstGeom prst="rect">
            <a:avLst/>
          </a:prstGeom>
          <a:noFill/>
        </p:spPr>
        <p:txBody>
          <a:bodyPr wrap="square" rtlCol="0">
            <a:spAutoFit/>
          </a:bodyPr>
          <a:lstStyle/>
          <a:p>
            <a:pPr marL="457200" indent="-457200">
              <a:spcAft>
                <a:spcPts val="3600"/>
              </a:spcAft>
              <a:buFont typeface="+mj-lt"/>
              <a:buAutoNum type="alphaUcPeriod"/>
            </a:pPr>
            <a:r>
              <a:rPr lang="en-US" sz="3600" dirty="0"/>
              <a:t>Law vs. Grace</a:t>
            </a:r>
          </a:p>
          <a:p>
            <a:pPr marL="457200" indent="-457200">
              <a:spcAft>
                <a:spcPts val="3600"/>
              </a:spcAft>
              <a:buFont typeface="+mj-lt"/>
              <a:buAutoNum type="alphaUcPeriod"/>
            </a:pPr>
            <a:r>
              <a:rPr lang="en-US" sz="3600" b="1" dirty="0">
                <a:solidFill>
                  <a:srgbClr val="0000FF"/>
                </a:solidFill>
              </a:rPr>
              <a:t>The Coming Kingdom</a:t>
            </a:r>
          </a:p>
          <a:p>
            <a:pPr marL="457200" indent="-457200">
              <a:spcAft>
                <a:spcPts val="3600"/>
              </a:spcAft>
              <a:buFont typeface="+mj-lt"/>
              <a:buAutoNum type="alphaUcPeriod"/>
            </a:pPr>
            <a:r>
              <a:rPr lang="en-US" sz="3600" dirty="0"/>
              <a:t>Logic and Additional Dispensations</a:t>
            </a:r>
          </a:p>
        </p:txBody>
      </p:sp>
    </p:spTree>
    <p:extLst>
      <p:ext uri="{BB962C8B-B14F-4D97-AF65-F5344CB8AC3E}">
        <p14:creationId xmlns:p14="http://schemas.microsoft.com/office/powerpoint/2010/main" val="2924615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F8791E-AA24-4FBF-BD9F-CE32C7D9C647}"/>
              </a:ext>
            </a:extLst>
          </p:cNvPr>
          <p:cNvPicPr>
            <a:picLocks noChangeAspect="1"/>
          </p:cNvPicPr>
          <p:nvPr/>
        </p:nvPicPr>
        <p:blipFill>
          <a:blip r:embed="rId2"/>
          <a:stretch>
            <a:fillRect/>
          </a:stretch>
        </p:blipFill>
        <p:spPr>
          <a:xfrm>
            <a:off x="1755461" y="1253354"/>
            <a:ext cx="5633078" cy="2286000"/>
          </a:xfrm>
          <a:prstGeom prst="rect">
            <a:avLst/>
          </a:prstGeom>
        </p:spPr>
      </p:pic>
      <p:sp>
        <p:nvSpPr>
          <p:cNvPr id="6" name="Title 1">
            <a:extLst>
              <a:ext uri="{FF2B5EF4-FFF2-40B4-BE49-F238E27FC236}">
                <a16:creationId xmlns:a16="http://schemas.microsoft.com/office/drawing/2014/main" id="{A1F2B1ED-28AA-4A7F-AB28-E416FED1C140}"/>
              </a:ext>
            </a:extLst>
          </p:cNvPr>
          <p:cNvSpPr txBox="1">
            <a:spLocks/>
          </p:cNvSpPr>
          <p:nvPr/>
        </p:nvSpPr>
        <p:spPr>
          <a:xfrm>
            <a:off x="853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spcAft>
                <a:spcPts val="3600"/>
              </a:spcAft>
            </a:pPr>
            <a:r>
              <a:rPr lang="en-US" sz="3600" b="1" dirty="0">
                <a:solidFill>
                  <a:srgbClr val="0000FF"/>
                </a:solidFill>
                <a:latin typeface="+mn-lt"/>
                <a:ea typeface="+mn-ea"/>
                <a:cs typeface="+mn-cs"/>
              </a:rPr>
              <a:t>B. The Coming Kingdom</a:t>
            </a:r>
          </a:p>
        </p:txBody>
      </p:sp>
      <p:pic>
        <p:nvPicPr>
          <p:cNvPr id="7" name="Picture 6">
            <a:extLst>
              <a:ext uri="{FF2B5EF4-FFF2-40B4-BE49-F238E27FC236}">
                <a16:creationId xmlns:a16="http://schemas.microsoft.com/office/drawing/2014/main" id="{C20D1F33-A16A-407B-908C-1A5437B0C355}"/>
              </a:ext>
            </a:extLst>
          </p:cNvPr>
          <p:cNvPicPr>
            <a:picLocks noChangeAspect="1"/>
          </p:cNvPicPr>
          <p:nvPr/>
        </p:nvPicPr>
        <p:blipFill>
          <a:blip r:embed="rId3"/>
          <a:stretch>
            <a:fillRect/>
          </a:stretch>
        </p:blipFill>
        <p:spPr>
          <a:xfrm>
            <a:off x="2928562" y="4051008"/>
            <a:ext cx="3286876" cy="2286000"/>
          </a:xfrm>
          <a:prstGeom prst="rect">
            <a:avLst/>
          </a:prstGeom>
        </p:spPr>
      </p:pic>
    </p:spTree>
    <p:extLst>
      <p:ext uri="{BB962C8B-B14F-4D97-AF65-F5344CB8AC3E}">
        <p14:creationId xmlns:p14="http://schemas.microsoft.com/office/powerpoint/2010/main" val="4102526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BB481-FA70-4015-A0DE-1C3CD18FBF4E}"/>
              </a:ext>
            </a:extLst>
          </p:cNvPr>
          <p:cNvPicPr>
            <a:picLocks noChangeAspect="1"/>
          </p:cNvPicPr>
          <p:nvPr/>
        </p:nvPicPr>
        <p:blipFill>
          <a:blip r:embed="rId3"/>
          <a:stretch>
            <a:fillRect/>
          </a:stretch>
        </p:blipFill>
        <p:spPr>
          <a:xfrm>
            <a:off x="609600" y="457200"/>
            <a:ext cx="7924800" cy="5943600"/>
          </a:xfrm>
          <a:prstGeom prst="rect">
            <a:avLst/>
          </a:prstGeom>
        </p:spPr>
      </p:pic>
    </p:spTree>
    <p:extLst>
      <p:ext uri="{BB962C8B-B14F-4D97-AF65-F5344CB8AC3E}">
        <p14:creationId xmlns:p14="http://schemas.microsoft.com/office/powerpoint/2010/main" val="4113626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defTabSz="914400">
              <a:spcBef>
                <a:spcPts val="750"/>
              </a:spcBef>
              <a:spcAft>
                <a:spcPts val="3600"/>
              </a:spcAft>
              <a:buFont typeface="+mj-lt"/>
              <a:buAutoNum type="alphaUcPeriod" startAt="2"/>
            </a:pPr>
            <a:r>
              <a:rPr lang="en-US" sz="3600" b="1" dirty="0">
                <a:latin typeface="+mn-lt"/>
                <a:ea typeface="+mn-ea"/>
                <a:cs typeface="+mn-cs"/>
              </a:rPr>
              <a:t>The Coming Kingdom</a:t>
            </a:r>
          </a:p>
        </p:txBody>
      </p:sp>
      <p:sp>
        <p:nvSpPr>
          <p:cNvPr id="8" name="TextBox 7"/>
          <p:cNvSpPr txBox="1"/>
          <p:nvPr/>
        </p:nvSpPr>
        <p:spPr>
          <a:xfrm>
            <a:off x="252247" y="1093863"/>
            <a:ext cx="8671035" cy="5570756"/>
          </a:xfrm>
          <a:prstGeom prst="rect">
            <a:avLst/>
          </a:prstGeom>
          <a:noFill/>
        </p:spPr>
        <p:txBody>
          <a:bodyPr wrap="square" rtlCol="0">
            <a:spAutoFit/>
          </a:bodyPr>
          <a:lstStyle/>
          <a:p>
            <a:pPr algn="just">
              <a:spcAft>
                <a:spcPts val="1200"/>
              </a:spcAft>
            </a:pPr>
            <a:r>
              <a:rPr lang="en-US" sz="2800" dirty="0"/>
              <a:t>Scriptural evidence is more than conclusive that God has changed administrations from Law to the Church, and that He will one day change from a church administration to that of a political kingdom with Christ sitting on the Davidic throne in Jerusalem. </a:t>
            </a:r>
          </a:p>
          <a:p>
            <a:pPr lvl="1" indent="-457200" algn="just">
              <a:spcAft>
                <a:spcPts val="1200"/>
              </a:spcAft>
              <a:buClr>
                <a:srgbClr val="00FFFF"/>
              </a:buClr>
              <a:buFont typeface="Arial" panose="020B0604020202020204" pitchFamily="34" charset="0"/>
              <a:buChar char="•"/>
            </a:pPr>
            <a:r>
              <a:rPr lang="en-US" sz="2800" dirty="0"/>
              <a:t>God’s promise that Abraham’s seed would eternally inherit and dwell in the Land of Promise, is repeated in each reassertion of it to successive generations.  Consider the following passages:</a:t>
            </a:r>
          </a:p>
          <a:p>
            <a:pPr marL="914400" lvl="1" indent="-457200" algn="just">
              <a:spcAft>
                <a:spcPts val="1200"/>
              </a:spcAft>
              <a:buClr>
                <a:schemeClr val="tx1"/>
              </a:buClr>
              <a:buFont typeface="Courier New" panose="02070309020205020404" pitchFamily="49" charset="0"/>
              <a:buChar char="­"/>
            </a:pPr>
            <a:r>
              <a:rPr lang="en-US" sz="2800" dirty="0"/>
              <a:t>Gen. 13:14-</a:t>
            </a:r>
            <a:r>
              <a:rPr lang="en-US" sz="2800" b="1" dirty="0"/>
              <a:t>15</a:t>
            </a:r>
            <a:r>
              <a:rPr lang="en-US" sz="2800" dirty="0"/>
              <a:t>; </a:t>
            </a:r>
            <a:r>
              <a:rPr lang="en-US" sz="2800" b="1" dirty="0"/>
              <a:t>Gen. 17:7-8, 19</a:t>
            </a:r>
            <a:r>
              <a:rPr lang="en-US" sz="2800" dirty="0"/>
              <a:t>; </a:t>
            </a:r>
            <a:r>
              <a:rPr lang="en-US" sz="2800" b="1" dirty="0"/>
              <a:t>1 Chron. 16:16-17</a:t>
            </a:r>
            <a:r>
              <a:rPr lang="en-US" sz="2800" dirty="0"/>
              <a:t>; </a:t>
            </a:r>
            <a:r>
              <a:rPr lang="en-US" sz="2800" b="1" dirty="0"/>
              <a:t>Psa. 105:8-10</a:t>
            </a:r>
            <a:r>
              <a:rPr lang="en-US" sz="2800" dirty="0"/>
              <a:t>; Ezek. 16:60-62; Ezek. 37:25-26; Gal. 3:17; Heb. 6:13, 17-18 </a:t>
            </a:r>
          </a:p>
        </p:txBody>
      </p:sp>
    </p:spTree>
    <p:extLst>
      <p:ext uri="{BB962C8B-B14F-4D97-AF65-F5344CB8AC3E}">
        <p14:creationId xmlns:p14="http://schemas.microsoft.com/office/powerpoint/2010/main" val="2943389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defTabSz="914400">
              <a:spcBef>
                <a:spcPts val="750"/>
              </a:spcBef>
              <a:spcAft>
                <a:spcPts val="3600"/>
              </a:spcAft>
              <a:buFont typeface="+mj-lt"/>
              <a:buAutoNum type="alphaUcPeriod" startAt="2"/>
            </a:pPr>
            <a:r>
              <a:rPr lang="en-US" sz="3600" b="1" dirty="0">
                <a:latin typeface="+mn-lt"/>
                <a:ea typeface="+mn-ea"/>
                <a:cs typeface="+mn-cs"/>
              </a:rPr>
              <a:t>The Coming Kingdom</a:t>
            </a:r>
          </a:p>
        </p:txBody>
      </p:sp>
      <p:sp>
        <p:nvSpPr>
          <p:cNvPr id="8" name="TextBox 7"/>
          <p:cNvSpPr txBox="1"/>
          <p:nvPr/>
        </p:nvSpPr>
        <p:spPr>
          <a:xfrm>
            <a:off x="252247" y="1093863"/>
            <a:ext cx="8671035" cy="3262432"/>
          </a:xfrm>
          <a:prstGeom prst="rect">
            <a:avLst/>
          </a:prstGeom>
          <a:noFill/>
        </p:spPr>
        <p:txBody>
          <a:bodyPr wrap="square" rtlCol="0">
            <a:spAutoFit/>
          </a:bodyPr>
          <a:lstStyle/>
          <a:p>
            <a:pPr lvl="1" indent="-457200" algn="just">
              <a:spcAft>
                <a:spcPts val="1200"/>
              </a:spcAft>
              <a:buClr>
                <a:srgbClr val="00FFFF"/>
              </a:buClr>
              <a:buFont typeface="Arial" panose="020B0604020202020204" pitchFamily="34" charset="0"/>
              <a:buChar char="•"/>
            </a:pPr>
            <a:r>
              <a:rPr lang="en-US" sz="2800" dirty="0"/>
              <a:t>God promised David that his seed would rule over Israel forever. Yet, David’s children have not ruled over Israel since the exile. </a:t>
            </a:r>
            <a:r>
              <a:rPr lang="en-US" sz="2800" i="1" dirty="0"/>
              <a:t>(King Herod was neither of David’s line nor even truly Jewish.) </a:t>
            </a:r>
            <a:r>
              <a:rPr lang="en-US" sz="2800" dirty="0"/>
              <a:t>The original promise to David was stated to be eternally binding.  Consider the following passages:</a:t>
            </a:r>
          </a:p>
          <a:p>
            <a:pPr marL="914400" lvl="1" indent="-457200" algn="just">
              <a:spcAft>
                <a:spcPts val="1200"/>
              </a:spcAft>
              <a:buClr>
                <a:schemeClr val="tx1"/>
              </a:buClr>
              <a:buFont typeface="Courier New" panose="02070309020205020404" pitchFamily="49" charset="0"/>
              <a:buChar char="­"/>
            </a:pPr>
            <a:r>
              <a:rPr lang="en-US" sz="2800" b="1" dirty="0"/>
              <a:t>2 Samuel 7:12–16; Psa. 89:3-4, 28-29, 35-37</a:t>
            </a:r>
          </a:p>
        </p:txBody>
      </p:sp>
    </p:spTree>
    <p:extLst>
      <p:ext uri="{BB962C8B-B14F-4D97-AF65-F5344CB8AC3E}">
        <p14:creationId xmlns:p14="http://schemas.microsoft.com/office/powerpoint/2010/main" val="1507474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defTabSz="914400">
              <a:spcBef>
                <a:spcPts val="750"/>
              </a:spcBef>
              <a:spcAft>
                <a:spcPts val="3600"/>
              </a:spcAft>
              <a:buFont typeface="+mj-lt"/>
              <a:buAutoNum type="alphaUcPeriod" startAt="2"/>
            </a:pPr>
            <a:r>
              <a:rPr lang="en-US" sz="3600" b="1" dirty="0">
                <a:latin typeface="+mn-lt"/>
                <a:ea typeface="+mn-ea"/>
                <a:cs typeface="+mn-cs"/>
              </a:rPr>
              <a:t>The Coming Kingdom</a:t>
            </a:r>
          </a:p>
        </p:txBody>
      </p:sp>
      <p:sp>
        <p:nvSpPr>
          <p:cNvPr id="8" name="TextBox 7"/>
          <p:cNvSpPr txBox="1"/>
          <p:nvPr/>
        </p:nvSpPr>
        <p:spPr>
          <a:xfrm>
            <a:off x="252247" y="1093863"/>
            <a:ext cx="8671035" cy="3847207"/>
          </a:xfrm>
          <a:prstGeom prst="rect">
            <a:avLst/>
          </a:prstGeom>
          <a:noFill/>
        </p:spPr>
        <p:txBody>
          <a:bodyPr wrap="square" rtlCol="0">
            <a:spAutoFit/>
          </a:bodyPr>
          <a:lstStyle/>
          <a:p>
            <a:pPr lvl="1" indent="-457200" algn="just">
              <a:spcAft>
                <a:spcPts val="1200"/>
              </a:spcAft>
              <a:buClr>
                <a:srgbClr val="00FFFF"/>
              </a:buClr>
              <a:buFont typeface="Arial" panose="020B0604020202020204" pitchFamily="34" charset="0"/>
              <a:buChar char="•"/>
            </a:pPr>
            <a:r>
              <a:rPr lang="en-US" sz="2800" dirty="0"/>
              <a:t>Just as with the Abrahamic Covenant, the Davidic Covenant is reaffirmed throughout Scripture as being irrevocable and eternal in nature. </a:t>
            </a:r>
          </a:p>
          <a:p>
            <a:pPr lvl="1" indent="-457200" algn="just">
              <a:spcAft>
                <a:spcPts val="1200"/>
              </a:spcAft>
              <a:buClr>
                <a:srgbClr val="00FFFF"/>
              </a:buClr>
              <a:buFont typeface="Arial" panose="020B0604020202020204" pitchFamily="34" charset="0"/>
              <a:buChar char="•"/>
            </a:pPr>
            <a:r>
              <a:rPr lang="en-US" sz="2800" dirty="0"/>
              <a:t>The promise of an eternal throne for David’s son will be fulfilled in the ultimate Son of David, Jesus Christ. Consider the following passages:</a:t>
            </a:r>
          </a:p>
          <a:p>
            <a:pPr marL="914400" lvl="1" indent="-457200" algn="just">
              <a:spcAft>
                <a:spcPts val="1200"/>
              </a:spcAft>
              <a:buFont typeface="Courier New" panose="02070309020205020404" pitchFamily="49" charset="0"/>
              <a:buChar char="­"/>
            </a:pPr>
            <a:r>
              <a:rPr lang="en-US" sz="2800" dirty="0"/>
              <a:t>2 Sam. 7:12-16; Psa. 89:3-4, 28-29, 33-37; Isa. 55:3; </a:t>
            </a:r>
            <a:r>
              <a:rPr lang="en-US" sz="2800" b="1" dirty="0"/>
              <a:t>Jer. 30:8-9</a:t>
            </a:r>
            <a:r>
              <a:rPr lang="en-US" sz="2800" dirty="0"/>
              <a:t>; </a:t>
            </a:r>
            <a:r>
              <a:rPr lang="en-US" sz="2800" b="1" dirty="0"/>
              <a:t>Hos. 3:4-5</a:t>
            </a:r>
            <a:r>
              <a:rPr lang="en-US" sz="2800" dirty="0"/>
              <a:t>; </a:t>
            </a:r>
            <a:r>
              <a:rPr lang="en-US" sz="2800" b="1" dirty="0"/>
              <a:t>Amos 9:11</a:t>
            </a:r>
          </a:p>
        </p:txBody>
      </p:sp>
    </p:spTree>
    <p:extLst>
      <p:ext uri="{BB962C8B-B14F-4D97-AF65-F5344CB8AC3E}">
        <p14:creationId xmlns:p14="http://schemas.microsoft.com/office/powerpoint/2010/main" val="424707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4014" y="1093863"/>
            <a:ext cx="8068736" cy="3816429"/>
          </a:xfrm>
          <a:prstGeom prst="rect">
            <a:avLst/>
          </a:prstGeom>
          <a:noFill/>
        </p:spPr>
        <p:txBody>
          <a:bodyPr wrap="square" rtlCol="0">
            <a:spAutoFit/>
          </a:bodyPr>
          <a:lstStyle/>
          <a:p>
            <a:pPr marL="457200" indent="-457200">
              <a:spcAft>
                <a:spcPts val="1200"/>
              </a:spcAft>
              <a:buFont typeface="+mj-lt"/>
              <a:buAutoNum type="alphaUcPeriod"/>
            </a:pPr>
            <a:r>
              <a:rPr lang="en-US" sz="3200" b="1" dirty="0"/>
              <a:t>A Common Misconception</a:t>
            </a:r>
          </a:p>
          <a:p>
            <a:pPr marL="457200" indent="-457200">
              <a:spcAft>
                <a:spcPts val="1200"/>
              </a:spcAft>
              <a:buFont typeface="+mj-lt"/>
              <a:buAutoNum type="alphaUcPeriod"/>
            </a:pPr>
            <a:r>
              <a:rPr lang="en-US" sz="3200" dirty="0"/>
              <a:t>Some Anti-Dispensationalists</a:t>
            </a:r>
          </a:p>
          <a:p>
            <a:pPr marL="457200" indent="-457200">
              <a:spcAft>
                <a:spcPts val="1200"/>
              </a:spcAft>
              <a:buFont typeface="+mj-lt"/>
              <a:buAutoNum type="alphaUcPeriod"/>
            </a:pPr>
            <a:r>
              <a:rPr lang="en-US" sz="3200" dirty="0"/>
              <a:t>Definition</a:t>
            </a:r>
          </a:p>
          <a:p>
            <a:pPr marL="966788" lvl="2" indent="-514350">
              <a:spcAft>
                <a:spcPts val="1200"/>
              </a:spcAft>
              <a:buFont typeface="+mj-lt"/>
              <a:buAutoNum type="arabicPeriod"/>
            </a:pPr>
            <a:r>
              <a:rPr lang="en-US" sz="3200" dirty="0"/>
              <a:t>Literal Interpretation</a:t>
            </a:r>
          </a:p>
          <a:p>
            <a:pPr marL="966788" lvl="2" indent="-514350">
              <a:spcAft>
                <a:spcPts val="1200"/>
              </a:spcAft>
              <a:buFont typeface="+mj-lt"/>
              <a:buAutoNum type="arabicPeriod"/>
            </a:pPr>
            <a:r>
              <a:rPr lang="en-US" sz="3200" dirty="0"/>
              <a:t>Biblical Distinctions</a:t>
            </a:r>
          </a:p>
          <a:p>
            <a:pPr marL="966788" lvl="2" indent="-514350">
              <a:spcAft>
                <a:spcPts val="1200"/>
              </a:spcAft>
              <a:buFont typeface="+mj-lt"/>
              <a:buAutoNum type="arabicPeriod"/>
            </a:pPr>
            <a:r>
              <a:rPr lang="en-US" sz="3200" dirty="0"/>
              <a:t>Dispensations</a:t>
            </a:r>
          </a:p>
        </p:txBody>
      </p:sp>
      <p:sp>
        <p:nvSpPr>
          <p:cNvPr id="7" name="Title 1"/>
          <p:cNvSpPr>
            <a:spLocks noGrp="1"/>
          </p:cNvSpPr>
          <p:nvPr>
            <p:ph type="ctrTitle"/>
          </p:nvPr>
        </p:nvSpPr>
        <p:spPr>
          <a:xfrm>
            <a:off x="411480" y="190869"/>
            <a:ext cx="8321040"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Tree>
    <p:extLst>
      <p:ext uri="{BB962C8B-B14F-4D97-AF65-F5344CB8AC3E}">
        <p14:creationId xmlns:p14="http://schemas.microsoft.com/office/powerpoint/2010/main" val="3395564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defTabSz="914400">
              <a:spcBef>
                <a:spcPts val="750"/>
              </a:spcBef>
              <a:spcAft>
                <a:spcPts val="3600"/>
              </a:spcAft>
              <a:buFont typeface="+mj-lt"/>
              <a:buAutoNum type="alphaUcPeriod" startAt="2"/>
            </a:pPr>
            <a:r>
              <a:rPr lang="en-US" sz="3600" b="1" dirty="0">
                <a:latin typeface="+mn-lt"/>
                <a:ea typeface="+mn-ea"/>
                <a:cs typeface="+mn-cs"/>
              </a:rPr>
              <a:t>The Coming Kingdom</a:t>
            </a:r>
          </a:p>
        </p:txBody>
      </p:sp>
      <p:sp>
        <p:nvSpPr>
          <p:cNvPr id="8" name="TextBox 7"/>
          <p:cNvSpPr txBox="1"/>
          <p:nvPr/>
        </p:nvSpPr>
        <p:spPr>
          <a:xfrm>
            <a:off x="252247" y="1093863"/>
            <a:ext cx="8671035" cy="5293757"/>
          </a:xfrm>
          <a:prstGeom prst="rect">
            <a:avLst/>
          </a:prstGeom>
          <a:noFill/>
        </p:spPr>
        <p:txBody>
          <a:bodyPr wrap="square" rtlCol="0">
            <a:spAutoFit/>
          </a:bodyPr>
          <a:lstStyle/>
          <a:p>
            <a:pPr lvl="1" indent="-457200" algn="just">
              <a:spcAft>
                <a:spcPts val="1200"/>
              </a:spcAft>
              <a:buClr>
                <a:srgbClr val="00FFFF"/>
              </a:buClr>
              <a:buFont typeface="Arial" panose="020B0604020202020204" pitchFamily="34" charset="0"/>
              <a:buChar char="•"/>
            </a:pPr>
            <a:r>
              <a:rPr lang="en-US" sz="2800" dirty="0"/>
              <a:t>The Old Testament prophets also spoke of an eternal, unconditional, </a:t>
            </a:r>
            <a:r>
              <a:rPr lang="en-US" sz="2800" b="1" i="1" dirty="0">
                <a:solidFill>
                  <a:srgbClr val="0000FF"/>
                </a:solidFill>
              </a:rPr>
              <a:t>New Covenant </a:t>
            </a:r>
            <a:r>
              <a:rPr lang="en-US" sz="2800" dirty="0"/>
              <a:t>that would be made </a:t>
            </a:r>
            <a:r>
              <a:rPr lang="en-US" sz="2800" b="1" i="1" dirty="0">
                <a:solidFill>
                  <a:srgbClr val="0000FF"/>
                </a:solidFill>
              </a:rPr>
              <a:t>with Israel</a:t>
            </a:r>
            <a:r>
              <a:rPr lang="en-US" sz="2800" dirty="0"/>
              <a:t> which guarantees a future for Israel. Consider the following passages:</a:t>
            </a:r>
          </a:p>
          <a:p>
            <a:pPr marL="914400" lvl="1" indent="-457200" algn="just">
              <a:spcAft>
                <a:spcPts val="1200"/>
              </a:spcAft>
              <a:buFont typeface="Courier New" panose="02070309020205020404" pitchFamily="49" charset="0"/>
              <a:buChar char="­"/>
            </a:pPr>
            <a:r>
              <a:rPr lang="en-US" sz="2800" dirty="0"/>
              <a:t>Jer. 31:31-37; 32:40; Ezek. 36:24-26; 37:12-14, 26</a:t>
            </a:r>
          </a:p>
          <a:p>
            <a:pPr lvl="1" indent="-457200" algn="just">
              <a:spcAft>
                <a:spcPts val="1200"/>
              </a:spcAft>
              <a:buClr>
                <a:srgbClr val="00FFFF"/>
              </a:buClr>
              <a:buFont typeface="Arial" panose="020B0604020202020204" pitchFamily="34" charset="0"/>
              <a:buChar char="•"/>
            </a:pPr>
            <a:r>
              <a:rPr lang="en-US" sz="2800" dirty="0"/>
              <a:t>The Old Testament promises that Israel will be the center of a worldwide and enduring Kingdom.  Consider the following passages:</a:t>
            </a:r>
          </a:p>
          <a:p>
            <a:pPr marL="914400" lvl="1" indent="-457200" algn="just">
              <a:spcAft>
                <a:spcPts val="1200"/>
              </a:spcAft>
              <a:buFont typeface="Courier New" panose="02070309020205020404" pitchFamily="49" charset="0"/>
              <a:buChar char="­"/>
            </a:pPr>
            <a:r>
              <a:rPr lang="en-US" sz="2800" b="1" dirty="0"/>
              <a:t>Isa. 2:2-4</a:t>
            </a:r>
            <a:r>
              <a:rPr lang="en-US" sz="2800" dirty="0"/>
              <a:t>; 60:3, 5, 10-11, 16-21; Isa. 61:6; Isa. 62:6-7; </a:t>
            </a:r>
            <a:r>
              <a:rPr lang="en-US" sz="2800" b="1" dirty="0"/>
              <a:t>Jer. 3:17</a:t>
            </a:r>
            <a:r>
              <a:rPr lang="en-US" sz="2800" dirty="0"/>
              <a:t>; </a:t>
            </a:r>
            <a:r>
              <a:rPr lang="en-US" sz="2800" b="1" dirty="0"/>
              <a:t>Micah 4:1-3</a:t>
            </a:r>
            <a:r>
              <a:rPr lang="en-US" sz="2800" dirty="0"/>
              <a:t>; Zech. 8:20-23; 14:9, 11, 14, 16-17</a:t>
            </a:r>
          </a:p>
        </p:txBody>
      </p:sp>
    </p:spTree>
    <p:extLst>
      <p:ext uri="{BB962C8B-B14F-4D97-AF65-F5344CB8AC3E}">
        <p14:creationId xmlns:p14="http://schemas.microsoft.com/office/powerpoint/2010/main" val="1376100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defTabSz="914400">
              <a:spcBef>
                <a:spcPts val="750"/>
              </a:spcBef>
              <a:spcAft>
                <a:spcPts val="3600"/>
              </a:spcAft>
              <a:buFont typeface="+mj-lt"/>
              <a:buAutoNum type="alphaUcPeriod" startAt="2"/>
            </a:pPr>
            <a:r>
              <a:rPr lang="en-US" sz="3600" b="1" dirty="0">
                <a:latin typeface="+mn-lt"/>
                <a:ea typeface="+mn-ea"/>
                <a:cs typeface="+mn-cs"/>
              </a:rPr>
              <a:t>The Coming Kingdom</a:t>
            </a:r>
          </a:p>
        </p:txBody>
      </p:sp>
      <p:sp>
        <p:nvSpPr>
          <p:cNvPr id="8" name="TextBox 7"/>
          <p:cNvSpPr txBox="1"/>
          <p:nvPr/>
        </p:nvSpPr>
        <p:spPr>
          <a:xfrm>
            <a:off x="241738" y="1093863"/>
            <a:ext cx="8681545" cy="5293757"/>
          </a:xfrm>
          <a:prstGeom prst="rect">
            <a:avLst/>
          </a:prstGeom>
          <a:noFill/>
        </p:spPr>
        <p:txBody>
          <a:bodyPr wrap="square" rtlCol="0">
            <a:spAutoFit/>
          </a:bodyPr>
          <a:lstStyle/>
          <a:p>
            <a:pPr lvl="1" indent="-457200" algn="just">
              <a:spcAft>
                <a:spcPts val="1200"/>
              </a:spcAft>
              <a:buClr>
                <a:srgbClr val="00FFFF"/>
              </a:buClr>
              <a:buFont typeface="Arial" panose="020B0604020202020204" pitchFamily="34" charset="0"/>
              <a:buChar char="•"/>
            </a:pPr>
            <a:r>
              <a:rPr lang="en-US" sz="2800" dirty="0"/>
              <a:t>Many verses focus upon Messiah’s role in a coming Kingdom.  Consider the following passages:</a:t>
            </a:r>
          </a:p>
          <a:p>
            <a:pPr marL="914400" lvl="1" indent="-457200" algn="just">
              <a:spcAft>
                <a:spcPts val="1200"/>
              </a:spcAft>
              <a:buFont typeface="Courier New" panose="02070309020205020404" pitchFamily="49" charset="0"/>
              <a:buChar char="­"/>
            </a:pPr>
            <a:r>
              <a:rPr lang="en-US" sz="2800" dirty="0"/>
              <a:t>Psa. 2:6; </a:t>
            </a:r>
            <a:r>
              <a:rPr lang="en-US" sz="2800" b="1" dirty="0"/>
              <a:t>Isa. 9:6-7</a:t>
            </a:r>
            <a:r>
              <a:rPr lang="en-US" sz="2800" dirty="0"/>
              <a:t>; </a:t>
            </a:r>
            <a:r>
              <a:rPr lang="en-US" sz="2800" b="1" dirty="0"/>
              <a:t>Jer. 23:5-6</a:t>
            </a:r>
            <a:r>
              <a:rPr lang="en-US" sz="2800" dirty="0"/>
              <a:t>; Dan. 7:13-14; Zech. 14:9</a:t>
            </a:r>
          </a:p>
          <a:p>
            <a:pPr lvl="1" indent="-457200" algn="just">
              <a:spcAft>
                <a:spcPts val="1200"/>
              </a:spcAft>
              <a:buClr>
                <a:srgbClr val="00FFFF"/>
              </a:buClr>
              <a:buFont typeface="Arial" panose="020B0604020202020204" pitchFamily="34" charset="0"/>
              <a:buChar char="•"/>
            </a:pPr>
            <a:r>
              <a:rPr lang="en-US" sz="2800" dirty="0"/>
              <a:t>Promises for an </a:t>
            </a:r>
            <a:r>
              <a:rPr lang="en-US" sz="2800" b="1" u="sng" dirty="0">
                <a:solidFill>
                  <a:srgbClr val="0000FF"/>
                </a:solidFill>
              </a:rPr>
              <a:t>earthly Kingdom</a:t>
            </a:r>
            <a:r>
              <a:rPr lang="en-US" sz="2800" dirty="0"/>
              <a:t> with Christ as King are also found in the New Testament. Just as the Law Dispensation ended, so the Church Dispensation will give way to the millennial Kingdom. Consider the following passages:</a:t>
            </a:r>
          </a:p>
          <a:p>
            <a:pPr marL="914400" lvl="1" indent="-457200" algn="just">
              <a:spcAft>
                <a:spcPts val="1200"/>
              </a:spcAft>
              <a:buFont typeface="Courier New" panose="02070309020205020404" pitchFamily="49" charset="0"/>
              <a:buChar char="­"/>
            </a:pPr>
            <a:r>
              <a:rPr lang="en-US" sz="2800" b="1" dirty="0"/>
              <a:t>Matt. 19:28</a:t>
            </a:r>
            <a:r>
              <a:rPr lang="en-US" sz="2800" dirty="0"/>
              <a:t>; </a:t>
            </a:r>
            <a:r>
              <a:rPr lang="en-US" sz="2800" b="1" dirty="0"/>
              <a:t>Luke 1:32-33</a:t>
            </a:r>
            <a:r>
              <a:rPr lang="en-US" sz="2800" dirty="0"/>
              <a:t>; Rom. 11:25-27; </a:t>
            </a:r>
            <a:r>
              <a:rPr lang="en-US" sz="2800" b="1" dirty="0"/>
              <a:t>Rev. 20:4-6</a:t>
            </a:r>
            <a:r>
              <a:rPr lang="en-US" sz="2800" dirty="0"/>
              <a:t> </a:t>
            </a:r>
          </a:p>
        </p:txBody>
      </p:sp>
    </p:spTree>
    <p:extLst>
      <p:ext uri="{BB962C8B-B14F-4D97-AF65-F5344CB8AC3E}">
        <p14:creationId xmlns:p14="http://schemas.microsoft.com/office/powerpoint/2010/main" val="1062520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685800" indent="-685800">
              <a:lnSpc>
                <a:spcPct val="100000"/>
              </a:lnSpc>
              <a:spcBef>
                <a:spcPts val="0"/>
              </a:spcBef>
              <a:spcAft>
                <a:spcPts val="3600"/>
              </a:spcAft>
              <a:buFont typeface="+mj-lt"/>
              <a:buAutoNum type="romanUcPeriod" startAt="4"/>
            </a:pPr>
            <a:r>
              <a:rPr lang="en-US" sz="3600" b="1" dirty="0">
                <a:latin typeface="+mn-lt"/>
                <a:ea typeface="+mn-ea"/>
                <a:cs typeface="+mn-cs"/>
              </a:rPr>
              <a:t>Evidence for Dispensationalism</a:t>
            </a:r>
          </a:p>
        </p:txBody>
      </p:sp>
      <p:sp>
        <p:nvSpPr>
          <p:cNvPr id="8" name="TextBox 7"/>
          <p:cNvSpPr txBox="1"/>
          <p:nvPr/>
        </p:nvSpPr>
        <p:spPr>
          <a:xfrm>
            <a:off x="980089" y="1093863"/>
            <a:ext cx="7310399" cy="2677656"/>
          </a:xfrm>
          <a:prstGeom prst="rect">
            <a:avLst/>
          </a:prstGeom>
          <a:noFill/>
        </p:spPr>
        <p:txBody>
          <a:bodyPr wrap="square" rtlCol="0">
            <a:spAutoFit/>
          </a:bodyPr>
          <a:lstStyle/>
          <a:p>
            <a:pPr marL="457200" indent="-457200">
              <a:spcAft>
                <a:spcPts val="3600"/>
              </a:spcAft>
              <a:buFont typeface="+mj-lt"/>
              <a:buAutoNum type="alphaUcPeriod"/>
            </a:pPr>
            <a:r>
              <a:rPr lang="en-US" sz="3600" dirty="0"/>
              <a:t>Law vs. Grace</a:t>
            </a:r>
          </a:p>
          <a:p>
            <a:pPr marL="457200" indent="-457200">
              <a:spcAft>
                <a:spcPts val="3600"/>
              </a:spcAft>
              <a:buFont typeface="+mj-lt"/>
              <a:buAutoNum type="alphaUcPeriod"/>
            </a:pPr>
            <a:r>
              <a:rPr lang="en-US" sz="3600" dirty="0"/>
              <a:t>The Coming Kingdom</a:t>
            </a:r>
          </a:p>
          <a:p>
            <a:pPr marL="457200" indent="-457200">
              <a:spcAft>
                <a:spcPts val="3600"/>
              </a:spcAft>
              <a:buFont typeface="+mj-lt"/>
              <a:buAutoNum type="alphaUcPeriod"/>
            </a:pPr>
            <a:r>
              <a:rPr lang="en-US" sz="3600" b="1" dirty="0">
                <a:solidFill>
                  <a:srgbClr val="0000FF"/>
                </a:solidFill>
              </a:rPr>
              <a:t>Logic and Additional Dispensations</a:t>
            </a:r>
          </a:p>
        </p:txBody>
      </p:sp>
    </p:spTree>
    <p:extLst>
      <p:ext uri="{BB962C8B-B14F-4D97-AF65-F5344CB8AC3E}">
        <p14:creationId xmlns:p14="http://schemas.microsoft.com/office/powerpoint/2010/main" val="2845492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defTabSz="914400">
              <a:spcBef>
                <a:spcPts val="750"/>
              </a:spcBef>
              <a:spcAft>
                <a:spcPts val="3600"/>
              </a:spcAft>
              <a:buFont typeface="+mj-lt"/>
              <a:buAutoNum type="alphaUcPeriod" startAt="3"/>
            </a:pPr>
            <a:r>
              <a:rPr lang="en-US" sz="3600" b="1" dirty="0">
                <a:latin typeface="+mn-lt"/>
                <a:ea typeface="+mn-ea"/>
                <a:cs typeface="+mn-cs"/>
              </a:rPr>
              <a:t>Logic and Additional Dispensations</a:t>
            </a:r>
          </a:p>
        </p:txBody>
      </p:sp>
      <p:sp>
        <p:nvSpPr>
          <p:cNvPr id="8" name="TextBox 7"/>
          <p:cNvSpPr txBox="1"/>
          <p:nvPr/>
        </p:nvSpPr>
        <p:spPr>
          <a:xfrm>
            <a:off x="252247" y="1093863"/>
            <a:ext cx="8671035" cy="5586145"/>
          </a:xfrm>
          <a:prstGeom prst="rect">
            <a:avLst/>
          </a:prstGeom>
          <a:noFill/>
        </p:spPr>
        <p:txBody>
          <a:bodyPr wrap="square" rtlCol="0">
            <a:spAutoFit/>
          </a:bodyPr>
          <a:lstStyle/>
          <a:p>
            <a:pPr algn="just">
              <a:spcAft>
                <a:spcPts val="1200"/>
              </a:spcAft>
            </a:pPr>
            <a:r>
              <a:rPr lang="en-US" sz="2800" dirty="0"/>
              <a:t>As has been seen already, scripture asserts that there have been changes in administrations (dispensations) and without question, there are at least three clearly taught by the Bible including:</a:t>
            </a:r>
          </a:p>
          <a:p>
            <a:pPr marL="3657600" lvl="2" indent="-457200" algn="just">
              <a:spcAft>
                <a:spcPts val="1200"/>
              </a:spcAft>
              <a:buClr>
                <a:srgbClr val="00FFFF"/>
              </a:buClr>
              <a:buFont typeface="Arial" panose="020B0604020202020204" pitchFamily="34" charset="0"/>
              <a:buChar char="•"/>
            </a:pPr>
            <a:r>
              <a:rPr lang="en-US" sz="2800" b="1" dirty="0">
                <a:solidFill>
                  <a:srgbClr val="0000FF"/>
                </a:solidFill>
              </a:rPr>
              <a:t>Law</a:t>
            </a:r>
          </a:p>
          <a:p>
            <a:pPr marL="3657600" lvl="2" indent="-457200" algn="just">
              <a:spcAft>
                <a:spcPts val="1200"/>
              </a:spcAft>
              <a:buClr>
                <a:srgbClr val="00FFFF"/>
              </a:buClr>
              <a:buFont typeface="Arial" panose="020B0604020202020204" pitchFamily="34" charset="0"/>
              <a:buChar char="•"/>
            </a:pPr>
            <a:r>
              <a:rPr lang="en-US" sz="2800" b="1" dirty="0">
                <a:solidFill>
                  <a:srgbClr val="0000FF"/>
                </a:solidFill>
              </a:rPr>
              <a:t>Church</a:t>
            </a:r>
          </a:p>
          <a:p>
            <a:pPr marL="3657600" lvl="2" indent="-457200" algn="just">
              <a:spcAft>
                <a:spcPts val="1200"/>
              </a:spcAft>
              <a:buClr>
                <a:srgbClr val="00FFFF"/>
              </a:buClr>
              <a:buFont typeface="Arial" panose="020B0604020202020204" pitchFamily="34" charset="0"/>
              <a:buChar char="•"/>
            </a:pPr>
            <a:r>
              <a:rPr lang="en-US" sz="2800" b="1" dirty="0">
                <a:solidFill>
                  <a:srgbClr val="0000FF"/>
                </a:solidFill>
              </a:rPr>
              <a:t>Kingdom</a:t>
            </a:r>
          </a:p>
          <a:p>
            <a:pPr algn="just">
              <a:spcAft>
                <a:spcPts val="1200"/>
              </a:spcAft>
            </a:pPr>
            <a:r>
              <a:rPr lang="en-US" sz="2800" dirty="0"/>
              <a:t>While it can be argued that Scriptural support for additional dispensations </a:t>
            </a:r>
            <a:r>
              <a:rPr lang="en-US" sz="2800" i="1" dirty="0"/>
              <a:t>is not as clearly defined</a:t>
            </a:r>
            <a:r>
              <a:rPr lang="en-US" sz="2800" dirty="0"/>
              <a:t>, logic suggests that we are not devoid of indications of additional dispensations in God’s program.</a:t>
            </a:r>
          </a:p>
        </p:txBody>
      </p:sp>
    </p:spTree>
    <p:extLst>
      <p:ext uri="{BB962C8B-B14F-4D97-AF65-F5344CB8AC3E}">
        <p14:creationId xmlns:p14="http://schemas.microsoft.com/office/powerpoint/2010/main" val="685219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defTabSz="914400">
              <a:spcBef>
                <a:spcPts val="750"/>
              </a:spcBef>
              <a:spcAft>
                <a:spcPts val="3600"/>
              </a:spcAft>
              <a:buFont typeface="+mj-lt"/>
              <a:buAutoNum type="alphaUcPeriod" startAt="3"/>
            </a:pPr>
            <a:r>
              <a:rPr lang="en-US" sz="3600" b="1" dirty="0">
                <a:latin typeface="+mn-lt"/>
                <a:ea typeface="+mn-ea"/>
                <a:cs typeface="+mn-cs"/>
              </a:rPr>
              <a:t>Logic and Additional Dispensations</a:t>
            </a:r>
          </a:p>
        </p:txBody>
      </p:sp>
      <p:sp>
        <p:nvSpPr>
          <p:cNvPr id="8" name="TextBox 7"/>
          <p:cNvSpPr txBox="1"/>
          <p:nvPr/>
        </p:nvSpPr>
        <p:spPr>
          <a:xfrm>
            <a:off x="252247" y="1093863"/>
            <a:ext cx="8671035" cy="4616648"/>
          </a:xfrm>
          <a:prstGeom prst="rect">
            <a:avLst/>
          </a:prstGeom>
          <a:noFill/>
        </p:spPr>
        <p:txBody>
          <a:bodyPr wrap="square" rtlCol="0">
            <a:spAutoFit/>
          </a:bodyPr>
          <a:lstStyle/>
          <a:p>
            <a:pPr algn="just">
              <a:spcAft>
                <a:spcPts val="1200"/>
              </a:spcAft>
            </a:pPr>
            <a:r>
              <a:rPr lang="en-US" sz="2800" dirty="0"/>
              <a:t>For example it is not unreasonable to consider that God’s plan for mankind was significantly different:</a:t>
            </a:r>
          </a:p>
          <a:p>
            <a:pPr marL="914400" lvl="1" indent="-457200" algn="just">
              <a:spcAft>
                <a:spcPts val="2400"/>
              </a:spcAft>
              <a:buFont typeface="+mj-lt"/>
              <a:buAutoNum type="arabicPeriod"/>
            </a:pPr>
            <a:r>
              <a:rPr lang="en-US" sz="2800" dirty="0"/>
              <a:t>Before the Fall (Gen. 1:28 -3:6)</a:t>
            </a:r>
          </a:p>
          <a:p>
            <a:pPr marL="914400" lvl="1" indent="-457200" algn="just">
              <a:spcAft>
                <a:spcPts val="2400"/>
              </a:spcAft>
              <a:buFont typeface="+mj-lt"/>
              <a:buAutoNum type="arabicPeriod"/>
            </a:pPr>
            <a:r>
              <a:rPr lang="en-US" sz="2800" dirty="0"/>
              <a:t>After the Fall but before the Flood (Gen. 3:7 - 8:14)</a:t>
            </a:r>
          </a:p>
          <a:p>
            <a:pPr marL="914400" lvl="1" indent="-457200" algn="just">
              <a:spcAft>
                <a:spcPts val="2400"/>
              </a:spcAft>
              <a:buFont typeface="+mj-lt"/>
              <a:buAutoNum type="arabicPeriod"/>
            </a:pPr>
            <a:r>
              <a:rPr lang="en-US" sz="2800" dirty="0"/>
              <a:t>After the Flood but before the promise to Abraham (Gen. 8:14 -11:32)</a:t>
            </a:r>
          </a:p>
          <a:p>
            <a:pPr marL="914400" lvl="1" indent="-457200" algn="just">
              <a:spcAft>
                <a:spcPts val="2400"/>
              </a:spcAft>
              <a:buFont typeface="+mj-lt"/>
              <a:buAutoNum type="arabicPeriod"/>
            </a:pPr>
            <a:r>
              <a:rPr lang="en-US" sz="2800" dirty="0"/>
              <a:t>After Abraham’s call but before the giving of the Law of Moses at Mt. Sinai (Gen. 11:32 - Exodus 18)</a:t>
            </a:r>
          </a:p>
        </p:txBody>
      </p:sp>
    </p:spTree>
    <p:extLst>
      <p:ext uri="{BB962C8B-B14F-4D97-AF65-F5344CB8AC3E}">
        <p14:creationId xmlns:p14="http://schemas.microsoft.com/office/powerpoint/2010/main" val="1560883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defTabSz="914400">
              <a:spcBef>
                <a:spcPts val="750"/>
              </a:spcBef>
              <a:spcAft>
                <a:spcPts val="3600"/>
              </a:spcAft>
              <a:buFont typeface="+mj-lt"/>
              <a:buAutoNum type="alphaUcPeriod" startAt="3"/>
            </a:pPr>
            <a:r>
              <a:rPr lang="en-US" sz="3600" b="1" dirty="0">
                <a:latin typeface="+mn-lt"/>
                <a:ea typeface="+mn-ea"/>
                <a:cs typeface="+mn-cs"/>
              </a:rPr>
              <a:t>Logic and Additional Dispensations</a:t>
            </a:r>
          </a:p>
        </p:txBody>
      </p:sp>
      <p:sp>
        <p:nvSpPr>
          <p:cNvPr id="8" name="TextBox 7"/>
          <p:cNvSpPr txBox="1"/>
          <p:nvPr/>
        </p:nvSpPr>
        <p:spPr>
          <a:xfrm>
            <a:off x="252247" y="1093863"/>
            <a:ext cx="8671035" cy="3724096"/>
          </a:xfrm>
          <a:prstGeom prst="rect">
            <a:avLst/>
          </a:prstGeom>
          <a:noFill/>
        </p:spPr>
        <p:txBody>
          <a:bodyPr wrap="square" rtlCol="0">
            <a:spAutoFit/>
          </a:bodyPr>
          <a:lstStyle/>
          <a:p>
            <a:pPr marL="914400" lvl="1" indent="-457200" algn="just">
              <a:spcAft>
                <a:spcPts val="2400"/>
              </a:spcAft>
              <a:buFont typeface="+mj-lt"/>
              <a:buAutoNum type="arabicPeriod" startAt="5"/>
            </a:pPr>
            <a:r>
              <a:rPr lang="en-US" sz="2800" dirty="0"/>
              <a:t>After the giving of the Law of Moses but before the institution of the Church (Exodus 19 - Acts 2)</a:t>
            </a:r>
          </a:p>
          <a:p>
            <a:pPr marL="914400" lvl="1" indent="-457200" algn="just">
              <a:spcAft>
                <a:spcPts val="2400"/>
              </a:spcAft>
              <a:buFont typeface="+mj-lt"/>
              <a:buAutoNum type="arabicPeriod" startAt="5"/>
            </a:pPr>
            <a:r>
              <a:rPr lang="en-US" sz="2800" dirty="0"/>
              <a:t>After the institution of the Church but before the Rapture (Acts 2 to Rapture)</a:t>
            </a:r>
          </a:p>
          <a:p>
            <a:pPr marL="914400" lvl="1" indent="-457200" algn="just">
              <a:spcAft>
                <a:spcPts val="2400"/>
              </a:spcAft>
              <a:buFont typeface="+mj-lt"/>
              <a:buAutoNum type="arabicPeriod" startAt="5"/>
            </a:pPr>
            <a:r>
              <a:rPr lang="en-US" sz="2800" dirty="0"/>
              <a:t>After the return of Christ to set up His millennial Kingdom (Matt. 8:11-12; 13:41-43, 49; 24:30-31; </a:t>
            </a:r>
            <a:r>
              <a:rPr lang="en-US" sz="2800" b="1" dirty="0"/>
              <a:t>25:</a:t>
            </a:r>
            <a:r>
              <a:rPr lang="en-US" sz="2800" dirty="0"/>
              <a:t>13</a:t>
            </a:r>
            <a:r>
              <a:rPr lang="en-US" sz="2800" b="1" dirty="0"/>
              <a:t>, 31-46</a:t>
            </a:r>
            <a:r>
              <a:rPr lang="en-US" sz="2800" dirty="0"/>
              <a:t>; Luke 13:28-29)</a:t>
            </a:r>
          </a:p>
        </p:txBody>
      </p:sp>
    </p:spTree>
    <p:extLst>
      <p:ext uri="{BB962C8B-B14F-4D97-AF65-F5344CB8AC3E}">
        <p14:creationId xmlns:p14="http://schemas.microsoft.com/office/powerpoint/2010/main" val="1204901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3</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1" y="1170774"/>
            <a:ext cx="8572639" cy="4736040"/>
          </a:xfrm>
        </p:spPr>
        <p:txBody>
          <a:bodyPr>
            <a:noAutofit/>
          </a:bodyPr>
          <a:lstStyle/>
          <a:p>
            <a:pPr marL="685800" indent="-685800" algn="l">
              <a:lnSpc>
                <a:spcPct val="100000"/>
              </a:lnSpc>
              <a:spcBef>
                <a:spcPts val="0"/>
              </a:spcBef>
              <a:spcAft>
                <a:spcPts val="3600"/>
              </a:spcAft>
              <a:buFont typeface="+mj-lt"/>
              <a:buAutoNum type="romanUcPeriod"/>
            </a:pPr>
            <a:r>
              <a:rPr lang="en-US" sz="3600" dirty="0"/>
              <a:t>Important Assumptions and Prerequisites</a:t>
            </a:r>
          </a:p>
          <a:p>
            <a:pPr marL="685800" indent="-685800" algn="l">
              <a:lnSpc>
                <a:spcPct val="100000"/>
              </a:lnSpc>
              <a:spcBef>
                <a:spcPts val="0"/>
              </a:spcBef>
              <a:spcAft>
                <a:spcPts val="3600"/>
              </a:spcAft>
              <a:buFont typeface="+mj-lt"/>
              <a:buAutoNum type="romanUcPeriod"/>
            </a:pPr>
            <a:r>
              <a:rPr lang="en-US" sz="3600" dirty="0"/>
              <a:t>Definition of Biblical Dispensationalism</a:t>
            </a:r>
          </a:p>
          <a:p>
            <a:pPr marL="685800" indent="-685800" algn="l">
              <a:lnSpc>
                <a:spcPct val="100000"/>
              </a:lnSpc>
              <a:spcBef>
                <a:spcPts val="0"/>
              </a:spcBef>
              <a:spcAft>
                <a:spcPts val="3600"/>
              </a:spcAft>
              <a:buFont typeface="+mj-lt"/>
              <a:buAutoNum type="romanUcPeriod"/>
            </a:pPr>
            <a:r>
              <a:rPr lang="en-US" sz="3600" dirty="0"/>
              <a:t>Origins of Biblical Dispensationalism</a:t>
            </a:r>
          </a:p>
          <a:p>
            <a:pPr marL="685800" indent="-685800" algn="l">
              <a:lnSpc>
                <a:spcPct val="100000"/>
              </a:lnSpc>
              <a:spcBef>
                <a:spcPts val="0"/>
              </a:spcBef>
              <a:spcAft>
                <a:spcPts val="3600"/>
              </a:spcAft>
              <a:buFont typeface="+mj-lt"/>
              <a:buAutoNum type="romanUcPeriod"/>
            </a:pPr>
            <a:r>
              <a:rPr lang="en-US" sz="3600" dirty="0"/>
              <a:t>Evidence for Dispensationalism</a:t>
            </a:r>
          </a:p>
          <a:p>
            <a:pPr marL="685800" indent="-685800" algn="l">
              <a:lnSpc>
                <a:spcPct val="100000"/>
              </a:lnSpc>
              <a:spcBef>
                <a:spcPts val="0"/>
              </a:spcBef>
              <a:spcAft>
                <a:spcPts val="3600"/>
              </a:spcAft>
              <a:buFont typeface="+mj-lt"/>
              <a:buAutoNum type="romanUcPeriod"/>
            </a:pPr>
            <a:r>
              <a:rPr lang="en-US" sz="3600" b="1" dirty="0">
                <a:solidFill>
                  <a:srgbClr val="0000FF"/>
                </a:solidFill>
                <a:highlight>
                  <a:srgbClr val="FFFF00"/>
                </a:highlight>
              </a:rPr>
              <a:t>What is a Dispensation?</a:t>
            </a:r>
          </a:p>
        </p:txBody>
      </p:sp>
    </p:spTree>
    <p:extLst>
      <p:ext uri="{BB962C8B-B14F-4D97-AF65-F5344CB8AC3E}">
        <p14:creationId xmlns:p14="http://schemas.microsoft.com/office/powerpoint/2010/main" val="827108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57200" lvl="0" indent="-457200">
              <a:lnSpc>
                <a:spcPct val="100000"/>
              </a:lnSpc>
              <a:spcBef>
                <a:spcPts val="0"/>
              </a:spcBef>
              <a:spcAft>
                <a:spcPts val="3600"/>
              </a:spcAft>
              <a:buFont typeface="+mj-lt"/>
              <a:buAutoNum type="romanUcPeriod" startAt="5"/>
            </a:pPr>
            <a:r>
              <a:rPr lang="en-US" sz="3600" b="1" dirty="0">
                <a:latin typeface="+mn-lt"/>
                <a:ea typeface="+mn-ea"/>
                <a:cs typeface="+mn-cs"/>
              </a:rPr>
              <a:t>What is a Dispensation?</a:t>
            </a:r>
          </a:p>
        </p:txBody>
      </p:sp>
      <p:sp>
        <p:nvSpPr>
          <p:cNvPr id="3" name="Subtitle 2"/>
          <p:cNvSpPr>
            <a:spLocks noGrp="1"/>
          </p:cNvSpPr>
          <p:nvPr>
            <p:ph type="subTitle" idx="1"/>
          </p:nvPr>
        </p:nvSpPr>
        <p:spPr>
          <a:xfrm>
            <a:off x="168270" y="1472221"/>
            <a:ext cx="8864636" cy="4854011"/>
          </a:xfrm>
        </p:spPr>
        <p:txBody>
          <a:bodyPr>
            <a:noAutofit/>
          </a:bodyPr>
          <a:lstStyle/>
          <a:p>
            <a:pPr algn="just">
              <a:lnSpc>
                <a:spcPct val="100000"/>
              </a:lnSpc>
            </a:pPr>
            <a:r>
              <a:rPr lang="en-US" sz="2800" dirty="0"/>
              <a:t>“As far as the use of the word in Scripture is concerned, a dispensation may be defined as a stewardship, administration, oversight, or management of others’ property.…this involves responsibility, accountability, and faithfulness on the part of the steward…A concise definition of a dispensation is this: </a:t>
            </a:r>
            <a:r>
              <a:rPr lang="en-US" sz="2800" b="1" dirty="0"/>
              <a:t>A dispensation is a distinguishable economy in the outworking of God’s purpose</a:t>
            </a:r>
            <a:r>
              <a:rPr lang="en-US" sz="2800" dirty="0"/>
              <a:t>….The differentiation of viewpoints in this definition is a helpful distinction. </a:t>
            </a:r>
            <a:r>
              <a:rPr lang="en-US" sz="2800" b="1" dirty="0">
                <a:solidFill>
                  <a:srgbClr val="0000FF"/>
                </a:solidFill>
              </a:rPr>
              <a:t>A dispensation is from God’s viewpoint </a:t>
            </a:r>
            <a:r>
              <a:rPr lang="en-US" sz="2800" b="1" u="sng" dirty="0">
                <a:solidFill>
                  <a:srgbClr val="0000FF"/>
                </a:solidFill>
              </a:rPr>
              <a:t>an economy</a:t>
            </a:r>
            <a:r>
              <a:rPr lang="en-US" sz="2800" dirty="0"/>
              <a:t>; </a:t>
            </a:r>
            <a:r>
              <a:rPr lang="en-US" sz="2800" b="1" dirty="0"/>
              <a:t>from man’s, </a:t>
            </a:r>
            <a:r>
              <a:rPr lang="en-US" sz="2800" b="1" u="sng" dirty="0"/>
              <a:t>a responsibility</a:t>
            </a:r>
            <a:r>
              <a:rPr lang="en-US" sz="2800" dirty="0"/>
              <a:t>; and in relation to progressive revelation, a stage in it.</a:t>
            </a:r>
          </a:p>
        </p:txBody>
      </p:sp>
      <p:sp>
        <p:nvSpPr>
          <p:cNvPr id="4" name="Rectangle 3"/>
          <p:cNvSpPr/>
          <p:nvPr/>
        </p:nvSpPr>
        <p:spPr>
          <a:xfrm>
            <a:off x="111096" y="6361788"/>
            <a:ext cx="8921810" cy="338554"/>
          </a:xfrm>
          <a:prstGeom prst="rect">
            <a:avLst/>
          </a:prstGeom>
        </p:spPr>
        <p:txBody>
          <a:bodyPr wrap="square">
            <a:spAutoFit/>
          </a:bodyPr>
          <a:lstStyle/>
          <a:p>
            <a:pPr algn="ctr"/>
            <a:r>
              <a:rPr lang="en-US" sz="1600" dirty="0"/>
              <a:t>Ryrie, C. C. (1995). Dispensationalism (Rev. and expanded., p. 33, 36). Chicago: Moody Publishers.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269" y="106893"/>
            <a:ext cx="912113" cy="1371600"/>
          </a:xfrm>
          <a:prstGeom prst="rect">
            <a:avLst/>
          </a:prstGeom>
        </p:spPr>
      </p:pic>
    </p:spTree>
    <p:extLst>
      <p:ext uri="{BB962C8B-B14F-4D97-AF65-F5344CB8AC3E}">
        <p14:creationId xmlns:p14="http://schemas.microsoft.com/office/powerpoint/2010/main" val="1155051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3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lgn="ctr">
              <a:lnSpc>
                <a:spcPct val="100000"/>
              </a:lnSpc>
              <a:spcBef>
                <a:spcPts val="0"/>
              </a:spcBef>
              <a:spcAft>
                <a:spcPts val="3600"/>
              </a:spcAft>
              <a:buFont typeface="+mj-lt"/>
              <a:buAutoNum type="romanUcPeriod" startAt="5"/>
            </a:pPr>
            <a:r>
              <a:rPr lang="en-US" sz="3600" b="1" dirty="0">
                <a:latin typeface="+mn-lt"/>
                <a:ea typeface="+mn-ea"/>
                <a:cs typeface="+mn-cs"/>
              </a:rPr>
              <a:t>What is a Dispensation?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996" y="1093863"/>
            <a:ext cx="2152234" cy="5486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342" y="1093863"/>
            <a:ext cx="2133317" cy="5486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5285" y="1093863"/>
            <a:ext cx="2165420" cy="5486400"/>
          </a:xfrm>
          <a:prstGeom prst="rect">
            <a:avLst/>
          </a:prstGeom>
        </p:spPr>
      </p:pic>
    </p:spTree>
    <p:extLst>
      <p:ext uri="{BB962C8B-B14F-4D97-AF65-F5344CB8AC3E}">
        <p14:creationId xmlns:p14="http://schemas.microsoft.com/office/powerpoint/2010/main" val="1809157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3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lgn="ctr">
              <a:lnSpc>
                <a:spcPct val="100000"/>
              </a:lnSpc>
              <a:spcBef>
                <a:spcPts val="0"/>
              </a:spcBef>
              <a:spcAft>
                <a:spcPts val="3600"/>
              </a:spcAft>
              <a:buFont typeface="+mj-lt"/>
              <a:buAutoNum type="romanUcPeriod" startAt="5"/>
            </a:pPr>
            <a:r>
              <a:rPr lang="en-US" sz="3600" b="1" dirty="0">
                <a:latin typeface="+mn-lt"/>
                <a:ea typeface="+mn-ea"/>
                <a:cs typeface="+mn-cs"/>
              </a:rPr>
              <a:t>What is a Dispensation?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078" y="1093863"/>
            <a:ext cx="2151928" cy="54864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8528" y="1093625"/>
            <a:ext cx="2206943" cy="548687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2608" y="1093625"/>
            <a:ext cx="2351314" cy="5486400"/>
          </a:xfrm>
          <a:prstGeom prst="rect">
            <a:avLst/>
          </a:prstGeom>
        </p:spPr>
      </p:pic>
    </p:spTree>
    <p:extLst>
      <p:ext uri="{BB962C8B-B14F-4D97-AF65-F5344CB8AC3E}">
        <p14:creationId xmlns:p14="http://schemas.microsoft.com/office/powerpoint/2010/main" val="414520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411480" y="16689"/>
            <a:ext cx="8321040" cy="770721"/>
          </a:xfrm>
        </p:spPr>
        <p:txBody>
          <a:bodyPr anchor="ctr">
            <a:noAutofit/>
          </a:bodyPr>
          <a:lstStyle/>
          <a:p>
            <a:pPr marL="461963" indent="-461963">
              <a:buFont typeface="+mj-lt"/>
              <a:buAutoNum type="alphaUcPeriod"/>
            </a:pPr>
            <a:r>
              <a:rPr lang="en-US" sz="3600" b="1" dirty="0">
                <a:latin typeface="+mn-lt"/>
              </a:rPr>
              <a:t>A Common Misconception</a:t>
            </a:r>
          </a:p>
        </p:txBody>
      </p:sp>
      <p:sp>
        <p:nvSpPr>
          <p:cNvPr id="4" name="Title 1">
            <a:extLst>
              <a:ext uri="{FF2B5EF4-FFF2-40B4-BE49-F238E27FC236}">
                <a16:creationId xmlns:a16="http://schemas.microsoft.com/office/drawing/2014/main" id="{1AC88A49-C0FE-413C-88A4-5500E7C123B2}"/>
              </a:ext>
            </a:extLst>
          </p:cNvPr>
          <p:cNvSpPr txBox="1">
            <a:spLocks/>
          </p:cNvSpPr>
          <p:nvPr/>
        </p:nvSpPr>
        <p:spPr>
          <a:xfrm>
            <a:off x="149382" y="660668"/>
            <a:ext cx="8845236" cy="64950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b="1" dirty="0">
                <a:latin typeface="+mn-lt"/>
              </a:rPr>
              <a:t>SOME PEOPLE THINK ALL WE DO IS PRODUCE CHARTS AND GRAPHS!</a:t>
            </a:r>
          </a:p>
        </p:txBody>
      </p:sp>
      <p:pic>
        <p:nvPicPr>
          <p:cNvPr id="5" name="Picture 4">
            <a:extLst>
              <a:ext uri="{FF2B5EF4-FFF2-40B4-BE49-F238E27FC236}">
                <a16:creationId xmlns:a16="http://schemas.microsoft.com/office/drawing/2014/main" id="{52168FD5-2968-4A26-81E9-92A6556BB3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0597" y="1369057"/>
            <a:ext cx="3726567" cy="2468880"/>
          </a:xfrm>
          <a:prstGeom prst="rect">
            <a:avLst/>
          </a:prstGeom>
        </p:spPr>
      </p:pic>
      <p:pic>
        <p:nvPicPr>
          <p:cNvPr id="6" name="Picture 5">
            <a:extLst>
              <a:ext uri="{FF2B5EF4-FFF2-40B4-BE49-F238E27FC236}">
                <a16:creationId xmlns:a16="http://schemas.microsoft.com/office/drawing/2014/main" id="{85A45F30-ABB1-48B6-84D0-3E0789D0DD87}"/>
              </a:ext>
            </a:extLst>
          </p:cNvPr>
          <p:cNvPicPr>
            <a:picLocks noChangeAspect="1"/>
          </p:cNvPicPr>
          <p:nvPr/>
        </p:nvPicPr>
        <p:blipFill>
          <a:blip r:embed="rId4"/>
          <a:stretch>
            <a:fillRect/>
          </a:stretch>
        </p:blipFill>
        <p:spPr>
          <a:xfrm>
            <a:off x="170964" y="3988090"/>
            <a:ext cx="7473418" cy="2286000"/>
          </a:xfrm>
          <a:prstGeom prst="rect">
            <a:avLst/>
          </a:prstGeom>
          <a:ln w="28575">
            <a:solidFill>
              <a:schemeClr val="tx1"/>
            </a:solidFill>
          </a:ln>
        </p:spPr>
      </p:pic>
      <p:pic>
        <p:nvPicPr>
          <p:cNvPr id="8" name="Picture 7">
            <a:extLst>
              <a:ext uri="{FF2B5EF4-FFF2-40B4-BE49-F238E27FC236}">
                <a16:creationId xmlns:a16="http://schemas.microsoft.com/office/drawing/2014/main" id="{F0CD435E-B258-4B7B-BBED-3FEE22D99C7D}"/>
              </a:ext>
            </a:extLst>
          </p:cNvPr>
          <p:cNvPicPr>
            <a:picLocks noChangeAspect="1"/>
          </p:cNvPicPr>
          <p:nvPr/>
        </p:nvPicPr>
        <p:blipFill>
          <a:blip r:embed="rId5"/>
          <a:stretch>
            <a:fillRect/>
          </a:stretch>
        </p:blipFill>
        <p:spPr>
          <a:xfrm>
            <a:off x="7769975" y="4445290"/>
            <a:ext cx="1224643" cy="1371600"/>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681FC4EC-0A2C-4B7E-99A8-1517CE3838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7854" y="1369057"/>
            <a:ext cx="3894146" cy="2468880"/>
          </a:xfrm>
          <a:prstGeom prst="rect">
            <a:avLst/>
          </a:prstGeom>
          <a:ln w="19050">
            <a:solidFill>
              <a:schemeClr val="tx1"/>
            </a:solidFill>
          </a:ln>
        </p:spPr>
      </p:pic>
    </p:spTree>
    <p:extLst>
      <p:ext uri="{BB962C8B-B14F-4D97-AF65-F5344CB8AC3E}">
        <p14:creationId xmlns:p14="http://schemas.microsoft.com/office/powerpoint/2010/main" val="1185230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3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lgn="ctr">
              <a:lnSpc>
                <a:spcPct val="100000"/>
              </a:lnSpc>
              <a:spcBef>
                <a:spcPts val="0"/>
              </a:spcBef>
              <a:spcAft>
                <a:spcPts val="3600"/>
              </a:spcAft>
              <a:buFont typeface="+mj-lt"/>
              <a:buAutoNum type="romanUcPeriod" startAt="5"/>
            </a:pPr>
            <a:r>
              <a:rPr lang="en-US" sz="3600" b="1" dirty="0">
                <a:latin typeface="+mn-lt"/>
                <a:ea typeface="+mn-ea"/>
                <a:cs typeface="+mn-cs"/>
              </a:rPr>
              <a:t>What is a Dispensation?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755" y="1150891"/>
            <a:ext cx="1971594" cy="5486400"/>
          </a:xfrm>
          <a:prstGeom prst="rect">
            <a:avLst/>
          </a:prstGeom>
        </p:spPr>
      </p:pic>
      <p:pic>
        <p:nvPicPr>
          <p:cNvPr id="5" name="Picture 4"/>
          <p:cNvPicPr>
            <a:picLocks noChangeAspect="1"/>
          </p:cNvPicPr>
          <p:nvPr/>
        </p:nvPicPr>
        <p:blipFill>
          <a:blip r:embed="rId3"/>
          <a:stretch>
            <a:fillRect/>
          </a:stretch>
        </p:blipFill>
        <p:spPr>
          <a:xfrm>
            <a:off x="3566621" y="1150891"/>
            <a:ext cx="5072882" cy="5484197"/>
          </a:xfrm>
          <a:prstGeom prst="rect">
            <a:avLst/>
          </a:prstGeom>
        </p:spPr>
      </p:pic>
    </p:spTree>
    <p:extLst>
      <p:ext uri="{BB962C8B-B14F-4D97-AF65-F5344CB8AC3E}">
        <p14:creationId xmlns:p14="http://schemas.microsoft.com/office/powerpoint/2010/main" val="2629514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CB25-2ABE-4086-9FEA-A54BC68DD30D}"/>
              </a:ext>
            </a:extLst>
          </p:cNvPr>
          <p:cNvSpPr>
            <a:spLocks noGrp="1"/>
          </p:cNvSpPr>
          <p:nvPr>
            <p:ph type="title"/>
          </p:nvPr>
        </p:nvSpPr>
        <p:spPr>
          <a:xfrm>
            <a:off x="628650" y="2766219"/>
            <a:ext cx="7886700" cy="1325563"/>
          </a:xfrm>
        </p:spPr>
        <p:txBody>
          <a:bodyPr>
            <a:normAutofit/>
          </a:bodyPr>
          <a:lstStyle/>
          <a:p>
            <a:pPr algn="ctr"/>
            <a:r>
              <a:rPr lang="en-US" sz="6000" b="1" dirty="0">
                <a:latin typeface="+mn-lt"/>
              </a:rPr>
              <a:t>CONCLUSION</a:t>
            </a:r>
          </a:p>
        </p:txBody>
      </p:sp>
    </p:spTree>
    <p:extLst>
      <p:ext uri="{BB962C8B-B14F-4D97-AF65-F5344CB8AC3E}">
        <p14:creationId xmlns:p14="http://schemas.microsoft.com/office/powerpoint/2010/main" val="4167732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3</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1" y="1170773"/>
            <a:ext cx="8586951" cy="4841143"/>
          </a:xfrm>
        </p:spPr>
        <p:txBody>
          <a:bodyPr>
            <a:noAutofit/>
          </a:bodyPr>
          <a:lstStyle/>
          <a:p>
            <a:pPr marL="685800" indent="-685800" algn="l">
              <a:lnSpc>
                <a:spcPct val="100000"/>
              </a:lnSpc>
              <a:spcBef>
                <a:spcPts val="0"/>
              </a:spcBef>
              <a:spcAft>
                <a:spcPts val="3600"/>
              </a:spcAft>
              <a:buFont typeface="+mj-lt"/>
              <a:buAutoNum type="romanUcPeriod"/>
            </a:pPr>
            <a:r>
              <a:rPr lang="en-US" sz="3600" dirty="0"/>
              <a:t>Important Assumptions and Prerequisites</a:t>
            </a:r>
          </a:p>
          <a:p>
            <a:pPr marL="685800" indent="-685800" algn="l">
              <a:lnSpc>
                <a:spcPct val="100000"/>
              </a:lnSpc>
              <a:spcBef>
                <a:spcPts val="0"/>
              </a:spcBef>
              <a:spcAft>
                <a:spcPts val="3600"/>
              </a:spcAft>
              <a:buFont typeface="+mj-lt"/>
              <a:buAutoNum type="romanUcPeriod"/>
            </a:pPr>
            <a:r>
              <a:rPr lang="en-US" sz="3600" dirty="0"/>
              <a:t>Definition of Biblical Dispensationalism</a:t>
            </a:r>
          </a:p>
          <a:p>
            <a:pPr marL="685800" indent="-685800" algn="l">
              <a:lnSpc>
                <a:spcPct val="100000"/>
              </a:lnSpc>
              <a:spcBef>
                <a:spcPts val="0"/>
              </a:spcBef>
              <a:spcAft>
                <a:spcPts val="3600"/>
              </a:spcAft>
              <a:buFont typeface="+mj-lt"/>
              <a:buAutoNum type="romanUcPeriod"/>
            </a:pPr>
            <a:r>
              <a:rPr lang="en-US" sz="3600" dirty="0"/>
              <a:t>Origins of Biblical Dispensationalism</a:t>
            </a:r>
          </a:p>
          <a:p>
            <a:pPr marL="685800" indent="-685800" algn="l">
              <a:lnSpc>
                <a:spcPct val="100000"/>
              </a:lnSpc>
              <a:spcBef>
                <a:spcPts val="0"/>
              </a:spcBef>
              <a:spcAft>
                <a:spcPts val="3600"/>
              </a:spcAft>
              <a:buFont typeface="+mj-lt"/>
              <a:buAutoNum type="romanUcPeriod"/>
            </a:pPr>
            <a:r>
              <a:rPr lang="en-US" sz="3600" dirty="0"/>
              <a:t>Evidence for Dispensationalism</a:t>
            </a:r>
          </a:p>
          <a:p>
            <a:pPr marL="685800" indent="-685800" algn="l">
              <a:lnSpc>
                <a:spcPct val="100000"/>
              </a:lnSpc>
              <a:spcBef>
                <a:spcPts val="0"/>
              </a:spcBef>
              <a:spcAft>
                <a:spcPts val="3600"/>
              </a:spcAft>
              <a:buFont typeface="+mj-lt"/>
              <a:buAutoNum type="romanUcPeriod"/>
            </a:pPr>
            <a:r>
              <a:rPr lang="en-US" sz="3600" dirty="0"/>
              <a:t>What is a Dispensation?</a:t>
            </a:r>
          </a:p>
        </p:txBody>
      </p:sp>
    </p:spTree>
    <p:extLst>
      <p:ext uri="{BB962C8B-B14F-4D97-AF65-F5344CB8AC3E}">
        <p14:creationId xmlns:p14="http://schemas.microsoft.com/office/powerpoint/2010/main" val="2444837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a:t>
            </a:r>
          </a:p>
        </p:txBody>
      </p:sp>
      <p:sp>
        <p:nvSpPr>
          <p:cNvPr id="3" name="Content Placeholder 2"/>
          <p:cNvSpPr>
            <a:spLocks noGrp="1"/>
          </p:cNvSpPr>
          <p:nvPr>
            <p:ph idx="1"/>
          </p:nvPr>
        </p:nvSpPr>
        <p:spPr>
          <a:xfrm>
            <a:off x="119271" y="636104"/>
            <a:ext cx="8925338" cy="5540859"/>
          </a:xfrm>
        </p:spPr>
        <p:txBody>
          <a:bodyPr>
            <a:normAutofit fontScale="85000" lnSpcReduction="20000"/>
          </a:bodyPr>
          <a:lstStyle/>
          <a:p>
            <a:pPr marL="231775" indent="-231775"/>
            <a:r>
              <a:rPr lang="en-US" sz="1800" dirty="0"/>
              <a:t>Alva J. McClain, Law &amp; Grace, Moody, 1967 978-088469-001-6</a:t>
            </a:r>
          </a:p>
          <a:p>
            <a:pPr marL="231775" indent="-231775"/>
            <a:r>
              <a:rPr lang="en-US" sz="1800" dirty="0"/>
              <a:t>Charles C. Ryrie, Dispensationalism, Moody, 2007, 080242189X</a:t>
            </a:r>
          </a:p>
          <a:p>
            <a:pPr marL="231775" indent="-231775"/>
            <a:r>
              <a:rPr lang="en-US" sz="1800" dirty="0"/>
              <a:t>Christopher Cone, gen. ed., Dispensationalism Tomorrow &amp; Beyond, Tyndale Seminary Press, 2008 9780981479101</a:t>
            </a:r>
          </a:p>
          <a:p>
            <a:pPr marL="231775" indent="-231775"/>
            <a:r>
              <a:rPr lang="en-US" sz="1800" dirty="0"/>
              <a:t>Christopher Cone, gen. ed., An Introduction To The New Covenant, Tyndale Seminary Press, 2013, 9781938484100</a:t>
            </a:r>
          </a:p>
          <a:p>
            <a:pPr marL="231775" indent="-231775"/>
            <a:r>
              <a:rPr lang="en-US" sz="1800" dirty="0"/>
              <a:t>Walvoord, J. F., The Prophecy Knowledge Handbook. Wheaton, IL: Victor Books. 1990. </a:t>
            </a:r>
          </a:p>
          <a:p>
            <a:pPr marL="231775" indent="-231775"/>
            <a:r>
              <a:rPr lang="en-US" sz="1800" dirty="0"/>
              <a:t>Lewis S. Chafer, Major Bible Themes, Zondervan, 1974, 0-310-22390-3</a:t>
            </a:r>
          </a:p>
          <a:p>
            <a:pPr marL="231775" indent="-231775"/>
            <a:r>
              <a:rPr lang="en-US" sz="1800" dirty="0"/>
              <a:t>Mike </a:t>
            </a:r>
            <a:r>
              <a:rPr lang="en-US" sz="1800" dirty="0" err="1"/>
              <a:t>Stallard</a:t>
            </a:r>
            <a:r>
              <a:rPr lang="en-US" sz="1800" dirty="0"/>
              <a:t>, gen .ed., Dispensational Understanding of the New Covenant, Regular Baptist Books, 2012, 9781607764946</a:t>
            </a:r>
          </a:p>
          <a:p>
            <a:pPr marL="231775" indent="-231775"/>
            <a:r>
              <a:rPr lang="en-US" sz="1800" dirty="0"/>
              <a:t>Paul Enns, The Moody Handbook of Theology, Moody 1989, </a:t>
            </a:r>
          </a:p>
          <a:p>
            <a:pPr marL="231775" indent="-231775"/>
            <a:r>
              <a:rPr lang="en-US" sz="1800" dirty="0" err="1"/>
              <a:t>Renald</a:t>
            </a:r>
            <a:r>
              <a:rPr lang="en-US" sz="1800" dirty="0"/>
              <a:t> E. Showers, There Really Is A Difference, Friend of Israel Gospel Ministry, 1990, 0915540509</a:t>
            </a:r>
          </a:p>
          <a:p>
            <a:pPr marL="231775" indent="-231775"/>
            <a:r>
              <a:rPr lang="en-US" sz="1800" dirty="0"/>
              <a:t>Rene </a:t>
            </a:r>
            <a:r>
              <a:rPr lang="en-US" sz="1800" dirty="0" err="1"/>
              <a:t>Pache</a:t>
            </a:r>
            <a:r>
              <a:rPr lang="en-US" sz="1800" dirty="0"/>
              <a:t>, The Inspiration and Authority of Scripture, Sheffield Pub Co, 1992</a:t>
            </a:r>
          </a:p>
          <a:p>
            <a:pPr marL="231775" indent="-231775"/>
            <a:r>
              <a:rPr lang="en-US" sz="1800" dirty="0"/>
              <a:t>Roy B. </a:t>
            </a:r>
            <a:r>
              <a:rPr lang="en-US" sz="1800" dirty="0" err="1"/>
              <a:t>Zuck</a:t>
            </a:r>
            <a:r>
              <a:rPr lang="en-US" sz="1800" dirty="0"/>
              <a:t>, Basic Bible Interpretation, SP Publications, 1991</a:t>
            </a:r>
          </a:p>
          <a:p>
            <a:pPr marL="231775" indent="-231775"/>
            <a:r>
              <a:rPr lang="en-US" sz="1800" dirty="0"/>
              <a:t>Steven Waterhouse, Not By Bread Alone: An Outlined Guide to Bible Doctrine, Westcliff Press, ISBN-0977405125</a:t>
            </a:r>
          </a:p>
          <a:p>
            <a:pPr marL="231775" indent="-231775"/>
            <a:r>
              <a:rPr lang="en-US" sz="1800" dirty="0"/>
              <a:t>Charting the End Times </a:t>
            </a:r>
            <a:r>
              <a:rPr lang="en-US" sz="1800" dirty="0" err="1"/>
              <a:t>CD-Rom</a:t>
            </a:r>
            <a:r>
              <a:rPr lang="en-US" sz="1800" dirty="0"/>
              <a:t>: A Visual Guide to Understanding Bible Prophecy, ISBN-10: 0736917624</a:t>
            </a:r>
          </a:p>
          <a:p>
            <a:pPr marL="0" indent="0">
              <a:buNone/>
            </a:pPr>
            <a:r>
              <a:rPr lang="en-US" sz="1800" dirty="0"/>
              <a:t>Materials from:</a:t>
            </a:r>
          </a:p>
          <a:p>
            <a:pPr marL="233363" indent="-233363"/>
            <a:r>
              <a:rPr lang="en-US" sz="1800" dirty="0"/>
              <a:t>Dr. Andy Woods, Sugar Land Bible Church, </a:t>
            </a:r>
            <a:r>
              <a:rPr lang="en-US" sz="1800" dirty="0">
                <a:hlinkClick r:id="rId2"/>
              </a:rPr>
              <a:t>www.slbc.org</a:t>
            </a:r>
            <a:r>
              <a:rPr lang="en-US" sz="1800" dirty="0"/>
              <a:t> </a:t>
            </a:r>
          </a:p>
          <a:p>
            <a:pPr marL="233363" indent="-233363"/>
            <a:r>
              <a:rPr lang="en-US" sz="1800" dirty="0"/>
              <a:t>Dr. Vern Peterman, Holly Hills Bible Church, </a:t>
            </a:r>
            <a:r>
              <a:rPr lang="en-US" sz="1800" dirty="0">
                <a:hlinkClick r:id="rId3"/>
              </a:rPr>
              <a:t>www.hollyhillsbiblechurch.org</a:t>
            </a:r>
            <a:r>
              <a:rPr lang="en-US" sz="1800" dirty="0"/>
              <a:t> </a:t>
            </a:r>
          </a:p>
          <a:p>
            <a:pPr marL="233363" lvl="2" indent="-233363"/>
            <a:r>
              <a:rPr lang="en-US" sz="1800" dirty="0"/>
              <a:t>George Zeller, Middletown Bible Church, </a:t>
            </a:r>
            <a:r>
              <a:rPr lang="en-US" sz="1800" dirty="0">
                <a:hlinkClick r:id="rId4"/>
              </a:rPr>
              <a:t>www.middletownbiblechurch.org</a:t>
            </a:r>
            <a:endParaRPr lang="en-US" sz="1800" dirty="0"/>
          </a:p>
          <a:p>
            <a:pPr marL="233363" lvl="2" indent="-233363"/>
            <a:r>
              <a:rPr lang="en-US" sz="1800" dirty="0"/>
              <a:t>Ed Allsteadt, Sugar Land Bible Church, </a:t>
            </a:r>
            <a:r>
              <a:rPr lang="en-US" sz="1800" dirty="0">
                <a:hlinkClick r:id="rId2"/>
              </a:rPr>
              <a:t>www.slbc.org</a:t>
            </a:r>
            <a:r>
              <a:rPr lang="en-US" sz="1800" dirty="0"/>
              <a:t> </a:t>
            </a:r>
          </a:p>
        </p:txBody>
      </p:sp>
    </p:spTree>
    <p:extLst>
      <p:ext uri="{BB962C8B-B14F-4D97-AF65-F5344CB8AC3E}">
        <p14:creationId xmlns:p14="http://schemas.microsoft.com/office/powerpoint/2010/main" val="1542425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9C9F7-BC61-4521-9E46-05C869A89BC7}"/>
              </a:ext>
            </a:extLst>
          </p:cNvPr>
          <p:cNvPicPr>
            <a:picLocks noChangeAspect="1"/>
          </p:cNvPicPr>
          <p:nvPr/>
        </p:nvPicPr>
        <p:blipFill>
          <a:blip r:embed="rId2"/>
          <a:stretch>
            <a:fillRect/>
          </a:stretch>
        </p:blipFill>
        <p:spPr>
          <a:xfrm>
            <a:off x="2424767" y="1143000"/>
            <a:ext cx="4294466" cy="4572000"/>
          </a:xfrm>
          <a:prstGeom prst="rect">
            <a:avLst/>
          </a:prstGeom>
        </p:spPr>
      </p:pic>
    </p:spTree>
    <p:extLst>
      <p:ext uri="{BB962C8B-B14F-4D97-AF65-F5344CB8AC3E}">
        <p14:creationId xmlns:p14="http://schemas.microsoft.com/office/powerpoint/2010/main" val="243100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4014" y="1093863"/>
            <a:ext cx="8068736" cy="3816429"/>
          </a:xfrm>
          <a:prstGeom prst="rect">
            <a:avLst/>
          </a:prstGeom>
          <a:noFill/>
        </p:spPr>
        <p:txBody>
          <a:bodyPr wrap="square" rtlCol="0">
            <a:spAutoFit/>
          </a:bodyPr>
          <a:lstStyle/>
          <a:p>
            <a:pPr marL="457200" indent="-457200">
              <a:spcAft>
                <a:spcPts val="1200"/>
              </a:spcAft>
              <a:buFont typeface="+mj-lt"/>
              <a:buAutoNum type="alphaUcPeriod"/>
            </a:pPr>
            <a:r>
              <a:rPr lang="en-US" sz="3200" dirty="0"/>
              <a:t>A Common Misconception</a:t>
            </a:r>
          </a:p>
          <a:p>
            <a:pPr marL="457200" indent="-457200">
              <a:spcAft>
                <a:spcPts val="1200"/>
              </a:spcAft>
              <a:buFont typeface="+mj-lt"/>
              <a:buAutoNum type="alphaUcPeriod"/>
            </a:pPr>
            <a:r>
              <a:rPr lang="en-US" sz="3200" b="1" dirty="0"/>
              <a:t>Some Anti-Dispensationalists</a:t>
            </a:r>
          </a:p>
          <a:p>
            <a:pPr marL="457200" indent="-457200">
              <a:spcAft>
                <a:spcPts val="1200"/>
              </a:spcAft>
              <a:buFont typeface="+mj-lt"/>
              <a:buAutoNum type="alphaUcPeriod"/>
            </a:pPr>
            <a:r>
              <a:rPr lang="en-US" sz="3200" dirty="0"/>
              <a:t>Definition</a:t>
            </a:r>
          </a:p>
          <a:p>
            <a:pPr marL="966788" lvl="2" indent="-514350">
              <a:spcAft>
                <a:spcPts val="1200"/>
              </a:spcAft>
              <a:buFont typeface="+mj-lt"/>
              <a:buAutoNum type="arabicPeriod"/>
            </a:pPr>
            <a:r>
              <a:rPr lang="en-US" sz="3200" dirty="0"/>
              <a:t>Literal Interpretation</a:t>
            </a:r>
          </a:p>
          <a:p>
            <a:pPr marL="966788" lvl="2" indent="-514350">
              <a:spcAft>
                <a:spcPts val="1200"/>
              </a:spcAft>
              <a:buFont typeface="+mj-lt"/>
              <a:buAutoNum type="arabicPeriod"/>
            </a:pPr>
            <a:r>
              <a:rPr lang="en-US" sz="3200" dirty="0"/>
              <a:t>Biblical Distinctions</a:t>
            </a:r>
          </a:p>
          <a:p>
            <a:pPr marL="966788" lvl="2" indent="-514350">
              <a:spcAft>
                <a:spcPts val="1200"/>
              </a:spcAft>
              <a:buFont typeface="+mj-lt"/>
              <a:buAutoNum type="arabicPeriod"/>
            </a:pPr>
            <a:r>
              <a:rPr lang="en-US" sz="3200" dirty="0"/>
              <a:t>Dispensations</a:t>
            </a:r>
          </a:p>
        </p:txBody>
      </p:sp>
      <p:sp>
        <p:nvSpPr>
          <p:cNvPr id="7" name="Title 1"/>
          <p:cNvSpPr>
            <a:spLocks noGrp="1"/>
          </p:cNvSpPr>
          <p:nvPr>
            <p:ph type="ctrTitle"/>
          </p:nvPr>
        </p:nvSpPr>
        <p:spPr>
          <a:xfrm>
            <a:off x="411480" y="190869"/>
            <a:ext cx="8321040"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Tree>
    <p:extLst>
      <p:ext uri="{BB962C8B-B14F-4D97-AF65-F5344CB8AC3E}">
        <p14:creationId xmlns:p14="http://schemas.microsoft.com/office/powerpoint/2010/main" val="253887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863" y="190869"/>
            <a:ext cx="8210275" cy="902994"/>
          </a:xfrm>
        </p:spPr>
        <p:txBody>
          <a:bodyPr anchor="ctr">
            <a:noAutofit/>
          </a:bodyPr>
          <a:lstStyle/>
          <a:p>
            <a:pPr marL="461963" indent="-461963">
              <a:buFont typeface="+mj-lt"/>
              <a:buAutoNum type="alphaUcPeriod" startAt="2"/>
            </a:pPr>
            <a:r>
              <a:rPr lang="en-US" sz="3600" b="1" dirty="0">
                <a:latin typeface="+mn-lt"/>
              </a:rPr>
              <a:t>Some Anti-Dispensationalists</a:t>
            </a:r>
          </a:p>
        </p:txBody>
      </p:sp>
      <p:sp>
        <p:nvSpPr>
          <p:cNvPr id="4" name="Rectangle 3"/>
          <p:cNvSpPr/>
          <p:nvPr/>
        </p:nvSpPr>
        <p:spPr>
          <a:xfrm>
            <a:off x="935421" y="1194275"/>
            <a:ext cx="8106029" cy="5232202"/>
          </a:xfrm>
          <a:prstGeom prst="rect">
            <a:avLst/>
          </a:prstGeom>
        </p:spPr>
        <p:txBody>
          <a:bodyPr wrap="square">
            <a:spAutoFit/>
          </a:bodyPr>
          <a:lstStyle/>
          <a:p>
            <a:pPr marL="231775" indent="-231775">
              <a:spcAft>
                <a:spcPts val="2400"/>
              </a:spcAft>
              <a:buClr>
                <a:srgbClr val="00FFFF"/>
              </a:buClr>
              <a:buFont typeface="Arial" panose="020B0604020202020204" pitchFamily="34" charset="0"/>
              <a:buChar char="•"/>
            </a:pPr>
            <a:r>
              <a:rPr lang="en-US" sz="2600" dirty="0"/>
              <a:t>John Gerstner –  </a:t>
            </a:r>
            <a:r>
              <a:rPr lang="en-US" sz="2600" i="1" dirty="0"/>
              <a:t>Wrongly Dividing the Word of Truth</a:t>
            </a:r>
          </a:p>
          <a:p>
            <a:pPr marL="231775" indent="-231775">
              <a:spcAft>
                <a:spcPts val="2400"/>
              </a:spcAft>
              <a:buClr>
                <a:srgbClr val="00FFFF"/>
              </a:buClr>
              <a:buFont typeface="Arial" panose="020B0604020202020204" pitchFamily="34" charset="0"/>
              <a:buChar char="•"/>
            </a:pPr>
            <a:r>
              <a:rPr lang="en-US" sz="2600" dirty="0"/>
              <a:t>Reginald </a:t>
            </a:r>
            <a:r>
              <a:rPr lang="en-US" sz="2600" dirty="0" err="1"/>
              <a:t>Kimbro</a:t>
            </a:r>
            <a:r>
              <a:rPr lang="en-US" sz="2600" dirty="0"/>
              <a:t> –  </a:t>
            </a:r>
            <a:r>
              <a:rPr lang="en-US" sz="2600" i="1" dirty="0"/>
              <a:t>The Gospel According to Dispensationalism</a:t>
            </a:r>
          </a:p>
          <a:p>
            <a:pPr marL="231775" indent="-231775">
              <a:spcAft>
                <a:spcPts val="2400"/>
              </a:spcAft>
              <a:buClr>
                <a:srgbClr val="00FFFF"/>
              </a:buClr>
              <a:buFont typeface="Arial" panose="020B0604020202020204" pitchFamily="34" charset="0"/>
              <a:buChar char="•"/>
            </a:pPr>
            <a:r>
              <a:rPr lang="en-US" sz="2600" dirty="0"/>
              <a:t>A.W. Pink –  </a:t>
            </a:r>
            <a:r>
              <a:rPr lang="en-US" sz="2600" i="1" dirty="0"/>
              <a:t>A Study of Dispensationalism</a:t>
            </a:r>
          </a:p>
          <a:p>
            <a:pPr marL="231775" indent="-231775">
              <a:spcAft>
                <a:spcPts val="2400"/>
              </a:spcAft>
              <a:buClr>
                <a:srgbClr val="00FFFF"/>
              </a:buClr>
              <a:buFont typeface="Arial" panose="020B0604020202020204" pitchFamily="34" charset="0"/>
              <a:buChar char="•"/>
            </a:pPr>
            <a:r>
              <a:rPr lang="en-US" sz="2600" dirty="0"/>
              <a:t>Joseph M. Canfield –  </a:t>
            </a:r>
            <a:r>
              <a:rPr lang="en-US" sz="2600" i="1" dirty="0"/>
              <a:t>The Incredible Scofield and His Book </a:t>
            </a:r>
          </a:p>
          <a:p>
            <a:pPr marL="231775" indent="-231775">
              <a:spcAft>
                <a:spcPts val="2400"/>
              </a:spcAft>
              <a:buClr>
                <a:srgbClr val="00FFFF"/>
              </a:buClr>
              <a:buFont typeface="Arial" panose="020B0604020202020204" pitchFamily="34" charset="0"/>
              <a:buChar char="•"/>
            </a:pPr>
            <a:r>
              <a:rPr lang="en-US" sz="2600" dirty="0"/>
              <a:t>George Ladd – </a:t>
            </a:r>
            <a:r>
              <a:rPr lang="en-US" sz="2600" i="1" dirty="0"/>
              <a:t>Crucial Questions About the Kingdom of God</a:t>
            </a:r>
          </a:p>
          <a:p>
            <a:pPr marL="231775" indent="-231775">
              <a:spcAft>
                <a:spcPts val="2400"/>
              </a:spcAft>
              <a:buClr>
                <a:srgbClr val="00FFFF"/>
              </a:buClr>
              <a:buFont typeface="Arial" panose="020B0604020202020204" pitchFamily="34" charset="0"/>
              <a:buChar char="•"/>
            </a:pPr>
            <a:r>
              <a:rPr lang="en-US" sz="2600" dirty="0"/>
              <a:t>John Wick Bowman - </a:t>
            </a:r>
            <a:r>
              <a:rPr lang="en-US" sz="2600" i="1" dirty="0"/>
              <a:t>“The Bible and Modern Religions</a:t>
            </a:r>
            <a:endParaRPr lang="en-US" sz="26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540" y="988763"/>
            <a:ext cx="632075" cy="9144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540" y="1989091"/>
            <a:ext cx="610076" cy="9144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540" y="3015296"/>
            <a:ext cx="632075" cy="9144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540" y="4121524"/>
            <a:ext cx="632075" cy="91440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397" y="5259264"/>
            <a:ext cx="594360" cy="914400"/>
          </a:xfrm>
          <a:prstGeom prst="rect">
            <a:avLst/>
          </a:prstGeom>
        </p:spPr>
      </p:pic>
    </p:spTree>
    <p:extLst>
      <p:ext uri="{BB962C8B-B14F-4D97-AF65-F5344CB8AC3E}">
        <p14:creationId xmlns:p14="http://schemas.microsoft.com/office/powerpoint/2010/main" val="87728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5486400" cy="5334000"/>
          </a:xfrm>
        </p:spPr>
        <p:txBody>
          <a:bodyPr/>
          <a:lstStyle/>
          <a:p>
            <a:pPr marL="461963" lvl="1" indent="-461963">
              <a:lnSpc>
                <a:spcPct val="100000"/>
              </a:lnSpc>
              <a:spcBef>
                <a:spcPts val="0"/>
              </a:spcBef>
              <a:spcAft>
                <a:spcPts val="2400"/>
              </a:spcAft>
              <a:buClr>
                <a:srgbClr val="00FFFF"/>
              </a:buClr>
              <a:buSzPct val="110000"/>
              <a:buFont typeface="Arial" panose="020B0604020202020204" pitchFamily="34" charset="0"/>
              <a:buChar char="•"/>
              <a:defRPr/>
            </a:pPr>
            <a:r>
              <a:rPr lang="en-US" sz="3200" dirty="0"/>
              <a:t>R.C. Sproul</a:t>
            </a:r>
          </a:p>
          <a:p>
            <a:pPr marL="461963" lvl="1" indent="-461963">
              <a:lnSpc>
                <a:spcPct val="100000"/>
              </a:lnSpc>
              <a:spcBef>
                <a:spcPts val="0"/>
              </a:spcBef>
              <a:spcAft>
                <a:spcPts val="2400"/>
              </a:spcAft>
              <a:buClr>
                <a:srgbClr val="00FFFF"/>
              </a:buClr>
              <a:buSzPct val="110000"/>
              <a:buFont typeface="Arial" panose="020B0604020202020204" pitchFamily="34" charset="0"/>
              <a:buChar char="•"/>
              <a:defRPr/>
            </a:pPr>
            <a:r>
              <a:rPr lang="en-US" sz="3200" dirty="0"/>
              <a:t>N.T. Wright</a:t>
            </a:r>
          </a:p>
          <a:p>
            <a:pPr marL="461963" lvl="1" indent="-461963">
              <a:lnSpc>
                <a:spcPct val="100000"/>
              </a:lnSpc>
              <a:spcBef>
                <a:spcPts val="0"/>
              </a:spcBef>
              <a:spcAft>
                <a:spcPts val="2400"/>
              </a:spcAft>
              <a:buClr>
                <a:srgbClr val="00FFFF"/>
              </a:buClr>
              <a:buSzPct val="110000"/>
              <a:buFont typeface="Arial" panose="020B0604020202020204" pitchFamily="34" charset="0"/>
              <a:buChar char="•"/>
              <a:defRPr/>
            </a:pPr>
            <a:r>
              <a:rPr lang="en-US" sz="3200" dirty="0"/>
              <a:t>Scott Hahn</a:t>
            </a:r>
          </a:p>
          <a:p>
            <a:pPr marL="461963" lvl="1" indent="-461963">
              <a:lnSpc>
                <a:spcPct val="100000"/>
              </a:lnSpc>
              <a:spcBef>
                <a:spcPts val="0"/>
              </a:spcBef>
              <a:spcAft>
                <a:spcPts val="2400"/>
              </a:spcAft>
              <a:buClr>
                <a:srgbClr val="00FFFF"/>
              </a:buClr>
              <a:buSzPct val="110000"/>
              <a:buFont typeface="Arial" panose="020B0604020202020204" pitchFamily="34" charset="0"/>
              <a:buChar char="•"/>
              <a:defRPr/>
            </a:pPr>
            <a:r>
              <a:rPr lang="en-US" sz="3200" dirty="0"/>
              <a:t>J. </a:t>
            </a:r>
            <a:r>
              <a:rPr lang="en-US" sz="3200" dirty="0" err="1"/>
              <a:t>Massyngbaerde</a:t>
            </a:r>
            <a:r>
              <a:rPr lang="en-US" sz="3200" dirty="0"/>
              <a:t> Ford</a:t>
            </a:r>
          </a:p>
          <a:p>
            <a:pPr marL="461963" lvl="1" indent="-461963">
              <a:lnSpc>
                <a:spcPct val="100000"/>
              </a:lnSpc>
              <a:spcBef>
                <a:spcPts val="0"/>
              </a:spcBef>
              <a:spcAft>
                <a:spcPts val="2400"/>
              </a:spcAft>
              <a:buClr>
                <a:srgbClr val="00FFFF"/>
              </a:buClr>
              <a:buSzPct val="110000"/>
              <a:buFont typeface="Arial" panose="020B0604020202020204" pitchFamily="34" charset="0"/>
              <a:buChar char="•"/>
              <a:defRPr/>
            </a:pPr>
            <a:r>
              <a:rPr lang="en-US" sz="3200" dirty="0"/>
              <a:t>David Chilton</a:t>
            </a:r>
          </a:p>
          <a:p>
            <a:pPr marL="461963" lvl="1" indent="-461963">
              <a:lnSpc>
                <a:spcPct val="100000"/>
              </a:lnSpc>
              <a:spcBef>
                <a:spcPts val="0"/>
              </a:spcBef>
              <a:spcAft>
                <a:spcPts val="2400"/>
              </a:spcAft>
              <a:buClr>
                <a:srgbClr val="00FFFF"/>
              </a:buClr>
              <a:buSzPct val="110000"/>
              <a:buFont typeface="Arial" panose="020B0604020202020204" pitchFamily="34" charset="0"/>
              <a:buChar char="•"/>
              <a:defRPr/>
            </a:pPr>
            <a:r>
              <a:rPr lang="en-US" sz="3200" dirty="0"/>
              <a:t>Hank Hanegraaff</a:t>
            </a:r>
          </a:p>
          <a:p>
            <a:pPr marL="461963" lvl="1" indent="-461963">
              <a:lnSpc>
                <a:spcPct val="100000"/>
              </a:lnSpc>
              <a:spcBef>
                <a:spcPts val="0"/>
              </a:spcBef>
              <a:spcAft>
                <a:spcPts val="2400"/>
              </a:spcAft>
              <a:buClr>
                <a:srgbClr val="00FFFF"/>
              </a:buClr>
              <a:buSzPct val="110000"/>
              <a:buFont typeface="Arial" panose="020B0604020202020204" pitchFamily="34" charset="0"/>
              <a:buChar char="•"/>
              <a:defRPr/>
            </a:pPr>
            <a:r>
              <a:rPr lang="en-US" sz="3200" dirty="0"/>
              <a:t>Kenneth Gentry</a:t>
            </a:r>
          </a:p>
        </p:txBody>
      </p:sp>
      <p:pic>
        <p:nvPicPr>
          <p:cNvPr id="2048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89738" y="1143000"/>
            <a:ext cx="551793" cy="640080"/>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20207" y="1930225"/>
            <a:ext cx="551793" cy="6400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1159" y="2651195"/>
            <a:ext cx="542322" cy="640080"/>
          </a:xfrm>
          <a:prstGeom prst="rect">
            <a:avLst/>
          </a:prstGeom>
        </p:spPr>
      </p:pic>
      <p:pic>
        <p:nvPicPr>
          <p:cNvPr id="6" name="Picture 5"/>
          <p:cNvPicPr>
            <a:picLocks noChangeAspect="1"/>
          </p:cNvPicPr>
          <p:nvPr/>
        </p:nvPicPr>
        <p:blipFill>
          <a:blip r:embed="rId5"/>
          <a:stretch>
            <a:fillRect/>
          </a:stretch>
        </p:blipFill>
        <p:spPr>
          <a:xfrm>
            <a:off x="5672439" y="3489960"/>
            <a:ext cx="542322" cy="640080"/>
          </a:xfrm>
          <a:prstGeom prst="rect">
            <a:avLst/>
          </a:prstGeom>
        </p:spPr>
      </p:pic>
      <p:pic>
        <p:nvPicPr>
          <p:cNvPr id="7" name="Picture 6"/>
          <p:cNvPicPr>
            <a:picLocks noChangeAspect="1"/>
          </p:cNvPicPr>
          <p:nvPr/>
        </p:nvPicPr>
        <p:blipFill>
          <a:blip r:embed="rId6"/>
          <a:stretch>
            <a:fillRect/>
          </a:stretch>
        </p:blipFill>
        <p:spPr>
          <a:xfrm>
            <a:off x="6353879" y="4313632"/>
            <a:ext cx="542322" cy="64008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28324" y="5079836"/>
            <a:ext cx="528685" cy="64008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49031" y="5836920"/>
            <a:ext cx="566443" cy="640080"/>
          </a:xfrm>
          <a:prstGeom prst="rect">
            <a:avLst/>
          </a:prstGeom>
        </p:spPr>
      </p:pic>
      <p:sp>
        <p:nvSpPr>
          <p:cNvPr id="13" name="Title 1"/>
          <p:cNvSpPr txBox="1">
            <a:spLocks/>
          </p:cNvSpPr>
          <p:nvPr/>
        </p:nvSpPr>
        <p:spPr>
          <a:xfrm>
            <a:off x="233431" y="190869"/>
            <a:ext cx="867713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buFont typeface="+mj-lt"/>
              <a:buAutoNum type="alphaUcPeriod" startAt="2"/>
            </a:pPr>
            <a:r>
              <a:rPr lang="en-US" sz="3600" b="1" dirty="0">
                <a:latin typeface="+mn-lt"/>
              </a:rPr>
              <a:t>Some Anti-Dispensationalists (</a:t>
            </a:r>
            <a:r>
              <a:rPr lang="en-US" sz="3600" b="1" dirty="0" err="1">
                <a:latin typeface="+mn-lt"/>
              </a:rPr>
              <a:t>Preterists</a:t>
            </a:r>
            <a:r>
              <a:rPr lang="en-US" sz="3600" b="1" dirty="0">
                <a:latin typeface="+mn-lt"/>
              </a:rPr>
              <a:t>)</a:t>
            </a:r>
          </a:p>
        </p:txBody>
      </p:sp>
    </p:spTree>
    <p:extLst>
      <p:ext uri="{BB962C8B-B14F-4D97-AF65-F5344CB8AC3E}">
        <p14:creationId xmlns:p14="http://schemas.microsoft.com/office/powerpoint/2010/main" val="317833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4014" y="1093863"/>
            <a:ext cx="8068736" cy="3816429"/>
          </a:xfrm>
          <a:prstGeom prst="rect">
            <a:avLst/>
          </a:prstGeom>
          <a:noFill/>
        </p:spPr>
        <p:txBody>
          <a:bodyPr wrap="square" rtlCol="0">
            <a:spAutoFit/>
          </a:bodyPr>
          <a:lstStyle/>
          <a:p>
            <a:pPr marL="457200" indent="-457200">
              <a:spcAft>
                <a:spcPts val="1200"/>
              </a:spcAft>
              <a:buFont typeface="+mj-lt"/>
              <a:buAutoNum type="alphaUcPeriod"/>
            </a:pPr>
            <a:r>
              <a:rPr lang="en-US" sz="3200" dirty="0"/>
              <a:t>A Common Misconception</a:t>
            </a:r>
          </a:p>
          <a:p>
            <a:pPr marL="457200" indent="-457200">
              <a:spcAft>
                <a:spcPts val="1200"/>
              </a:spcAft>
              <a:buFont typeface="+mj-lt"/>
              <a:buAutoNum type="alphaUcPeriod"/>
            </a:pPr>
            <a:r>
              <a:rPr lang="en-US" sz="3200" dirty="0"/>
              <a:t>Some Anti-Dispensationalists</a:t>
            </a:r>
          </a:p>
          <a:p>
            <a:pPr marL="457200" indent="-457200">
              <a:spcAft>
                <a:spcPts val="1200"/>
              </a:spcAft>
              <a:buFont typeface="+mj-lt"/>
              <a:buAutoNum type="alphaUcPeriod"/>
            </a:pPr>
            <a:r>
              <a:rPr lang="en-US" sz="3200" b="1" dirty="0"/>
              <a:t>Definition</a:t>
            </a:r>
          </a:p>
          <a:p>
            <a:pPr marL="966788" lvl="2" indent="-514350">
              <a:spcAft>
                <a:spcPts val="1200"/>
              </a:spcAft>
              <a:buFont typeface="+mj-lt"/>
              <a:buAutoNum type="arabicPeriod"/>
            </a:pPr>
            <a:r>
              <a:rPr lang="en-US" sz="3200" dirty="0"/>
              <a:t>Literal Interpretation</a:t>
            </a:r>
          </a:p>
          <a:p>
            <a:pPr marL="966788" lvl="2" indent="-514350">
              <a:spcAft>
                <a:spcPts val="1200"/>
              </a:spcAft>
              <a:buFont typeface="+mj-lt"/>
              <a:buAutoNum type="arabicPeriod"/>
            </a:pPr>
            <a:r>
              <a:rPr lang="en-US" sz="3200" dirty="0"/>
              <a:t>Biblical Distinctions</a:t>
            </a:r>
          </a:p>
          <a:p>
            <a:pPr marL="966788" lvl="2" indent="-514350">
              <a:spcAft>
                <a:spcPts val="1200"/>
              </a:spcAft>
              <a:buFont typeface="+mj-lt"/>
              <a:buAutoNum type="arabicPeriod"/>
            </a:pPr>
            <a:r>
              <a:rPr lang="en-US" sz="3200" dirty="0"/>
              <a:t>Dispensations</a:t>
            </a:r>
          </a:p>
        </p:txBody>
      </p:sp>
      <p:sp>
        <p:nvSpPr>
          <p:cNvPr id="7" name="Title 1"/>
          <p:cNvSpPr>
            <a:spLocks noGrp="1"/>
          </p:cNvSpPr>
          <p:nvPr>
            <p:ph type="ctrTitle"/>
          </p:nvPr>
        </p:nvSpPr>
        <p:spPr>
          <a:xfrm>
            <a:off x="411480" y="190869"/>
            <a:ext cx="8321040"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Tree>
    <p:extLst>
      <p:ext uri="{BB962C8B-B14F-4D97-AF65-F5344CB8AC3E}">
        <p14:creationId xmlns:p14="http://schemas.microsoft.com/office/powerpoint/2010/main" val="3757244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2447</TotalTime>
  <Words>3803</Words>
  <Application>Microsoft Office PowerPoint</Application>
  <PresentationFormat>On-screen Show (4:3)</PresentationFormat>
  <Paragraphs>328</Paragraphs>
  <Slides>54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Courier New</vt:lpstr>
      <vt:lpstr>Office Theme</vt:lpstr>
      <vt:lpstr>Biblical Dispensationalism</vt:lpstr>
      <vt:lpstr>Session 3 Outline</vt:lpstr>
      <vt:lpstr>Definition of Biblical Dispensationalism</vt:lpstr>
      <vt:lpstr>Definition of Biblical Dispensationalism</vt:lpstr>
      <vt:lpstr>A Common Misconception</vt:lpstr>
      <vt:lpstr>Definition of Biblical Dispensationalism</vt:lpstr>
      <vt:lpstr>Some Anti-Dispensationalists</vt:lpstr>
      <vt:lpstr>PowerPoint Presentation</vt:lpstr>
      <vt:lpstr>Definition of Biblical Dispensationalism</vt:lpstr>
      <vt:lpstr>Definition of Biblical Dispensationalism</vt:lpstr>
      <vt:lpstr>Definition of Biblical Dispensationalism</vt:lpstr>
      <vt:lpstr>PowerPoint Presentation</vt:lpstr>
      <vt:lpstr>PowerPoint Presentation</vt:lpstr>
      <vt:lpstr>Definition of Biblical Dispensationalism</vt:lpstr>
      <vt:lpstr>Definition of Biblical Dispensationalism</vt:lpstr>
      <vt:lpstr>PowerPoint Presentation</vt:lpstr>
      <vt:lpstr>PowerPoint Presentation</vt:lpstr>
      <vt:lpstr>Definition of Biblical Dispensationalism</vt:lpstr>
      <vt:lpstr>Definition of Biblical Dispensationalism</vt:lpstr>
      <vt:lpstr>Session 3 Outline</vt:lpstr>
      <vt:lpstr>Origins of Biblical Dispensationalism</vt:lpstr>
      <vt:lpstr>PowerPoint Presentation</vt:lpstr>
      <vt:lpstr>PowerPoint Presentation</vt:lpstr>
      <vt:lpstr>PowerPoint Presentation</vt:lpstr>
      <vt:lpstr>PowerPoint Presentation</vt:lpstr>
      <vt:lpstr>PowerPoint Presentation</vt:lpstr>
      <vt:lpstr>Session 3 Outline</vt:lpstr>
      <vt:lpstr>Evidence for Dispensationalism</vt:lpstr>
      <vt:lpstr>Evidence for Dispensationalism</vt:lpstr>
      <vt:lpstr>Law vs. Grace</vt:lpstr>
      <vt:lpstr>Law vs. Grace</vt:lpstr>
      <vt:lpstr>Law vs. Grace</vt:lpstr>
      <vt:lpstr>Law vs. Grace</vt:lpstr>
      <vt:lpstr>Evidence for Dispensationalism</vt:lpstr>
      <vt:lpstr>PowerPoint Presentation</vt:lpstr>
      <vt:lpstr>PowerPoint Presentation</vt:lpstr>
      <vt:lpstr>The Coming Kingdom</vt:lpstr>
      <vt:lpstr>The Coming Kingdom</vt:lpstr>
      <vt:lpstr>The Coming Kingdom</vt:lpstr>
      <vt:lpstr>The Coming Kingdom</vt:lpstr>
      <vt:lpstr>The Coming Kingdom</vt:lpstr>
      <vt:lpstr>Evidence for Dispensationalism</vt:lpstr>
      <vt:lpstr>Logic and Additional Dispensations</vt:lpstr>
      <vt:lpstr>Logic and Additional Dispensations</vt:lpstr>
      <vt:lpstr>Logic and Additional Dispensations</vt:lpstr>
      <vt:lpstr>Session 3 Outline</vt:lpstr>
      <vt:lpstr>What is a Dispensation?</vt:lpstr>
      <vt:lpstr>PowerPoint Presentation</vt:lpstr>
      <vt:lpstr>PowerPoint Presentation</vt:lpstr>
      <vt:lpstr>PowerPoint Presentation</vt:lpstr>
      <vt:lpstr>CONCLUSION</vt:lpstr>
      <vt:lpstr>Session 3 Outline</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195</cp:revision>
  <cp:lastPrinted>2018-11-12T17:25:37Z</cp:lastPrinted>
  <dcterms:created xsi:type="dcterms:W3CDTF">2017-05-04T21:12:46Z</dcterms:created>
  <dcterms:modified xsi:type="dcterms:W3CDTF">2018-11-12T17:28:02Z</dcterms:modified>
</cp:coreProperties>
</file>