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sldIdLst>
    <p:sldId id="256" r:id="rId2"/>
    <p:sldId id="442" r:id="rId3"/>
    <p:sldId id="443" r:id="rId4"/>
    <p:sldId id="444" r:id="rId5"/>
    <p:sldId id="292" r:id="rId6"/>
    <p:sldId id="438" r:id="rId7"/>
    <p:sldId id="446" r:id="rId8"/>
    <p:sldId id="419" r:id="rId9"/>
    <p:sldId id="441" r:id="rId10"/>
    <p:sldId id="447" r:id="rId11"/>
    <p:sldId id="448" r:id="rId12"/>
    <p:sldId id="449" r:id="rId13"/>
    <p:sldId id="450" r:id="rId14"/>
    <p:sldId id="451" r:id="rId15"/>
    <p:sldId id="452" r:id="rId16"/>
    <p:sldId id="453" r:id="rId17"/>
    <p:sldId id="454" r:id="rId18"/>
    <p:sldId id="455" r:id="rId19"/>
    <p:sldId id="456" r:id="rId20"/>
    <p:sldId id="457" r:id="rId21"/>
    <p:sldId id="458" r:id="rId22"/>
    <p:sldId id="459" r:id="rId23"/>
    <p:sldId id="460" r:id="rId24"/>
    <p:sldId id="46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8E3A6D-FF66-4CEC-B3CD-413C901A4DAF}" v="70" dt="2018-11-11T04:17:36.0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showGuides="1">
      <p:cViewPr varScale="1">
        <p:scale>
          <a:sx n="75" d="100"/>
          <a:sy n="75" d="100"/>
        </p:scale>
        <p:origin x="78" y="9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11/10/2018</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04499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157CC2-0FC8-4686-B024-99790E0F5162}" type="datetimeFigureOut">
              <a:rPr lang="en-US" smtClean="0"/>
              <a:t>11/10/2018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87746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764DA5-CD3D-4590-A511-FCD3BC7A793E}" type="datetimeFigureOut">
              <a:rPr lang="en-US" smtClean="0"/>
              <a:t>11/10/2018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70511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5661D-6934-4B32-B92C-470368BF1EC6}" type="datetimeFigureOut">
              <a:rPr lang="en-US" smtClean="0"/>
              <a:t>11/10/2018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53806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C6F822A4-8DA6-4447-9B1F-C5DB58435268}" type="datetimeFigureOut">
              <a:rPr lang="en-US" smtClean="0"/>
              <a:t>11/10/2018</a:t>
            </a:fld>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46946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32980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11/10/2018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208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677919A6-33EB-49BD-A62F-1FA56B9F9712}" type="datetimeFigureOut">
              <a:rPr lang="en-US" smtClean="0"/>
              <a:t>11/10/2018</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31711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11/10/2018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3774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DA16AA21-1863-4931-97CB-99D0A168701B}" type="datetimeFigureOut">
              <a:rPr lang="en-US" smtClean="0"/>
              <a:t>11/10/2018</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93742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3772C379-9A7C-4C87-A116-CBE9F58B04C5}" type="datetimeFigureOut">
              <a:rPr lang="en-US" smtClean="0"/>
              <a:t>11/10/2018</a:t>
            </a:fld>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08526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8664C608-40B1-4030-A28D-5B74BC98ADCE}" type="datetimeFigureOut">
              <a:rPr lang="en-US" smtClean="0"/>
              <a:t>11/10/2018</a:t>
            </a:fld>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1734085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5D44E-AD92-40F4-A251-188412F9DE8E}"/>
              </a:ext>
            </a:extLst>
          </p:cNvPr>
          <p:cNvSpPr>
            <a:spLocks noGrp="1"/>
          </p:cNvSpPr>
          <p:nvPr>
            <p:ph type="ctrTitle"/>
          </p:nvPr>
        </p:nvSpPr>
        <p:spPr/>
        <p:txBody>
          <a:bodyPr/>
          <a:lstStyle/>
          <a:p>
            <a:r>
              <a:rPr lang="en-US" dirty="0"/>
              <a:t>The book of Jude</a:t>
            </a:r>
          </a:p>
        </p:txBody>
      </p:sp>
      <p:sp>
        <p:nvSpPr>
          <p:cNvPr id="3" name="Subtitle 2">
            <a:extLst>
              <a:ext uri="{FF2B5EF4-FFF2-40B4-BE49-F238E27FC236}">
                <a16:creationId xmlns:a16="http://schemas.microsoft.com/office/drawing/2014/main" id="{BD8380D3-E3E2-4DFB-AA17-BE008D71FE56}"/>
              </a:ext>
            </a:extLst>
          </p:cNvPr>
          <p:cNvSpPr>
            <a:spLocks noGrp="1"/>
          </p:cNvSpPr>
          <p:nvPr>
            <p:ph type="subTitle" idx="1"/>
          </p:nvPr>
        </p:nvSpPr>
        <p:spPr/>
        <p:txBody>
          <a:bodyPr>
            <a:normAutofit/>
          </a:bodyPr>
          <a:lstStyle/>
          <a:p>
            <a:r>
              <a:rPr lang="en-US" sz="2800" dirty="0"/>
              <a:t>Lessons in Present Day Apostasy</a:t>
            </a:r>
          </a:p>
          <a:p>
            <a:r>
              <a:rPr lang="en-US" sz="2800" dirty="0"/>
              <a:t>Part 2</a:t>
            </a:r>
          </a:p>
        </p:txBody>
      </p:sp>
    </p:spTree>
    <p:extLst>
      <p:ext uri="{BB962C8B-B14F-4D97-AF65-F5344CB8AC3E}">
        <p14:creationId xmlns:p14="http://schemas.microsoft.com/office/powerpoint/2010/main" val="1443440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6C3F9269-B51E-4556-9221-44C750789B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46" name="Oval 45">
              <a:extLst>
                <a:ext uri="{FF2B5EF4-FFF2-40B4-BE49-F238E27FC236}">
                  <a16:creationId xmlns:a16="http://schemas.microsoft.com/office/drawing/2014/main" id="{FC6015A4-B230-407A-A119-C7CEF83D1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7" name="Oval 46">
              <a:extLst>
                <a:ext uri="{FF2B5EF4-FFF2-40B4-BE49-F238E27FC236}">
                  <a16:creationId xmlns:a16="http://schemas.microsoft.com/office/drawing/2014/main" id="{DFD343FD-1A4D-4EB5-A19C-877ECC71A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rotWithShape="1">
          <a:blip r:embed="rId4">
            <a:extLst/>
          </a:blip>
          <a:srcRect/>
          <a:stretch/>
        </p:blipFill>
        <p:spPr>
          <a:xfrm>
            <a:off x="20" y="10"/>
            <a:ext cx="9143980" cy="6857989"/>
          </a:xfrm>
          <a:prstGeom prst="rect">
            <a:avLst/>
          </a:prstGeom>
        </p:spPr>
      </p:pic>
      <p:sp>
        <p:nvSpPr>
          <p:cNvPr id="49" name="Rectangle 48">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blipFill dpi="0" rotWithShape="1">
            <a:blip r:embed="rId5">
              <a:alphaModFix amt="30000"/>
              <a:duotone>
                <a:prstClr val="black"/>
                <a:schemeClr val="accent1">
                  <a:tint val="45000"/>
                  <a:satMod val="400000"/>
                </a:schemeClr>
              </a:duotone>
              <a:extLst>
                <a:ext uri="{BEBA8EAE-BF5A-486C-A8C5-ECC9F3942E4B}">
                  <a14:imgProps xmlns:a14="http://schemas.microsoft.com/office/drawing/2010/main">
                    <a14:imgLayer r:embed="rId6">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F101DD2-8284-49E6-A1F4-2420F4D03267}"/>
              </a:ext>
            </a:extLst>
          </p:cNvPr>
          <p:cNvSpPr txBox="1"/>
          <p:nvPr/>
        </p:nvSpPr>
        <p:spPr>
          <a:xfrm>
            <a:off x="802386" y="-173735"/>
            <a:ext cx="7543800" cy="160934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cap="all" dirty="0">
                <a:latin typeface="+mj-lt"/>
                <a:ea typeface="+mj-ea"/>
                <a:cs typeface="+mj-cs"/>
              </a:rPr>
              <a:t>Jude 8-9</a:t>
            </a:r>
          </a:p>
        </p:txBody>
      </p:sp>
      <p:sp>
        <p:nvSpPr>
          <p:cNvPr id="5" name="TextBox 4">
            <a:extLst>
              <a:ext uri="{FF2B5EF4-FFF2-40B4-BE49-F238E27FC236}">
                <a16:creationId xmlns:a16="http://schemas.microsoft.com/office/drawing/2014/main" id="{A294D976-94C7-430A-A6F1-F8D0F026FC39}"/>
              </a:ext>
            </a:extLst>
          </p:cNvPr>
          <p:cNvSpPr txBox="1"/>
          <p:nvPr/>
        </p:nvSpPr>
        <p:spPr>
          <a:xfrm>
            <a:off x="797814" y="1283207"/>
            <a:ext cx="7939786" cy="5374482"/>
          </a:xfrm>
          <a:prstGeom prst="rect">
            <a:avLst/>
          </a:prstGeom>
        </p:spPr>
        <p:txBody>
          <a:bodyPr vert="horz" lIns="91440" tIns="45720" rIns="91440" bIns="45720" rtlCol="0">
            <a:normAutofit/>
          </a:bodyPr>
          <a:lstStyle/>
          <a:p>
            <a:pPr defTabSz="914400">
              <a:lnSpc>
                <a:spcPct val="90000"/>
              </a:lnSpc>
              <a:spcAft>
                <a:spcPts val="600"/>
              </a:spcAft>
              <a:buClr>
                <a:schemeClr val="accent1">
                  <a:lumMod val="75000"/>
                </a:schemeClr>
              </a:buClr>
              <a:buSzPct val="85000"/>
            </a:pPr>
            <a:r>
              <a:rPr lang="en-US" sz="3600" dirty="0">
                <a:solidFill>
                  <a:schemeClr val="tx1">
                    <a:lumMod val="75000"/>
                  </a:schemeClr>
                </a:solidFill>
              </a:rPr>
              <a:t> 8      Yet in the same way these men, also by dreaming, defile the flesh, and reject authority, and revile angelic majesties.</a:t>
            </a:r>
          </a:p>
          <a:p>
            <a:pPr defTabSz="914400">
              <a:lnSpc>
                <a:spcPct val="90000"/>
              </a:lnSpc>
              <a:spcAft>
                <a:spcPts val="600"/>
              </a:spcAft>
              <a:buClr>
                <a:schemeClr val="accent1">
                  <a:lumMod val="75000"/>
                </a:schemeClr>
              </a:buClr>
              <a:buSzPct val="85000"/>
            </a:pPr>
            <a:r>
              <a:rPr lang="en-US" sz="3600" dirty="0"/>
              <a:t> 9      But Michael the archangel, when he disputed with the devil and argued about the body of Moses, did not dare pronounce against him a railing judgment, but said, “The Lord rebuke you!”</a:t>
            </a:r>
          </a:p>
        </p:txBody>
      </p:sp>
      <p:grpSp>
        <p:nvGrpSpPr>
          <p:cNvPr id="53" name="Group 52">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54" name="Oval 53">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5" name="Oval 54">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78963749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6C3F9269-B51E-4556-9221-44C750789B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46" name="Oval 45">
              <a:extLst>
                <a:ext uri="{FF2B5EF4-FFF2-40B4-BE49-F238E27FC236}">
                  <a16:creationId xmlns:a16="http://schemas.microsoft.com/office/drawing/2014/main" id="{FC6015A4-B230-407A-A119-C7CEF83D1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7" name="Oval 46">
              <a:extLst>
                <a:ext uri="{FF2B5EF4-FFF2-40B4-BE49-F238E27FC236}">
                  <a16:creationId xmlns:a16="http://schemas.microsoft.com/office/drawing/2014/main" id="{DFD343FD-1A4D-4EB5-A19C-877ECC71A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rotWithShape="1">
          <a:blip r:embed="rId4">
            <a:extLst/>
          </a:blip>
          <a:srcRect/>
          <a:stretch/>
        </p:blipFill>
        <p:spPr>
          <a:xfrm>
            <a:off x="20" y="10"/>
            <a:ext cx="9143980" cy="6857989"/>
          </a:xfrm>
          <a:prstGeom prst="rect">
            <a:avLst/>
          </a:prstGeom>
        </p:spPr>
      </p:pic>
      <p:sp>
        <p:nvSpPr>
          <p:cNvPr id="49" name="Rectangle 48">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blipFill dpi="0" rotWithShape="1">
            <a:blip r:embed="rId5">
              <a:alphaModFix amt="30000"/>
              <a:duotone>
                <a:prstClr val="black"/>
                <a:schemeClr val="accent1">
                  <a:tint val="45000"/>
                  <a:satMod val="400000"/>
                </a:schemeClr>
              </a:duotone>
              <a:extLst>
                <a:ext uri="{BEBA8EAE-BF5A-486C-A8C5-ECC9F3942E4B}">
                  <a14:imgProps xmlns:a14="http://schemas.microsoft.com/office/drawing/2010/main">
                    <a14:imgLayer r:embed="rId6">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F101DD2-8284-49E6-A1F4-2420F4D03267}"/>
              </a:ext>
            </a:extLst>
          </p:cNvPr>
          <p:cNvSpPr txBox="1"/>
          <p:nvPr/>
        </p:nvSpPr>
        <p:spPr>
          <a:xfrm>
            <a:off x="802386" y="-173735"/>
            <a:ext cx="7543800" cy="160934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cap="all" dirty="0">
                <a:latin typeface="+mj-lt"/>
                <a:ea typeface="+mj-ea"/>
                <a:cs typeface="+mj-cs"/>
              </a:rPr>
              <a:t>Jude 9-10</a:t>
            </a:r>
          </a:p>
        </p:txBody>
      </p:sp>
      <p:sp>
        <p:nvSpPr>
          <p:cNvPr id="5" name="TextBox 4">
            <a:extLst>
              <a:ext uri="{FF2B5EF4-FFF2-40B4-BE49-F238E27FC236}">
                <a16:creationId xmlns:a16="http://schemas.microsoft.com/office/drawing/2014/main" id="{A294D976-94C7-430A-A6F1-F8D0F026FC39}"/>
              </a:ext>
            </a:extLst>
          </p:cNvPr>
          <p:cNvSpPr txBox="1"/>
          <p:nvPr/>
        </p:nvSpPr>
        <p:spPr>
          <a:xfrm>
            <a:off x="797814" y="1283207"/>
            <a:ext cx="7939786" cy="5374482"/>
          </a:xfrm>
          <a:prstGeom prst="rect">
            <a:avLst/>
          </a:prstGeom>
        </p:spPr>
        <p:txBody>
          <a:bodyPr vert="horz" lIns="91440" tIns="45720" rIns="91440" bIns="45720" rtlCol="0">
            <a:normAutofit lnSpcReduction="10000"/>
          </a:bodyPr>
          <a:lstStyle/>
          <a:p>
            <a:pPr defTabSz="914400">
              <a:lnSpc>
                <a:spcPct val="90000"/>
              </a:lnSpc>
              <a:spcAft>
                <a:spcPts val="600"/>
              </a:spcAft>
              <a:buClr>
                <a:schemeClr val="accent1">
                  <a:lumMod val="75000"/>
                </a:schemeClr>
              </a:buClr>
              <a:buSzPct val="85000"/>
            </a:pPr>
            <a:r>
              <a:rPr lang="en-US" sz="3600" dirty="0">
                <a:solidFill>
                  <a:schemeClr val="tx1">
                    <a:lumMod val="75000"/>
                  </a:schemeClr>
                </a:solidFill>
              </a:rPr>
              <a:t>9      But Michael the archangel, when he disputed with the devil and argued about the body of Moses, did not dare pronounce against him a railing judgment, but said, “The Lord rebuke you!”</a:t>
            </a:r>
          </a:p>
          <a:p>
            <a:pPr defTabSz="914400">
              <a:lnSpc>
                <a:spcPct val="90000"/>
              </a:lnSpc>
              <a:spcAft>
                <a:spcPts val="600"/>
              </a:spcAft>
              <a:buClr>
                <a:schemeClr val="accent1">
                  <a:lumMod val="75000"/>
                </a:schemeClr>
              </a:buClr>
              <a:buSzPct val="85000"/>
            </a:pPr>
            <a:r>
              <a:rPr lang="en-US" sz="3600" dirty="0"/>
              <a:t>10    But these men revile the things which they do not understand; and the things which they know by instinct, alike unreasoning animals, by these things they are destroyed.</a:t>
            </a:r>
          </a:p>
        </p:txBody>
      </p:sp>
      <p:grpSp>
        <p:nvGrpSpPr>
          <p:cNvPr id="53" name="Group 52">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54" name="Oval 53">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5" name="Oval 54">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93392793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C3F9269-B51E-4556-9221-44C750789B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11" name="Oval 10">
              <a:extLst>
                <a:ext uri="{FF2B5EF4-FFF2-40B4-BE49-F238E27FC236}">
                  <a16:creationId xmlns:a16="http://schemas.microsoft.com/office/drawing/2014/main" id="{FC6015A4-B230-407A-A119-C7CEF83D1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DFD343FD-1A4D-4EB5-A19C-877ECC71A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4" name="Rectangle 13">
            <a:extLst>
              <a:ext uri="{FF2B5EF4-FFF2-40B4-BE49-F238E27FC236}">
                <a16:creationId xmlns:a16="http://schemas.microsoft.com/office/drawing/2014/main" id="{89C8D586-1ECD-4981-BED2-97336112C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blipFill dpi="0" rotWithShape="1">
            <a:blip r:embed="rId4">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3645B1C1-477F-4D26-BB05-FC7B1069E6DB}"/>
              </a:ext>
            </a:extLst>
          </p:cNvPr>
          <p:cNvPicPr>
            <a:picLocks noGrp="1" noChangeAspect="1"/>
          </p:cNvPicPr>
          <p:nvPr>
            <p:ph idx="1"/>
          </p:nvPr>
        </p:nvPicPr>
        <p:blipFill rotWithShape="1">
          <a:blip r:embed="rId5"/>
          <a:srcRect t="106" r="-3" b="1918"/>
          <a:stretch/>
        </p:blipFill>
        <p:spPr>
          <a:xfrm>
            <a:off x="20" y="10"/>
            <a:ext cx="4549857" cy="6857989"/>
          </a:xfrm>
          <a:prstGeom prst="rect">
            <a:avLst/>
          </a:prstGeom>
        </p:spPr>
      </p:pic>
      <p:sp>
        <p:nvSpPr>
          <p:cNvPr id="4" name="Text Placeholder 3">
            <a:extLst>
              <a:ext uri="{FF2B5EF4-FFF2-40B4-BE49-F238E27FC236}">
                <a16:creationId xmlns:a16="http://schemas.microsoft.com/office/drawing/2014/main" id="{C3934BD5-015E-45AF-9A41-3D2892BBFBCD}"/>
              </a:ext>
            </a:extLst>
          </p:cNvPr>
          <p:cNvSpPr>
            <a:spLocks noGrp="1"/>
          </p:cNvSpPr>
          <p:nvPr>
            <p:ph type="body" sz="half" idx="2"/>
          </p:nvPr>
        </p:nvSpPr>
        <p:spPr>
          <a:xfrm>
            <a:off x="4800599" y="727788"/>
            <a:ext cx="4343381" cy="5736512"/>
          </a:xfrm>
        </p:spPr>
        <p:txBody>
          <a:bodyPr vert="horz" lIns="91440" tIns="45720" rIns="91440" bIns="45720" rtlCol="0">
            <a:normAutofit fontScale="92500"/>
          </a:bodyPr>
          <a:lstStyle/>
          <a:p>
            <a:pPr indent="-182880">
              <a:lnSpc>
                <a:spcPct val="90000"/>
              </a:lnSpc>
              <a:buFont typeface="Wingdings" pitchFamily="2" charset="2"/>
              <a:buChar char="§"/>
            </a:pPr>
            <a:r>
              <a:rPr lang="en-US" sz="2400" dirty="0">
                <a:solidFill>
                  <a:schemeClr val="tx1"/>
                </a:solidFill>
              </a:rPr>
              <a:t>"The ideas of binding, rebuking, performing exorcisms, or taking dominion over Satan and demonic strongholds are offensive ideas. When believers go on the offensive against Satan, they are stepping out of their legitimate bounds by becoming involved in situations that the Lord has never intended for them. This offensive type of response was described by Peter as characteristic of false teachers (2 Peter 2:10–11). Often, this response opens the door to demonic oppression in the believer’s life” (2000, 154).</a:t>
            </a:r>
          </a:p>
        </p:txBody>
      </p:sp>
      <p:grpSp>
        <p:nvGrpSpPr>
          <p:cNvPr id="16" name="Group 15">
            <a:extLst>
              <a:ext uri="{FF2B5EF4-FFF2-40B4-BE49-F238E27FC236}">
                <a16:creationId xmlns:a16="http://schemas.microsoft.com/office/drawing/2014/main" id="{AF001A23-2767-4A31-BD30-56112DE952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17" name="Oval 16">
              <a:extLst>
                <a:ext uri="{FF2B5EF4-FFF2-40B4-BE49-F238E27FC236}">
                  <a16:creationId xmlns:a16="http://schemas.microsoft.com/office/drawing/2014/main" id="{C6BD30CE-7C6B-4C5B-8206-2A912062D6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7FA45EC6-AD58-4CAF-846D-46D82B614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813391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6C3F9269-B51E-4556-9221-44C750789B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46" name="Oval 45">
              <a:extLst>
                <a:ext uri="{FF2B5EF4-FFF2-40B4-BE49-F238E27FC236}">
                  <a16:creationId xmlns:a16="http://schemas.microsoft.com/office/drawing/2014/main" id="{FC6015A4-B230-407A-A119-C7CEF83D1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7" name="Oval 46">
              <a:extLst>
                <a:ext uri="{FF2B5EF4-FFF2-40B4-BE49-F238E27FC236}">
                  <a16:creationId xmlns:a16="http://schemas.microsoft.com/office/drawing/2014/main" id="{DFD343FD-1A4D-4EB5-A19C-877ECC71A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rotWithShape="1">
          <a:blip r:embed="rId4">
            <a:extLst/>
          </a:blip>
          <a:srcRect/>
          <a:stretch/>
        </p:blipFill>
        <p:spPr>
          <a:xfrm>
            <a:off x="20" y="10"/>
            <a:ext cx="9143980" cy="6857989"/>
          </a:xfrm>
          <a:prstGeom prst="rect">
            <a:avLst/>
          </a:prstGeom>
        </p:spPr>
      </p:pic>
      <p:sp>
        <p:nvSpPr>
          <p:cNvPr id="49" name="Rectangle 48">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blipFill dpi="0" rotWithShape="1">
            <a:blip r:embed="rId5">
              <a:alphaModFix amt="30000"/>
              <a:duotone>
                <a:prstClr val="black"/>
                <a:schemeClr val="accent1">
                  <a:tint val="45000"/>
                  <a:satMod val="400000"/>
                </a:schemeClr>
              </a:duotone>
              <a:extLst>
                <a:ext uri="{BEBA8EAE-BF5A-486C-A8C5-ECC9F3942E4B}">
                  <a14:imgProps xmlns:a14="http://schemas.microsoft.com/office/drawing/2010/main">
                    <a14:imgLayer r:embed="rId6">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F101DD2-8284-49E6-A1F4-2420F4D03267}"/>
              </a:ext>
            </a:extLst>
          </p:cNvPr>
          <p:cNvSpPr txBox="1"/>
          <p:nvPr/>
        </p:nvSpPr>
        <p:spPr>
          <a:xfrm>
            <a:off x="802386" y="-173735"/>
            <a:ext cx="7543800" cy="160934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cap="all" dirty="0">
                <a:latin typeface="+mj-lt"/>
                <a:ea typeface="+mj-ea"/>
                <a:cs typeface="+mj-cs"/>
              </a:rPr>
              <a:t>2 Cor 12:7-10</a:t>
            </a:r>
          </a:p>
        </p:txBody>
      </p:sp>
      <p:sp>
        <p:nvSpPr>
          <p:cNvPr id="5" name="TextBox 4">
            <a:extLst>
              <a:ext uri="{FF2B5EF4-FFF2-40B4-BE49-F238E27FC236}">
                <a16:creationId xmlns:a16="http://schemas.microsoft.com/office/drawing/2014/main" id="{A294D976-94C7-430A-A6F1-F8D0F026FC39}"/>
              </a:ext>
            </a:extLst>
          </p:cNvPr>
          <p:cNvSpPr txBox="1"/>
          <p:nvPr/>
        </p:nvSpPr>
        <p:spPr>
          <a:xfrm>
            <a:off x="797814" y="1283207"/>
            <a:ext cx="7939786" cy="5374482"/>
          </a:xfrm>
          <a:prstGeom prst="rect">
            <a:avLst/>
          </a:prstGeom>
        </p:spPr>
        <p:txBody>
          <a:bodyPr vert="horz" lIns="91440" tIns="45720" rIns="91440" bIns="45720" rtlCol="0">
            <a:normAutofit fontScale="77500" lnSpcReduction="20000"/>
          </a:bodyPr>
          <a:lstStyle/>
          <a:p>
            <a:pPr defTabSz="914400">
              <a:lnSpc>
                <a:spcPct val="90000"/>
              </a:lnSpc>
              <a:spcAft>
                <a:spcPts val="600"/>
              </a:spcAft>
              <a:buClr>
                <a:schemeClr val="accent1">
                  <a:lumMod val="75000"/>
                </a:schemeClr>
              </a:buClr>
              <a:buSzPct val="85000"/>
            </a:pPr>
            <a:r>
              <a:rPr lang="en-US" sz="3600" dirty="0">
                <a:solidFill>
                  <a:schemeClr val="tx1">
                    <a:lumMod val="75000"/>
                  </a:schemeClr>
                </a:solidFill>
              </a:rPr>
              <a:t>7  Because of the surpassing greatness of the revelations, for this reason, to keep me from exalting myself, there was given me </a:t>
            </a:r>
            <a:r>
              <a:rPr lang="en-US" sz="3600" dirty="0">
                <a:solidFill>
                  <a:schemeClr val="accent1">
                    <a:lumMod val="75000"/>
                  </a:schemeClr>
                </a:solidFill>
              </a:rPr>
              <a:t>a thorn in the flesh</a:t>
            </a:r>
            <a:r>
              <a:rPr lang="en-US" sz="3600" dirty="0">
                <a:solidFill>
                  <a:schemeClr val="tx1">
                    <a:lumMod val="75000"/>
                  </a:schemeClr>
                </a:solidFill>
              </a:rPr>
              <a:t>, a messenger of Satan to torment me—to keep me from exalting myself!</a:t>
            </a:r>
          </a:p>
          <a:p>
            <a:pPr defTabSz="914400">
              <a:lnSpc>
                <a:spcPct val="90000"/>
              </a:lnSpc>
              <a:spcAft>
                <a:spcPts val="600"/>
              </a:spcAft>
              <a:buClr>
                <a:schemeClr val="accent1">
                  <a:lumMod val="75000"/>
                </a:schemeClr>
              </a:buClr>
              <a:buSzPct val="85000"/>
            </a:pPr>
            <a:r>
              <a:rPr lang="en-US" sz="3600" dirty="0"/>
              <a:t> 8   Concerning this I implored the Lord three times that it might leave me.</a:t>
            </a:r>
          </a:p>
          <a:p>
            <a:pPr defTabSz="914400">
              <a:lnSpc>
                <a:spcPct val="90000"/>
              </a:lnSpc>
              <a:spcAft>
                <a:spcPts val="600"/>
              </a:spcAft>
              <a:buClr>
                <a:schemeClr val="accent1">
                  <a:lumMod val="75000"/>
                </a:schemeClr>
              </a:buClr>
              <a:buSzPct val="85000"/>
            </a:pPr>
            <a:r>
              <a:rPr lang="en-US" sz="3600" dirty="0"/>
              <a:t> 9   And He has said to me, “My grace is sufficient for you, for power is perfected in weakness.” Most gladly, therefore, I will rather boast about my weaknesses, so that the power of Christ may dwell in me.</a:t>
            </a:r>
          </a:p>
          <a:p>
            <a:pPr defTabSz="914400">
              <a:lnSpc>
                <a:spcPct val="90000"/>
              </a:lnSpc>
              <a:spcAft>
                <a:spcPts val="600"/>
              </a:spcAft>
              <a:buClr>
                <a:schemeClr val="accent1">
                  <a:lumMod val="75000"/>
                </a:schemeClr>
              </a:buClr>
              <a:buSzPct val="85000"/>
            </a:pPr>
            <a:r>
              <a:rPr lang="en-US" sz="3600" dirty="0">
                <a:solidFill>
                  <a:schemeClr val="tx1">
                    <a:lumMod val="75000"/>
                  </a:schemeClr>
                </a:solidFill>
              </a:rPr>
              <a:t>10  Therefore I am well content with weaknesses, with insults, with distresses, with persecutions, with difficulties, for Christ’s sake; for when I am weak, then I am strong.</a:t>
            </a:r>
          </a:p>
        </p:txBody>
      </p:sp>
      <p:grpSp>
        <p:nvGrpSpPr>
          <p:cNvPr id="53" name="Group 52">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54" name="Oval 53">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5" name="Oval 54">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45629508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6C3F9269-B51E-4556-9221-44C750789B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46" name="Oval 45">
              <a:extLst>
                <a:ext uri="{FF2B5EF4-FFF2-40B4-BE49-F238E27FC236}">
                  <a16:creationId xmlns:a16="http://schemas.microsoft.com/office/drawing/2014/main" id="{FC6015A4-B230-407A-A119-C7CEF83D1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7" name="Oval 46">
              <a:extLst>
                <a:ext uri="{FF2B5EF4-FFF2-40B4-BE49-F238E27FC236}">
                  <a16:creationId xmlns:a16="http://schemas.microsoft.com/office/drawing/2014/main" id="{DFD343FD-1A4D-4EB5-A19C-877ECC71A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rotWithShape="1">
          <a:blip r:embed="rId4">
            <a:extLst/>
          </a:blip>
          <a:srcRect/>
          <a:stretch/>
        </p:blipFill>
        <p:spPr>
          <a:xfrm>
            <a:off x="20" y="10"/>
            <a:ext cx="9143980" cy="6857989"/>
          </a:xfrm>
          <a:prstGeom prst="rect">
            <a:avLst/>
          </a:prstGeom>
        </p:spPr>
      </p:pic>
      <p:sp>
        <p:nvSpPr>
          <p:cNvPr id="49" name="Rectangle 48">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blipFill dpi="0" rotWithShape="1">
            <a:blip r:embed="rId5">
              <a:alphaModFix amt="30000"/>
              <a:duotone>
                <a:prstClr val="black"/>
                <a:schemeClr val="accent1">
                  <a:tint val="45000"/>
                  <a:satMod val="400000"/>
                </a:schemeClr>
              </a:duotone>
              <a:extLst>
                <a:ext uri="{BEBA8EAE-BF5A-486C-A8C5-ECC9F3942E4B}">
                  <a14:imgProps xmlns:a14="http://schemas.microsoft.com/office/drawing/2010/main">
                    <a14:imgLayer r:embed="rId6">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F101DD2-8284-49E6-A1F4-2420F4D03267}"/>
              </a:ext>
            </a:extLst>
          </p:cNvPr>
          <p:cNvSpPr txBox="1"/>
          <p:nvPr/>
        </p:nvSpPr>
        <p:spPr>
          <a:xfrm>
            <a:off x="802386" y="-173735"/>
            <a:ext cx="7543800" cy="160934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cap="all" dirty="0">
                <a:latin typeface="+mj-lt"/>
                <a:ea typeface="+mj-ea"/>
                <a:cs typeface="+mj-cs"/>
              </a:rPr>
              <a:t>Acts 19:11-16</a:t>
            </a:r>
          </a:p>
        </p:txBody>
      </p:sp>
      <p:sp>
        <p:nvSpPr>
          <p:cNvPr id="5" name="TextBox 4">
            <a:extLst>
              <a:ext uri="{FF2B5EF4-FFF2-40B4-BE49-F238E27FC236}">
                <a16:creationId xmlns:a16="http://schemas.microsoft.com/office/drawing/2014/main" id="{A294D976-94C7-430A-A6F1-F8D0F026FC39}"/>
              </a:ext>
            </a:extLst>
          </p:cNvPr>
          <p:cNvSpPr txBox="1"/>
          <p:nvPr/>
        </p:nvSpPr>
        <p:spPr>
          <a:xfrm>
            <a:off x="797814" y="1283206"/>
            <a:ext cx="7939786" cy="5574793"/>
          </a:xfrm>
          <a:prstGeom prst="rect">
            <a:avLst/>
          </a:prstGeom>
        </p:spPr>
        <p:txBody>
          <a:bodyPr vert="horz" lIns="91440" tIns="45720" rIns="91440" bIns="45720" rtlCol="0">
            <a:normAutofit fontScale="92500" lnSpcReduction="10000"/>
          </a:bodyPr>
          <a:lstStyle/>
          <a:p>
            <a:pPr defTabSz="914400">
              <a:lnSpc>
                <a:spcPct val="90000"/>
              </a:lnSpc>
              <a:spcAft>
                <a:spcPts val="600"/>
              </a:spcAft>
              <a:buClr>
                <a:schemeClr val="accent1">
                  <a:lumMod val="75000"/>
                </a:schemeClr>
              </a:buClr>
              <a:buSzPct val="85000"/>
            </a:pPr>
            <a:r>
              <a:rPr lang="en-US" sz="2800" dirty="0"/>
              <a:t>11   God was performing extraordinary miracles by the hands of Paul, 12 so that handkerchiefs or aprons were even carried from his body to the sick, and the diseases left them and the evil spirits went out. 13 But also some of the Jewish exorcists who went from place to place, attempted to name over those who had the evil spirits the name of the Lord Jesus, saying, “I adjure you to by Jesus whom Paul preaches.” 14 Seven sons of one </a:t>
            </a:r>
            <a:r>
              <a:rPr lang="en-US" sz="2800" dirty="0" err="1"/>
              <a:t>Sceva</a:t>
            </a:r>
            <a:r>
              <a:rPr lang="en-US" sz="2800" dirty="0"/>
              <a:t>, a Jewish chief priest, were doing this. 15 And the evil spirit answered and said to them, “I recognize Jesus, and I know about Paul, but who are you?” 16 And the man, in whom was the evil spirit, leaped on them and subdued all of them and overpowered them, so that they fled out of that house naked and wounded.</a:t>
            </a:r>
          </a:p>
        </p:txBody>
      </p:sp>
      <p:grpSp>
        <p:nvGrpSpPr>
          <p:cNvPr id="53" name="Group 52">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54" name="Oval 53">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5" name="Oval 54">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83471324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6C3F9269-B51E-4556-9221-44C750789B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46" name="Oval 45">
              <a:extLst>
                <a:ext uri="{FF2B5EF4-FFF2-40B4-BE49-F238E27FC236}">
                  <a16:creationId xmlns:a16="http://schemas.microsoft.com/office/drawing/2014/main" id="{FC6015A4-B230-407A-A119-C7CEF83D1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7" name="Oval 46">
              <a:extLst>
                <a:ext uri="{FF2B5EF4-FFF2-40B4-BE49-F238E27FC236}">
                  <a16:creationId xmlns:a16="http://schemas.microsoft.com/office/drawing/2014/main" id="{DFD343FD-1A4D-4EB5-A19C-877ECC71A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rotWithShape="1">
          <a:blip r:embed="rId4">
            <a:extLst/>
          </a:blip>
          <a:srcRect/>
          <a:stretch/>
        </p:blipFill>
        <p:spPr>
          <a:xfrm>
            <a:off x="20" y="10"/>
            <a:ext cx="9143980" cy="6857989"/>
          </a:xfrm>
          <a:prstGeom prst="rect">
            <a:avLst/>
          </a:prstGeom>
        </p:spPr>
      </p:pic>
      <p:sp>
        <p:nvSpPr>
          <p:cNvPr id="49" name="Rectangle 48">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blipFill dpi="0" rotWithShape="1">
            <a:blip r:embed="rId5">
              <a:alphaModFix amt="30000"/>
              <a:duotone>
                <a:prstClr val="black"/>
                <a:schemeClr val="accent1">
                  <a:tint val="45000"/>
                  <a:satMod val="400000"/>
                </a:schemeClr>
              </a:duotone>
              <a:extLst>
                <a:ext uri="{BEBA8EAE-BF5A-486C-A8C5-ECC9F3942E4B}">
                  <a14:imgProps xmlns:a14="http://schemas.microsoft.com/office/drawing/2010/main">
                    <a14:imgLayer r:embed="rId6">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F101DD2-8284-49E6-A1F4-2420F4D03267}"/>
              </a:ext>
            </a:extLst>
          </p:cNvPr>
          <p:cNvSpPr txBox="1"/>
          <p:nvPr/>
        </p:nvSpPr>
        <p:spPr>
          <a:xfrm>
            <a:off x="802386" y="-173735"/>
            <a:ext cx="7543800" cy="160934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cap="all" dirty="0">
                <a:latin typeface="+mj-lt"/>
                <a:ea typeface="+mj-ea"/>
                <a:cs typeface="+mj-cs"/>
              </a:rPr>
              <a:t>Acts 19:17</a:t>
            </a:r>
          </a:p>
        </p:txBody>
      </p:sp>
      <p:sp>
        <p:nvSpPr>
          <p:cNvPr id="5" name="TextBox 4">
            <a:extLst>
              <a:ext uri="{FF2B5EF4-FFF2-40B4-BE49-F238E27FC236}">
                <a16:creationId xmlns:a16="http://schemas.microsoft.com/office/drawing/2014/main" id="{A294D976-94C7-430A-A6F1-F8D0F026FC39}"/>
              </a:ext>
            </a:extLst>
          </p:cNvPr>
          <p:cNvSpPr txBox="1"/>
          <p:nvPr/>
        </p:nvSpPr>
        <p:spPr>
          <a:xfrm>
            <a:off x="797814" y="1283206"/>
            <a:ext cx="7939786" cy="5574793"/>
          </a:xfrm>
          <a:prstGeom prst="rect">
            <a:avLst/>
          </a:prstGeom>
        </p:spPr>
        <p:txBody>
          <a:bodyPr vert="horz" lIns="91440" tIns="45720" rIns="91440" bIns="45720" rtlCol="0">
            <a:normAutofit/>
          </a:bodyPr>
          <a:lstStyle/>
          <a:p>
            <a:pPr defTabSz="914400">
              <a:lnSpc>
                <a:spcPct val="90000"/>
              </a:lnSpc>
              <a:spcAft>
                <a:spcPts val="600"/>
              </a:spcAft>
              <a:buClr>
                <a:schemeClr val="accent1">
                  <a:lumMod val="75000"/>
                </a:schemeClr>
              </a:buClr>
              <a:buSzPct val="85000"/>
            </a:pPr>
            <a:r>
              <a:rPr lang="en-US" sz="3200" dirty="0"/>
              <a:t>This became known to </a:t>
            </a:r>
            <a:r>
              <a:rPr lang="en-US" sz="3200" dirty="0">
                <a:solidFill>
                  <a:schemeClr val="accent2"/>
                </a:solidFill>
              </a:rPr>
              <a:t>all</a:t>
            </a:r>
            <a:r>
              <a:rPr lang="en-US" sz="3200" dirty="0"/>
              <a:t>, both Jews and Greeks, who lived in Ephesus; and fear fell upon them all and the name of the Lord Jesus was being magnified. </a:t>
            </a:r>
          </a:p>
        </p:txBody>
      </p:sp>
      <p:grpSp>
        <p:nvGrpSpPr>
          <p:cNvPr id="53" name="Group 52">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54" name="Oval 53">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5" name="Oval 54">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90012167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6C3F9269-B51E-4556-9221-44C750789B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46" name="Oval 45">
              <a:extLst>
                <a:ext uri="{FF2B5EF4-FFF2-40B4-BE49-F238E27FC236}">
                  <a16:creationId xmlns:a16="http://schemas.microsoft.com/office/drawing/2014/main" id="{FC6015A4-B230-407A-A119-C7CEF83D1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7" name="Oval 46">
              <a:extLst>
                <a:ext uri="{FF2B5EF4-FFF2-40B4-BE49-F238E27FC236}">
                  <a16:creationId xmlns:a16="http://schemas.microsoft.com/office/drawing/2014/main" id="{DFD343FD-1A4D-4EB5-A19C-877ECC71A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rotWithShape="1">
          <a:blip r:embed="rId4">
            <a:extLst/>
          </a:blip>
          <a:srcRect/>
          <a:stretch/>
        </p:blipFill>
        <p:spPr>
          <a:xfrm>
            <a:off x="20" y="10"/>
            <a:ext cx="9143980" cy="6857989"/>
          </a:xfrm>
          <a:prstGeom prst="rect">
            <a:avLst/>
          </a:prstGeom>
        </p:spPr>
      </p:pic>
      <p:sp>
        <p:nvSpPr>
          <p:cNvPr id="49" name="Rectangle 48">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blipFill dpi="0" rotWithShape="1">
            <a:blip r:embed="rId5">
              <a:alphaModFix amt="30000"/>
              <a:duotone>
                <a:prstClr val="black"/>
                <a:schemeClr val="accent1">
                  <a:tint val="45000"/>
                  <a:satMod val="400000"/>
                </a:schemeClr>
              </a:duotone>
              <a:extLst>
                <a:ext uri="{BEBA8EAE-BF5A-486C-A8C5-ECC9F3942E4B}">
                  <a14:imgProps xmlns:a14="http://schemas.microsoft.com/office/drawing/2010/main">
                    <a14:imgLayer r:embed="rId6">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F101DD2-8284-49E6-A1F4-2420F4D03267}"/>
              </a:ext>
            </a:extLst>
          </p:cNvPr>
          <p:cNvSpPr txBox="1"/>
          <p:nvPr/>
        </p:nvSpPr>
        <p:spPr>
          <a:xfrm>
            <a:off x="802386" y="-173735"/>
            <a:ext cx="7543800" cy="160934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cap="all" dirty="0">
                <a:latin typeface="+mj-lt"/>
                <a:ea typeface="+mj-ea"/>
                <a:cs typeface="+mj-cs"/>
              </a:rPr>
              <a:t>1 Cor 4:6</a:t>
            </a:r>
          </a:p>
        </p:txBody>
      </p:sp>
      <p:sp>
        <p:nvSpPr>
          <p:cNvPr id="5" name="TextBox 4">
            <a:extLst>
              <a:ext uri="{FF2B5EF4-FFF2-40B4-BE49-F238E27FC236}">
                <a16:creationId xmlns:a16="http://schemas.microsoft.com/office/drawing/2014/main" id="{A294D976-94C7-430A-A6F1-F8D0F026FC39}"/>
              </a:ext>
            </a:extLst>
          </p:cNvPr>
          <p:cNvSpPr txBox="1"/>
          <p:nvPr/>
        </p:nvSpPr>
        <p:spPr>
          <a:xfrm>
            <a:off x="797814" y="1283206"/>
            <a:ext cx="7939786" cy="5574793"/>
          </a:xfrm>
          <a:prstGeom prst="rect">
            <a:avLst/>
          </a:prstGeom>
        </p:spPr>
        <p:txBody>
          <a:bodyPr vert="horz" lIns="91440" tIns="45720" rIns="91440" bIns="45720" rtlCol="0">
            <a:normAutofit/>
          </a:bodyPr>
          <a:lstStyle/>
          <a:p>
            <a:pPr defTabSz="914400">
              <a:lnSpc>
                <a:spcPct val="90000"/>
              </a:lnSpc>
              <a:spcAft>
                <a:spcPts val="600"/>
              </a:spcAft>
              <a:buClr>
                <a:schemeClr val="accent1">
                  <a:lumMod val="75000"/>
                </a:schemeClr>
              </a:buClr>
              <a:buSzPct val="85000"/>
            </a:pPr>
            <a:r>
              <a:rPr lang="en-US" sz="3200" dirty="0"/>
              <a:t>“Now these things, brethren, I have figuratively applied to myself and Apollos for your sakes, so that in us </a:t>
            </a:r>
            <a:r>
              <a:rPr lang="en-US" sz="3200" u="sng" dirty="0"/>
              <a:t>you may learn not to exceed what is written</a:t>
            </a:r>
            <a:r>
              <a:rPr lang="en-US" sz="3200" dirty="0"/>
              <a:t>, so that no one of you will become arrogant in behalf of one against the other.</a:t>
            </a:r>
          </a:p>
        </p:txBody>
      </p:sp>
      <p:grpSp>
        <p:nvGrpSpPr>
          <p:cNvPr id="53" name="Group 52">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54" name="Oval 53">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5" name="Oval 54">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738363328"/>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6C3F9269-B51E-4556-9221-44C750789B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46" name="Oval 45">
              <a:extLst>
                <a:ext uri="{FF2B5EF4-FFF2-40B4-BE49-F238E27FC236}">
                  <a16:creationId xmlns:a16="http://schemas.microsoft.com/office/drawing/2014/main" id="{FC6015A4-B230-407A-A119-C7CEF83D1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7" name="Oval 46">
              <a:extLst>
                <a:ext uri="{FF2B5EF4-FFF2-40B4-BE49-F238E27FC236}">
                  <a16:creationId xmlns:a16="http://schemas.microsoft.com/office/drawing/2014/main" id="{DFD343FD-1A4D-4EB5-A19C-877ECC71A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rotWithShape="1">
          <a:blip r:embed="rId4">
            <a:extLst/>
          </a:blip>
          <a:srcRect/>
          <a:stretch/>
        </p:blipFill>
        <p:spPr>
          <a:xfrm>
            <a:off x="20" y="10"/>
            <a:ext cx="9143980" cy="6857989"/>
          </a:xfrm>
          <a:prstGeom prst="rect">
            <a:avLst/>
          </a:prstGeom>
        </p:spPr>
      </p:pic>
      <p:sp>
        <p:nvSpPr>
          <p:cNvPr id="49" name="Rectangle 48">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blipFill dpi="0" rotWithShape="1">
            <a:blip r:embed="rId5">
              <a:alphaModFix amt="30000"/>
              <a:duotone>
                <a:prstClr val="black"/>
                <a:schemeClr val="accent1">
                  <a:tint val="45000"/>
                  <a:satMod val="400000"/>
                </a:schemeClr>
              </a:duotone>
              <a:extLst>
                <a:ext uri="{BEBA8EAE-BF5A-486C-A8C5-ECC9F3942E4B}">
                  <a14:imgProps xmlns:a14="http://schemas.microsoft.com/office/drawing/2010/main">
                    <a14:imgLayer r:embed="rId6">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F101DD2-8284-49E6-A1F4-2420F4D03267}"/>
              </a:ext>
            </a:extLst>
          </p:cNvPr>
          <p:cNvSpPr txBox="1"/>
          <p:nvPr/>
        </p:nvSpPr>
        <p:spPr>
          <a:xfrm>
            <a:off x="802386" y="-173735"/>
            <a:ext cx="7543800" cy="160934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cap="all" dirty="0">
                <a:latin typeface="+mj-lt"/>
                <a:ea typeface="+mj-ea"/>
                <a:cs typeface="+mj-cs"/>
              </a:rPr>
              <a:t>James 4:7</a:t>
            </a:r>
          </a:p>
        </p:txBody>
      </p:sp>
      <p:sp>
        <p:nvSpPr>
          <p:cNvPr id="5" name="TextBox 4">
            <a:extLst>
              <a:ext uri="{FF2B5EF4-FFF2-40B4-BE49-F238E27FC236}">
                <a16:creationId xmlns:a16="http://schemas.microsoft.com/office/drawing/2014/main" id="{A294D976-94C7-430A-A6F1-F8D0F026FC39}"/>
              </a:ext>
            </a:extLst>
          </p:cNvPr>
          <p:cNvSpPr txBox="1"/>
          <p:nvPr/>
        </p:nvSpPr>
        <p:spPr>
          <a:xfrm>
            <a:off x="782957" y="1842006"/>
            <a:ext cx="7939786" cy="5574793"/>
          </a:xfrm>
          <a:prstGeom prst="rect">
            <a:avLst/>
          </a:prstGeom>
        </p:spPr>
        <p:txBody>
          <a:bodyPr vert="horz" lIns="91440" tIns="45720" rIns="91440" bIns="45720" rtlCol="0">
            <a:normAutofit/>
          </a:bodyPr>
          <a:lstStyle/>
          <a:p>
            <a:pPr defTabSz="914400">
              <a:lnSpc>
                <a:spcPct val="90000"/>
              </a:lnSpc>
              <a:spcAft>
                <a:spcPts val="600"/>
              </a:spcAft>
              <a:buClr>
                <a:schemeClr val="accent1">
                  <a:lumMod val="75000"/>
                </a:schemeClr>
              </a:buClr>
              <a:buSzPct val="85000"/>
            </a:pPr>
            <a:r>
              <a:rPr lang="en-US" sz="4000" dirty="0"/>
              <a:t> Submit therefore to God. Resist the devil and he will flee from you.</a:t>
            </a:r>
          </a:p>
        </p:txBody>
      </p:sp>
      <p:grpSp>
        <p:nvGrpSpPr>
          <p:cNvPr id="53" name="Group 52">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54" name="Oval 53">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5" name="Oval 54">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32060830"/>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6C3F9269-B51E-4556-9221-44C750789B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46" name="Oval 45">
              <a:extLst>
                <a:ext uri="{FF2B5EF4-FFF2-40B4-BE49-F238E27FC236}">
                  <a16:creationId xmlns:a16="http://schemas.microsoft.com/office/drawing/2014/main" id="{FC6015A4-B230-407A-A119-C7CEF83D1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7" name="Oval 46">
              <a:extLst>
                <a:ext uri="{FF2B5EF4-FFF2-40B4-BE49-F238E27FC236}">
                  <a16:creationId xmlns:a16="http://schemas.microsoft.com/office/drawing/2014/main" id="{DFD343FD-1A4D-4EB5-A19C-877ECC71A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rotWithShape="1">
          <a:blip r:embed="rId4">
            <a:extLst/>
          </a:blip>
          <a:srcRect/>
          <a:stretch/>
        </p:blipFill>
        <p:spPr>
          <a:xfrm>
            <a:off x="20" y="10"/>
            <a:ext cx="9143980" cy="6857989"/>
          </a:xfrm>
          <a:prstGeom prst="rect">
            <a:avLst/>
          </a:prstGeom>
        </p:spPr>
      </p:pic>
      <p:sp>
        <p:nvSpPr>
          <p:cNvPr id="49" name="Rectangle 48">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blipFill dpi="0" rotWithShape="1">
            <a:blip r:embed="rId5">
              <a:alphaModFix amt="30000"/>
              <a:duotone>
                <a:prstClr val="black"/>
                <a:schemeClr val="accent1">
                  <a:tint val="45000"/>
                  <a:satMod val="400000"/>
                </a:schemeClr>
              </a:duotone>
              <a:extLst>
                <a:ext uri="{BEBA8EAE-BF5A-486C-A8C5-ECC9F3942E4B}">
                  <a14:imgProps xmlns:a14="http://schemas.microsoft.com/office/drawing/2010/main">
                    <a14:imgLayer r:embed="rId6">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F101DD2-8284-49E6-A1F4-2420F4D03267}"/>
              </a:ext>
            </a:extLst>
          </p:cNvPr>
          <p:cNvSpPr txBox="1"/>
          <p:nvPr/>
        </p:nvSpPr>
        <p:spPr>
          <a:xfrm>
            <a:off x="802386" y="-173735"/>
            <a:ext cx="7543800" cy="160934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cap="all" dirty="0">
                <a:latin typeface="+mj-lt"/>
                <a:ea typeface="+mj-ea"/>
                <a:cs typeface="+mj-cs"/>
              </a:rPr>
              <a:t>Eph 6:10-11</a:t>
            </a:r>
          </a:p>
        </p:txBody>
      </p:sp>
      <p:sp>
        <p:nvSpPr>
          <p:cNvPr id="5" name="TextBox 4">
            <a:extLst>
              <a:ext uri="{FF2B5EF4-FFF2-40B4-BE49-F238E27FC236}">
                <a16:creationId xmlns:a16="http://schemas.microsoft.com/office/drawing/2014/main" id="{A294D976-94C7-430A-A6F1-F8D0F026FC39}"/>
              </a:ext>
            </a:extLst>
          </p:cNvPr>
          <p:cNvSpPr txBox="1"/>
          <p:nvPr/>
        </p:nvSpPr>
        <p:spPr>
          <a:xfrm>
            <a:off x="781410" y="1435609"/>
            <a:ext cx="7939786" cy="5574793"/>
          </a:xfrm>
          <a:prstGeom prst="rect">
            <a:avLst/>
          </a:prstGeom>
        </p:spPr>
        <p:txBody>
          <a:bodyPr vert="horz" lIns="91440" tIns="45720" rIns="91440" bIns="45720" rtlCol="0">
            <a:normAutofit/>
          </a:bodyPr>
          <a:lstStyle/>
          <a:p>
            <a:pPr defTabSz="914400">
              <a:lnSpc>
                <a:spcPct val="90000"/>
              </a:lnSpc>
              <a:spcAft>
                <a:spcPts val="600"/>
              </a:spcAft>
              <a:buClr>
                <a:schemeClr val="accent1">
                  <a:lumMod val="75000"/>
                </a:schemeClr>
              </a:buClr>
              <a:buSzPct val="85000"/>
            </a:pPr>
            <a:r>
              <a:rPr lang="en-US" sz="4000" dirty="0"/>
              <a:t>10   Finally, be strong in the Lord and in the strength of His might.</a:t>
            </a:r>
          </a:p>
          <a:p>
            <a:pPr defTabSz="914400">
              <a:lnSpc>
                <a:spcPct val="90000"/>
              </a:lnSpc>
              <a:spcAft>
                <a:spcPts val="600"/>
              </a:spcAft>
              <a:buClr>
                <a:schemeClr val="accent1">
                  <a:lumMod val="75000"/>
                </a:schemeClr>
              </a:buClr>
              <a:buSzPct val="85000"/>
            </a:pPr>
            <a:r>
              <a:rPr lang="en-US" sz="4000" dirty="0"/>
              <a:t>11   Put on the full armor of God, so that you will be able to stand firm against the schemes of the devil.</a:t>
            </a:r>
          </a:p>
        </p:txBody>
      </p:sp>
      <p:grpSp>
        <p:nvGrpSpPr>
          <p:cNvPr id="53" name="Group 52">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54" name="Oval 53">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5" name="Oval 54">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052395081"/>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6C3F9269-B51E-4556-9221-44C750789B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46" name="Oval 45">
              <a:extLst>
                <a:ext uri="{FF2B5EF4-FFF2-40B4-BE49-F238E27FC236}">
                  <a16:creationId xmlns:a16="http://schemas.microsoft.com/office/drawing/2014/main" id="{FC6015A4-B230-407A-A119-C7CEF83D1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7" name="Oval 46">
              <a:extLst>
                <a:ext uri="{FF2B5EF4-FFF2-40B4-BE49-F238E27FC236}">
                  <a16:creationId xmlns:a16="http://schemas.microsoft.com/office/drawing/2014/main" id="{DFD343FD-1A4D-4EB5-A19C-877ECC71A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rotWithShape="1">
          <a:blip r:embed="rId4">
            <a:extLst/>
          </a:blip>
          <a:srcRect/>
          <a:stretch/>
        </p:blipFill>
        <p:spPr>
          <a:xfrm>
            <a:off x="20" y="10"/>
            <a:ext cx="9143980" cy="6857989"/>
          </a:xfrm>
          <a:prstGeom prst="rect">
            <a:avLst/>
          </a:prstGeom>
        </p:spPr>
      </p:pic>
      <p:sp>
        <p:nvSpPr>
          <p:cNvPr id="49" name="Rectangle 48">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blipFill dpi="0" rotWithShape="1">
            <a:blip r:embed="rId5">
              <a:alphaModFix amt="30000"/>
              <a:duotone>
                <a:prstClr val="black"/>
                <a:schemeClr val="accent1">
                  <a:tint val="45000"/>
                  <a:satMod val="400000"/>
                </a:schemeClr>
              </a:duotone>
              <a:extLst>
                <a:ext uri="{BEBA8EAE-BF5A-486C-A8C5-ECC9F3942E4B}">
                  <a14:imgProps xmlns:a14="http://schemas.microsoft.com/office/drawing/2010/main">
                    <a14:imgLayer r:embed="rId6">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F101DD2-8284-49E6-A1F4-2420F4D03267}"/>
              </a:ext>
            </a:extLst>
          </p:cNvPr>
          <p:cNvSpPr txBox="1"/>
          <p:nvPr/>
        </p:nvSpPr>
        <p:spPr>
          <a:xfrm>
            <a:off x="802386" y="-173735"/>
            <a:ext cx="7543800" cy="160934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cap="all" dirty="0">
                <a:latin typeface="+mj-lt"/>
                <a:ea typeface="+mj-ea"/>
                <a:cs typeface="+mj-cs"/>
              </a:rPr>
              <a:t>1 Peter 5:8-9</a:t>
            </a:r>
          </a:p>
        </p:txBody>
      </p:sp>
      <p:sp>
        <p:nvSpPr>
          <p:cNvPr id="5" name="TextBox 4">
            <a:extLst>
              <a:ext uri="{FF2B5EF4-FFF2-40B4-BE49-F238E27FC236}">
                <a16:creationId xmlns:a16="http://schemas.microsoft.com/office/drawing/2014/main" id="{A294D976-94C7-430A-A6F1-F8D0F026FC39}"/>
              </a:ext>
            </a:extLst>
          </p:cNvPr>
          <p:cNvSpPr txBox="1"/>
          <p:nvPr/>
        </p:nvSpPr>
        <p:spPr>
          <a:xfrm>
            <a:off x="781410" y="1435609"/>
            <a:ext cx="7939786" cy="5574793"/>
          </a:xfrm>
          <a:prstGeom prst="rect">
            <a:avLst/>
          </a:prstGeom>
        </p:spPr>
        <p:txBody>
          <a:bodyPr vert="horz" lIns="91440" tIns="45720" rIns="91440" bIns="45720" rtlCol="0">
            <a:normAutofit/>
          </a:bodyPr>
          <a:lstStyle/>
          <a:p>
            <a:pPr defTabSz="914400">
              <a:lnSpc>
                <a:spcPct val="90000"/>
              </a:lnSpc>
              <a:spcAft>
                <a:spcPts val="600"/>
              </a:spcAft>
              <a:buClr>
                <a:schemeClr val="accent1">
                  <a:lumMod val="75000"/>
                </a:schemeClr>
              </a:buClr>
              <a:buSzPct val="85000"/>
            </a:pPr>
            <a:r>
              <a:rPr lang="en-US" sz="4000" dirty="0"/>
              <a:t>“Be of sober spirit, be on the alert. Your adversary, the devil, prowls around like a roaring lion, seeking someone to devour. But resist him, firm in your faith, knowing that the same experiences of suffering are being accomplished by your brethren who are in the world.” </a:t>
            </a:r>
          </a:p>
        </p:txBody>
      </p:sp>
      <p:grpSp>
        <p:nvGrpSpPr>
          <p:cNvPr id="53" name="Group 52">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54" name="Oval 53">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5" name="Oval 54">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6737658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5EC292-991E-4C8F-9F55-D72971A4B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44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90B7573-D2CD-4589-B099-E8254726A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blipFill dpi="0" rotWithShape="1">
            <a:blip r:embed="rId2">
              <a:alphaModFix amt="5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C26A041F-C32D-4E9C-AD9A-6F8F9710D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8" y="480059"/>
            <a:ext cx="8428482" cy="5897880"/>
          </a:xfrm>
          <a:prstGeom prst="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7A1D31A-F915-4FDB-93CA-B1D1A85238BB}"/>
              </a:ext>
            </a:extLst>
          </p:cNvPr>
          <p:cNvPicPr>
            <a:picLocks noChangeAspect="1"/>
          </p:cNvPicPr>
          <p:nvPr/>
        </p:nvPicPr>
        <p:blipFill>
          <a:blip r:embed="rId4"/>
          <a:stretch>
            <a:fillRect/>
          </a:stretch>
        </p:blipFill>
        <p:spPr>
          <a:xfrm>
            <a:off x="597150" y="1193146"/>
            <a:ext cx="7949698" cy="4471705"/>
          </a:xfrm>
          <a:prstGeom prst="rect">
            <a:avLst/>
          </a:prstGeom>
        </p:spPr>
      </p:pic>
    </p:spTree>
    <p:extLst>
      <p:ext uri="{BB962C8B-B14F-4D97-AF65-F5344CB8AC3E}">
        <p14:creationId xmlns:p14="http://schemas.microsoft.com/office/powerpoint/2010/main" val="885424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6C3F9269-B51E-4556-9221-44C750789B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46" name="Oval 45">
              <a:extLst>
                <a:ext uri="{FF2B5EF4-FFF2-40B4-BE49-F238E27FC236}">
                  <a16:creationId xmlns:a16="http://schemas.microsoft.com/office/drawing/2014/main" id="{FC6015A4-B230-407A-A119-C7CEF83D1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7" name="Oval 46">
              <a:extLst>
                <a:ext uri="{FF2B5EF4-FFF2-40B4-BE49-F238E27FC236}">
                  <a16:creationId xmlns:a16="http://schemas.microsoft.com/office/drawing/2014/main" id="{DFD343FD-1A4D-4EB5-A19C-877ECC71A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rotWithShape="1">
          <a:blip r:embed="rId4">
            <a:extLst/>
          </a:blip>
          <a:srcRect/>
          <a:stretch/>
        </p:blipFill>
        <p:spPr>
          <a:xfrm>
            <a:off x="20" y="10"/>
            <a:ext cx="9143980" cy="6857989"/>
          </a:xfrm>
          <a:prstGeom prst="rect">
            <a:avLst/>
          </a:prstGeom>
        </p:spPr>
      </p:pic>
      <p:sp>
        <p:nvSpPr>
          <p:cNvPr id="49" name="Rectangle 48">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blipFill dpi="0" rotWithShape="1">
            <a:blip r:embed="rId5">
              <a:alphaModFix amt="30000"/>
              <a:duotone>
                <a:prstClr val="black"/>
                <a:schemeClr val="accent1">
                  <a:tint val="45000"/>
                  <a:satMod val="400000"/>
                </a:schemeClr>
              </a:duotone>
              <a:extLst>
                <a:ext uri="{BEBA8EAE-BF5A-486C-A8C5-ECC9F3942E4B}">
                  <a14:imgProps xmlns:a14="http://schemas.microsoft.com/office/drawing/2010/main">
                    <a14:imgLayer r:embed="rId6">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F101DD2-8284-49E6-A1F4-2420F4D03267}"/>
              </a:ext>
            </a:extLst>
          </p:cNvPr>
          <p:cNvSpPr txBox="1"/>
          <p:nvPr/>
        </p:nvSpPr>
        <p:spPr>
          <a:xfrm>
            <a:off x="802386" y="-173735"/>
            <a:ext cx="7543800" cy="160934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cap="all" dirty="0">
                <a:latin typeface="+mj-lt"/>
                <a:ea typeface="+mj-ea"/>
                <a:cs typeface="+mj-cs"/>
              </a:rPr>
              <a:t>Romans 7:18-19</a:t>
            </a:r>
          </a:p>
        </p:txBody>
      </p:sp>
      <p:sp>
        <p:nvSpPr>
          <p:cNvPr id="5" name="TextBox 4">
            <a:extLst>
              <a:ext uri="{FF2B5EF4-FFF2-40B4-BE49-F238E27FC236}">
                <a16:creationId xmlns:a16="http://schemas.microsoft.com/office/drawing/2014/main" id="{A294D976-94C7-430A-A6F1-F8D0F026FC39}"/>
              </a:ext>
            </a:extLst>
          </p:cNvPr>
          <p:cNvSpPr txBox="1"/>
          <p:nvPr/>
        </p:nvSpPr>
        <p:spPr>
          <a:xfrm>
            <a:off x="781410" y="1435609"/>
            <a:ext cx="7939786" cy="5574793"/>
          </a:xfrm>
          <a:prstGeom prst="rect">
            <a:avLst/>
          </a:prstGeom>
        </p:spPr>
        <p:txBody>
          <a:bodyPr vert="horz" lIns="91440" tIns="45720" rIns="91440" bIns="45720" rtlCol="0">
            <a:normAutofit/>
          </a:bodyPr>
          <a:lstStyle/>
          <a:p>
            <a:pPr defTabSz="914400">
              <a:lnSpc>
                <a:spcPct val="90000"/>
              </a:lnSpc>
              <a:spcAft>
                <a:spcPts val="600"/>
              </a:spcAft>
              <a:buClr>
                <a:schemeClr val="accent1">
                  <a:lumMod val="75000"/>
                </a:schemeClr>
              </a:buClr>
              <a:buSzPct val="85000"/>
            </a:pPr>
            <a:r>
              <a:rPr lang="en-US" sz="4000" dirty="0"/>
              <a:t>For I know that nothing good dwells in me, that is, in my flesh; for the willing is present in me, but the doing of the good is not. For the good that I want, I do not do, but I practice the very evil that I do not want.</a:t>
            </a:r>
          </a:p>
        </p:txBody>
      </p:sp>
      <p:grpSp>
        <p:nvGrpSpPr>
          <p:cNvPr id="53" name="Group 52">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54" name="Oval 53">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5" name="Oval 54">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680272608"/>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6C3F9269-B51E-4556-9221-44C750789B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46" name="Oval 45">
              <a:extLst>
                <a:ext uri="{FF2B5EF4-FFF2-40B4-BE49-F238E27FC236}">
                  <a16:creationId xmlns:a16="http://schemas.microsoft.com/office/drawing/2014/main" id="{FC6015A4-B230-407A-A119-C7CEF83D1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7" name="Oval 46">
              <a:extLst>
                <a:ext uri="{FF2B5EF4-FFF2-40B4-BE49-F238E27FC236}">
                  <a16:creationId xmlns:a16="http://schemas.microsoft.com/office/drawing/2014/main" id="{DFD343FD-1A4D-4EB5-A19C-877ECC71A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rotWithShape="1">
          <a:blip r:embed="rId4">
            <a:extLst/>
          </a:blip>
          <a:srcRect/>
          <a:stretch/>
        </p:blipFill>
        <p:spPr>
          <a:xfrm>
            <a:off x="20" y="10"/>
            <a:ext cx="9143980" cy="6857989"/>
          </a:xfrm>
          <a:prstGeom prst="rect">
            <a:avLst/>
          </a:prstGeom>
        </p:spPr>
      </p:pic>
      <p:sp>
        <p:nvSpPr>
          <p:cNvPr id="49" name="Rectangle 48">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blipFill dpi="0" rotWithShape="1">
            <a:blip r:embed="rId5">
              <a:alphaModFix amt="30000"/>
              <a:duotone>
                <a:prstClr val="black"/>
                <a:schemeClr val="accent1">
                  <a:tint val="45000"/>
                  <a:satMod val="400000"/>
                </a:schemeClr>
              </a:duotone>
              <a:extLst>
                <a:ext uri="{BEBA8EAE-BF5A-486C-A8C5-ECC9F3942E4B}">
                  <a14:imgProps xmlns:a14="http://schemas.microsoft.com/office/drawing/2010/main">
                    <a14:imgLayer r:embed="rId6">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F101DD2-8284-49E6-A1F4-2420F4D03267}"/>
              </a:ext>
            </a:extLst>
          </p:cNvPr>
          <p:cNvSpPr txBox="1"/>
          <p:nvPr/>
        </p:nvSpPr>
        <p:spPr>
          <a:xfrm>
            <a:off x="802386" y="-173735"/>
            <a:ext cx="7543800" cy="160934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cap="all" dirty="0">
                <a:latin typeface="+mj-lt"/>
                <a:ea typeface="+mj-ea"/>
                <a:cs typeface="+mj-cs"/>
              </a:rPr>
              <a:t>1 Peter 1:2-10</a:t>
            </a:r>
          </a:p>
        </p:txBody>
      </p:sp>
      <p:sp>
        <p:nvSpPr>
          <p:cNvPr id="5" name="TextBox 4">
            <a:extLst>
              <a:ext uri="{FF2B5EF4-FFF2-40B4-BE49-F238E27FC236}">
                <a16:creationId xmlns:a16="http://schemas.microsoft.com/office/drawing/2014/main" id="{A294D976-94C7-430A-A6F1-F8D0F026FC39}"/>
              </a:ext>
            </a:extLst>
          </p:cNvPr>
          <p:cNvSpPr txBox="1"/>
          <p:nvPr/>
        </p:nvSpPr>
        <p:spPr>
          <a:xfrm>
            <a:off x="781410" y="1435609"/>
            <a:ext cx="7939786" cy="5574793"/>
          </a:xfrm>
          <a:prstGeom prst="rect">
            <a:avLst/>
          </a:prstGeom>
        </p:spPr>
        <p:txBody>
          <a:bodyPr vert="horz" lIns="91440" tIns="45720" rIns="91440" bIns="45720" rtlCol="0">
            <a:normAutofit fontScale="92500" lnSpcReduction="10000"/>
          </a:bodyPr>
          <a:lstStyle/>
          <a:p>
            <a:pPr defTabSz="914400">
              <a:lnSpc>
                <a:spcPct val="90000"/>
              </a:lnSpc>
              <a:spcAft>
                <a:spcPts val="600"/>
              </a:spcAft>
              <a:buClr>
                <a:schemeClr val="accent1">
                  <a:lumMod val="75000"/>
                </a:schemeClr>
              </a:buClr>
              <a:buSzPct val="85000"/>
            </a:pPr>
            <a:r>
              <a:rPr lang="en-US" sz="4000" dirty="0"/>
              <a:t>Now for this very reason also, applying all diligence, in your faith supply moral excellence, and in your moral excellence, knowledge, 6 and in your knowledge, self-control, and in your self-control, perseverance, and in your perseverance, godliness, 7 and in your godliness, brotherly kindness, and in your brotherly kindness, love. </a:t>
            </a:r>
          </a:p>
        </p:txBody>
      </p:sp>
      <p:grpSp>
        <p:nvGrpSpPr>
          <p:cNvPr id="53" name="Group 52">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54" name="Oval 53">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5" name="Oval 54">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903612929"/>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6C3F9269-B51E-4556-9221-44C750789B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46" name="Oval 45">
              <a:extLst>
                <a:ext uri="{FF2B5EF4-FFF2-40B4-BE49-F238E27FC236}">
                  <a16:creationId xmlns:a16="http://schemas.microsoft.com/office/drawing/2014/main" id="{FC6015A4-B230-407A-A119-C7CEF83D1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7" name="Oval 46">
              <a:extLst>
                <a:ext uri="{FF2B5EF4-FFF2-40B4-BE49-F238E27FC236}">
                  <a16:creationId xmlns:a16="http://schemas.microsoft.com/office/drawing/2014/main" id="{DFD343FD-1A4D-4EB5-A19C-877ECC71A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rotWithShape="1">
          <a:blip r:embed="rId4">
            <a:extLst/>
          </a:blip>
          <a:srcRect/>
          <a:stretch/>
        </p:blipFill>
        <p:spPr>
          <a:xfrm>
            <a:off x="20" y="10"/>
            <a:ext cx="9143980" cy="6857989"/>
          </a:xfrm>
          <a:prstGeom prst="rect">
            <a:avLst/>
          </a:prstGeom>
        </p:spPr>
      </p:pic>
      <p:sp>
        <p:nvSpPr>
          <p:cNvPr id="49" name="Rectangle 48">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blipFill dpi="0" rotWithShape="1">
            <a:blip r:embed="rId5">
              <a:alphaModFix amt="30000"/>
              <a:duotone>
                <a:prstClr val="black"/>
                <a:schemeClr val="accent1">
                  <a:tint val="45000"/>
                  <a:satMod val="400000"/>
                </a:schemeClr>
              </a:duotone>
              <a:extLst>
                <a:ext uri="{BEBA8EAE-BF5A-486C-A8C5-ECC9F3942E4B}">
                  <a14:imgProps xmlns:a14="http://schemas.microsoft.com/office/drawing/2010/main">
                    <a14:imgLayer r:embed="rId6">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F101DD2-8284-49E6-A1F4-2420F4D03267}"/>
              </a:ext>
            </a:extLst>
          </p:cNvPr>
          <p:cNvSpPr txBox="1"/>
          <p:nvPr/>
        </p:nvSpPr>
        <p:spPr>
          <a:xfrm>
            <a:off x="802386" y="-173735"/>
            <a:ext cx="7543800" cy="160934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cap="all" dirty="0">
                <a:latin typeface="+mj-lt"/>
                <a:ea typeface="+mj-ea"/>
                <a:cs typeface="+mj-cs"/>
              </a:rPr>
              <a:t>1 Peter 1:2-10</a:t>
            </a:r>
          </a:p>
        </p:txBody>
      </p:sp>
      <p:sp>
        <p:nvSpPr>
          <p:cNvPr id="5" name="TextBox 4">
            <a:extLst>
              <a:ext uri="{FF2B5EF4-FFF2-40B4-BE49-F238E27FC236}">
                <a16:creationId xmlns:a16="http://schemas.microsoft.com/office/drawing/2014/main" id="{A294D976-94C7-430A-A6F1-F8D0F026FC39}"/>
              </a:ext>
            </a:extLst>
          </p:cNvPr>
          <p:cNvSpPr txBox="1"/>
          <p:nvPr/>
        </p:nvSpPr>
        <p:spPr>
          <a:xfrm>
            <a:off x="781410" y="1435609"/>
            <a:ext cx="7939786" cy="5574793"/>
          </a:xfrm>
          <a:prstGeom prst="rect">
            <a:avLst/>
          </a:prstGeom>
        </p:spPr>
        <p:txBody>
          <a:bodyPr vert="horz" lIns="91440" tIns="45720" rIns="91440" bIns="45720" rtlCol="0">
            <a:normAutofit fontScale="92500" lnSpcReduction="20000"/>
          </a:bodyPr>
          <a:lstStyle/>
          <a:p>
            <a:pPr defTabSz="914400">
              <a:lnSpc>
                <a:spcPct val="90000"/>
              </a:lnSpc>
              <a:spcAft>
                <a:spcPts val="600"/>
              </a:spcAft>
              <a:buClr>
                <a:schemeClr val="accent1">
                  <a:lumMod val="75000"/>
                </a:schemeClr>
              </a:buClr>
              <a:buSzPct val="85000"/>
            </a:pPr>
            <a:r>
              <a:rPr lang="en-US" sz="4000" dirty="0"/>
              <a:t>8 For if these qualities are yours and are increasing, they render you neither useless nor unfruitful in the true knowledge of our Lord Jesus Christ. 9 For he who lacks these qualities is blind or short-sighted, having forgotten his purification from his former sins. 10 Therefore, brethren, be all the more diligent to make certain about His calling and choosing you; for as long as you practice these things, you will never stumble…”</a:t>
            </a:r>
          </a:p>
        </p:txBody>
      </p:sp>
      <p:grpSp>
        <p:nvGrpSpPr>
          <p:cNvPr id="53" name="Group 52">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54" name="Oval 53">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5" name="Oval 54">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633476690"/>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6C3F9269-B51E-4556-9221-44C750789B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46" name="Oval 45">
              <a:extLst>
                <a:ext uri="{FF2B5EF4-FFF2-40B4-BE49-F238E27FC236}">
                  <a16:creationId xmlns:a16="http://schemas.microsoft.com/office/drawing/2014/main" id="{FC6015A4-B230-407A-A119-C7CEF83D1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7" name="Oval 46">
              <a:extLst>
                <a:ext uri="{FF2B5EF4-FFF2-40B4-BE49-F238E27FC236}">
                  <a16:creationId xmlns:a16="http://schemas.microsoft.com/office/drawing/2014/main" id="{DFD343FD-1A4D-4EB5-A19C-877ECC71A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rotWithShape="1">
          <a:blip r:embed="rId4">
            <a:extLst/>
          </a:blip>
          <a:srcRect/>
          <a:stretch/>
        </p:blipFill>
        <p:spPr>
          <a:xfrm>
            <a:off x="20" y="10"/>
            <a:ext cx="9143980" cy="6857989"/>
          </a:xfrm>
          <a:prstGeom prst="rect">
            <a:avLst/>
          </a:prstGeom>
        </p:spPr>
      </p:pic>
      <p:sp>
        <p:nvSpPr>
          <p:cNvPr id="49" name="Rectangle 48">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blipFill dpi="0" rotWithShape="1">
            <a:blip r:embed="rId5">
              <a:alphaModFix amt="30000"/>
              <a:duotone>
                <a:prstClr val="black"/>
                <a:schemeClr val="accent1">
                  <a:tint val="45000"/>
                  <a:satMod val="400000"/>
                </a:schemeClr>
              </a:duotone>
              <a:extLst>
                <a:ext uri="{BEBA8EAE-BF5A-486C-A8C5-ECC9F3942E4B}">
                  <a14:imgProps xmlns:a14="http://schemas.microsoft.com/office/drawing/2010/main">
                    <a14:imgLayer r:embed="rId6">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F101DD2-8284-49E6-A1F4-2420F4D03267}"/>
              </a:ext>
            </a:extLst>
          </p:cNvPr>
          <p:cNvSpPr txBox="1"/>
          <p:nvPr/>
        </p:nvSpPr>
        <p:spPr>
          <a:xfrm>
            <a:off x="802386" y="-173735"/>
            <a:ext cx="7543800" cy="160934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cap="all" dirty="0">
                <a:latin typeface="+mj-lt"/>
                <a:ea typeface="+mj-ea"/>
                <a:cs typeface="+mj-cs"/>
              </a:rPr>
              <a:t>Jude 9-10</a:t>
            </a:r>
          </a:p>
        </p:txBody>
      </p:sp>
      <p:sp>
        <p:nvSpPr>
          <p:cNvPr id="5" name="TextBox 4">
            <a:extLst>
              <a:ext uri="{FF2B5EF4-FFF2-40B4-BE49-F238E27FC236}">
                <a16:creationId xmlns:a16="http://schemas.microsoft.com/office/drawing/2014/main" id="{A294D976-94C7-430A-A6F1-F8D0F026FC39}"/>
              </a:ext>
            </a:extLst>
          </p:cNvPr>
          <p:cNvSpPr txBox="1"/>
          <p:nvPr/>
        </p:nvSpPr>
        <p:spPr>
          <a:xfrm>
            <a:off x="797814" y="1283207"/>
            <a:ext cx="7939786" cy="5374482"/>
          </a:xfrm>
          <a:prstGeom prst="rect">
            <a:avLst/>
          </a:prstGeom>
        </p:spPr>
        <p:txBody>
          <a:bodyPr vert="horz" lIns="91440" tIns="45720" rIns="91440" bIns="45720" rtlCol="0">
            <a:normAutofit lnSpcReduction="10000"/>
          </a:bodyPr>
          <a:lstStyle/>
          <a:p>
            <a:pPr defTabSz="914400">
              <a:lnSpc>
                <a:spcPct val="90000"/>
              </a:lnSpc>
              <a:spcAft>
                <a:spcPts val="600"/>
              </a:spcAft>
              <a:buClr>
                <a:schemeClr val="accent1">
                  <a:lumMod val="75000"/>
                </a:schemeClr>
              </a:buClr>
              <a:buSzPct val="85000"/>
            </a:pPr>
            <a:r>
              <a:rPr lang="en-US" sz="3600" dirty="0">
                <a:solidFill>
                  <a:schemeClr val="tx1">
                    <a:lumMod val="75000"/>
                  </a:schemeClr>
                </a:solidFill>
              </a:rPr>
              <a:t>9      But Michael the archangel, when he disputed with the devil and argued about the body of Moses, did not dare pronounce against him a railing judgment, but said, “The Lord rebuke you!”</a:t>
            </a:r>
          </a:p>
          <a:p>
            <a:pPr defTabSz="914400">
              <a:lnSpc>
                <a:spcPct val="90000"/>
              </a:lnSpc>
              <a:spcAft>
                <a:spcPts val="600"/>
              </a:spcAft>
              <a:buClr>
                <a:schemeClr val="accent1">
                  <a:lumMod val="75000"/>
                </a:schemeClr>
              </a:buClr>
              <a:buSzPct val="85000"/>
            </a:pPr>
            <a:r>
              <a:rPr lang="en-US" sz="3600" dirty="0"/>
              <a:t>10    But these men revile the things which they do not understand; and the things which they know by instinct, alike unreasoning animals, by these things they are destroyed.</a:t>
            </a:r>
          </a:p>
        </p:txBody>
      </p:sp>
      <p:grpSp>
        <p:nvGrpSpPr>
          <p:cNvPr id="53" name="Group 52">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54" name="Oval 53">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5" name="Oval 54">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019904500"/>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5EC292-991E-4C8F-9F55-D72971A4B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44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90B7573-D2CD-4589-B099-E8254726A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blipFill dpi="0" rotWithShape="1">
            <a:blip r:embed="rId2">
              <a:alphaModFix amt="5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C26A041F-C32D-4E9C-AD9A-6F8F9710D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8" y="480059"/>
            <a:ext cx="8428482" cy="5897880"/>
          </a:xfrm>
          <a:prstGeom prst="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7A1D31A-F915-4FDB-93CA-B1D1A85238BB}"/>
              </a:ext>
            </a:extLst>
          </p:cNvPr>
          <p:cNvPicPr>
            <a:picLocks noChangeAspect="1"/>
          </p:cNvPicPr>
          <p:nvPr/>
        </p:nvPicPr>
        <p:blipFill>
          <a:blip r:embed="rId4"/>
          <a:stretch>
            <a:fillRect/>
          </a:stretch>
        </p:blipFill>
        <p:spPr>
          <a:xfrm>
            <a:off x="597150" y="1193146"/>
            <a:ext cx="7949698" cy="4471705"/>
          </a:xfrm>
          <a:prstGeom prst="rect">
            <a:avLst/>
          </a:prstGeom>
        </p:spPr>
      </p:pic>
    </p:spTree>
    <p:extLst>
      <p:ext uri="{BB962C8B-B14F-4D97-AF65-F5344CB8AC3E}">
        <p14:creationId xmlns:p14="http://schemas.microsoft.com/office/powerpoint/2010/main" val="287652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5EC292-991E-4C8F-9F55-D72971A4B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783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90B7573-D2CD-4589-B099-E8254726A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blipFill dpi="0" rotWithShape="1">
            <a:blip r:embed="rId2">
              <a:alphaModFix amt="5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C26A041F-C32D-4E9C-AD9A-6F8F9710D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8" y="480059"/>
            <a:ext cx="8428482" cy="5897880"/>
          </a:xfrm>
          <a:prstGeom prst="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6FB6E1E-B0FE-4F87-9BF7-8339C6FD4166}"/>
              </a:ext>
            </a:extLst>
          </p:cNvPr>
          <p:cNvPicPr>
            <a:picLocks noChangeAspect="1"/>
          </p:cNvPicPr>
          <p:nvPr/>
        </p:nvPicPr>
        <p:blipFill>
          <a:blip r:embed="rId4"/>
          <a:stretch>
            <a:fillRect/>
          </a:stretch>
        </p:blipFill>
        <p:spPr>
          <a:xfrm>
            <a:off x="597150" y="1441574"/>
            <a:ext cx="7949698" cy="3974849"/>
          </a:xfrm>
          <a:prstGeom prst="rect">
            <a:avLst/>
          </a:prstGeom>
        </p:spPr>
      </p:pic>
    </p:spTree>
    <p:extLst>
      <p:ext uri="{BB962C8B-B14F-4D97-AF65-F5344CB8AC3E}">
        <p14:creationId xmlns:p14="http://schemas.microsoft.com/office/powerpoint/2010/main" val="2418872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22">
            <a:extLst>
              <a:ext uri="{FF2B5EF4-FFF2-40B4-BE49-F238E27FC236}">
                <a16:creationId xmlns:a16="http://schemas.microsoft.com/office/drawing/2014/main" id="{44FC10B2-BCD5-46E2-A2E0-F714BE70C5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346946"/>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24">
            <a:extLst>
              <a:ext uri="{FF2B5EF4-FFF2-40B4-BE49-F238E27FC236}">
                <a16:creationId xmlns:a16="http://schemas.microsoft.com/office/drawing/2014/main" id="{92C2962D-5AA6-4EB0-9A2C-F385BF76A2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4299696"/>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26">
            <a:extLst>
              <a:ext uri="{FF2B5EF4-FFF2-40B4-BE49-F238E27FC236}">
                <a16:creationId xmlns:a16="http://schemas.microsoft.com/office/drawing/2014/main" id="{5196A65C-A88E-4E6C-9882-A77D52FCE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484779"/>
            <a:ext cx="7667244"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28">
            <a:extLst>
              <a:ext uri="{FF2B5EF4-FFF2-40B4-BE49-F238E27FC236}">
                <a16:creationId xmlns:a16="http://schemas.microsoft.com/office/drawing/2014/main" id="{9D656BC9-D198-47EB-BF65-7B922CED41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911" y="4068923"/>
            <a:ext cx="810678" cy="1080902"/>
            <a:chOff x="9685338" y="4460675"/>
            <a:chExt cx="1080904" cy="1080902"/>
          </a:xfrm>
        </p:grpSpPr>
        <p:sp>
          <p:nvSpPr>
            <p:cNvPr id="30" name="Oval 29">
              <a:extLst>
                <a:ext uri="{FF2B5EF4-FFF2-40B4-BE49-F238E27FC236}">
                  <a16:creationId xmlns:a16="http://schemas.microsoft.com/office/drawing/2014/main" id="{9C92DB27-596D-48D1-BB72-94081C9C1E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1" name="Oval 30">
              <a:extLst>
                <a:ext uri="{FF2B5EF4-FFF2-40B4-BE49-F238E27FC236}">
                  <a16:creationId xmlns:a16="http://schemas.microsoft.com/office/drawing/2014/main" id="{9AF33BFF-A87A-4022-BFF0-6C6E10173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9" name="Rectangle 32">
            <a:extLst>
              <a:ext uri="{FF2B5EF4-FFF2-40B4-BE49-F238E27FC236}">
                <a16:creationId xmlns:a16="http://schemas.microsoft.com/office/drawing/2014/main" id="{5AAA0D94-BFF0-44AF-9E04-13800A619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715" y="-1"/>
            <a:ext cx="915543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0" name="Rectangle 34">
            <a:extLst>
              <a:ext uri="{FF2B5EF4-FFF2-40B4-BE49-F238E27FC236}">
                <a16:creationId xmlns:a16="http://schemas.microsoft.com/office/drawing/2014/main" id="{4E0242FF-80FA-4D90-877A-E17E42240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928117"/>
            <a:ext cx="7763256"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36">
            <a:extLst>
              <a:ext uri="{FF2B5EF4-FFF2-40B4-BE49-F238E27FC236}">
                <a16:creationId xmlns:a16="http://schemas.microsoft.com/office/drawing/2014/main" id="{1B92E287-CC3E-48F7-B435-D232FB9006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1002" y="1110053"/>
            <a:ext cx="4972879"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F33D55-5AB6-4068-A95E-E421D81A8D67}"/>
              </a:ext>
            </a:extLst>
          </p:cNvPr>
          <p:cNvSpPr>
            <a:spLocks noGrp="1"/>
          </p:cNvSpPr>
          <p:nvPr>
            <p:ph type="title"/>
          </p:nvPr>
        </p:nvSpPr>
        <p:spPr>
          <a:xfrm>
            <a:off x="3721032" y="1432223"/>
            <a:ext cx="4542858" cy="3357976"/>
          </a:xfrm>
        </p:spPr>
        <p:txBody>
          <a:bodyPr vert="horz" lIns="91440" tIns="45720" rIns="91440" bIns="45720" rtlCol="0" anchor="ctr">
            <a:normAutofit/>
          </a:bodyPr>
          <a:lstStyle/>
          <a:p>
            <a:pPr>
              <a:lnSpc>
                <a:spcPct val="80000"/>
              </a:lnSpc>
            </a:pPr>
            <a:r>
              <a:rPr lang="en-US" sz="4900" kern="1200" cap="all" baseline="0">
                <a:blipFill dpi="0" rotWithShape="1">
                  <a:blip r:embed="rId4">
                    <a:extLst/>
                  </a:blip>
                  <a:srcRect/>
                  <a:tile tx="6350" ty="-127000" sx="65000" sy="64000" flip="none" algn="tl"/>
                </a:blipFill>
                <a:latin typeface="+mj-lt"/>
                <a:ea typeface="+mj-ea"/>
                <a:cs typeface="+mj-cs"/>
              </a:rPr>
              <a:t>Congratulations!</a:t>
            </a:r>
          </a:p>
        </p:txBody>
      </p:sp>
      <p:pic>
        <p:nvPicPr>
          <p:cNvPr id="5" name="Picture 4">
            <a:extLst>
              <a:ext uri="{FF2B5EF4-FFF2-40B4-BE49-F238E27FC236}">
                <a16:creationId xmlns:a16="http://schemas.microsoft.com/office/drawing/2014/main" id="{3410FE3B-3F7B-47F8-9465-CB4D537E70A6}"/>
              </a:ext>
            </a:extLst>
          </p:cNvPr>
          <p:cNvPicPr>
            <a:picLocks noChangeAspect="1"/>
          </p:cNvPicPr>
          <p:nvPr/>
        </p:nvPicPr>
        <p:blipFill rotWithShape="1">
          <a:blip r:embed="rId6"/>
          <a:srcRect l="5785" r="17970" b="-2"/>
          <a:stretch/>
        </p:blipFill>
        <p:spPr>
          <a:xfrm>
            <a:off x="688593" y="1111504"/>
            <a:ext cx="2792409" cy="4578096"/>
          </a:xfrm>
          <a:prstGeom prst="rect">
            <a:avLst/>
          </a:prstGeom>
        </p:spPr>
      </p:pic>
      <p:sp>
        <p:nvSpPr>
          <p:cNvPr id="62" name="Rectangle 38">
            <a:extLst>
              <a:ext uri="{FF2B5EF4-FFF2-40B4-BE49-F238E27FC236}">
                <a16:creationId xmlns:a16="http://schemas.microsoft.com/office/drawing/2014/main" id="{B354BB7A-6D45-494D-90A8-2F497C01F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5780565"/>
            <a:ext cx="7763256"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40">
            <a:extLst>
              <a:ext uri="{FF2B5EF4-FFF2-40B4-BE49-F238E27FC236}">
                <a16:creationId xmlns:a16="http://schemas.microsoft.com/office/drawing/2014/main" id="{A12E4495-24BE-4FFE-91E5-5BA7727EF1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5190" y="5257800"/>
            <a:ext cx="810678" cy="1080902"/>
            <a:chOff x="9685338" y="4460675"/>
            <a:chExt cx="1080904" cy="1080902"/>
          </a:xfrm>
        </p:grpSpPr>
        <p:sp>
          <p:nvSpPr>
            <p:cNvPr id="42" name="Oval 41">
              <a:extLst>
                <a:ext uri="{FF2B5EF4-FFF2-40B4-BE49-F238E27FC236}">
                  <a16:creationId xmlns:a16="http://schemas.microsoft.com/office/drawing/2014/main" id="{C71644A3-12B1-4F51-BB08-FDD391EF5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3" name="Oval 42">
              <a:extLst>
                <a:ext uri="{FF2B5EF4-FFF2-40B4-BE49-F238E27FC236}">
                  <a16:creationId xmlns:a16="http://schemas.microsoft.com/office/drawing/2014/main" id="{1A6658C1-CF92-4E90-A775-D0D64A3D32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975916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60CB-9D78-4EBC-8529-E11CE0CD5533}"/>
              </a:ext>
            </a:extLst>
          </p:cNvPr>
          <p:cNvSpPr>
            <a:spLocks noGrp="1"/>
          </p:cNvSpPr>
          <p:nvPr>
            <p:ph type="title"/>
          </p:nvPr>
        </p:nvSpPr>
        <p:spPr>
          <a:xfrm>
            <a:off x="685800" y="0"/>
            <a:ext cx="7772400" cy="1609344"/>
          </a:xfrm>
        </p:spPr>
        <p:txBody>
          <a:bodyPr/>
          <a:lstStyle/>
          <a:p>
            <a:r>
              <a:rPr lang="en-US" dirty="0"/>
              <a:t>The Book of Jude</a:t>
            </a:r>
          </a:p>
        </p:txBody>
      </p:sp>
      <p:sp>
        <p:nvSpPr>
          <p:cNvPr id="3" name="Content Placeholder 2">
            <a:extLst>
              <a:ext uri="{FF2B5EF4-FFF2-40B4-BE49-F238E27FC236}">
                <a16:creationId xmlns:a16="http://schemas.microsoft.com/office/drawing/2014/main" id="{ED3A4AB9-818C-44DC-80BD-79C96AE46700}"/>
              </a:ext>
            </a:extLst>
          </p:cNvPr>
          <p:cNvSpPr>
            <a:spLocks noGrp="1"/>
          </p:cNvSpPr>
          <p:nvPr>
            <p:ph idx="1"/>
          </p:nvPr>
        </p:nvSpPr>
        <p:spPr>
          <a:xfrm>
            <a:off x="685800" y="1303224"/>
            <a:ext cx="8281219" cy="4952434"/>
          </a:xfrm>
        </p:spPr>
        <p:txBody>
          <a:bodyPr>
            <a:normAutofit fontScale="92500" lnSpcReduction="20000"/>
          </a:bodyPr>
          <a:lstStyle/>
          <a:p>
            <a:pPr marL="457200" indent="-457200">
              <a:buFont typeface="+mj-lt"/>
              <a:buAutoNum type="arabicPeriod"/>
            </a:pPr>
            <a:r>
              <a:rPr lang="en-US" sz="2400" dirty="0"/>
              <a:t>Who wrote the book? </a:t>
            </a:r>
            <a:r>
              <a:rPr lang="en-US" sz="2400" dirty="0">
                <a:solidFill>
                  <a:schemeClr val="accent1"/>
                </a:solidFill>
              </a:rPr>
              <a:t>Jude, brother of James, half –brother of Jesus Christ.</a:t>
            </a:r>
          </a:p>
          <a:p>
            <a:pPr marL="457200" indent="-457200">
              <a:buFont typeface="+mj-lt"/>
              <a:buAutoNum type="arabicPeriod"/>
            </a:pPr>
            <a:r>
              <a:rPr lang="en-US" sz="2400" dirty="0"/>
              <a:t>Who was the book written to? </a:t>
            </a:r>
            <a:r>
              <a:rPr lang="en-US" sz="2400" dirty="0">
                <a:solidFill>
                  <a:schemeClr val="accent1"/>
                </a:solidFill>
              </a:rPr>
              <a:t>Believers, Jews scattered in Asia Minor</a:t>
            </a:r>
          </a:p>
          <a:p>
            <a:pPr marL="457200" indent="-457200">
              <a:buFont typeface="+mj-lt"/>
              <a:buAutoNum type="arabicPeriod"/>
            </a:pPr>
            <a:r>
              <a:rPr lang="en-US" sz="2400" dirty="0"/>
              <a:t>When was the book written? </a:t>
            </a:r>
            <a:r>
              <a:rPr lang="en-US" sz="2400" dirty="0">
                <a:solidFill>
                  <a:schemeClr val="accent1"/>
                </a:solidFill>
              </a:rPr>
              <a:t>Between 68-80 AD</a:t>
            </a:r>
          </a:p>
          <a:p>
            <a:pPr marL="457200" indent="-457200">
              <a:buFont typeface="+mj-lt"/>
              <a:buAutoNum type="arabicPeriod"/>
            </a:pPr>
            <a:r>
              <a:rPr lang="en-US" sz="2400" dirty="0"/>
              <a:t>Where was the book written from? </a:t>
            </a:r>
            <a:r>
              <a:rPr lang="en-US" sz="2400" dirty="0">
                <a:solidFill>
                  <a:schemeClr val="accent1"/>
                </a:solidFill>
              </a:rPr>
              <a:t>Possibly in the Land of Canaan</a:t>
            </a:r>
          </a:p>
          <a:p>
            <a:pPr marL="457200" indent="-457200">
              <a:buFont typeface="+mj-lt"/>
              <a:buAutoNum type="arabicPeriod"/>
            </a:pPr>
            <a:r>
              <a:rPr lang="en-US" sz="2400" dirty="0"/>
              <a:t>What’s the Genre of the book? </a:t>
            </a:r>
            <a:r>
              <a:rPr lang="en-US" sz="2400" dirty="0">
                <a:solidFill>
                  <a:schemeClr val="accent1"/>
                </a:solidFill>
              </a:rPr>
              <a:t>Epistolary</a:t>
            </a:r>
            <a:r>
              <a:rPr lang="en-US" sz="2400" dirty="0"/>
              <a:t> </a:t>
            </a:r>
          </a:p>
          <a:p>
            <a:pPr marL="457200" indent="-457200">
              <a:buFont typeface="+mj-lt"/>
              <a:buAutoNum type="arabicPeriod"/>
            </a:pPr>
            <a:r>
              <a:rPr lang="en-US" sz="2400" dirty="0"/>
              <a:t>What’s the purpose of the book? </a:t>
            </a:r>
            <a:r>
              <a:rPr lang="en-US" sz="2400" dirty="0">
                <a:solidFill>
                  <a:schemeClr val="accent1"/>
                </a:solidFill>
              </a:rPr>
              <a:t>To exhort believers to earnestly contend for the faith in the face of apostasy.</a:t>
            </a:r>
          </a:p>
          <a:p>
            <a:pPr marL="457200" indent="-457200">
              <a:buFont typeface="+mj-lt"/>
              <a:buAutoNum type="arabicPeriod"/>
            </a:pPr>
            <a:r>
              <a:rPr lang="en-US" sz="2400" dirty="0"/>
              <a:t>What’s in the book? </a:t>
            </a:r>
            <a:r>
              <a:rPr lang="en-US" sz="2400" dirty="0">
                <a:solidFill>
                  <a:schemeClr val="accent1"/>
                </a:solidFill>
              </a:rPr>
              <a:t>A present threat of and defense against false teachers.</a:t>
            </a:r>
          </a:p>
          <a:p>
            <a:pPr marL="457200" indent="-457200">
              <a:buFont typeface="+mj-lt"/>
              <a:buAutoNum type="arabicPeriod"/>
            </a:pPr>
            <a:r>
              <a:rPr lang="en-US" sz="2400" dirty="0"/>
              <a:t>Is there an application? </a:t>
            </a:r>
            <a:r>
              <a:rPr lang="en-US" sz="2400" dirty="0">
                <a:solidFill>
                  <a:schemeClr val="accent1"/>
                </a:solidFill>
              </a:rPr>
              <a:t>1) grow spiritually (v.20); 2) be assured of your salvation (v.21; 24-25); and 3) also to help those who doubt (v.23-24). </a:t>
            </a:r>
          </a:p>
        </p:txBody>
      </p:sp>
    </p:spTree>
    <p:extLst>
      <p:ext uri="{BB962C8B-B14F-4D97-AF65-F5344CB8AC3E}">
        <p14:creationId xmlns:p14="http://schemas.microsoft.com/office/powerpoint/2010/main" val="2435864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6C3F9269-B51E-4556-9221-44C750789B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46" name="Oval 45">
              <a:extLst>
                <a:ext uri="{FF2B5EF4-FFF2-40B4-BE49-F238E27FC236}">
                  <a16:creationId xmlns:a16="http://schemas.microsoft.com/office/drawing/2014/main" id="{FC6015A4-B230-407A-A119-C7CEF83D1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7" name="Oval 46">
              <a:extLst>
                <a:ext uri="{FF2B5EF4-FFF2-40B4-BE49-F238E27FC236}">
                  <a16:creationId xmlns:a16="http://schemas.microsoft.com/office/drawing/2014/main" id="{DFD343FD-1A4D-4EB5-A19C-877ECC71A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rotWithShape="1">
          <a:blip r:embed="rId4">
            <a:extLst/>
          </a:blip>
          <a:srcRect/>
          <a:stretch/>
        </p:blipFill>
        <p:spPr>
          <a:xfrm>
            <a:off x="20" y="10"/>
            <a:ext cx="9143980" cy="6857989"/>
          </a:xfrm>
          <a:prstGeom prst="rect">
            <a:avLst/>
          </a:prstGeom>
        </p:spPr>
      </p:pic>
      <p:sp>
        <p:nvSpPr>
          <p:cNvPr id="49" name="Rectangle 48">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blipFill dpi="0" rotWithShape="1">
            <a:blip r:embed="rId5">
              <a:alphaModFix amt="30000"/>
              <a:duotone>
                <a:prstClr val="black"/>
                <a:schemeClr val="accent1">
                  <a:tint val="45000"/>
                  <a:satMod val="400000"/>
                </a:schemeClr>
              </a:duotone>
              <a:extLst>
                <a:ext uri="{BEBA8EAE-BF5A-486C-A8C5-ECC9F3942E4B}">
                  <a14:imgProps xmlns:a14="http://schemas.microsoft.com/office/drawing/2010/main">
                    <a14:imgLayer r:embed="rId6">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F101DD2-8284-49E6-A1F4-2420F4D03267}"/>
              </a:ext>
            </a:extLst>
          </p:cNvPr>
          <p:cNvSpPr txBox="1"/>
          <p:nvPr/>
        </p:nvSpPr>
        <p:spPr>
          <a:xfrm>
            <a:off x="802386" y="-173735"/>
            <a:ext cx="7543800" cy="160934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cap="all" dirty="0">
                <a:latin typeface="+mj-lt"/>
                <a:ea typeface="+mj-ea"/>
                <a:cs typeface="+mj-cs"/>
              </a:rPr>
              <a:t>Jude 8-9</a:t>
            </a:r>
          </a:p>
        </p:txBody>
      </p:sp>
      <p:sp>
        <p:nvSpPr>
          <p:cNvPr id="5" name="TextBox 4">
            <a:extLst>
              <a:ext uri="{FF2B5EF4-FFF2-40B4-BE49-F238E27FC236}">
                <a16:creationId xmlns:a16="http://schemas.microsoft.com/office/drawing/2014/main" id="{A294D976-94C7-430A-A6F1-F8D0F026FC39}"/>
              </a:ext>
            </a:extLst>
          </p:cNvPr>
          <p:cNvSpPr txBox="1"/>
          <p:nvPr/>
        </p:nvSpPr>
        <p:spPr>
          <a:xfrm>
            <a:off x="797814" y="1283207"/>
            <a:ext cx="7939786" cy="5374482"/>
          </a:xfrm>
          <a:prstGeom prst="rect">
            <a:avLst/>
          </a:prstGeom>
        </p:spPr>
        <p:txBody>
          <a:bodyPr vert="horz" lIns="91440" tIns="45720" rIns="91440" bIns="45720" rtlCol="0">
            <a:normAutofit/>
          </a:bodyPr>
          <a:lstStyle/>
          <a:p>
            <a:pPr defTabSz="914400">
              <a:lnSpc>
                <a:spcPct val="90000"/>
              </a:lnSpc>
              <a:spcAft>
                <a:spcPts val="600"/>
              </a:spcAft>
              <a:buClr>
                <a:schemeClr val="accent1">
                  <a:lumMod val="75000"/>
                </a:schemeClr>
              </a:buClr>
              <a:buSzPct val="85000"/>
            </a:pPr>
            <a:r>
              <a:rPr lang="en-US" sz="3600" dirty="0"/>
              <a:t> 8      Yet in the same way these men, also by dreaming, defile the flesh, and reject authority, and revile angelic majesties.</a:t>
            </a:r>
          </a:p>
          <a:p>
            <a:pPr defTabSz="914400">
              <a:lnSpc>
                <a:spcPct val="90000"/>
              </a:lnSpc>
              <a:spcAft>
                <a:spcPts val="600"/>
              </a:spcAft>
              <a:buClr>
                <a:schemeClr val="accent1">
                  <a:lumMod val="75000"/>
                </a:schemeClr>
              </a:buClr>
              <a:buSzPct val="85000"/>
            </a:pPr>
            <a:r>
              <a:rPr lang="en-US" sz="3600" dirty="0">
                <a:solidFill>
                  <a:schemeClr val="tx1">
                    <a:lumMod val="75000"/>
                  </a:schemeClr>
                </a:solidFill>
              </a:rPr>
              <a:t> 9      But Michael the archangel, when he disputed with the devil and argued about the body of Moses, did not dare pronounce against him a railing judgment, but said, “The Lord rebuke you!”</a:t>
            </a:r>
          </a:p>
        </p:txBody>
      </p:sp>
      <p:grpSp>
        <p:nvGrpSpPr>
          <p:cNvPr id="53" name="Group 52">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54" name="Oval 53">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5" name="Oval 54">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82896480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6C3F9269-B51E-4556-9221-44C750789B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46" name="Oval 45">
              <a:extLst>
                <a:ext uri="{FF2B5EF4-FFF2-40B4-BE49-F238E27FC236}">
                  <a16:creationId xmlns:a16="http://schemas.microsoft.com/office/drawing/2014/main" id="{FC6015A4-B230-407A-A119-C7CEF83D1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7" name="Oval 46">
              <a:extLst>
                <a:ext uri="{FF2B5EF4-FFF2-40B4-BE49-F238E27FC236}">
                  <a16:creationId xmlns:a16="http://schemas.microsoft.com/office/drawing/2014/main" id="{DFD343FD-1A4D-4EB5-A19C-877ECC71A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rotWithShape="1">
          <a:blip r:embed="rId4">
            <a:extLst/>
          </a:blip>
          <a:srcRect/>
          <a:stretch/>
        </p:blipFill>
        <p:spPr>
          <a:xfrm>
            <a:off x="20" y="10"/>
            <a:ext cx="9143980" cy="6857989"/>
          </a:xfrm>
          <a:prstGeom prst="rect">
            <a:avLst/>
          </a:prstGeom>
        </p:spPr>
      </p:pic>
      <p:sp>
        <p:nvSpPr>
          <p:cNvPr id="49" name="Rectangle 48">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blipFill dpi="0" rotWithShape="1">
            <a:blip r:embed="rId5">
              <a:alphaModFix amt="30000"/>
              <a:duotone>
                <a:prstClr val="black"/>
                <a:schemeClr val="accent1">
                  <a:tint val="45000"/>
                  <a:satMod val="400000"/>
                </a:schemeClr>
              </a:duotone>
              <a:extLst>
                <a:ext uri="{BEBA8EAE-BF5A-486C-A8C5-ECC9F3942E4B}">
                  <a14:imgProps xmlns:a14="http://schemas.microsoft.com/office/drawing/2010/main">
                    <a14:imgLayer r:embed="rId6">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F101DD2-8284-49E6-A1F4-2420F4D03267}"/>
              </a:ext>
            </a:extLst>
          </p:cNvPr>
          <p:cNvSpPr txBox="1"/>
          <p:nvPr/>
        </p:nvSpPr>
        <p:spPr>
          <a:xfrm>
            <a:off x="802386" y="-173735"/>
            <a:ext cx="7543800" cy="160934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cap="all" dirty="0">
                <a:latin typeface="+mj-lt"/>
                <a:ea typeface="+mj-ea"/>
                <a:cs typeface="+mj-cs"/>
              </a:rPr>
              <a:t>Jude 8-9</a:t>
            </a:r>
          </a:p>
        </p:txBody>
      </p:sp>
      <p:sp>
        <p:nvSpPr>
          <p:cNvPr id="5" name="TextBox 4">
            <a:extLst>
              <a:ext uri="{FF2B5EF4-FFF2-40B4-BE49-F238E27FC236}">
                <a16:creationId xmlns:a16="http://schemas.microsoft.com/office/drawing/2014/main" id="{A294D976-94C7-430A-A6F1-F8D0F026FC39}"/>
              </a:ext>
            </a:extLst>
          </p:cNvPr>
          <p:cNvSpPr txBox="1"/>
          <p:nvPr/>
        </p:nvSpPr>
        <p:spPr>
          <a:xfrm>
            <a:off x="797814" y="1283207"/>
            <a:ext cx="7939786" cy="5374482"/>
          </a:xfrm>
          <a:prstGeom prst="rect">
            <a:avLst/>
          </a:prstGeom>
        </p:spPr>
        <p:txBody>
          <a:bodyPr vert="horz" lIns="91440" tIns="45720" rIns="91440" bIns="45720" rtlCol="0">
            <a:normAutofit/>
          </a:bodyPr>
          <a:lstStyle/>
          <a:p>
            <a:pPr defTabSz="914400">
              <a:lnSpc>
                <a:spcPct val="90000"/>
              </a:lnSpc>
              <a:spcAft>
                <a:spcPts val="600"/>
              </a:spcAft>
              <a:buClr>
                <a:schemeClr val="accent1">
                  <a:lumMod val="75000"/>
                </a:schemeClr>
              </a:buClr>
              <a:buSzPct val="85000"/>
            </a:pPr>
            <a:r>
              <a:rPr lang="en-US" sz="3600" dirty="0">
                <a:solidFill>
                  <a:schemeClr val="tx1">
                    <a:lumMod val="75000"/>
                  </a:schemeClr>
                </a:solidFill>
              </a:rPr>
              <a:t> 8      Yet in the same way these men, also by dreaming, defile the flesh, and reject authority, and revile angelic majesties.</a:t>
            </a:r>
          </a:p>
          <a:p>
            <a:pPr defTabSz="914400">
              <a:lnSpc>
                <a:spcPct val="90000"/>
              </a:lnSpc>
              <a:spcAft>
                <a:spcPts val="600"/>
              </a:spcAft>
              <a:buClr>
                <a:schemeClr val="accent1">
                  <a:lumMod val="75000"/>
                </a:schemeClr>
              </a:buClr>
              <a:buSzPct val="85000"/>
            </a:pPr>
            <a:r>
              <a:rPr lang="en-US" sz="3600" dirty="0"/>
              <a:t> 9      But Michael the archangel, when he disputed with the devil and argued about the body of Moses, did not dare pronounce against him a railing judgment, but said, “The Lord rebuke you!”</a:t>
            </a:r>
          </a:p>
        </p:txBody>
      </p:sp>
      <p:grpSp>
        <p:nvGrpSpPr>
          <p:cNvPr id="53" name="Group 52">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54" name="Oval 53">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5" name="Oval 54">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23913461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81D2A-8853-4D6B-AD5D-0A0C98EADF63}"/>
              </a:ext>
            </a:extLst>
          </p:cNvPr>
          <p:cNvSpPr>
            <a:spLocks noGrp="1"/>
          </p:cNvSpPr>
          <p:nvPr>
            <p:ph type="title"/>
          </p:nvPr>
        </p:nvSpPr>
        <p:spPr>
          <a:xfrm>
            <a:off x="685798" y="-487887"/>
            <a:ext cx="7772400" cy="1609344"/>
          </a:xfrm>
        </p:spPr>
        <p:txBody>
          <a:bodyPr/>
          <a:lstStyle/>
          <a:p>
            <a:pPr algn="ctr"/>
            <a:r>
              <a:rPr lang="en-US" dirty="0"/>
              <a:t>…Revile angelic majesties</a:t>
            </a:r>
          </a:p>
        </p:txBody>
      </p:sp>
      <p:graphicFrame>
        <p:nvGraphicFramePr>
          <p:cNvPr id="3" name="Table 2">
            <a:extLst>
              <a:ext uri="{FF2B5EF4-FFF2-40B4-BE49-F238E27FC236}">
                <a16:creationId xmlns:a16="http://schemas.microsoft.com/office/drawing/2014/main" id="{5D1832D8-9A44-4284-BEED-22E4AA9926DA}"/>
              </a:ext>
            </a:extLst>
          </p:cNvPr>
          <p:cNvGraphicFramePr>
            <a:graphicFrameLocks noGrp="1"/>
          </p:cNvGraphicFramePr>
          <p:nvPr>
            <p:extLst>
              <p:ext uri="{D42A27DB-BD31-4B8C-83A1-F6EECF244321}">
                <p14:modId xmlns:p14="http://schemas.microsoft.com/office/powerpoint/2010/main" val="366992332"/>
              </p:ext>
            </p:extLst>
          </p:nvPr>
        </p:nvGraphicFramePr>
        <p:xfrm>
          <a:off x="-2" y="787400"/>
          <a:ext cx="9144002" cy="4598939"/>
        </p:xfrm>
        <a:graphic>
          <a:graphicData uri="http://schemas.openxmlformats.org/drawingml/2006/table">
            <a:tbl>
              <a:tblPr firstRow="1" bandRow="1">
                <a:tableStyleId>{5C22544A-7EE6-4342-B048-85BDC9FD1C3A}</a:tableStyleId>
              </a:tblPr>
              <a:tblGrid>
                <a:gridCol w="2324102">
                  <a:extLst>
                    <a:ext uri="{9D8B030D-6E8A-4147-A177-3AD203B41FA5}">
                      <a16:colId xmlns:a16="http://schemas.microsoft.com/office/drawing/2014/main" val="270559044"/>
                    </a:ext>
                  </a:extLst>
                </a:gridCol>
                <a:gridCol w="6819900">
                  <a:extLst>
                    <a:ext uri="{9D8B030D-6E8A-4147-A177-3AD203B41FA5}">
                      <a16:colId xmlns:a16="http://schemas.microsoft.com/office/drawing/2014/main" val="2136057230"/>
                    </a:ext>
                  </a:extLst>
                </a:gridCol>
              </a:tblGrid>
              <a:tr h="419925">
                <a:tc>
                  <a:txBody>
                    <a:bodyPr/>
                    <a:lstStyle/>
                    <a:p>
                      <a:pPr algn="ctr"/>
                      <a:r>
                        <a:rPr lang="en-US" sz="2400" dirty="0"/>
                        <a:t>Reference</a:t>
                      </a:r>
                    </a:p>
                  </a:txBody>
                  <a:tcPr/>
                </a:tc>
                <a:tc>
                  <a:txBody>
                    <a:bodyPr/>
                    <a:lstStyle/>
                    <a:p>
                      <a:pPr algn="ctr"/>
                      <a:r>
                        <a:rPr lang="en-US" sz="2400" dirty="0"/>
                        <a:t>Jewish Belief</a:t>
                      </a:r>
                    </a:p>
                  </a:txBody>
                  <a:tcPr/>
                </a:tc>
                <a:extLst>
                  <a:ext uri="{0D108BD9-81ED-4DB2-BD59-A6C34878D82A}">
                    <a16:rowId xmlns:a16="http://schemas.microsoft.com/office/drawing/2014/main" val="2577996827"/>
                  </a:ext>
                </a:extLst>
              </a:tr>
              <a:tr h="392875">
                <a:tc>
                  <a:txBody>
                    <a:bodyPr/>
                    <a:lstStyle/>
                    <a:p>
                      <a:pPr algn="ctr"/>
                      <a:r>
                        <a:rPr lang="en-US" sz="2400" dirty="0"/>
                        <a:t>Jub. 1:27-29; Josephus Ant.;</a:t>
                      </a:r>
                    </a:p>
                    <a:p>
                      <a:pPr algn="ctr"/>
                      <a:r>
                        <a:rPr lang="en-US" sz="2400" dirty="0"/>
                        <a:t>Acts 7:38, 53; Heb 2:2</a:t>
                      </a:r>
                    </a:p>
                  </a:txBody>
                  <a:tcPr/>
                </a:tc>
                <a:tc>
                  <a:txBody>
                    <a:bodyPr/>
                    <a:lstStyle/>
                    <a:p>
                      <a:r>
                        <a:rPr lang="en-US" sz="2400" b="1" dirty="0"/>
                        <a:t>Law of Moses mediated by angels</a:t>
                      </a:r>
                    </a:p>
                  </a:txBody>
                  <a:tcPr/>
                </a:tc>
                <a:extLst>
                  <a:ext uri="{0D108BD9-81ED-4DB2-BD59-A6C34878D82A}">
                    <a16:rowId xmlns:a16="http://schemas.microsoft.com/office/drawing/2014/main" val="1450300461"/>
                  </a:ext>
                </a:extLst>
              </a:tr>
              <a:tr h="442961">
                <a:tc>
                  <a:txBody>
                    <a:bodyPr/>
                    <a:lstStyle/>
                    <a:p>
                      <a:pPr algn="ctr"/>
                      <a:r>
                        <a:rPr lang="en-US" sz="2400" dirty="0"/>
                        <a:t>Herm. Sim. 8:3:3</a:t>
                      </a:r>
                    </a:p>
                  </a:txBody>
                  <a:tcPr/>
                </a:tc>
                <a:tc>
                  <a:txBody>
                    <a:bodyPr/>
                    <a:lstStyle/>
                    <a:p>
                      <a:r>
                        <a:rPr lang="en-US" sz="2400" b="1" dirty="0"/>
                        <a:t>Angels watched over the Law’s observance</a:t>
                      </a:r>
                    </a:p>
                  </a:txBody>
                  <a:tcPr/>
                </a:tc>
                <a:extLst>
                  <a:ext uri="{0D108BD9-81ED-4DB2-BD59-A6C34878D82A}">
                    <a16:rowId xmlns:a16="http://schemas.microsoft.com/office/drawing/2014/main" val="2596487547"/>
                  </a:ext>
                </a:extLst>
              </a:tr>
              <a:tr h="941339">
                <a:tc>
                  <a:txBody>
                    <a:bodyPr/>
                    <a:lstStyle/>
                    <a:p>
                      <a:pPr algn="ctr"/>
                      <a:r>
                        <a:rPr lang="en-US" sz="2400" dirty="0"/>
                        <a:t>Jude 6</a:t>
                      </a:r>
                    </a:p>
                  </a:txBody>
                  <a:tcPr/>
                </a:tc>
                <a:tc>
                  <a:txBody>
                    <a:bodyPr/>
                    <a:lstStyle/>
                    <a:p>
                      <a:r>
                        <a:rPr lang="en-US" sz="2400" b="1" dirty="0"/>
                        <a:t>Angels guardian of the created order</a:t>
                      </a:r>
                    </a:p>
                  </a:txBody>
                  <a:tcPr/>
                </a:tc>
                <a:extLst>
                  <a:ext uri="{0D108BD9-81ED-4DB2-BD59-A6C34878D82A}">
                    <a16:rowId xmlns:a16="http://schemas.microsoft.com/office/drawing/2014/main" val="2137461141"/>
                  </a:ext>
                </a:extLst>
              </a:tr>
              <a:tr h="431800">
                <a:tc>
                  <a:txBody>
                    <a:bodyPr/>
                    <a:lstStyle/>
                    <a:p>
                      <a:pPr algn="ctr"/>
                      <a:r>
                        <a:rPr lang="en-US" sz="2400" dirty="0"/>
                        <a:t>1 Cor 11:10??</a:t>
                      </a:r>
                    </a:p>
                  </a:txBody>
                  <a:tcPr/>
                </a:tc>
                <a:tc>
                  <a:txBody>
                    <a:bodyPr/>
                    <a:lstStyle/>
                    <a:p>
                      <a:r>
                        <a:rPr lang="en-US" sz="2400" b="1" dirty="0"/>
                        <a:t>Angels guardian over the Christian assembly??</a:t>
                      </a:r>
                    </a:p>
                  </a:txBody>
                  <a:tcPr/>
                </a:tc>
                <a:extLst>
                  <a:ext uri="{0D108BD9-81ED-4DB2-BD59-A6C34878D82A}">
                    <a16:rowId xmlns:a16="http://schemas.microsoft.com/office/drawing/2014/main" val="3680702753"/>
                  </a:ext>
                </a:extLst>
              </a:tr>
            </a:tbl>
          </a:graphicData>
        </a:graphic>
      </p:graphicFrame>
      <p:sp>
        <p:nvSpPr>
          <p:cNvPr id="5" name="Rectangle 4">
            <a:extLst>
              <a:ext uri="{FF2B5EF4-FFF2-40B4-BE49-F238E27FC236}">
                <a16:creationId xmlns:a16="http://schemas.microsoft.com/office/drawing/2014/main" id="{FC708E7B-13FE-4A8F-ADD5-880E2DBFC0FE}"/>
              </a:ext>
            </a:extLst>
          </p:cNvPr>
          <p:cNvSpPr/>
          <p:nvPr/>
        </p:nvSpPr>
        <p:spPr>
          <a:xfrm>
            <a:off x="190500" y="6070600"/>
            <a:ext cx="8267698" cy="646331"/>
          </a:xfrm>
          <a:prstGeom prst="rect">
            <a:avLst/>
          </a:prstGeom>
        </p:spPr>
        <p:txBody>
          <a:bodyPr wrap="square">
            <a:spAutoFit/>
          </a:bodyPr>
          <a:lstStyle/>
          <a:p>
            <a:r>
              <a:rPr lang="en-US" dirty="0"/>
              <a:t>Bauckham, Richard, J. </a:t>
            </a:r>
            <a:r>
              <a:rPr lang="en-US" i="1" dirty="0"/>
              <a:t>World Biblical Commentary: Jude, 2 Peter</a:t>
            </a:r>
            <a:r>
              <a:rPr lang="en-US" dirty="0"/>
              <a:t>. Vol. 50. 61 vols. Waco, Texas: Word Books, Publisher, 1983, 58-59.</a:t>
            </a:r>
          </a:p>
        </p:txBody>
      </p:sp>
    </p:spTree>
    <p:extLst>
      <p:ext uri="{BB962C8B-B14F-4D97-AF65-F5344CB8AC3E}">
        <p14:creationId xmlns:p14="http://schemas.microsoft.com/office/powerpoint/2010/main" val="50936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AFE61E-85C7-4989-AE6D-88EFEAFC6380}"/>
              </a:ext>
            </a:extLst>
          </p:cNvPr>
          <p:cNvPicPr>
            <a:picLocks noChangeAspect="1"/>
          </p:cNvPicPr>
          <p:nvPr/>
        </p:nvPicPr>
        <p:blipFill>
          <a:blip r:embed="rId2"/>
          <a:stretch>
            <a:fillRect/>
          </a:stretch>
        </p:blipFill>
        <p:spPr>
          <a:xfrm>
            <a:off x="1143000" y="0"/>
            <a:ext cx="6858000" cy="6858000"/>
          </a:xfrm>
          <a:prstGeom prst="rect">
            <a:avLst/>
          </a:prstGeom>
        </p:spPr>
      </p:pic>
    </p:spTree>
    <p:extLst>
      <p:ext uri="{BB962C8B-B14F-4D97-AF65-F5344CB8AC3E}">
        <p14:creationId xmlns:p14="http://schemas.microsoft.com/office/powerpoint/2010/main" val="15660850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121</TotalTime>
  <Words>1436</Words>
  <Application>Microsoft Office PowerPoint</Application>
  <PresentationFormat>On-screen Show (4:3)</PresentationFormat>
  <Paragraphs>66</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Calibri</vt:lpstr>
      <vt:lpstr>Rockwell</vt:lpstr>
      <vt:lpstr>Rockwell Condensed</vt:lpstr>
      <vt:lpstr>Rockwell Extra Bold</vt:lpstr>
      <vt:lpstr>Wingdings</vt:lpstr>
      <vt:lpstr>Wood Type</vt:lpstr>
      <vt:lpstr>The book of Jude</vt:lpstr>
      <vt:lpstr>PowerPoint Presentation</vt:lpstr>
      <vt:lpstr>PowerPoint Presentation</vt:lpstr>
      <vt:lpstr>Congratulations!</vt:lpstr>
      <vt:lpstr>The Book of Jude</vt:lpstr>
      <vt:lpstr>PowerPoint Presentation</vt:lpstr>
      <vt:lpstr>PowerPoint Presentation</vt:lpstr>
      <vt:lpstr>…Revile angelic majesties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Jude</dc:title>
  <dc:creator>Gabriel Morris</dc:creator>
  <cp:lastModifiedBy>Gabriel Morris</cp:lastModifiedBy>
  <cp:revision>1</cp:revision>
  <dcterms:created xsi:type="dcterms:W3CDTF">2018-11-11T02:28:28Z</dcterms:created>
  <dcterms:modified xsi:type="dcterms:W3CDTF">2018-11-11T04:30:06Z</dcterms:modified>
</cp:coreProperties>
</file>