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7.xml" ContentType="application/vnd.openxmlformats-officedocument.presentationml.notesSlide+xml"/>
  <Override PartName="/ppt/ink/ink13.xml" ContentType="application/inkml+xml"/>
  <Override PartName="/ppt/ink/ink14.xml" ContentType="application/inkml+xml"/>
  <Override PartName="/ppt/notesSlides/notesSlide8.xml" ContentType="application/vnd.openxmlformats-officedocument.presentationml.notesSlide+xml"/>
  <Override PartName="/ppt/ink/ink15.xml" ContentType="application/inkml+xml"/>
  <Override PartName="/ppt/ink/ink16.xml" ContentType="application/inkml+xml"/>
  <Override PartName="/ppt/notesSlides/notesSlide9.xml" ContentType="application/vnd.openxmlformats-officedocument.presentationml.notesSlide+xml"/>
  <Override PartName="/ppt/ink/ink1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3"/>
  </p:notesMasterIdLst>
  <p:handoutMasterIdLst>
    <p:handoutMasterId r:id="rId64"/>
  </p:handoutMasterIdLst>
  <p:sldIdLst>
    <p:sldId id="2781" r:id="rId2"/>
    <p:sldId id="4232" r:id="rId3"/>
    <p:sldId id="4246" r:id="rId4"/>
    <p:sldId id="4247" r:id="rId5"/>
    <p:sldId id="4147" r:id="rId6"/>
    <p:sldId id="4148" r:id="rId7"/>
    <p:sldId id="4201" r:id="rId8"/>
    <p:sldId id="4202" r:id="rId9"/>
    <p:sldId id="4207" r:id="rId10"/>
    <p:sldId id="806" r:id="rId11"/>
    <p:sldId id="4214" r:id="rId12"/>
    <p:sldId id="4215" r:id="rId13"/>
    <p:sldId id="4491" r:id="rId14"/>
    <p:sldId id="4492" r:id="rId15"/>
    <p:sldId id="4447" r:id="rId16"/>
    <p:sldId id="4501" r:id="rId17"/>
    <p:sldId id="4423" r:id="rId18"/>
    <p:sldId id="4495" r:id="rId19"/>
    <p:sldId id="4496" r:id="rId20"/>
    <p:sldId id="4497" r:id="rId21"/>
    <p:sldId id="2271" r:id="rId22"/>
    <p:sldId id="4502" r:id="rId23"/>
    <p:sldId id="2060" r:id="rId24"/>
    <p:sldId id="2231" r:id="rId25"/>
    <p:sldId id="4520" r:id="rId26"/>
    <p:sldId id="2052" r:id="rId27"/>
    <p:sldId id="2283" r:id="rId28"/>
    <p:sldId id="4498" r:id="rId29"/>
    <p:sldId id="4499" r:id="rId30"/>
    <p:sldId id="4500" r:id="rId31"/>
    <p:sldId id="2955" r:id="rId32"/>
    <p:sldId id="2884" r:id="rId33"/>
    <p:sldId id="4514" r:id="rId34"/>
    <p:sldId id="4515" r:id="rId35"/>
    <p:sldId id="4521" r:id="rId36"/>
    <p:sldId id="4503" r:id="rId37"/>
    <p:sldId id="261" r:id="rId38"/>
    <p:sldId id="3783" r:id="rId39"/>
    <p:sldId id="606" r:id="rId40"/>
    <p:sldId id="3923" r:id="rId41"/>
    <p:sldId id="4516" r:id="rId42"/>
    <p:sldId id="4517" r:id="rId43"/>
    <p:sldId id="642" r:id="rId44"/>
    <p:sldId id="4518" r:id="rId45"/>
    <p:sldId id="4519" r:id="rId46"/>
    <p:sldId id="4522" r:id="rId47"/>
    <p:sldId id="2309" r:id="rId48"/>
    <p:sldId id="2931" r:id="rId49"/>
    <p:sldId id="4523" r:id="rId50"/>
    <p:sldId id="4524" r:id="rId51"/>
    <p:sldId id="3683" r:id="rId52"/>
    <p:sldId id="4525" r:id="rId53"/>
    <p:sldId id="282" r:id="rId54"/>
    <p:sldId id="2308" r:id="rId55"/>
    <p:sldId id="4511" r:id="rId56"/>
    <p:sldId id="4526" r:id="rId57"/>
    <p:sldId id="4527" r:id="rId58"/>
    <p:sldId id="4528" r:id="rId59"/>
    <p:sldId id="4260" r:id="rId60"/>
    <p:sldId id="4459" r:id="rId61"/>
    <p:sldId id="4529" r:id="rId6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00066"/>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3083" autoAdjust="0"/>
  </p:normalViewPr>
  <p:slideViewPr>
    <p:cSldViewPr>
      <p:cViewPr varScale="1">
        <p:scale>
          <a:sx n="106" d="100"/>
          <a:sy n="106" d="100"/>
        </p:scale>
        <p:origin x="17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fld id="{80972914-57BC-4202-BF02-8A18166824C0}" type="datetime1">
              <a:rPr lang="en-US" smtClean="0">
                <a:latin typeface="Calibri" panose="020F0502020204030204" pitchFamily="34" charset="0"/>
                <a:cs typeface="Calibri" panose="020F0502020204030204" pitchFamily="34" charset="0"/>
              </a:rPr>
              <a:t>10/24/2018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12T00:39:34.569"/>
    </inkml:context>
    <inkml:brush xml:id="br0">
      <inkml:brushProperty name="width" value="0.05" units="cm"/>
      <inkml:brushProperty name="height" value="0.05" units="cm"/>
    </inkml:brush>
  </inkml:definitions>
  <inkml:trace contextRef="#ctx0" brushRef="#br0">33 38 5120,'-21'-21'1170,"15"16"-820,2 0-36,2 3-68,2-1 446,1 3-516,1-1-47,-1 1-69,0 0-54,0 0-65,1 0-74,-1 0-84,0 0-94,1 0-103,-1 0-114,-1 0 204,1 0-36,-1 0-35,0 0-39,0 0-605,0 0-642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65EF92EC-95CE-430A-8EE1-93029964044C}" type="datetime1">
              <a:rPr lang="en-US" smtClean="0"/>
              <a:t>10/24/2018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29FDDDBE-6CF6-4A0C-B69D-2CE9BB09FFA0}" type="datetime1">
              <a:rPr lang="en-US" smtClean="0"/>
              <a:t>10/24/2018</a:t>
            </a:fld>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fld id="{A1699931-725F-482E-916B-5439278D6BA4}" type="datetime1">
              <a:rPr lang="en-US" smtClean="0"/>
              <a:t>10/24/2018</a:t>
            </a:fld>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52</a:t>
            </a:fld>
            <a:endParaRPr lang="en-US" dirty="0"/>
          </a:p>
        </p:txBody>
      </p:sp>
    </p:spTree>
    <p:extLst>
      <p:ext uri="{BB962C8B-B14F-4D97-AF65-F5344CB8AC3E}">
        <p14:creationId xmlns:p14="http://schemas.microsoft.com/office/powerpoint/2010/main" val="417144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fld id="{FB20347E-BBC5-40AE-A8AC-331C6876D46D}" type="datetime1">
              <a:rPr lang="en-US" smtClean="0"/>
              <a:t>10/24/2018</a:t>
            </a:fld>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55</a:t>
            </a:fld>
            <a:endParaRPr lang="en-US" dirty="0"/>
          </a:p>
        </p:txBody>
      </p:sp>
    </p:spTree>
    <p:extLst>
      <p:ext uri="{BB962C8B-B14F-4D97-AF65-F5344CB8AC3E}">
        <p14:creationId xmlns:p14="http://schemas.microsoft.com/office/powerpoint/2010/main" val="2641934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fld id="{538FF1C6-E18F-4E14-A957-828979FBD71C}" type="datetime1">
              <a:rPr lang="en-US" smtClean="0"/>
              <a:t>10/24/2018</a:t>
            </a:fld>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56</a:t>
            </a:fld>
            <a:endParaRPr lang="en-US" dirty="0"/>
          </a:p>
        </p:txBody>
      </p:sp>
    </p:spTree>
    <p:extLst>
      <p:ext uri="{BB962C8B-B14F-4D97-AF65-F5344CB8AC3E}">
        <p14:creationId xmlns:p14="http://schemas.microsoft.com/office/powerpoint/2010/main" val="225970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fld id="{CE5FC3A2-AE62-4FD1-804B-A7B3D4A871B0}" type="datetime1">
              <a:rPr lang="en-US" smtClean="0"/>
              <a:t>10/24/2018</a:t>
            </a:fld>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57</a:t>
            </a:fld>
            <a:endParaRPr lang="en-US" dirty="0"/>
          </a:p>
        </p:txBody>
      </p:sp>
    </p:spTree>
    <p:extLst>
      <p:ext uri="{BB962C8B-B14F-4D97-AF65-F5344CB8AC3E}">
        <p14:creationId xmlns:p14="http://schemas.microsoft.com/office/powerpoint/2010/main" val="277952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6AB94CEB-3B7D-48B1-84C9-D5A1D19E6AC1}" type="datetime1">
              <a:rPr lang="en-US" smtClean="0"/>
              <a:t>10/24/2018</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
        <p:nvSpPr>
          <p:cNvPr id="2" name="Date Placeholder 1">
            <a:extLst>
              <a:ext uri="{FF2B5EF4-FFF2-40B4-BE49-F238E27FC236}">
                <a16:creationId xmlns:a16="http://schemas.microsoft.com/office/drawing/2014/main" id="{68B73604-EA6B-476B-86D0-7C6C700B7A05}"/>
              </a:ext>
            </a:extLst>
          </p:cNvPr>
          <p:cNvSpPr>
            <a:spLocks noGrp="1"/>
          </p:cNvSpPr>
          <p:nvPr>
            <p:ph type="dt" idx="11"/>
          </p:nvPr>
        </p:nvSpPr>
        <p:spPr/>
        <p:txBody>
          <a:bodyPr/>
          <a:lstStyle/>
          <a:p>
            <a:pPr>
              <a:defRPr/>
            </a:pPr>
            <a:fld id="{AB91297C-4F57-4E0F-880E-0222086F77A4}" type="datetime1">
              <a:rPr lang="en-US" smtClean="0"/>
              <a:t>10/24/2018</a:t>
            </a:fld>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fld id="{5DC0E6FC-C766-44B7-90DA-91EC49624C31}" type="datetime1">
              <a:rPr lang="en-US" smtClean="0"/>
              <a:t>10/24/2018</a:t>
            </a:fld>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fld id="{23034002-AA64-4B63-AEA7-0FCDCB889CF3}" type="datetime1">
              <a:rPr lang="en-US" smtClean="0"/>
              <a:t>10/24/2018</a:t>
            </a:fld>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37</a:t>
            </a:fld>
            <a:endParaRPr lang="en-US" dirty="0"/>
          </a:p>
        </p:txBody>
      </p:sp>
    </p:spTree>
    <p:extLst>
      <p:ext uri="{BB962C8B-B14F-4D97-AF65-F5344CB8AC3E}">
        <p14:creationId xmlns:p14="http://schemas.microsoft.com/office/powerpoint/2010/main" val="388332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A988A2-3A72-4A7A-878C-F21C44E207F5}" type="slidenum">
              <a:rPr lang="en-US" smtClean="0"/>
              <a:pPr/>
              <a:t>43</a:t>
            </a:fld>
            <a:endParaRPr lang="en-US"/>
          </a:p>
        </p:txBody>
      </p:sp>
      <p:sp>
        <p:nvSpPr>
          <p:cNvPr id="113667" name="Rectangle 7"/>
          <p:cNvSpPr txBox="1">
            <a:spLocks noGrp="1" noChangeArrowheads="1"/>
          </p:cNvSpPr>
          <p:nvPr/>
        </p:nvSpPr>
        <p:spPr bwMode="auto">
          <a:xfrm>
            <a:off x="3899694" y="8831580"/>
            <a:ext cx="2982119" cy="464820"/>
          </a:xfrm>
          <a:prstGeom prst="rect">
            <a:avLst/>
          </a:prstGeom>
          <a:noFill/>
          <a:ln w="9525">
            <a:noFill/>
            <a:miter lim="800000"/>
            <a:headEnd/>
            <a:tailEnd/>
          </a:ln>
        </p:spPr>
        <p:txBody>
          <a:bodyPr lIns="92446" tIns="46223" rIns="92446" bIns="46223" anchor="b"/>
          <a:lstStyle/>
          <a:p>
            <a:pPr algn="r"/>
            <a:fld id="{52FFDB5B-4DE6-4E17-BC1B-C14A8991B3F7}" type="slidenum">
              <a:rPr lang="en-US" sz="1200">
                <a:latin typeface="Calibri" panose="020F0502020204030204" pitchFamily="34" charset="0"/>
              </a:rPr>
              <a:pPr algn="r"/>
              <a:t>43</a:t>
            </a:fld>
            <a:endParaRPr lang="en-US" sz="1200" dirty="0">
              <a:latin typeface="Calibri" panose="020F0502020204030204" pitchFamily="34" charset="0"/>
            </a:endParaRPr>
          </a:p>
        </p:txBody>
      </p:sp>
      <p:sp>
        <p:nvSpPr>
          <p:cNvPr id="113668" name="Rectangle 2"/>
          <p:cNvSpPr>
            <a:spLocks noGrp="1" noRot="1" noChangeAspect="1" noChangeArrowheads="1" noTextEdit="1"/>
          </p:cNvSpPr>
          <p:nvPr>
            <p:ph type="sldImg"/>
          </p:nvPr>
        </p:nvSpPr>
        <p:spPr>
          <a:solidFill>
            <a:srgbClr val="FFFFFF"/>
          </a:solidFill>
          <a:ln/>
        </p:spPr>
      </p:sp>
      <p:sp>
        <p:nvSpPr>
          <p:cNvPr id="113669" name="Rectangle 3"/>
          <p:cNvSpPr>
            <a:spLocks noGrp="1" noChangeArrowheads="1"/>
          </p:cNvSpPr>
          <p:nvPr>
            <p:ph type="body" idx="1"/>
          </p:nvPr>
        </p:nvSpPr>
        <p:spPr>
          <a:solidFill>
            <a:srgbClr val="FFFFFF"/>
          </a:solidFill>
          <a:ln>
            <a:solidFill>
              <a:srgbClr val="000000"/>
            </a:solidFill>
          </a:ln>
        </p:spPr>
        <p:txBody>
          <a:bodyPr lIns="92441" tIns="46221" rIns="92441" bIns="46221"/>
          <a:lstStyle/>
          <a:p>
            <a:pPr eaLnBrk="1" hangingPunct="1"/>
            <a:endParaRPr lang="en-US"/>
          </a:p>
        </p:txBody>
      </p:sp>
    </p:spTree>
    <p:extLst>
      <p:ext uri="{BB962C8B-B14F-4D97-AF65-F5344CB8AC3E}">
        <p14:creationId xmlns:p14="http://schemas.microsoft.com/office/powerpoint/2010/main" val="173155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DD926614-FF70-489C-8F94-BD1813E08551}" type="datetime1">
              <a:rPr lang="en-US" smtClean="0"/>
              <a:t>10/24/2018</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49</a:t>
            </a:fld>
            <a:endParaRPr lang="en-US" altLang="en-US" dirty="0"/>
          </a:p>
        </p:txBody>
      </p:sp>
    </p:spTree>
    <p:extLst>
      <p:ext uri="{BB962C8B-B14F-4D97-AF65-F5344CB8AC3E}">
        <p14:creationId xmlns:p14="http://schemas.microsoft.com/office/powerpoint/2010/main" val="323259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BE2006BC-190F-4E72-85D1-36A955A54A29}" type="datetime1">
              <a:rPr lang="en-US" smtClean="0"/>
              <a:t>10/24/2018</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50</a:t>
            </a:fld>
            <a:endParaRPr lang="en-US" altLang="en-US" dirty="0"/>
          </a:p>
        </p:txBody>
      </p:sp>
    </p:spTree>
    <p:extLst>
      <p:ext uri="{BB962C8B-B14F-4D97-AF65-F5344CB8AC3E}">
        <p14:creationId xmlns:p14="http://schemas.microsoft.com/office/powerpoint/2010/main" val="2569431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523FBA47-419F-430C-9853-21DAD41422FF}" type="datetime1">
              <a:rPr lang="en-US" smtClean="0"/>
              <a:t>10/24/2018</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51</a:t>
            </a:fld>
            <a:endParaRPr lang="en-US" dirty="0"/>
          </a:p>
        </p:txBody>
      </p:sp>
    </p:spTree>
    <p:extLst>
      <p:ext uri="{BB962C8B-B14F-4D97-AF65-F5344CB8AC3E}">
        <p14:creationId xmlns:p14="http://schemas.microsoft.com/office/powerpoint/2010/main" val="289968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2206400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198473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a:p>
        </p:txBody>
      </p:sp>
      <p:sp>
        <p:nvSpPr>
          <p:cNvPr id="4" name="Rectangle 36"/>
          <p:cNvSpPr>
            <a:spLocks noGrp="1" noChangeArrowheads="1"/>
          </p:cNvSpPr>
          <p:nvPr>
            <p:ph type="ftr" sz="quarter" idx="11"/>
          </p:nvPr>
        </p:nvSpPr>
        <p:spPr/>
        <p:txBody>
          <a:bodyPr/>
          <a:lstStyle>
            <a:lvl1pPr>
              <a:defRPr/>
            </a:lvl1pPr>
          </a:lstStyle>
          <a:p>
            <a:pPr>
              <a:defRPr/>
            </a:pPr>
            <a:endParaRPr lang="en-US"/>
          </a:p>
        </p:txBody>
      </p:sp>
      <p:sp>
        <p:nvSpPr>
          <p:cNvPr id="5" name="Rectangle 37"/>
          <p:cNvSpPr>
            <a:spLocks noGrp="1" noChangeArrowheads="1"/>
          </p:cNvSpPr>
          <p:nvPr>
            <p:ph type="sldNum" sz="quarter" idx="12"/>
          </p:nvPr>
        </p:nvSpPr>
        <p:spPr/>
        <p:txBody>
          <a:bodyPr/>
          <a:lstStyle>
            <a:lvl1pPr>
              <a:defRPr/>
            </a:lvl1pPr>
          </a:lstStyle>
          <a:p>
            <a:pPr>
              <a:defRPr/>
            </a:pPr>
            <a:fld id="{AC0D2097-2C7E-42E9-8043-462C1F5AA0A7}" type="slidenum">
              <a:rPr lang="en-US" altLang="en-US"/>
              <a:pPr>
                <a:defRPr/>
              </a:pPr>
              <a:t>‹#›</a:t>
            </a:fld>
            <a:endParaRPr lang="en-US" altLang="en-US"/>
          </a:p>
        </p:txBody>
      </p:sp>
    </p:spTree>
    <p:extLst>
      <p:ext uri="{BB962C8B-B14F-4D97-AF65-F5344CB8AC3E}">
        <p14:creationId xmlns:p14="http://schemas.microsoft.com/office/powerpoint/2010/main" val="3067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8" r:id="rId13"/>
    <p:sldLayoutId id="2147492669" r:id="rId14"/>
    <p:sldLayoutId id="2147492670"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13.emf"/><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emf"/><Relationship Id="rId7" Type="http://schemas.openxmlformats.org/officeDocument/2006/relationships/image" Target="../media/image22.emf"/><Relationship Id="rId2" Type="http://schemas.openxmlformats.org/officeDocument/2006/relationships/customXml" Target="../ink/ink4.xml"/><Relationship Id="rId1" Type="http://schemas.openxmlformats.org/officeDocument/2006/relationships/slideLayout" Target="../slideLayouts/slideLayout10.xml"/><Relationship Id="rId6" Type="http://schemas.openxmlformats.org/officeDocument/2006/relationships/customXml" Target="../ink/ink6.xml"/><Relationship Id="rId5" Type="http://schemas.openxmlformats.org/officeDocument/2006/relationships/image" Target="../media/image21.emf"/><Relationship Id="rId4" Type="http://schemas.openxmlformats.org/officeDocument/2006/relationships/customXml" Target="../ink/ink5.xml"/><Relationship Id="rId9" Type="http://schemas.openxmlformats.org/officeDocument/2006/relationships/image" Target="../media/image25.jpeg"/></Relationships>
</file>

<file path=ppt/slides/_rels/slide4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4.emf"/><Relationship Id="rId7" Type="http://schemas.openxmlformats.org/officeDocument/2006/relationships/image" Target="../media/image26.emf"/><Relationship Id="rId2" Type="http://schemas.openxmlformats.org/officeDocument/2006/relationships/customXml" Target="../ink/ink7.xml"/><Relationship Id="rId1" Type="http://schemas.openxmlformats.org/officeDocument/2006/relationships/slideLayout" Target="../slideLayouts/slideLayout10.xml"/><Relationship Id="rId6" Type="http://schemas.openxmlformats.org/officeDocument/2006/relationships/customXml" Target="../ink/ink9.xml"/><Relationship Id="rId5" Type="http://schemas.openxmlformats.org/officeDocument/2006/relationships/image" Target="../media/image25.emf"/><Relationship Id="rId4" Type="http://schemas.openxmlformats.org/officeDocument/2006/relationships/customXml" Target="../ink/ink8.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8" Type="http://schemas.openxmlformats.org/officeDocument/2006/relationships/image" Target="../media/image260.emf"/><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image" Target="../media/image28.jpeg"/><Relationship Id="rId1" Type="http://schemas.openxmlformats.org/officeDocument/2006/relationships/slideLayout" Target="../slideLayouts/slideLayout10.xml"/><Relationship Id="rId6" Type="http://schemas.openxmlformats.org/officeDocument/2006/relationships/image" Target="../media/image250.emf"/><Relationship Id="rId5" Type="http://schemas.openxmlformats.org/officeDocument/2006/relationships/customXml" Target="../ink/ink11.xml"/><Relationship Id="rId4" Type="http://schemas.openxmlformats.org/officeDocument/2006/relationships/image" Target="../media/image240.emf"/></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13.xml"/><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30.emf"/><Relationship Id="rId5" Type="http://schemas.openxmlformats.org/officeDocument/2006/relationships/customXml" Target="../ink/ink14.xml"/><Relationship Id="rId4" Type="http://schemas.openxmlformats.org/officeDocument/2006/relationships/image" Target="../media/image120.e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15.xml"/><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30.emf"/><Relationship Id="rId5" Type="http://schemas.openxmlformats.org/officeDocument/2006/relationships/customXml" Target="../ink/ink16.xml"/><Relationship Id="rId4" Type="http://schemas.openxmlformats.org/officeDocument/2006/relationships/image" Target="../media/image120.emf"/></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0.png"/><Relationship Id="rId4" Type="http://schemas.openxmlformats.org/officeDocument/2006/relationships/customXml" Target="../ink/ink17.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w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81406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101995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8" name="Picture 2" descr="http://3.bp.blogspot.com/-QEkPt30fRNQ/US-EfJsZfRI/AAAAAAAASK4/JnP_SUUHRas/s1600/a.jpg">
            <a:extLst>
              <a:ext uri="{FF2B5EF4-FFF2-40B4-BE49-F238E27FC236}">
                <a16:creationId xmlns:a16="http://schemas.microsoft.com/office/drawing/2014/main" id="{E0EF2F50-6D57-4B11-8B9C-3C68EFD1B1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164679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171653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331221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967489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2 Samuel 3:10</a:t>
            </a:r>
          </a:p>
          <a:p>
            <a:pPr algn="just"/>
            <a:r>
              <a:rPr lang="en-US" sz="3600" dirty="0">
                <a:effectLst>
                  <a:outerShdw blurRad="38100" dist="38100" dir="2700000" algn="tl">
                    <a:srgbClr val="000000">
                      <a:alpha val="43137"/>
                    </a:srgbClr>
                  </a:outerShdw>
                </a:effectLst>
                <a:latin typeface="Calibri" panose="020F0502020204030204" pitchFamily="34" charset="0"/>
              </a:rPr>
              <a:t>“to transfer the kingdom from the house of Saul and to establish the throne of David over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Israel</a:t>
            </a:r>
            <a:r>
              <a:rPr lang="en-US" sz="3600" dirty="0">
                <a:effectLst>
                  <a:outerShdw blurRad="38100" dist="38100" dir="2700000" algn="tl">
                    <a:srgbClr val="000000">
                      <a:alpha val="43137"/>
                    </a:srgbClr>
                  </a:outerShdw>
                </a:effectLst>
                <a:latin typeface="Calibri" panose="020F0502020204030204" pitchFamily="34" charset="0"/>
              </a:rPr>
              <a:t> and over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Judah</a:t>
            </a:r>
            <a:r>
              <a:rPr lang="en-US" sz="3600" dirty="0">
                <a:effectLst>
                  <a:outerShdw blurRad="38100" dist="38100" dir="2700000" algn="tl">
                    <a:srgbClr val="000000">
                      <a:alpha val="43137"/>
                    </a:srgbClr>
                  </a:outerShdw>
                </a:effectLst>
                <a:latin typeface="Calibri" panose="020F0502020204030204" pitchFamily="34" charset="0"/>
              </a:rPr>
              <a:t>,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Dan</a:t>
            </a:r>
            <a:r>
              <a:rPr lang="en-US" sz="3600" dirty="0">
                <a:effectLst>
                  <a:outerShdw blurRad="38100" dist="38100" dir="2700000" algn="tl">
                    <a:srgbClr val="000000">
                      <a:alpha val="43137"/>
                    </a:srgbClr>
                  </a:outerShdw>
                </a:effectLst>
                <a:latin typeface="Calibri" panose="020F0502020204030204" pitchFamily="34" charset="0"/>
              </a:rPr>
              <a:t> even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Beersheba</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8F48FAB-395A-4463-A7AF-91EB47372F6C}"/>
              </a:ext>
            </a:extLst>
          </p:cNvPr>
          <p:cNvPicPr>
            <a:picLocks noChangeAspect="1"/>
          </p:cNvPicPr>
          <p:nvPr/>
        </p:nvPicPr>
        <p:blipFill>
          <a:blip r:embed="rId3"/>
          <a:stretch>
            <a:fillRect/>
          </a:stretch>
        </p:blipFill>
        <p:spPr>
          <a:xfrm>
            <a:off x="3182902" y="3020086"/>
            <a:ext cx="2778196" cy="1856714"/>
          </a:xfrm>
          <a:prstGeom prst="rect">
            <a:avLst/>
          </a:prstGeom>
        </p:spPr>
      </p:pic>
    </p:spTree>
    <p:extLst>
      <p:ext uri="{BB962C8B-B14F-4D97-AF65-F5344CB8AC3E}">
        <p14:creationId xmlns:p14="http://schemas.microsoft.com/office/powerpoint/2010/main" val="289796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1 Kings 2:11-12</a:t>
            </a:r>
          </a:p>
          <a:p>
            <a:pPr algn="just"/>
            <a:r>
              <a:rPr lang="en-US" sz="3200" dirty="0">
                <a:effectLst>
                  <a:outerShdw blurRad="38100" dist="38100" dir="2700000" algn="tl">
                    <a:srgbClr val="000000">
                      <a:alpha val="43137"/>
                    </a:srgbClr>
                  </a:outerShdw>
                </a:effectLst>
                <a:latin typeface="Calibri" panose="020F0502020204030204" pitchFamily="34" charset="0"/>
              </a:rPr>
              <a:t>“The days that David reigned over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Israel</a:t>
            </a:r>
            <a:r>
              <a:rPr lang="en-US" sz="3200" dirty="0">
                <a:effectLst>
                  <a:outerShdw blurRad="38100" dist="38100" dir="2700000" algn="tl">
                    <a:srgbClr val="000000">
                      <a:alpha val="43137"/>
                    </a:srgbClr>
                  </a:outerShdw>
                </a:effectLst>
                <a:latin typeface="Calibri" panose="020F0502020204030204" pitchFamily="34" charset="0"/>
              </a:rPr>
              <a:t> were forty years: seven years he reigned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Hebron</a:t>
            </a:r>
            <a:r>
              <a:rPr lang="en-US" sz="3200" dirty="0">
                <a:effectLst>
                  <a:outerShdw blurRad="38100" dist="38100" dir="2700000" algn="tl">
                    <a:srgbClr val="000000">
                      <a:alpha val="43137"/>
                    </a:srgbClr>
                  </a:outerShdw>
                </a:effectLst>
                <a:latin typeface="Calibri" panose="020F0502020204030204" pitchFamily="34" charset="0"/>
              </a:rPr>
              <a:t> and thirty-three years he reigned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a:t>
            </a:r>
            <a:r>
              <a:rPr lang="en-US" sz="3200" dirty="0">
                <a:effectLst>
                  <a:outerShdw blurRad="38100" dist="38100" dir="2700000" algn="tl">
                    <a:srgbClr val="000000">
                      <a:alpha val="43137"/>
                    </a:srgbClr>
                  </a:outerShdw>
                </a:effectLst>
                <a:latin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Solomon sat on the throne of David</a:t>
            </a:r>
            <a:r>
              <a:rPr lang="en-US" sz="3200" dirty="0">
                <a:effectLst>
                  <a:outerShdw blurRad="38100" dist="38100" dir="2700000" algn="tl">
                    <a:srgbClr val="000000">
                      <a:alpha val="43137"/>
                    </a:srgbClr>
                  </a:outerShdw>
                </a:effectLst>
                <a:latin typeface="Calibri" panose="020F0502020204030204" pitchFamily="34" charset="0"/>
              </a:rPr>
              <a:t> his father, and his kingdom was firmly established.”</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F6E98CA-7F29-4522-9EC2-7FAA6ADDE188}"/>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598572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Jeremiah 13:13</a:t>
            </a:r>
          </a:p>
          <a:p>
            <a:pPr algn="just"/>
            <a:r>
              <a:rPr lang="en-US" sz="3200" dirty="0">
                <a:effectLst>
                  <a:outerShdw blurRad="38100" dist="38100" dir="2700000" algn="tl">
                    <a:srgbClr val="000000">
                      <a:alpha val="43137"/>
                    </a:srgbClr>
                  </a:outerShdw>
                </a:effectLst>
                <a:latin typeface="Calibri" panose="020F0502020204030204" pitchFamily="34" charset="0"/>
              </a:rPr>
              <a:t>“then say to them, ‘Thus says the Lord, ‘Behold I am about to fill all the inhabitants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this land</a:t>
            </a:r>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kings that sit for David on his throne</a:t>
            </a:r>
            <a:r>
              <a:rPr lang="en-US" sz="3200" dirty="0">
                <a:effectLst>
                  <a:outerShdw blurRad="38100" dist="38100" dir="2700000" algn="tl">
                    <a:srgbClr val="000000">
                      <a:alpha val="43137"/>
                    </a:srgbClr>
                  </a:outerShdw>
                </a:effectLst>
                <a:latin typeface="Calibri" panose="020F0502020204030204" pitchFamily="34" charset="0"/>
              </a:rPr>
              <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priests</a:t>
            </a:r>
            <a:r>
              <a:rPr lang="en-US" sz="3200" dirty="0">
                <a:effectLst>
                  <a:outerShdw blurRad="38100" dist="38100" dir="2700000" algn="tl">
                    <a:srgbClr val="000000">
                      <a:alpha val="43137"/>
                    </a:srgbClr>
                  </a:outerShdw>
                </a:effectLst>
                <a:latin typeface="Calibri" panose="020F0502020204030204" pitchFamily="34" charset="0"/>
              </a:rPr>
              <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prophets</a:t>
            </a:r>
            <a:r>
              <a:rPr lang="en-US" sz="3200" dirty="0">
                <a:effectLst>
                  <a:outerShdw blurRad="38100" dist="38100" dir="2700000" algn="tl">
                    <a:srgbClr val="000000">
                      <a:alpha val="43137"/>
                    </a:srgbClr>
                  </a:outerShdw>
                </a:effectLst>
                <a:latin typeface="Calibri" panose="020F0502020204030204" pitchFamily="34" charset="0"/>
              </a:rPr>
              <a:t> and all the inhabitants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a:t>
            </a:r>
            <a:r>
              <a:rPr lang="en-US" sz="3200" dirty="0">
                <a:effectLst>
                  <a:outerShdw blurRad="38100" dist="38100" dir="2700000" algn="tl">
                    <a:srgbClr val="000000">
                      <a:alpha val="43137"/>
                    </a:srgbClr>
                  </a:outerShdw>
                </a:effectLst>
                <a:latin typeface="Calibri" panose="020F0502020204030204" pitchFamily="34" charset="0"/>
              </a:rPr>
              <a:t>—with drunkenness!’”</a:t>
            </a:r>
          </a:p>
        </p:txBody>
      </p:sp>
      <p:pic>
        <p:nvPicPr>
          <p:cNvPr id="5" name="Picture 4">
            <a:extLst>
              <a:ext uri="{FF2B5EF4-FFF2-40B4-BE49-F238E27FC236}">
                <a16:creationId xmlns:a16="http://schemas.microsoft.com/office/drawing/2014/main" id="{15474DCF-2A82-4625-BE17-08F3E66EF763}"/>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32735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17</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093428"/>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Jeremiah 22:2, 4</a:t>
            </a:r>
          </a:p>
          <a:p>
            <a:pPr algn="just"/>
            <a:r>
              <a:rPr lang="en-US" sz="3000" dirty="0">
                <a:effectLst>
                  <a:outerShdw blurRad="38100" dist="38100" dir="2700000" algn="tl">
                    <a:srgbClr val="000000">
                      <a:alpha val="43137"/>
                    </a:srgbClr>
                  </a:outerShdw>
                </a:effectLst>
                <a:latin typeface="Calibri" panose="020F0502020204030204" pitchFamily="34" charset="0"/>
              </a:rPr>
              <a:t>“and say, ‘Hear the word of the Lord, O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king</a:t>
            </a:r>
            <a:r>
              <a:rPr lang="en-US" sz="3000" dirty="0">
                <a:effectLst>
                  <a:outerShdw blurRad="38100" dist="38100" dir="2700000" algn="tl">
                    <a:srgbClr val="000000">
                      <a:alpha val="43137"/>
                    </a:srgbClr>
                  </a:outerShdw>
                </a:effectLst>
                <a:latin typeface="Calibri" panose="020F0502020204030204" pitchFamily="34" charset="0"/>
              </a:rPr>
              <a:t> of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Judah</a:t>
            </a:r>
            <a:r>
              <a:rPr lang="en-US" sz="3000" dirty="0">
                <a:effectLst>
                  <a:outerShdw blurRad="38100" dist="38100" dir="2700000" algn="tl">
                    <a:srgbClr val="000000">
                      <a:alpha val="43137"/>
                    </a:srgbClr>
                  </a:outerShdw>
                </a:effectLst>
                <a:latin typeface="Calibri" panose="020F0502020204030204" pitchFamily="34" charset="0"/>
              </a:rPr>
              <a:t>, who sits on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David’s throne</a:t>
            </a:r>
            <a:r>
              <a:rPr lang="en-US" sz="3000" dirty="0">
                <a:effectLst>
                  <a:outerShdw blurRad="38100" dist="38100" dir="2700000" algn="tl">
                    <a:srgbClr val="000000">
                      <a:alpha val="43137"/>
                    </a:srgbClr>
                  </a:outerShdw>
                </a:effectLst>
                <a:latin typeface="Calibri" panose="020F0502020204030204" pitchFamily="34" charset="0"/>
              </a:rPr>
              <a:t>, you and your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servants</a:t>
            </a:r>
            <a:r>
              <a:rPr lang="en-US" sz="3000" dirty="0">
                <a:effectLst>
                  <a:outerShdw blurRad="38100" dist="38100" dir="2700000" algn="tl">
                    <a:srgbClr val="000000">
                      <a:alpha val="43137"/>
                    </a:srgbClr>
                  </a:outerShdw>
                </a:effectLst>
                <a:latin typeface="Calibri" panose="020F0502020204030204" pitchFamily="34" charset="0"/>
              </a:rPr>
              <a:t> and your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people</a:t>
            </a:r>
            <a:r>
              <a:rPr lang="en-US" sz="3000" dirty="0">
                <a:effectLst>
                  <a:outerShdw blurRad="38100" dist="38100" dir="2700000" algn="tl">
                    <a:srgbClr val="000000">
                      <a:alpha val="43137"/>
                    </a:srgbClr>
                  </a:outerShdw>
                </a:effectLst>
                <a:latin typeface="Calibri" panose="020F0502020204030204" pitchFamily="34" charset="0"/>
              </a:rPr>
              <a:t> who enter these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gates</a:t>
            </a:r>
            <a:r>
              <a:rPr lang="en-US" sz="3000" dirty="0">
                <a:effectLst>
                  <a:outerShdw blurRad="38100" dist="38100" dir="2700000" algn="tl">
                    <a:srgbClr val="000000">
                      <a:alpha val="43137"/>
                    </a:srgbClr>
                  </a:outerShdw>
                </a:effectLst>
                <a:latin typeface="Calibri" panose="020F0502020204030204" pitchFamily="34" charset="0"/>
              </a:rPr>
              <a:t>…For if you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men</a:t>
            </a:r>
            <a:r>
              <a:rPr lang="en-US" sz="3000" dirty="0">
                <a:effectLst>
                  <a:outerShdw blurRad="38100" dist="38100" dir="2700000" algn="tl">
                    <a:srgbClr val="000000">
                      <a:alpha val="43137"/>
                    </a:srgbClr>
                  </a:outerShdw>
                </a:effectLst>
                <a:latin typeface="Calibri" panose="020F0502020204030204" pitchFamily="34" charset="0"/>
              </a:rPr>
              <a:t> will indeed perform this thing, then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kings</a:t>
            </a:r>
            <a:r>
              <a:rPr lang="en-US" sz="3000" dirty="0">
                <a:effectLst>
                  <a:outerShdw blurRad="38100" dist="38100" dir="2700000" algn="tl">
                    <a:srgbClr val="000000">
                      <a:alpha val="43137"/>
                    </a:srgbClr>
                  </a:outerShdw>
                </a:effectLst>
                <a:latin typeface="Calibri" panose="020F0502020204030204" pitchFamily="34" charset="0"/>
              </a:rPr>
              <a:t> will enter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gates</a:t>
            </a:r>
            <a:r>
              <a:rPr lang="en-US" sz="3000" dirty="0">
                <a:effectLst>
                  <a:outerShdw blurRad="38100" dist="38100" dir="2700000" algn="tl">
                    <a:srgbClr val="000000">
                      <a:alpha val="43137"/>
                    </a:srgbClr>
                  </a:outerShdw>
                </a:effectLst>
                <a:latin typeface="Calibri" panose="020F0502020204030204" pitchFamily="34" charset="0"/>
              </a:rPr>
              <a:t> of this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house</a:t>
            </a:r>
            <a:r>
              <a:rPr lang="en-US" sz="3000" dirty="0">
                <a:effectLst>
                  <a:outerShdw blurRad="38100" dist="38100" dir="2700000" algn="tl">
                    <a:srgbClr val="000000">
                      <a:alpha val="43137"/>
                    </a:srgbClr>
                  </a:outerShdw>
                </a:effectLst>
                <a:latin typeface="Calibri" panose="020F0502020204030204" pitchFamily="34" charset="0"/>
              </a:rPr>
              <a:t>, sitting in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David’s place on his throne</a:t>
            </a:r>
            <a:r>
              <a:rPr lang="en-US" sz="3000" dirty="0">
                <a:effectLst>
                  <a:outerShdw blurRad="38100" dist="38100" dir="2700000" algn="tl">
                    <a:srgbClr val="000000">
                      <a:alpha val="43137"/>
                    </a:srgbClr>
                  </a:outerShdw>
                </a:effectLst>
                <a:latin typeface="Calibri" panose="020F0502020204030204" pitchFamily="34" charset="0"/>
              </a:rPr>
              <a:t>, riding in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chariots</a:t>
            </a:r>
            <a:r>
              <a:rPr lang="en-US" sz="3000" dirty="0">
                <a:effectLst>
                  <a:outerShdw blurRad="38100" dist="38100" dir="2700000" algn="tl">
                    <a:srgbClr val="000000">
                      <a:alpha val="43137"/>
                    </a:srgbClr>
                  </a:outerShdw>
                </a:effectLst>
                <a:latin typeface="Calibri" panose="020F0502020204030204" pitchFamily="34" charset="0"/>
              </a:rPr>
              <a:t> and on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horses</a:t>
            </a:r>
            <a:r>
              <a:rPr lang="en-US" sz="3000" dirty="0">
                <a:effectLst>
                  <a:outerShdw blurRad="38100" dist="38100" dir="2700000" algn="tl">
                    <a:srgbClr val="000000">
                      <a:alpha val="43137"/>
                    </a:srgbClr>
                  </a:outerShdw>
                </a:effectLst>
                <a:latin typeface="Calibri" panose="020F0502020204030204" pitchFamily="34" charset="0"/>
              </a:rPr>
              <a:t>, even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king</a:t>
            </a:r>
            <a:r>
              <a:rPr lang="en-US" sz="3000" dirty="0">
                <a:effectLst>
                  <a:outerShdw blurRad="38100" dist="38100" dir="2700000" algn="tl">
                    <a:srgbClr val="000000">
                      <a:alpha val="43137"/>
                    </a:srgbClr>
                  </a:outerShdw>
                </a:effectLst>
                <a:latin typeface="Calibri" panose="020F0502020204030204" pitchFamily="34" charset="0"/>
              </a:rPr>
              <a:t> himself and his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servants</a:t>
            </a:r>
            <a:r>
              <a:rPr lang="en-US" sz="3000" dirty="0">
                <a:effectLst>
                  <a:outerShdw blurRad="38100" dist="38100" dir="2700000" algn="tl">
                    <a:srgbClr val="000000">
                      <a:alpha val="43137"/>
                    </a:srgbClr>
                  </a:outerShdw>
                </a:effectLst>
                <a:latin typeface="Calibri" panose="020F0502020204030204" pitchFamily="34" charset="0"/>
              </a:rPr>
              <a:t> and his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people</a:t>
            </a:r>
            <a:r>
              <a:rPr lang="en-US" sz="30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18F48FAB-395A-4463-A7AF-91EB47372F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2502" y="4038600"/>
            <a:ext cx="1558996" cy="1041903"/>
          </a:xfrm>
          <a:prstGeom prst="rect">
            <a:avLst/>
          </a:prstGeom>
        </p:spPr>
      </p:pic>
    </p:spTree>
    <p:extLst>
      <p:ext uri="{BB962C8B-B14F-4D97-AF65-F5344CB8AC3E}">
        <p14:creationId xmlns:p14="http://schemas.microsoft.com/office/powerpoint/2010/main" val="360628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8E9C2-D1FE-4AB5-860F-4AD8D41568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5638800"/>
          </a:xfrm>
        </p:spPr>
        <p:txBody>
          <a:bodyPr/>
          <a:lstStyle/>
          <a:p>
            <a:pPr marL="0" indent="0" algn="ctr">
              <a:spcBef>
                <a:spcPts val="0"/>
              </a:spcBef>
              <a:spcAft>
                <a:spcPts val="600"/>
              </a:spcAft>
              <a:buNone/>
              <a:defRPr/>
            </a:pPr>
            <a:r>
              <a:rPr lang="en-US" altLang="en-US" kern="1200" dirty="0">
                <a:solidFill>
                  <a:srgbClr val="00FFFF"/>
                </a:solidFill>
                <a:effectLst>
                  <a:outerShdw blurRad="38100" dist="38100" dir="2700000" algn="tl">
                    <a:srgbClr val="000000">
                      <a:alpha val="43137"/>
                    </a:srgbClr>
                  </a:outerShdw>
                </a:effectLst>
                <a:ea typeface="+mj-ea"/>
                <a:cs typeface="Arial" charset="0"/>
              </a:rPr>
              <a:t>2 Samuel 7:12-16</a:t>
            </a:r>
          </a:p>
          <a:p>
            <a:pPr marL="0" indent="0" algn="just">
              <a:spcBef>
                <a:spcPts val="0"/>
              </a:spcBef>
              <a:buNone/>
              <a:defRPr/>
            </a:pPr>
            <a:r>
              <a:rPr lang="en-US" sz="2600" dirty="0">
                <a:effectLst>
                  <a:outerShdw blurRad="38100" dist="38100" dir="2700000" algn="tl">
                    <a:srgbClr val="000000">
                      <a:alpha val="43137"/>
                    </a:srgbClr>
                  </a:outerShdw>
                </a:effectLst>
                <a:cs typeface="Calibri" panose="020F0502020204030204" pitchFamily="34" charset="0"/>
              </a:rPr>
              <a:t>“When your days are complete and you lie down with your fathers, I will raise up your descendant after you, who will come forth from you, and I will establish his kingdom. </a:t>
            </a:r>
            <a:r>
              <a:rPr lang="en-US" sz="2600" baseline="30000" dirty="0">
                <a:effectLst>
                  <a:outerShdw blurRad="38100" dist="38100" dir="2700000" algn="tl">
                    <a:srgbClr val="000000">
                      <a:alpha val="43137"/>
                    </a:srgbClr>
                  </a:outerShdw>
                </a:effectLst>
                <a:cs typeface="Calibri" panose="020F0502020204030204" pitchFamily="34" charset="0"/>
              </a:rPr>
              <a:t>13 </a:t>
            </a:r>
            <a:r>
              <a:rPr lang="en-US" sz="2600" dirty="0">
                <a:effectLst>
                  <a:outerShdw blurRad="38100" dist="38100" dir="2700000" algn="tl">
                    <a:srgbClr val="000000">
                      <a:alpha val="43137"/>
                    </a:srgbClr>
                  </a:outerShdw>
                </a:effectLst>
                <a:cs typeface="Calibri" panose="020F0502020204030204" pitchFamily="34" charset="0"/>
              </a:rPr>
              <a:t>He shall build a house for My name, and I will establish the throne of his kingdom forever. </a:t>
            </a:r>
            <a:r>
              <a:rPr lang="en-US" sz="2600" baseline="30000" dirty="0">
                <a:effectLst>
                  <a:outerShdw blurRad="38100" dist="38100" dir="2700000" algn="tl">
                    <a:srgbClr val="000000">
                      <a:alpha val="43137"/>
                    </a:srgbClr>
                  </a:outerShdw>
                </a:effectLst>
                <a:cs typeface="Calibri" panose="020F0502020204030204" pitchFamily="34" charset="0"/>
              </a:rPr>
              <a:t>14 </a:t>
            </a:r>
            <a:r>
              <a:rPr lang="en-US" sz="2600" dirty="0">
                <a:effectLst>
                  <a:outerShdw blurRad="38100" dist="38100" dir="2700000" algn="tl">
                    <a:srgbClr val="000000">
                      <a:alpha val="43137"/>
                    </a:srgbClr>
                  </a:outerShdw>
                </a:effectLst>
                <a:cs typeface="Calibri" panose="020F0502020204030204" pitchFamily="34" charset="0"/>
              </a:rPr>
              <a:t>I will be a father to him and he will be a son to Me; when he commits iniquity, I will correct him with the rod of men and the strokes of the sons of men, </a:t>
            </a:r>
            <a:r>
              <a:rPr lang="en-US" sz="2600" baseline="30000" dirty="0">
                <a:effectLst>
                  <a:outerShdw blurRad="38100" dist="38100" dir="2700000" algn="tl">
                    <a:srgbClr val="000000">
                      <a:alpha val="43137"/>
                    </a:srgbClr>
                  </a:outerShdw>
                </a:effectLst>
                <a:cs typeface="Calibri" panose="020F0502020204030204" pitchFamily="34" charset="0"/>
              </a:rPr>
              <a:t>15 </a:t>
            </a:r>
            <a:r>
              <a:rPr lang="en-US" sz="2600" dirty="0">
                <a:effectLst>
                  <a:outerShdw blurRad="38100" dist="38100" dir="2700000" algn="tl">
                    <a:srgbClr val="000000">
                      <a:alpha val="43137"/>
                    </a:srgbClr>
                  </a:outerShdw>
                </a:effectLst>
                <a:cs typeface="Calibri" panose="020F0502020204030204" pitchFamily="34" charset="0"/>
              </a:rPr>
              <a:t>but My lovingkindness shall not depart from him, as I took </a:t>
            </a:r>
            <a:r>
              <a:rPr lang="en-US" sz="2600" i="1" dirty="0">
                <a:effectLst>
                  <a:outerShdw blurRad="38100" dist="38100" dir="2700000" algn="tl">
                    <a:srgbClr val="000000">
                      <a:alpha val="43137"/>
                    </a:srgbClr>
                  </a:outerShdw>
                </a:effectLst>
                <a:cs typeface="Calibri" panose="020F0502020204030204" pitchFamily="34" charset="0"/>
              </a:rPr>
              <a:t>it</a:t>
            </a:r>
            <a:r>
              <a:rPr lang="en-US" sz="2600" dirty="0">
                <a:effectLst>
                  <a:outerShdw blurRad="38100" dist="38100" dir="2700000" algn="tl">
                    <a:srgbClr val="000000">
                      <a:alpha val="43137"/>
                    </a:srgbClr>
                  </a:outerShdw>
                </a:effectLst>
                <a:cs typeface="Calibri" panose="020F0502020204030204" pitchFamily="34" charset="0"/>
              </a:rPr>
              <a:t> away from Saul, whom I removed from before you. </a:t>
            </a:r>
            <a:r>
              <a:rPr lang="en-US" sz="2600" baseline="30000" dirty="0">
                <a:effectLst>
                  <a:outerShdw blurRad="38100" dist="38100" dir="2700000" algn="tl">
                    <a:srgbClr val="000000">
                      <a:alpha val="43137"/>
                    </a:srgbClr>
                  </a:outerShdw>
                </a:effectLst>
                <a:cs typeface="Calibri" panose="020F0502020204030204" pitchFamily="34" charset="0"/>
              </a:rPr>
              <a:t>16 </a:t>
            </a:r>
            <a:r>
              <a:rPr lang="en-US" sz="2600" dirty="0">
                <a:effectLst>
                  <a:outerShdw blurRad="38100" dist="38100" dir="2700000" algn="tl">
                    <a:srgbClr val="000000">
                      <a:alpha val="43137"/>
                    </a:srgbClr>
                  </a:outerShdw>
                </a:effectLst>
                <a:cs typeface="Calibri" panose="020F0502020204030204" pitchFamily="34" charset="0"/>
              </a:rPr>
              <a:t>Your house and your kingdom shall endure before Me forever; your throne shall be established forever.” </a:t>
            </a:r>
            <a:r>
              <a:rPr lang="en-US" sz="2600" baseline="30000" dirty="0">
                <a:effectLst>
                  <a:outerShdw blurRad="38100" dist="38100" dir="2700000" algn="tl">
                    <a:srgbClr val="000000">
                      <a:alpha val="43137"/>
                    </a:srgbClr>
                  </a:outerShdw>
                </a:effectLst>
                <a:cs typeface="Calibri" panose="020F0502020204030204" pitchFamily="34" charset="0"/>
              </a:rPr>
              <a:t>17 </a:t>
            </a:r>
            <a:r>
              <a:rPr lang="en-US" sz="2600" dirty="0">
                <a:effectLst>
                  <a:outerShdw blurRad="38100" dist="38100" dir="2700000" algn="tl">
                    <a:srgbClr val="000000">
                      <a:alpha val="43137"/>
                    </a:srgbClr>
                  </a:outerShdw>
                </a:effectLst>
                <a:cs typeface="Calibri" panose="020F0502020204030204" pitchFamily="34" charset="0"/>
              </a:rPr>
              <a:t>In accordance with all these words and all this vision, so Nathan spoke to David.”</a:t>
            </a:r>
          </a:p>
        </p:txBody>
      </p:sp>
    </p:spTree>
    <p:extLst>
      <p:ext uri="{BB962C8B-B14F-4D97-AF65-F5344CB8AC3E}">
        <p14:creationId xmlns:p14="http://schemas.microsoft.com/office/powerpoint/2010/main" val="49617057"/>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8E9C2-D1FE-4AB5-860F-4AD8D41568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5638800"/>
          </a:xfrm>
        </p:spPr>
        <p:txBody>
          <a:bodyPr/>
          <a:lstStyle/>
          <a:p>
            <a:pPr marL="0" indent="0" algn="ctr">
              <a:spcBef>
                <a:spcPts val="0"/>
              </a:spcBef>
              <a:spcAft>
                <a:spcPts val="600"/>
              </a:spcAft>
              <a:buNone/>
              <a:defRPr/>
            </a:pPr>
            <a:r>
              <a:rPr lang="en-US" altLang="en-US" kern="1200" dirty="0">
                <a:solidFill>
                  <a:srgbClr val="00FFFF"/>
                </a:solidFill>
                <a:effectLst>
                  <a:outerShdw blurRad="38100" dist="38100" dir="2700000" algn="tl">
                    <a:srgbClr val="000000">
                      <a:alpha val="43137"/>
                    </a:srgbClr>
                  </a:outerShdw>
                </a:effectLst>
                <a:ea typeface="+mj-ea"/>
                <a:cs typeface="Arial" charset="0"/>
              </a:rPr>
              <a:t>2 Samuel 7:12-16</a:t>
            </a:r>
          </a:p>
          <a:p>
            <a:pPr marL="0" lvl="0" indent="0" algn="just">
              <a:spcBef>
                <a:spcPts val="0"/>
              </a:spcBef>
              <a:buClr>
                <a:srgbClr val="00FFFF"/>
              </a:buClr>
              <a:buNone/>
              <a:defRPr/>
            </a:pPr>
            <a:r>
              <a:rPr lang="en-US" sz="2600" dirty="0">
                <a:solidFill>
                  <a:srgbClr val="FFFFFF"/>
                </a:solidFill>
                <a:cs typeface="Calibri" panose="020F0502020204030204" pitchFamily="34" charset="0"/>
              </a:rPr>
              <a:t>“When your days are complete and you lie down with your fathers, I will raise up your </a:t>
            </a:r>
            <a:r>
              <a:rPr lang="en-US" sz="2600" b="1" u="sng" dirty="0">
                <a:solidFill>
                  <a:srgbClr val="FFFFCC"/>
                </a:solidFill>
                <a:cs typeface="Calibri" panose="020F0502020204030204" pitchFamily="34" charset="0"/>
              </a:rPr>
              <a:t>descendant</a:t>
            </a:r>
            <a:r>
              <a:rPr lang="en-US" sz="2600" dirty="0">
                <a:solidFill>
                  <a:srgbClr val="FFFFFF"/>
                </a:solidFill>
                <a:cs typeface="Calibri" panose="020F0502020204030204" pitchFamily="34" charset="0"/>
              </a:rPr>
              <a:t> after you, who will come forth from you, and I will establish his kingdom. </a:t>
            </a:r>
            <a:r>
              <a:rPr lang="en-US" sz="2600" baseline="30000" dirty="0">
                <a:solidFill>
                  <a:srgbClr val="FFFFFF"/>
                </a:solidFill>
                <a:cs typeface="Calibri" panose="020F0502020204030204" pitchFamily="34" charset="0"/>
              </a:rPr>
              <a:t>13 </a:t>
            </a:r>
            <a:r>
              <a:rPr lang="en-US" sz="2600" dirty="0">
                <a:solidFill>
                  <a:srgbClr val="FFFFFF"/>
                </a:solidFill>
                <a:cs typeface="Calibri" panose="020F0502020204030204" pitchFamily="34" charset="0"/>
              </a:rPr>
              <a:t>He shall build a house for My name, and I will establish </a:t>
            </a:r>
            <a:r>
              <a:rPr lang="en-US" sz="2600" b="1" u="sng" dirty="0">
                <a:solidFill>
                  <a:srgbClr val="FFFFCC"/>
                </a:solidFill>
                <a:cs typeface="Calibri" panose="020F0502020204030204" pitchFamily="34" charset="0"/>
              </a:rPr>
              <a:t>the</a:t>
            </a:r>
            <a:r>
              <a:rPr lang="en-US" sz="2600" b="1" u="sng" dirty="0">
                <a:solidFill>
                  <a:srgbClr val="FFFFFF"/>
                </a:solidFill>
                <a:cs typeface="Calibri" panose="020F0502020204030204" pitchFamily="34" charset="0"/>
              </a:rPr>
              <a:t> </a:t>
            </a:r>
            <a:r>
              <a:rPr lang="en-US" sz="2600" b="1" u="sng" dirty="0">
                <a:solidFill>
                  <a:srgbClr val="FFFFCC"/>
                </a:solidFill>
                <a:cs typeface="Calibri" panose="020F0502020204030204" pitchFamily="34" charset="0"/>
              </a:rPr>
              <a:t>throne of his kingdom forever</a:t>
            </a:r>
            <a:r>
              <a:rPr lang="en-US" sz="2600" dirty="0">
                <a:solidFill>
                  <a:srgbClr val="FFFFFF"/>
                </a:solidFill>
                <a:cs typeface="Calibri" panose="020F0502020204030204" pitchFamily="34" charset="0"/>
              </a:rPr>
              <a:t>. </a:t>
            </a:r>
            <a:r>
              <a:rPr lang="en-US" sz="2600" baseline="30000" dirty="0">
                <a:solidFill>
                  <a:srgbClr val="FFFFFF"/>
                </a:solidFill>
                <a:cs typeface="Calibri" panose="020F0502020204030204" pitchFamily="34" charset="0"/>
              </a:rPr>
              <a:t>14 </a:t>
            </a:r>
            <a:r>
              <a:rPr lang="en-US" sz="2600" dirty="0">
                <a:solidFill>
                  <a:srgbClr val="FFFFFF"/>
                </a:solidFill>
                <a:cs typeface="Calibri" panose="020F0502020204030204" pitchFamily="34" charset="0"/>
              </a:rPr>
              <a:t>I will be a father to him and he will be a son to Me; when he commits iniquity, I will correct him with the rod of men and the strokes of the sons of men, </a:t>
            </a:r>
            <a:r>
              <a:rPr lang="en-US" sz="2600" baseline="30000" dirty="0">
                <a:solidFill>
                  <a:srgbClr val="FFFFFF"/>
                </a:solidFill>
                <a:cs typeface="Calibri" panose="020F0502020204030204" pitchFamily="34" charset="0"/>
              </a:rPr>
              <a:t>15 </a:t>
            </a:r>
            <a:r>
              <a:rPr lang="en-US" sz="2600" dirty="0">
                <a:solidFill>
                  <a:srgbClr val="FFFFFF"/>
                </a:solidFill>
                <a:cs typeface="Calibri" panose="020F0502020204030204" pitchFamily="34" charset="0"/>
              </a:rPr>
              <a:t>but My lovingkindness shall not depart from him, as I took </a:t>
            </a:r>
            <a:r>
              <a:rPr lang="en-US" sz="2600" i="1" dirty="0">
                <a:solidFill>
                  <a:srgbClr val="FFFFFF"/>
                </a:solidFill>
                <a:cs typeface="Calibri" panose="020F0502020204030204" pitchFamily="34" charset="0"/>
              </a:rPr>
              <a:t>it</a:t>
            </a:r>
            <a:r>
              <a:rPr lang="en-US" sz="2600" dirty="0">
                <a:solidFill>
                  <a:srgbClr val="FFFFFF"/>
                </a:solidFill>
                <a:cs typeface="Calibri" panose="020F0502020204030204" pitchFamily="34" charset="0"/>
              </a:rPr>
              <a:t> away from Saul, whom I removed from before you. </a:t>
            </a:r>
            <a:r>
              <a:rPr lang="en-US" sz="2600" baseline="30000" dirty="0">
                <a:solidFill>
                  <a:srgbClr val="FFFFFF"/>
                </a:solidFill>
                <a:cs typeface="Calibri" panose="020F0502020204030204" pitchFamily="34" charset="0"/>
              </a:rPr>
              <a:t>16 </a:t>
            </a:r>
            <a:r>
              <a:rPr lang="en-US" sz="2600" b="1" u="sng" dirty="0">
                <a:solidFill>
                  <a:srgbClr val="FFFFCC"/>
                </a:solidFill>
                <a:cs typeface="Calibri" panose="020F0502020204030204" pitchFamily="34" charset="0"/>
              </a:rPr>
              <a:t>Your house and your kingdom shall endure before Me forever; your throne shall be established forever</a:t>
            </a:r>
            <a:r>
              <a:rPr lang="en-US" sz="2600" dirty="0">
                <a:solidFill>
                  <a:srgbClr val="FFFFFF"/>
                </a:solidFill>
                <a:cs typeface="Calibri" panose="020F0502020204030204" pitchFamily="34" charset="0"/>
              </a:rPr>
              <a:t>.” </a:t>
            </a:r>
            <a:r>
              <a:rPr lang="en-US" sz="2600" baseline="30000" dirty="0">
                <a:solidFill>
                  <a:srgbClr val="FFFFFF"/>
                </a:solidFill>
                <a:cs typeface="Calibri" panose="020F0502020204030204" pitchFamily="34" charset="0"/>
              </a:rPr>
              <a:t>17 </a:t>
            </a:r>
            <a:r>
              <a:rPr lang="en-US" sz="2600" dirty="0">
                <a:solidFill>
                  <a:srgbClr val="FFFFFF"/>
                </a:solidFill>
                <a:cs typeface="Calibri" panose="020F0502020204030204" pitchFamily="34" charset="0"/>
              </a:rPr>
              <a:t>In accordance with all these words and all this vision, so Nathan spoke </a:t>
            </a:r>
            <a:r>
              <a:rPr lang="en-US" sz="2600" b="1" u="sng" dirty="0">
                <a:solidFill>
                  <a:srgbClr val="FFFFCC"/>
                </a:solidFill>
                <a:cs typeface="Calibri" panose="020F0502020204030204" pitchFamily="34" charset="0"/>
              </a:rPr>
              <a:t>to David</a:t>
            </a:r>
            <a:r>
              <a:rPr lang="en-US" sz="2600" dirty="0">
                <a:solidFill>
                  <a:srgbClr val="FFFFFF"/>
                </a:solidFill>
                <a:cs typeface="Calibri" panose="020F0502020204030204" pitchFamily="34" charset="0"/>
              </a:rPr>
              <a:t>.”</a:t>
            </a:r>
          </a:p>
        </p:txBody>
      </p:sp>
    </p:spTree>
    <p:extLst>
      <p:ext uri="{BB962C8B-B14F-4D97-AF65-F5344CB8AC3E}">
        <p14:creationId xmlns:p14="http://schemas.microsoft.com/office/powerpoint/2010/main" val="293944639"/>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85900" y="228600"/>
            <a:ext cx="6172200" cy="1066800"/>
          </a:xfrm>
        </p:spPr>
        <p:txBody>
          <a:bodyPr/>
          <a:lstStyle/>
          <a:p>
            <a:pPr algn="ctr">
              <a:spcBef>
                <a:spcPts val="1200"/>
              </a:spcBef>
            </a:pPr>
            <a:r>
              <a:rPr lang="en-US" sz="3600" dirty="0">
                <a:effectLst>
                  <a:outerShdw blurRad="38100" dist="38100" dir="2700000" algn="tl">
                    <a:srgbClr val="000000">
                      <a:alpha val="43137"/>
                    </a:srgbClr>
                  </a:outerShdw>
                </a:effectLst>
              </a:rPr>
              <a:t>John F. </a:t>
            </a:r>
            <a:r>
              <a:rPr lang="en-US" sz="3600" dirty="0" err="1">
                <a:effectLst>
                  <a:outerShdw blurRad="38100" dist="38100" dir="2700000" algn="tl">
                    <a:srgbClr val="000000">
                      <a:alpha val="43137"/>
                    </a:srgbClr>
                  </a:outerShdw>
                </a:effectLst>
              </a:rPr>
              <a:t>Walvoord</a:t>
            </a:r>
            <a:br>
              <a:rPr lang="en-US" sz="1800" dirty="0">
                <a:effectLst>
                  <a:outerShdw blurRad="38100" dist="38100" dir="2700000" algn="tl">
                    <a:srgbClr val="000000">
                      <a:alpha val="43137"/>
                    </a:srgbClr>
                  </a:outerShdw>
                </a:effectLst>
              </a:rPr>
            </a:br>
            <a:r>
              <a:rPr lang="en-US" sz="1800" i="1" dirty="0">
                <a:effectLst>
                  <a:outerShdw blurRad="38100" dist="38100" dir="2700000" algn="tl">
                    <a:srgbClr val="000000">
                      <a:alpha val="43137"/>
                    </a:srgbClr>
                  </a:outerShdw>
                </a:effectLst>
              </a:rPr>
              <a:t>Israel in Prophecy</a:t>
            </a:r>
            <a:r>
              <a:rPr lang="en-US" sz="1800" dirty="0">
                <a:effectLst>
                  <a:outerShdw blurRad="38100" dist="38100" dir="2700000" algn="tl">
                    <a:srgbClr val="000000">
                      <a:alpha val="43137"/>
                    </a:srgbClr>
                  </a:outerShdw>
                </a:effectLst>
              </a:rPr>
              <a:t> (Grand Rapids: Zondervan, 1962), 84-85, 87.</a:t>
            </a:r>
          </a:p>
        </p:txBody>
      </p:sp>
      <p:sp>
        <p:nvSpPr>
          <p:cNvPr id="16387" name="Rectangle 3"/>
          <p:cNvSpPr>
            <a:spLocks noGrp="1" noChangeArrowheads="1"/>
          </p:cNvSpPr>
          <p:nvPr>
            <p:ph type="body" idx="1"/>
          </p:nvPr>
        </p:nvSpPr>
        <p:spPr>
          <a:xfrm>
            <a:off x="0" y="1447800"/>
            <a:ext cx="9144000" cy="5334000"/>
          </a:xfrm>
        </p:spPr>
        <p:txBody>
          <a:bodyPr/>
          <a:lstStyle/>
          <a:p>
            <a:pPr marL="0" indent="0" algn="just">
              <a:buFontTx/>
              <a:buNone/>
              <a:defRPr/>
            </a:pPr>
            <a:r>
              <a:rPr lang="en-US" sz="2600" b="1"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The covenant with David is not only given twice in its major content— namely, </a:t>
            </a:r>
            <a:r>
              <a:rPr lang="en-US" sz="2600" b="1" u="sng" dirty="0">
                <a:solidFill>
                  <a:srgbClr val="FFFFCC"/>
                </a:solidFill>
                <a:effectLst>
                  <a:outerShdw blurRad="38100" dist="38100" dir="2700000" algn="tl">
                    <a:srgbClr val="000000">
                      <a:alpha val="43137"/>
                    </a:srgbClr>
                  </a:outerShdw>
                </a:effectLst>
              </a:rPr>
              <a:t>II Samuel 7</a:t>
            </a:r>
            <a:r>
              <a:rPr lang="en-US" sz="2600" b="1" dirty="0">
                <a:solidFill>
                  <a:srgbClr val="FFFFCC"/>
                </a:solidFill>
                <a:effectLst>
                  <a:outerShdw blurRad="38100" dist="38100" dir="2700000" algn="tl">
                    <a:srgbClr val="000000">
                      <a:alpha val="43137"/>
                    </a:srgbClr>
                  </a:outerShdw>
                </a:effectLst>
              </a:rPr>
              <a:t> </a:t>
            </a:r>
            <a:r>
              <a:rPr lang="en-US" sz="2600" dirty="0">
                <a:effectLst>
                  <a:outerShdw blurRad="38100" dist="38100" dir="2700000" algn="tl">
                    <a:srgbClr val="000000">
                      <a:alpha val="43137"/>
                    </a:srgbClr>
                  </a:outerShdw>
                </a:effectLst>
              </a:rPr>
              <a:t>and </a:t>
            </a:r>
            <a:r>
              <a:rPr lang="en-US" sz="2600" b="1" u="sng" dirty="0">
                <a:solidFill>
                  <a:srgbClr val="FFFFCC"/>
                </a:solidFill>
                <a:effectLst>
                  <a:outerShdw blurRad="38100" dist="38100" dir="2700000" algn="tl">
                    <a:srgbClr val="000000">
                      <a:alpha val="43137"/>
                    </a:srgbClr>
                  </a:outerShdw>
                </a:effectLst>
              </a:rPr>
              <a:t>I Chronicles 17</a:t>
            </a:r>
            <a:r>
              <a:rPr lang="en-US" sz="2600" dirty="0">
                <a:effectLst>
                  <a:outerShdw blurRad="38100" dist="38100" dir="2700000" algn="tl">
                    <a:srgbClr val="000000">
                      <a:alpha val="43137"/>
                    </a:srgbClr>
                  </a:outerShdw>
                </a:effectLst>
              </a:rPr>
              <a:t>—but it is also confirmed in </a:t>
            </a:r>
            <a:r>
              <a:rPr lang="en-US" sz="2600" b="1" u="sng" dirty="0">
                <a:solidFill>
                  <a:srgbClr val="FFFFCC"/>
                </a:solidFill>
                <a:effectLst>
                  <a:outerShdw blurRad="38100" dist="38100" dir="2700000" algn="tl">
                    <a:srgbClr val="000000">
                      <a:alpha val="43137"/>
                    </a:srgbClr>
                  </a:outerShdw>
                </a:effectLst>
              </a:rPr>
              <a:t>Psalm 89</a:t>
            </a:r>
            <a:r>
              <a:rPr lang="en-US" sz="2600" dirty="0">
                <a:effectLst>
                  <a:outerShdw blurRad="38100" dist="38100" dir="2700000" algn="tl">
                    <a:srgbClr val="000000">
                      <a:alpha val="43137"/>
                    </a:srgbClr>
                  </a:outerShdw>
                </a:effectLst>
              </a:rPr>
              <a:t>. In this and other Old Testament references there is no allusion anywhere to the idea that these promises are to be understood in a spiritualized sense as referring to the church or to a reign of God in heaven. Rather, it is linked to the earth and to the seed of Israel, and to the land...There is no indication that this kingdom extended to a spiritual entity such as the church nor that the throne in view is the throne of God in heaven rather than the throne of David on earth...Such a situation does not prevail in this present age and is not related here or elsewhere to the reign of Christ from the throne of His Father in heaven.”</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2031184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2299871049"/>
      </p:ext>
    </p:extLst>
  </p:cSld>
  <p:clrMapOvr>
    <a:masterClrMapping/>
  </p:clrMapOvr>
  <p:transition advTm="1145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714FB-68AB-4D94-AF7E-67EA8D118717}"/>
              </a:ext>
            </a:extLst>
          </p:cNvPr>
          <p:cNvPicPr>
            <a:picLocks noChangeAspect="1"/>
          </p:cNvPicPr>
          <p:nvPr/>
        </p:nvPicPr>
        <p:blipFill>
          <a:blip r:embed="rId2"/>
          <a:stretch>
            <a:fillRect/>
          </a:stretch>
        </p:blipFill>
        <p:spPr>
          <a:xfrm>
            <a:off x="156634" y="228600"/>
            <a:ext cx="8830733" cy="6400800"/>
          </a:xfrm>
          <a:prstGeom prst="rect">
            <a:avLst/>
          </a:prstGeom>
        </p:spPr>
      </p:pic>
    </p:spTree>
    <p:extLst>
      <p:ext uri="{BB962C8B-B14F-4D97-AF65-F5344CB8AC3E}">
        <p14:creationId xmlns:p14="http://schemas.microsoft.com/office/powerpoint/2010/main" val="929000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617" y="914400"/>
            <a:ext cx="7448765" cy="5486400"/>
          </a:xfrm>
          <a:prstGeom prst="rect">
            <a:avLst/>
          </a:prstGeom>
        </p:spPr>
      </p:pic>
      <p:sp>
        <p:nvSpPr>
          <p:cNvPr id="3" name="TextBox 2"/>
          <p:cNvSpPr txBox="1"/>
          <p:nvPr/>
        </p:nvSpPr>
        <p:spPr>
          <a:xfrm>
            <a:off x="2476500" y="304800"/>
            <a:ext cx="4191000"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Joshua 24:22-3</a:t>
            </a:r>
          </a:p>
        </p:txBody>
      </p:sp>
    </p:spTree>
    <p:extLst>
      <p:ext uri="{BB962C8B-B14F-4D97-AF65-F5344CB8AC3E}">
        <p14:creationId xmlns:p14="http://schemas.microsoft.com/office/powerpoint/2010/main" val="2240474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48478-1F80-4C35-B3AF-949E43E4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Aft>
                <a:spcPts val="1200"/>
              </a:spcAft>
            </a:pPr>
            <a:r>
              <a:rPr lang="en-US" sz="3600" b="1" dirty="0">
                <a:solidFill>
                  <a:srgbClr val="00FFFF"/>
                </a:solidFill>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Genesis 15:18-21</a:t>
            </a:r>
          </a:p>
          <a:p>
            <a:pPr algn="just"/>
            <a:r>
              <a:rPr lang="en-US" sz="3200" baseline="30000" dirty="0">
                <a:latin typeface="Calibri" panose="020F0502020204030204" pitchFamily="34" charset="0"/>
              </a:rPr>
              <a:t>18</a:t>
            </a:r>
            <a:r>
              <a:rPr lang="en-US" sz="3200" dirty="0">
                <a:latin typeface="Calibri" panose="020F0502020204030204" pitchFamily="34" charset="0"/>
              </a:rPr>
              <a:t> On that day the </a:t>
            </a:r>
            <a:r>
              <a:rPr lang="en-US" sz="3200" cap="small" dirty="0">
                <a:latin typeface="Calibri" panose="020F0502020204030204" pitchFamily="34" charset="0"/>
              </a:rPr>
              <a:t>Lord</a:t>
            </a:r>
            <a:r>
              <a:rPr lang="en-US" sz="3200" dirty="0">
                <a:latin typeface="Calibri" panose="020F0502020204030204" pitchFamily="34" charset="0"/>
              </a:rPr>
              <a:t> made a covenant with Abram, saying, “To your descendants I have given </a:t>
            </a:r>
            <a:r>
              <a:rPr lang="en-US" sz="3200" b="1" u="sng" dirty="0">
                <a:solidFill>
                  <a:srgbClr val="FFFFCC"/>
                </a:solidFill>
                <a:latin typeface="Calibri" panose="020F0502020204030204" pitchFamily="34" charset="0"/>
              </a:rPr>
              <a:t>this land</a:t>
            </a:r>
            <a:r>
              <a:rPr lang="en-US" sz="3200" dirty="0">
                <a:latin typeface="Calibri" panose="020F0502020204030204" pitchFamily="34" charset="0"/>
              </a:rPr>
              <a:t>, From the </a:t>
            </a:r>
            <a:r>
              <a:rPr lang="en-US" sz="3200" b="1" u="sng" dirty="0">
                <a:solidFill>
                  <a:srgbClr val="FFFFCC"/>
                </a:solidFill>
                <a:latin typeface="Calibri" panose="020F0502020204030204" pitchFamily="34" charset="0"/>
              </a:rPr>
              <a:t>river of Egypt</a:t>
            </a:r>
            <a:r>
              <a:rPr lang="en-US" sz="3200" dirty="0">
                <a:latin typeface="Calibri" panose="020F0502020204030204" pitchFamily="34" charset="0"/>
              </a:rPr>
              <a:t> as far as the great river, the </a:t>
            </a:r>
            <a:r>
              <a:rPr lang="en-US" sz="3200" b="1" u="sng" dirty="0">
                <a:solidFill>
                  <a:srgbClr val="FFFFCC"/>
                </a:solidFill>
                <a:latin typeface="Calibri" panose="020F0502020204030204" pitchFamily="34" charset="0"/>
              </a:rPr>
              <a:t>river Euphrates</a:t>
            </a:r>
            <a:r>
              <a:rPr lang="en-US" sz="3200" dirty="0">
                <a:latin typeface="Calibri" panose="020F0502020204030204" pitchFamily="34" charset="0"/>
              </a:rPr>
              <a:t>: </a:t>
            </a:r>
            <a:r>
              <a:rPr lang="en-US" sz="3200" baseline="30000" dirty="0">
                <a:latin typeface="Calibri" panose="020F0502020204030204" pitchFamily="34" charset="0"/>
              </a:rPr>
              <a:t>19 </a:t>
            </a:r>
            <a:r>
              <a:rPr lang="en-US" sz="3200" dirty="0">
                <a:latin typeface="Calibri" panose="020F0502020204030204" pitchFamily="34" charset="0"/>
              </a:rPr>
              <a:t>the </a:t>
            </a:r>
            <a:r>
              <a:rPr lang="en-US" sz="3200" b="1" u="sng" dirty="0">
                <a:solidFill>
                  <a:srgbClr val="FFFFCC"/>
                </a:solidFill>
                <a:latin typeface="Calibri" panose="020F0502020204030204" pitchFamily="34" charset="0"/>
              </a:rPr>
              <a:t>Kenite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Kenizzite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Kadmonite</a:t>
            </a:r>
            <a:r>
              <a:rPr lang="en-US" sz="3200" dirty="0">
                <a:latin typeface="Calibri" panose="020F0502020204030204" pitchFamily="34" charset="0"/>
              </a:rPr>
              <a:t> </a:t>
            </a:r>
            <a:r>
              <a:rPr lang="en-US" sz="3200" baseline="30000" dirty="0">
                <a:latin typeface="Calibri" panose="020F0502020204030204" pitchFamily="34" charset="0"/>
              </a:rPr>
              <a:t>20 </a:t>
            </a:r>
            <a:r>
              <a:rPr lang="en-US" sz="3200" dirty="0">
                <a:latin typeface="Calibri" panose="020F0502020204030204" pitchFamily="34" charset="0"/>
              </a:rPr>
              <a:t>and the </a:t>
            </a:r>
            <a:r>
              <a:rPr lang="en-US" sz="3200" b="1" u="sng" dirty="0">
                <a:solidFill>
                  <a:srgbClr val="FFFFCC"/>
                </a:solidFill>
                <a:latin typeface="Calibri" panose="020F0502020204030204" pitchFamily="34" charset="0"/>
              </a:rPr>
              <a:t>Hittite</a:t>
            </a:r>
            <a:r>
              <a:rPr lang="en-US" sz="3200" dirty="0">
                <a:latin typeface="Calibri" panose="020F0502020204030204" pitchFamily="34" charset="0"/>
              </a:rPr>
              <a:t> and the </a:t>
            </a:r>
            <a:r>
              <a:rPr lang="en-US" sz="3200" b="1" u="sng" dirty="0">
                <a:solidFill>
                  <a:srgbClr val="FFFFCC"/>
                </a:solidFill>
                <a:latin typeface="Calibri" panose="020F0502020204030204" pitchFamily="34" charset="0"/>
              </a:rPr>
              <a:t>Perizzite</a:t>
            </a:r>
            <a:r>
              <a:rPr lang="en-US" sz="3200" dirty="0">
                <a:latin typeface="Calibri" panose="020F0502020204030204" pitchFamily="34" charset="0"/>
              </a:rPr>
              <a:t> and the </a:t>
            </a:r>
            <a:r>
              <a:rPr lang="en-US" sz="3200" b="1" u="sng" dirty="0">
                <a:solidFill>
                  <a:srgbClr val="FFFFCC"/>
                </a:solidFill>
                <a:latin typeface="Calibri" panose="020F0502020204030204" pitchFamily="34" charset="0"/>
              </a:rPr>
              <a:t>Rephaim</a:t>
            </a:r>
            <a:r>
              <a:rPr lang="en-US" sz="3200" dirty="0">
                <a:latin typeface="Calibri" panose="020F0502020204030204" pitchFamily="34" charset="0"/>
              </a:rPr>
              <a:t> </a:t>
            </a:r>
            <a:r>
              <a:rPr lang="en-US" sz="3200" baseline="30000" dirty="0">
                <a:latin typeface="Calibri" panose="020F0502020204030204" pitchFamily="34" charset="0"/>
              </a:rPr>
              <a:t>21 </a:t>
            </a:r>
            <a:r>
              <a:rPr lang="en-US" sz="3200" dirty="0">
                <a:latin typeface="Calibri" panose="020F0502020204030204" pitchFamily="34" charset="0"/>
              </a:rPr>
              <a:t>and the </a:t>
            </a:r>
            <a:r>
              <a:rPr lang="en-US" sz="3200" b="1" u="sng" dirty="0">
                <a:solidFill>
                  <a:srgbClr val="FFFFCC"/>
                </a:solidFill>
                <a:latin typeface="Calibri" panose="020F0502020204030204" pitchFamily="34" charset="0"/>
              </a:rPr>
              <a:t>Amorite</a:t>
            </a:r>
            <a:r>
              <a:rPr lang="en-US" sz="3200" dirty="0">
                <a:latin typeface="Calibri" panose="020F0502020204030204" pitchFamily="34" charset="0"/>
              </a:rPr>
              <a:t> and the </a:t>
            </a:r>
            <a:r>
              <a:rPr lang="en-US" sz="3200" b="1" u="sng" dirty="0">
                <a:solidFill>
                  <a:srgbClr val="FFFFCC"/>
                </a:solidFill>
                <a:latin typeface="Calibri" panose="020F0502020204030204" pitchFamily="34" charset="0"/>
              </a:rPr>
              <a:t>Canaanite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Girgashite</a:t>
            </a:r>
            <a:r>
              <a:rPr lang="en-US" sz="3200" dirty="0">
                <a:latin typeface="Calibri" panose="020F0502020204030204" pitchFamily="34" charset="0"/>
              </a:rPr>
              <a:t> and the </a:t>
            </a:r>
            <a:r>
              <a:rPr lang="en-US" sz="3200" b="1" u="sng" dirty="0">
                <a:solidFill>
                  <a:srgbClr val="FFFFCC"/>
                </a:solidFill>
                <a:latin typeface="Calibri" panose="020F0502020204030204" pitchFamily="34" charset="0"/>
              </a:rPr>
              <a:t>Jebusite</a:t>
            </a:r>
            <a:r>
              <a:rPr lang="en-US" sz="3200" dirty="0">
                <a:latin typeface="Calibri" panose="020F0502020204030204" pitchFamily="34" charset="0"/>
              </a:rPr>
              <a:t>.”</a:t>
            </a:r>
          </a:p>
          <a:p>
            <a:pPr algn="just"/>
            <a:endParaRPr lang="en-US" sz="3200" b="1" u="sng" dirty="0">
              <a:solidFill>
                <a:srgbClr val="FFFFCC"/>
              </a:solidFill>
              <a:latin typeface="Calibri" panose="020F0502020204030204" pitchFamily="34" charset="0"/>
            </a:endParaRPr>
          </a:p>
        </p:txBody>
      </p:sp>
    </p:spTree>
    <p:extLst>
      <p:ext uri="{BB962C8B-B14F-4D97-AF65-F5344CB8AC3E}">
        <p14:creationId xmlns:p14="http://schemas.microsoft.com/office/powerpoint/2010/main" val="1315709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Luke 1:32-33</a:t>
            </a:r>
          </a:p>
          <a:p>
            <a:pPr algn="just"/>
            <a:r>
              <a:rPr lang="en-US" sz="3200" dirty="0">
                <a:effectLst>
                  <a:outerShdw blurRad="38100" dist="38100" dir="2700000" algn="tl">
                    <a:srgbClr val="000000">
                      <a:alpha val="43137"/>
                    </a:srgbClr>
                  </a:outerShdw>
                </a:effectLst>
                <a:latin typeface="Calibri" panose="020F0502020204030204" pitchFamily="34" charset="0"/>
              </a:rPr>
              <a:t>“He will be great and will be called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Son of the Most High</a:t>
            </a:r>
            <a:r>
              <a:rPr lang="en-US" sz="3200" dirty="0">
                <a:effectLst>
                  <a:outerShdw blurRad="38100" dist="38100" dir="2700000" algn="tl">
                    <a:srgbClr val="000000">
                      <a:alpha val="43137"/>
                    </a:srgbClr>
                  </a:outerShdw>
                </a:effectLst>
                <a:latin typeface="Calibri" panose="020F0502020204030204" pitchFamily="34" charset="0"/>
              </a:rPr>
              <a:t>; and the Lord God will give Him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throne of His father David</a:t>
            </a:r>
            <a:r>
              <a:rPr lang="en-US" sz="3200" dirty="0">
                <a:effectLst>
                  <a:outerShdw blurRad="38100" dist="38100" dir="2700000" algn="tl">
                    <a:srgbClr val="000000">
                      <a:alpha val="43137"/>
                    </a:srgbClr>
                  </a:outerShdw>
                </a:effectLst>
                <a:latin typeface="Calibri" panose="020F0502020204030204" pitchFamily="34" charset="0"/>
              </a:rPr>
              <a:t>; and He will reign over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house of Jacob</a:t>
            </a:r>
            <a:r>
              <a:rPr lang="en-US" sz="3200" dirty="0">
                <a:effectLst>
                  <a:outerShdw blurRad="38100" dist="38100" dir="2700000" algn="tl">
                    <a:srgbClr val="000000">
                      <a:alpha val="43137"/>
                    </a:srgbClr>
                  </a:outerShdw>
                </a:effectLst>
                <a:latin typeface="Calibri" panose="020F0502020204030204" pitchFamily="34" charset="0"/>
              </a:rPr>
              <a:t> forever, and His kingdom will have no end.”</a:t>
            </a:r>
          </a:p>
        </p:txBody>
      </p:sp>
      <p:pic>
        <p:nvPicPr>
          <p:cNvPr id="5" name="Picture 4">
            <a:extLst>
              <a:ext uri="{FF2B5EF4-FFF2-40B4-BE49-F238E27FC236}">
                <a16:creationId xmlns:a16="http://schemas.microsoft.com/office/drawing/2014/main" id="{80F099F2-5FA0-4114-909F-A7D5D455CBFF}"/>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2694418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282.</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“The ‘throne of David’ here is not God’s throne in heaven, nor is the ‘house of Jacob’ a reference to the Christian church. As Godet rightly observed: ‘These expressions in the mouth of the angel keep their natural and literal sense. It is, indeed, the theocratic royalty and the Israelitish people, neither more nor less, that are in question here; Mary could have understood these expressions in no other way.’”</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Tree>
    <p:extLst>
      <p:ext uri="{BB962C8B-B14F-4D97-AF65-F5344CB8AC3E}">
        <p14:creationId xmlns:p14="http://schemas.microsoft.com/office/powerpoint/2010/main" val="2338330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230255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19:28</a:t>
            </a:r>
          </a:p>
          <a:p>
            <a:pPr algn="just"/>
            <a:r>
              <a:rPr lang="en-US" sz="3200" dirty="0">
                <a:effectLst>
                  <a:outerShdw blurRad="38100" dist="38100" dir="2700000" algn="tl">
                    <a:srgbClr val="000000">
                      <a:alpha val="43137"/>
                    </a:srgbClr>
                  </a:outerShdw>
                </a:effectLst>
                <a:latin typeface="Calibri" panose="020F0502020204030204" pitchFamily="34" charset="0"/>
              </a:rPr>
              <a:t>“And Jesus said to them, ‘Truly I say to you, that you who have followed Me, in the regeneration when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Son of Man will sit on His glorious throne</a:t>
            </a:r>
            <a:r>
              <a:rPr lang="en-US" sz="3200" dirty="0">
                <a:effectLst>
                  <a:outerShdw blurRad="38100" dist="38100" dir="2700000" algn="tl">
                    <a:srgbClr val="000000">
                      <a:alpha val="43137"/>
                    </a:srgbClr>
                  </a:outerShdw>
                </a:effectLst>
                <a:latin typeface="Calibri" panose="020F0502020204030204" pitchFamily="34" charset="0"/>
              </a:rPr>
              <a:t>, you also shall sit upon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twelve thrones</a:t>
            </a:r>
            <a:r>
              <a:rPr lang="en-US" sz="3200" dirty="0">
                <a:effectLst>
                  <a:outerShdw blurRad="38100" dist="38100" dir="2700000" algn="tl">
                    <a:srgbClr val="000000">
                      <a:alpha val="43137"/>
                    </a:srgbClr>
                  </a:outerShdw>
                </a:effectLst>
                <a:latin typeface="Calibri" panose="020F0502020204030204" pitchFamily="34" charset="0"/>
              </a:rPr>
              <a:t>, judging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twelve tribes of Israel</a:t>
            </a:r>
            <a:r>
              <a:rPr lang="en-US" sz="3200" dirty="0">
                <a:effectLst>
                  <a:outerShdw blurRad="38100" dist="38100" dir="2700000" algn="tl">
                    <a:srgbClr val="000000">
                      <a:alpha val="43137"/>
                    </a:srgbClr>
                  </a:outerShdw>
                </a:effectLst>
                <a:latin typeface="Calibri" panose="020F0502020204030204" pitchFamily="34" charset="0"/>
              </a:rPr>
              <a:t>.’”</a:t>
            </a:r>
          </a:p>
        </p:txBody>
      </p:sp>
      <p:pic>
        <p:nvPicPr>
          <p:cNvPr id="5" name="Picture 4">
            <a:extLst>
              <a:ext uri="{FF2B5EF4-FFF2-40B4-BE49-F238E27FC236}">
                <a16:creationId xmlns:a16="http://schemas.microsoft.com/office/drawing/2014/main" id="{6F692706-7D20-4A11-9084-7B5FCEFAB32A}"/>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2844772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26" y="91440"/>
            <a:ext cx="8932348"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5684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HP Desktop\Pictures\Gabe's images\DivisionOfLandInMillenniu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778" y="91440"/>
            <a:ext cx="9018445" cy="667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20:20-21</a:t>
            </a:r>
          </a:p>
          <a:p>
            <a:pPr algn="just"/>
            <a:r>
              <a:rPr lang="en-US" sz="3200" dirty="0">
                <a:effectLst>
                  <a:outerShdw blurRad="38100" dist="38100" dir="2700000" algn="tl">
                    <a:srgbClr val="000000">
                      <a:alpha val="43137"/>
                    </a:srgbClr>
                  </a:outerShdw>
                </a:effectLst>
                <a:latin typeface="Calibri" panose="020F0502020204030204" pitchFamily="34" charset="0"/>
              </a:rPr>
              <a:t>“Then the mother of the sons of Zebedee came to Jesus with her sons, bowing down and making a request of Him. And He said to her, ‘What do you wish?’ She said to Him, ‘Command that in Your kingdom these two sons of mine may sit one on Your right and one on Your left.’”</a:t>
            </a:r>
          </a:p>
        </p:txBody>
      </p:sp>
      <p:pic>
        <p:nvPicPr>
          <p:cNvPr id="4" name="Picture 3">
            <a:extLst>
              <a:ext uri="{FF2B5EF4-FFF2-40B4-BE49-F238E27FC236}">
                <a16:creationId xmlns:a16="http://schemas.microsoft.com/office/drawing/2014/main" id="{18F48FAB-395A-4463-A7AF-91EB47372F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2502" y="3810000"/>
            <a:ext cx="1558996" cy="1041903"/>
          </a:xfrm>
          <a:prstGeom prst="rect">
            <a:avLst/>
          </a:prstGeom>
        </p:spPr>
      </p:pic>
    </p:spTree>
    <p:extLst>
      <p:ext uri="{BB962C8B-B14F-4D97-AF65-F5344CB8AC3E}">
        <p14:creationId xmlns:p14="http://schemas.microsoft.com/office/powerpoint/2010/main" val="2148156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25:31</a:t>
            </a:r>
          </a:p>
          <a:p>
            <a:pPr algn="just"/>
            <a:r>
              <a:rPr lang="en-US" sz="3200" dirty="0">
                <a:effectLst>
                  <a:outerShdw blurRad="38100" dist="38100" dir="2700000" algn="tl">
                    <a:srgbClr val="000000">
                      <a:alpha val="43137"/>
                    </a:srgbClr>
                  </a:outerShdw>
                </a:effectLst>
                <a:latin typeface="Calibri" panose="020F0502020204030204" pitchFamily="34" charset="0"/>
              </a:rPr>
              <a:t>“But when the Son of Man comes in His glory, and all the angels with Him, then He will sit on His glorious throne.”</a:t>
            </a:r>
          </a:p>
        </p:txBody>
      </p:sp>
      <p:pic>
        <p:nvPicPr>
          <p:cNvPr id="4" name="Picture 3">
            <a:extLst>
              <a:ext uri="{FF2B5EF4-FFF2-40B4-BE49-F238E27FC236}">
                <a16:creationId xmlns:a16="http://schemas.microsoft.com/office/drawing/2014/main" id="{18F48FAB-395A-4463-A7AF-91EB47372F6C}"/>
              </a:ext>
            </a:extLst>
          </p:cNvPr>
          <p:cNvPicPr>
            <a:picLocks noChangeAspect="1"/>
          </p:cNvPicPr>
          <p:nvPr/>
        </p:nvPicPr>
        <p:blipFill>
          <a:blip r:embed="rId3"/>
          <a:stretch>
            <a:fillRect/>
          </a:stretch>
        </p:blipFill>
        <p:spPr>
          <a:xfrm>
            <a:off x="2861733" y="2590800"/>
            <a:ext cx="3420534" cy="2286000"/>
          </a:xfrm>
          <a:prstGeom prst="rect">
            <a:avLst/>
          </a:prstGeom>
        </p:spPr>
      </p:pic>
    </p:spTree>
    <p:extLst>
      <p:ext uri="{BB962C8B-B14F-4D97-AF65-F5344CB8AC3E}">
        <p14:creationId xmlns:p14="http://schemas.microsoft.com/office/powerpoint/2010/main" val="1371150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BF29FF-1ED0-4EAD-BE07-2DE0BDBB496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5478423"/>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25:31-34</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when the Son of Man comes in His glory, and all the angels with Him, then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will sit on His glorious throne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nations will be gathered before Him; and He will separate them from one another, as the shepherd separates the sheep from the goats;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put the sheep on His right, and the goats on the left.</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King will say to those on His right, ‘Come, you who are blessed of My Father, inherit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prepared for you from the foundation of the world.”</a:t>
            </a:r>
            <a:endPar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6892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528689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Jesus Now Reigning on David’s Throne?</a:t>
            </a:r>
          </a:p>
        </p:txBody>
      </p:sp>
      <p:sp>
        <p:nvSpPr>
          <p:cNvPr id="61443" name="Content Placeholder 2"/>
          <p:cNvSpPr>
            <a:spLocks noGrp="1"/>
          </p:cNvSpPr>
          <p:nvPr>
            <p:ph idx="1"/>
          </p:nvPr>
        </p:nvSpPr>
        <p:spPr>
          <a:xfrm>
            <a:off x="3886200" y="990600"/>
            <a:ext cx="4876800" cy="3733800"/>
          </a:xfrm>
        </p:spPr>
        <p:txBody>
          <a:bodyPr/>
          <a:lstStyle/>
          <a:p>
            <a:pPr marL="0" indent="0" algn="just">
              <a:buNone/>
              <a:defRPr/>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cs typeface="Calibri" panose="020F0502020204030204" pitchFamily="34" charset="0"/>
              </a:rPr>
              <a:t>So, they have not only changed the people to include the Church, but they have also changed the place where the covenant is to be fulfilled. Now it’s not only on earth, but it’s also in heaven. . . . The people have changed and the place has changed</a:t>
            </a:r>
            <a:r>
              <a:rPr lang="en-US" altLang="en-US" sz="2800" dirty="0">
                <a:effectLst>
                  <a:outerShdw blurRad="38100" dist="38100" dir="2700000" algn="tl">
                    <a:srgbClr val="000000">
                      <a:alpha val="43137"/>
                    </a:srgbClr>
                  </a:outerShdw>
                </a:effectLst>
                <a:cs typeface="Calibri" panose="020F0502020204030204" pitchFamily="34" charset="0"/>
              </a:rPr>
              <a:t>.”</a:t>
            </a:r>
          </a:p>
        </p:txBody>
      </p:sp>
      <p:sp>
        <p:nvSpPr>
          <p:cNvPr id="61444" name="TextBox 3"/>
          <p:cNvSpPr txBox="1">
            <a:spLocks noChangeArrowheads="1"/>
          </p:cNvSpPr>
          <p:nvPr/>
        </p:nvSpPr>
        <p:spPr bwMode="auto">
          <a:xfrm>
            <a:off x="343215" y="5921514"/>
            <a:ext cx="6667500" cy="707886"/>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dirty="0">
                <a:latin typeface="Calibri" panose="020F0502020204030204" pitchFamily="34" charset="0"/>
                <a:cs typeface="Calibri" panose="020F0502020204030204" pitchFamily="34" charset="0"/>
              </a:rPr>
              <a:t>Robert Lightner, “Progressive Dispensationalism,” </a:t>
            </a:r>
            <a:r>
              <a:rPr lang="en-US" sz="2000" i="1" dirty="0">
                <a:latin typeface="Calibri" panose="020F0502020204030204" pitchFamily="34" charset="0"/>
                <a:cs typeface="Calibri" panose="020F0502020204030204" pitchFamily="34" charset="0"/>
              </a:rPr>
              <a:t>Conservative Theological Journal</a:t>
            </a:r>
            <a:r>
              <a:rPr lang="en-US" sz="2000" dirty="0">
                <a:latin typeface="Calibri" panose="020F0502020204030204" pitchFamily="34" charset="0"/>
                <a:cs typeface="Calibri" panose="020F0502020204030204" pitchFamily="34" charset="0"/>
              </a:rPr>
              <a:t> 4, no. 11 (March 2000): 53–54.</a:t>
            </a:r>
            <a:endPar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1445" name="Picture 4" descr="http://t1.gstatic.com/images?q=tbn:ANd9GcRVEkk3EF6aIGxY0Yz0z_uevMi3B1FPvrIm0btZT0dvwfQOys6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2" y="4648200"/>
            <a:ext cx="1448111" cy="182880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9814"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3" y="1143000"/>
            <a:ext cx="3243263" cy="41148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2494283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279B71C-78DD-4625-A1B2-50850F766C0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3999" cy="4924425"/>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rPr>
              <a:t>37 </a:t>
            </a:r>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 Jerusalem</a:t>
            </a:r>
            <a:r>
              <a:rPr lang="en-US" sz="3200" b="1" u="sng"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who kills the prophets and stones those who are sent to her! How often I wanted to gather your children together, the way a hen gathers her chicks under her wings, and you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unwilling</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your house</a:t>
            </a:r>
            <a:r>
              <a:rPr lang="en-US" sz="3200" dirty="0">
                <a:effectLst>
                  <a:outerShdw blurRad="38100" dist="38100" dir="2700000" algn="tl">
                    <a:srgbClr val="000000">
                      <a:alpha val="43137"/>
                    </a:srgbClr>
                  </a:outerShdw>
                </a:effectLst>
                <a:latin typeface="Calibri" panose="020F0502020204030204" pitchFamily="34" charset="0"/>
              </a:rPr>
              <a:t>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a:t>
            </a:r>
            <a:r>
              <a:rPr lang="en-US" sz="3200" b="1" u="sng"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you</a:t>
            </a:r>
            <a:r>
              <a:rPr lang="en-US" sz="3200" b="1"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will not see Me </a:t>
            </a:r>
            <a:r>
              <a:rPr lang="en-US" sz="3200" b="1" u="sng"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until you</a:t>
            </a:r>
            <a:r>
              <a:rPr lang="en-US" sz="3200" b="1"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say</a:t>
            </a:r>
            <a:r>
              <a:rPr lang="en-US" sz="3200" dirty="0">
                <a:effectLst>
                  <a:outerShdw blurRad="38100" dist="38100" dir="2700000" algn="tl">
                    <a:srgbClr val="000000">
                      <a:alpha val="43137"/>
                    </a:srgbClr>
                  </a:outerShdw>
                </a:effectLst>
                <a:latin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866501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914BBE-58B6-45B2-8A4A-4CB89A5E7E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429000"/>
          </a:xfrm>
        </p:spPr>
        <p:txBody>
          <a:bodyPr/>
          <a:lstStyle/>
          <a:p>
            <a:pPr marL="0" indent="0" algn="ctr">
              <a:spcBef>
                <a:spcPct val="0"/>
              </a:spcBef>
              <a:spcAft>
                <a:spcPts val="600"/>
              </a:spcAft>
              <a:buFont typeface="Arial" charset="0"/>
              <a:buNone/>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24:15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marL="0" indent="0" algn="just">
              <a:spcBef>
                <a:spcPts val="0"/>
              </a:spcBef>
              <a:buFont typeface="Arial" charset="0"/>
              <a:buNone/>
              <a:defRPr/>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rPr>
              <a:t>Therefore when you see the </a:t>
            </a:r>
            <a:r>
              <a:rPr lang="en-US" sz="3600" cap="small" dirty="0">
                <a:effectLst>
                  <a:outerShdw blurRad="38100" dist="38100" dir="2700000" algn="tl">
                    <a:srgbClr val="000000">
                      <a:alpha val="43137"/>
                    </a:srgbClr>
                  </a:outerShdw>
                </a:effectLst>
              </a:rPr>
              <a:t>abomination of desolation</a:t>
            </a:r>
            <a:r>
              <a:rPr lang="en-US" sz="3600" dirty="0">
                <a:effectLst>
                  <a:outerShdw blurRad="38100" dist="38100" dir="2700000" algn="tl">
                    <a:srgbClr val="000000">
                      <a:alpha val="43137"/>
                    </a:srgbClr>
                  </a:outerShdw>
                </a:effectLst>
              </a:rPr>
              <a:t> which was spoken of through </a:t>
            </a:r>
            <a:r>
              <a:rPr lang="en-US" sz="3600" b="1" u="sng" dirty="0">
                <a:solidFill>
                  <a:srgbClr val="FFFFCC"/>
                </a:solidFill>
                <a:effectLst>
                  <a:outerShdw blurRad="38100" dist="38100" dir="2700000" algn="tl">
                    <a:srgbClr val="000000">
                      <a:alpha val="43137"/>
                    </a:srgbClr>
                  </a:outerShdw>
                </a:effectLst>
              </a:rPr>
              <a:t>Daniel</a:t>
            </a:r>
            <a:r>
              <a:rPr lang="en-US" sz="3600" dirty="0">
                <a:effectLst>
                  <a:outerShdw blurRad="38100" dist="38100" dir="2700000" algn="tl">
                    <a:srgbClr val="000000">
                      <a:alpha val="43137"/>
                    </a:srgbClr>
                  </a:outerShdw>
                </a:effectLst>
              </a:rPr>
              <a:t> the prophet, standing in the holy place (let the reader understand).” </a:t>
            </a:r>
          </a:p>
        </p:txBody>
      </p:sp>
      <p:pic>
        <p:nvPicPr>
          <p:cNvPr id="4" name="Picture 3">
            <a:extLst>
              <a:ext uri="{FF2B5EF4-FFF2-40B4-BE49-F238E27FC236}">
                <a16:creationId xmlns:a16="http://schemas.microsoft.com/office/drawing/2014/main" id="{AE23BF11-AF90-415E-AE1C-99AC4371A917}"/>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604421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305497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78FDD1E5-972F-4856-916A-E1A549915C86}"/>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5" name="Subtitle 3"/>
          <p:cNvSpPr txBox="1">
            <a:spLocks/>
          </p:cNvSpPr>
          <p:nvPr/>
        </p:nvSpPr>
        <p:spPr bwMode="auto">
          <a:xfrm>
            <a:off x="0" y="0"/>
            <a:ext cx="91440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sz="4000" kern="0" dirty="0">
                <a:solidFill>
                  <a:srgbClr val="00FFFF"/>
                </a:solidFill>
                <a:effectLst>
                  <a:outerShdw blurRad="38100" dist="38100" dir="2700000" algn="tl">
                    <a:srgbClr val="000000">
                      <a:alpha val="43137"/>
                    </a:srgbClr>
                  </a:outerShdw>
                </a:effectLst>
                <a:ea typeface="+mj-ea"/>
                <a:cs typeface="+mj-cs"/>
              </a:rPr>
              <a:t>Matthew 25:31</a:t>
            </a:r>
          </a:p>
          <a:p>
            <a:pPr marL="0" indent="0" algn="just">
              <a:spcBef>
                <a:spcPts val="0"/>
              </a:spcBef>
              <a:buNone/>
            </a:pPr>
            <a:r>
              <a:rPr lang="en-US" sz="3000" kern="0" dirty="0">
                <a:effectLst>
                  <a:outerShdw blurRad="38100" dist="38100" dir="2700000" algn="tl">
                    <a:srgbClr val="000000">
                      <a:alpha val="43137"/>
                    </a:srgbClr>
                  </a:outerShdw>
                </a:effectLst>
              </a:rPr>
              <a:t>“</a:t>
            </a:r>
            <a:r>
              <a:rPr lang="en-US" sz="3000" baseline="30000" dirty="0">
                <a:effectLst>
                  <a:outerShdw blurRad="38100" dist="38100" dir="2700000" algn="tl">
                    <a:srgbClr val="000000">
                      <a:alpha val="43137"/>
                    </a:srgbClr>
                  </a:outerShdw>
                </a:effectLst>
              </a:rPr>
              <a:t>31 </a:t>
            </a:r>
            <a:r>
              <a:rPr lang="en-US" sz="3000" dirty="0">
                <a:effectLst>
                  <a:outerShdw blurRad="38100" dist="38100" dir="2700000" algn="tl">
                    <a:srgbClr val="000000">
                      <a:alpha val="43137"/>
                    </a:srgbClr>
                  </a:outerShdw>
                </a:effectLst>
              </a:rPr>
              <a:t>But when the Son of Man comes in His glory, and all the angels with Him, then </a:t>
            </a:r>
            <a:r>
              <a:rPr lang="en-US" sz="3000" b="1" u="sng" dirty="0">
                <a:solidFill>
                  <a:srgbClr val="FFFFCC"/>
                </a:solidFill>
                <a:effectLst>
                  <a:outerShdw blurRad="38100" dist="38100" dir="2700000" algn="tl">
                    <a:srgbClr val="000000">
                      <a:alpha val="43137"/>
                    </a:srgbClr>
                  </a:outerShdw>
                </a:effectLst>
              </a:rPr>
              <a:t>He will sit on His glorious throne</a:t>
            </a:r>
            <a:r>
              <a:rPr lang="en-US" sz="3000" dirty="0">
                <a:effectLst>
                  <a:outerShdw blurRad="38100" dist="38100" dir="2700000" algn="tl">
                    <a:srgbClr val="000000">
                      <a:alpha val="43137"/>
                    </a:srgbClr>
                  </a:outerShdw>
                </a:effectLst>
              </a:rPr>
              <a:t>. </a:t>
            </a:r>
            <a:r>
              <a:rPr lang="en-US" sz="3000" baseline="30000" dirty="0">
                <a:effectLst>
                  <a:outerShdw blurRad="38100" dist="38100" dir="2700000" algn="tl">
                    <a:srgbClr val="000000">
                      <a:alpha val="43137"/>
                    </a:srgbClr>
                  </a:outerShdw>
                </a:effectLst>
              </a:rPr>
              <a:t>32 </a:t>
            </a:r>
            <a:r>
              <a:rPr lang="en-US" sz="3000" dirty="0">
                <a:effectLst>
                  <a:outerShdw blurRad="38100" dist="38100" dir="2700000" algn="tl">
                    <a:srgbClr val="000000">
                      <a:alpha val="43137"/>
                    </a:srgbClr>
                  </a:outerShdw>
                </a:effectLst>
              </a:rPr>
              <a:t>All the nations will be gathered before Him; and He will separate them from one another, as the shepherd separates the sheep from the goats; </a:t>
            </a:r>
            <a:r>
              <a:rPr lang="en-US" sz="3000" baseline="30000" dirty="0">
                <a:effectLst>
                  <a:outerShdw blurRad="38100" dist="38100" dir="2700000" algn="tl">
                    <a:srgbClr val="000000">
                      <a:alpha val="43137"/>
                    </a:srgbClr>
                  </a:outerShdw>
                </a:effectLst>
              </a:rPr>
              <a:t>33 </a:t>
            </a:r>
            <a:r>
              <a:rPr lang="en-US" sz="3000" dirty="0">
                <a:effectLst>
                  <a:outerShdw blurRad="38100" dist="38100" dir="2700000" algn="tl">
                    <a:srgbClr val="000000">
                      <a:alpha val="43137"/>
                    </a:srgbClr>
                  </a:outerShdw>
                </a:effectLst>
              </a:rPr>
              <a:t>and He will put the sheep on His right, and the goats on the left. </a:t>
            </a:r>
            <a:r>
              <a:rPr lang="en-US" sz="3000" baseline="30000" dirty="0">
                <a:effectLst>
                  <a:outerShdw blurRad="38100" dist="38100" dir="2700000" algn="tl">
                    <a:srgbClr val="000000">
                      <a:alpha val="43137"/>
                    </a:srgbClr>
                  </a:outerShdw>
                </a:effectLst>
              </a:rPr>
              <a:t>34 </a:t>
            </a:r>
            <a:r>
              <a:rPr lang="en-US" sz="3000" dirty="0">
                <a:effectLst>
                  <a:outerShdw blurRad="38100" dist="38100" dir="2700000" algn="tl">
                    <a:srgbClr val="000000">
                      <a:alpha val="43137"/>
                    </a:srgbClr>
                  </a:outerShdw>
                </a:effectLst>
              </a:rPr>
              <a:t>Then the King will say to those on His right, ‘Come, you who are blessed of My Father, inherit </a:t>
            </a:r>
            <a:r>
              <a:rPr lang="en-US" sz="3000" b="1" u="sng" dirty="0">
                <a:solidFill>
                  <a:srgbClr val="FFFFCC"/>
                </a:solidFill>
                <a:effectLst>
                  <a:outerShdw blurRad="38100" dist="38100" dir="2700000" algn="tl">
                    <a:srgbClr val="000000">
                      <a:alpha val="43137"/>
                    </a:srgbClr>
                  </a:outerShdw>
                </a:effectLst>
              </a:rPr>
              <a:t>the kingdom</a:t>
            </a:r>
            <a:r>
              <a:rPr lang="en-US" sz="3000" dirty="0">
                <a:effectLst>
                  <a:outerShdw blurRad="38100" dist="38100" dir="2700000" algn="tl">
                    <a:srgbClr val="000000">
                      <a:alpha val="43137"/>
                    </a:srgbClr>
                  </a:outerShdw>
                </a:effectLst>
              </a:rPr>
              <a:t> prepared for you from the foundation of the world.’”</a:t>
            </a:r>
          </a:p>
        </p:txBody>
      </p:sp>
    </p:spTree>
    <p:extLst>
      <p:ext uri="{BB962C8B-B14F-4D97-AF65-F5344CB8AC3E}">
        <p14:creationId xmlns:p14="http://schemas.microsoft.com/office/powerpoint/2010/main" val="85645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914BBE-58B6-45B2-8A4A-4CB89A5E7E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429000"/>
          </a:xfrm>
        </p:spPr>
        <p:txBody>
          <a:bodyPr/>
          <a:lstStyle/>
          <a:p>
            <a:pPr marL="0" indent="0" algn="ctr">
              <a:spcBef>
                <a:spcPct val="0"/>
              </a:spcBef>
              <a:spcAft>
                <a:spcPts val="600"/>
              </a:spcAft>
              <a:buFont typeface="Arial" charset="0"/>
              <a:buNone/>
              <a:defRPr/>
            </a:pPr>
            <a:r>
              <a:rPr lang="en-US" altLang="en-US" sz="4000" dirty="0">
                <a:solidFill>
                  <a:srgbClr val="00FFFF"/>
                </a:solidFill>
                <a:effectLst>
                  <a:outerShdw blurRad="38100" dist="38100" dir="2700000" algn="tl">
                    <a:srgbClr val="000000">
                      <a:alpha val="43137"/>
                    </a:srgbClr>
                  </a:outerShdw>
                </a:effectLst>
                <a:ea typeface="+mj-ea"/>
                <a:cs typeface="+mj-cs"/>
              </a:rPr>
              <a:t>Romans</a:t>
            </a: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10:21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marL="0" indent="0" algn="just">
              <a:buFont typeface="Arial" charset="0"/>
              <a:buNone/>
              <a:defRPr/>
            </a:pPr>
            <a:r>
              <a:rPr lang="en-US" sz="4000" baseline="30000" dirty="0">
                <a:effectLst>
                  <a:outerShdw blurRad="38100" dist="38100" dir="2700000" algn="tl">
                    <a:srgbClr val="000000">
                      <a:alpha val="43137"/>
                    </a:srgbClr>
                  </a:outerShdw>
                </a:effectLst>
                <a:cs typeface="Calibri" panose="020F0502020204030204" pitchFamily="34" charset="0"/>
              </a:rPr>
              <a:t>“</a:t>
            </a:r>
            <a:r>
              <a:rPr lang="en-US" sz="4000" dirty="0">
                <a:effectLst>
                  <a:outerShdw blurRad="38100" dist="38100" dir="2700000" algn="tl">
                    <a:srgbClr val="000000">
                      <a:alpha val="43137"/>
                    </a:srgbClr>
                  </a:outerShdw>
                </a:effectLst>
              </a:rPr>
              <a:t>But as for Israel He says, ‘</a:t>
            </a:r>
            <a:r>
              <a:rPr lang="en-US" sz="4000" cap="small" dirty="0">
                <a:effectLst>
                  <a:outerShdw blurRad="38100" dist="38100" dir="2700000" algn="tl">
                    <a:srgbClr val="000000">
                      <a:alpha val="43137"/>
                    </a:srgbClr>
                  </a:outerShdw>
                </a:effectLst>
              </a:rPr>
              <a:t>All the day long I have stretched out My hands to a disobedient and obstinate people</a:t>
            </a:r>
            <a:r>
              <a:rPr lang="en-US" sz="4000" dirty="0">
                <a:effectLst>
                  <a:outerShdw blurRad="38100" dist="38100" dir="2700000" algn="tl">
                    <a:srgbClr val="000000">
                      <a:alpha val="43137"/>
                    </a:srgbClr>
                  </a:outerShdw>
                </a:effectLst>
              </a:rPr>
              <a:t>.’” </a:t>
            </a:r>
          </a:p>
        </p:txBody>
      </p:sp>
      <p:pic>
        <p:nvPicPr>
          <p:cNvPr id="5" name="Picture 4">
            <a:extLst>
              <a:ext uri="{FF2B5EF4-FFF2-40B4-BE49-F238E27FC236}">
                <a16:creationId xmlns:a16="http://schemas.microsoft.com/office/drawing/2014/main" id="{1BD4AC62-019D-4549-AD9E-DE71214FD2FE}"/>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1584229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914BBE-58B6-45B2-8A4A-4CB89A5E7E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429000"/>
          </a:xfrm>
        </p:spPr>
        <p:txBody>
          <a:bodyPr/>
          <a:lstStyle/>
          <a:p>
            <a:pPr marL="0" indent="0" algn="ctr">
              <a:spcBef>
                <a:spcPct val="0"/>
              </a:spcBef>
              <a:spcAft>
                <a:spcPts val="600"/>
              </a:spcAft>
              <a:buFont typeface="Arial" charset="0"/>
              <a:buNone/>
              <a:defRPr/>
            </a:pPr>
            <a:r>
              <a:rPr lang="en-US" altLang="en-US" sz="4000" dirty="0">
                <a:solidFill>
                  <a:srgbClr val="00FFFF"/>
                </a:solidFill>
                <a:effectLst>
                  <a:outerShdw blurRad="38100" dist="38100" dir="2700000" algn="tl">
                    <a:srgbClr val="000000">
                      <a:alpha val="43137"/>
                    </a:srgbClr>
                  </a:outerShdw>
                </a:effectLst>
                <a:ea typeface="+mj-ea"/>
                <a:cs typeface="+mj-cs"/>
              </a:rPr>
              <a:t>Romans</a:t>
            </a: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11:25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marL="0" indent="0" algn="just">
              <a:buFont typeface="Arial" charset="0"/>
              <a:buNone/>
              <a:defRPr/>
            </a:pPr>
            <a:r>
              <a:rPr lang="en-US" sz="4000" baseline="30000" dirty="0">
                <a:effectLst>
                  <a:outerShdw blurRad="38100" dist="38100" dir="2700000" algn="tl">
                    <a:srgbClr val="000000">
                      <a:alpha val="43137"/>
                    </a:srgbClr>
                  </a:outerShdw>
                </a:effectLst>
                <a:cs typeface="Calibri" panose="020F0502020204030204" pitchFamily="34" charset="0"/>
              </a:rPr>
              <a:t>“</a:t>
            </a:r>
            <a:r>
              <a:rPr lang="en-US" dirty="0">
                <a:effectLst/>
              </a:rPr>
              <a:t>For I do not want you, brethren, to be uninformed of this mystery—so that you will not be wise in your own estimation—that </a:t>
            </a:r>
            <a:r>
              <a:rPr lang="en-US" b="1" u="sng" dirty="0">
                <a:solidFill>
                  <a:srgbClr val="FFFFCC"/>
                </a:solidFill>
                <a:effectLst/>
              </a:rPr>
              <a:t>a partial hardening has happened to Israel</a:t>
            </a:r>
            <a:r>
              <a:rPr lang="en-US" dirty="0">
                <a:effectLst/>
              </a:rPr>
              <a:t> until the fullness of the Gentiles has come in</a:t>
            </a:r>
            <a:r>
              <a:rPr lang="en-US" sz="4000" dirty="0">
                <a:effectLst/>
              </a:rPr>
              <a:t>.</a:t>
            </a:r>
            <a:r>
              <a:rPr lang="en-US" sz="4000" dirty="0">
                <a:effectLst>
                  <a:outerShdw blurRad="38100" dist="38100" dir="2700000" algn="tl">
                    <a:srgbClr val="000000">
                      <a:alpha val="43137"/>
                    </a:srgbClr>
                  </a:outerShdw>
                </a:effectLst>
              </a:rPr>
              <a:t>” </a:t>
            </a:r>
          </a:p>
        </p:txBody>
      </p:sp>
      <p:pic>
        <p:nvPicPr>
          <p:cNvPr id="5" name="Picture 4">
            <a:extLst>
              <a:ext uri="{FF2B5EF4-FFF2-40B4-BE49-F238E27FC236}">
                <a16:creationId xmlns:a16="http://schemas.microsoft.com/office/drawing/2014/main" id="{D84BCFD6-462D-4E31-BE80-3B984B0A7D6B}"/>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2796981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238" y="106680"/>
            <a:ext cx="8667525" cy="6675120"/>
          </a:xfrm>
          <a:prstGeom prst="rect">
            <a:avLst/>
          </a:prstGeom>
        </p:spPr>
      </p:pic>
    </p:spTree>
    <p:extLst>
      <p:ext uri="{BB962C8B-B14F-4D97-AF65-F5344CB8AC3E}">
        <p14:creationId xmlns:p14="http://schemas.microsoft.com/office/powerpoint/2010/main" val="258792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1112511661"/>
              </p:ext>
            </p:extLst>
          </p:nvPr>
        </p:nvGraphicFramePr>
        <p:xfrm>
          <a:off x="76200" y="1188720"/>
          <a:ext cx="8991600" cy="448056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3561167396"/>
                    </a:ext>
                  </a:extLst>
                </a:gridCol>
                <a:gridCol w="2997200">
                  <a:extLst>
                    <a:ext uri="{9D8B030D-6E8A-4147-A177-3AD203B41FA5}">
                      <a16:colId xmlns:a16="http://schemas.microsoft.com/office/drawing/2014/main" val="980899094"/>
                    </a:ext>
                  </a:extLst>
                </a:gridCol>
                <a:gridCol w="2997200">
                  <a:extLst>
                    <a:ext uri="{9D8B030D-6E8A-4147-A177-3AD203B41FA5}">
                      <a16:colId xmlns:a16="http://schemas.microsoft.com/office/drawing/2014/main" val="2934671267"/>
                    </a:ext>
                  </a:extLst>
                </a:gridCol>
              </a:tblGrid>
              <a:tr h="1524000">
                <a:tc>
                  <a:txBody>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Changes:</a:t>
                      </a:r>
                    </a:p>
                  </a:txBody>
                  <a:tcPr anchor="ctr"/>
                </a:tc>
                <a:tc>
                  <a:txBody>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Biblical Davidic Throne</a:t>
                      </a:r>
                    </a:p>
                  </a:txBody>
                  <a:tcPr anchor="ctr"/>
                </a:tc>
                <a:tc>
                  <a:txBody>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Davidic Throne Now?</a:t>
                      </a:r>
                    </a:p>
                  </a:txBody>
                  <a:tcPr anchor="ctr"/>
                </a:tc>
                <a:extLst>
                  <a:ext uri="{0D108BD9-81ED-4DB2-BD59-A6C34878D82A}">
                    <a16:rowId xmlns:a16="http://schemas.microsoft.com/office/drawing/2014/main" val="2178549750"/>
                  </a:ext>
                </a:extLst>
              </a:tr>
              <a:tr h="914400">
                <a:tc>
                  <a:txBody>
                    <a:bodyPr/>
                    <a:lstStyle/>
                    <a:p>
                      <a:r>
                        <a:rPr lang="en-US" sz="3600" b="1" dirty="0">
                          <a:latin typeface="Calibri" panose="020F0502020204030204" pitchFamily="34" charset="0"/>
                          <a:cs typeface="Calibri" panose="020F0502020204030204" pitchFamily="34" charset="0"/>
                        </a:rPr>
                        <a:t>Place:</a:t>
                      </a:r>
                    </a:p>
                  </a:txBody>
                  <a:tcPr/>
                </a:tc>
                <a:tc>
                  <a:txBody>
                    <a:bodyPr/>
                    <a:lstStyle/>
                    <a:p>
                      <a:r>
                        <a:rPr lang="en-US" sz="3600" b="0" dirty="0">
                          <a:solidFill>
                            <a:srgbClr val="C00000"/>
                          </a:solidFill>
                          <a:latin typeface="Calibri" panose="020F0502020204030204" pitchFamily="34" charset="0"/>
                          <a:cs typeface="Calibri" panose="020F0502020204030204" pitchFamily="34" charset="0"/>
                        </a:rPr>
                        <a:t>Earth</a:t>
                      </a:r>
                    </a:p>
                  </a:txBody>
                  <a:tcPr/>
                </a:tc>
                <a:tc>
                  <a:txBody>
                    <a:bodyPr/>
                    <a:lstStyle/>
                    <a:p>
                      <a:r>
                        <a:rPr lang="en-US" sz="3600" b="0" dirty="0">
                          <a:solidFill>
                            <a:srgbClr val="0000FF"/>
                          </a:solidFill>
                          <a:latin typeface="Calibri" panose="020F0502020204030204" pitchFamily="34" charset="0"/>
                          <a:cs typeface="Calibri" panose="020F0502020204030204" pitchFamily="34" charset="0"/>
                        </a:rPr>
                        <a:t>Heaven</a:t>
                      </a:r>
                    </a:p>
                  </a:txBody>
                  <a:tcPr/>
                </a:tc>
                <a:extLst>
                  <a:ext uri="{0D108BD9-81ED-4DB2-BD59-A6C34878D82A}">
                    <a16:rowId xmlns:a16="http://schemas.microsoft.com/office/drawing/2014/main" val="745773342"/>
                  </a:ext>
                </a:extLst>
              </a:tr>
              <a:tr h="914400">
                <a:tc>
                  <a:txBody>
                    <a:bodyPr/>
                    <a:lstStyle/>
                    <a:p>
                      <a:r>
                        <a:rPr lang="en-US" sz="3600" b="1" kern="1200" dirty="0">
                          <a:solidFill>
                            <a:schemeClr val="dk1"/>
                          </a:solidFill>
                          <a:latin typeface="Calibri" panose="020F0502020204030204" pitchFamily="34" charset="0"/>
                          <a:ea typeface="+mn-ea"/>
                          <a:cs typeface="Calibri" panose="020F0502020204030204" pitchFamily="34" charset="0"/>
                        </a:rPr>
                        <a:t>People:</a:t>
                      </a:r>
                    </a:p>
                  </a:txBody>
                  <a:tcPr/>
                </a:tc>
                <a:tc>
                  <a:txBody>
                    <a:bodyPr/>
                    <a:lstStyle/>
                    <a:p>
                      <a:r>
                        <a:rPr lang="en-US" sz="3600" dirty="0">
                          <a:solidFill>
                            <a:srgbClr val="C00000"/>
                          </a:solidFill>
                          <a:latin typeface="Calibri" panose="020F0502020204030204" pitchFamily="34" charset="0"/>
                          <a:cs typeface="Calibri" panose="020F0502020204030204" pitchFamily="34" charset="0"/>
                        </a:rPr>
                        <a:t>Israel</a:t>
                      </a:r>
                    </a:p>
                  </a:txBody>
                  <a:tcPr/>
                </a:tc>
                <a:tc>
                  <a:txBody>
                    <a:bodyPr/>
                    <a:lstStyle/>
                    <a:p>
                      <a:r>
                        <a:rPr lang="en-US" sz="3600" dirty="0">
                          <a:solidFill>
                            <a:srgbClr val="0000FF"/>
                          </a:solidFill>
                          <a:latin typeface="Calibri" panose="020F0502020204030204" pitchFamily="34" charset="0"/>
                          <a:cs typeface="Calibri" panose="020F0502020204030204" pitchFamily="34" charset="0"/>
                        </a:rPr>
                        <a:t>Gentile Church</a:t>
                      </a:r>
                    </a:p>
                  </a:txBody>
                  <a:tcPr/>
                </a:tc>
                <a:extLst>
                  <a:ext uri="{0D108BD9-81ED-4DB2-BD59-A6C34878D82A}">
                    <a16:rowId xmlns:a16="http://schemas.microsoft.com/office/drawing/2014/main" val="1199476003"/>
                  </a:ext>
                </a:extLst>
              </a:tr>
              <a:tr h="914400">
                <a:tc>
                  <a:txBody>
                    <a:bodyPr/>
                    <a:lstStyle/>
                    <a:p>
                      <a:r>
                        <a:rPr lang="en-US" sz="3600" b="1" kern="1200" dirty="0">
                          <a:solidFill>
                            <a:schemeClr val="dk1"/>
                          </a:solidFill>
                          <a:latin typeface="Calibri" panose="020F0502020204030204" pitchFamily="34" charset="0"/>
                          <a:ea typeface="+mn-ea"/>
                          <a:cs typeface="Calibri" panose="020F0502020204030204" pitchFamily="34" charset="0"/>
                        </a:rPr>
                        <a:t>Israel:</a:t>
                      </a:r>
                    </a:p>
                  </a:txBody>
                  <a:tcPr/>
                </a:tc>
                <a:tc>
                  <a:txBody>
                    <a:bodyPr/>
                    <a:lstStyle/>
                    <a:p>
                      <a:r>
                        <a:rPr lang="en-US" sz="3600" dirty="0">
                          <a:solidFill>
                            <a:srgbClr val="C00000"/>
                          </a:solidFill>
                          <a:latin typeface="Calibri" panose="020F0502020204030204" pitchFamily="34" charset="0"/>
                          <a:cs typeface="Calibri" panose="020F0502020204030204" pitchFamily="34" charset="0"/>
                        </a:rPr>
                        <a:t>Converted</a:t>
                      </a:r>
                    </a:p>
                  </a:txBody>
                  <a:tcPr/>
                </a:tc>
                <a:tc>
                  <a:txBody>
                    <a:bodyPr/>
                    <a:lstStyle/>
                    <a:p>
                      <a:r>
                        <a:rPr lang="en-US" sz="3600" dirty="0">
                          <a:solidFill>
                            <a:srgbClr val="0000FF"/>
                          </a:solidFill>
                          <a:latin typeface="Calibri" panose="020F0502020204030204" pitchFamily="34" charset="0"/>
                          <a:cs typeface="Calibri" panose="020F0502020204030204" pitchFamily="34" charset="0"/>
                        </a:rPr>
                        <a:t>Unconverted</a:t>
                      </a:r>
                    </a:p>
                  </a:txBody>
                  <a:tcPr/>
                </a:tc>
                <a:extLst>
                  <a:ext uri="{0D108BD9-81ED-4DB2-BD59-A6C34878D82A}">
                    <a16:rowId xmlns:a16="http://schemas.microsoft.com/office/drawing/2014/main" val="2593988310"/>
                  </a:ext>
                </a:extLst>
              </a:tr>
            </a:tbl>
          </a:graphicData>
        </a:graphic>
      </p:graphicFrame>
    </p:spTree>
    <p:extLst>
      <p:ext uri="{BB962C8B-B14F-4D97-AF65-F5344CB8AC3E}">
        <p14:creationId xmlns:p14="http://schemas.microsoft.com/office/powerpoint/2010/main" val="196698269"/>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38250" y="304514"/>
            <a:ext cx="6667500" cy="8384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George Eldon Ladd</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 Theology of the New Testament (Grand Rapids: Eerdmans, 1974), 336–37.</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4648200"/>
          </a:xfrm>
        </p:spPr>
        <p:txBody>
          <a:bodyPr/>
          <a:lstStyle/>
          <a:p>
            <a:pPr marL="0" indent="0" algn="just" eaLnBrk="1" hangingPunct="1">
              <a:buFont typeface="Arial" panose="020B0604020202020204" pitchFamily="34" charset="0"/>
              <a:buNone/>
              <a:defRPr/>
            </a:pPr>
            <a:r>
              <a:rPr lang="en-US" sz="2400" dirty="0">
                <a:effectLst>
                  <a:outerShdw blurRad="38100" dist="38100" dir="2700000" algn="tl">
                    <a:srgbClr val="000000">
                      <a:alpha val="43137"/>
                    </a:srgbClr>
                  </a:outerShdw>
                </a:effectLst>
              </a:rPr>
              <a:t>“[T]he new redemptive events in the course of </a:t>
            </a:r>
            <a:r>
              <a:rPr lang="en-US" sz="2400" i="1" dirty="0" err="1">
                <a:effectLst>
                  <a:outerShdw blurRad="38100" dist="38100" dir="2700000" algn="tl">
                    <a:srgbClr val="000000">
                      <a:alpha val="43137"/>
                    </a:srgbClr>
                  </a:outerShdw>
                </a:effectLst>
              </a:rPr>
              <a:t>Heilsgeschichte</a:t>
            </a:r>
            <a:r>
              <a:rPr lang="en-US" sz="2400" baseline="30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have compelled Peter to </a:t>
            </a:r>
            <a:r>
              <a:rPr lang="en-US" sz="2400" b="1" u="sng" dirty="0">
                <a:solidFill>
                  <a:srgbClr val="FFFFCC"/>
                </a:solidFill>
                <a:effectLst>
                  <a:outerShdw blurRad="38100" dist="38100" dir="2700000" algn="tl">
                    <a:srgbClr val="000000">
                      <a:alpha val="43137"/>
                    </a:srgbClr>
                  </a:outerShdw>
                </a:effectLst>
              </a:rPr>
              <a:t>reinterpret the Old Testament</a:t>
            </a:r>
            <a:r>
              <a:rPr lang="en-US" sz="2400" dirty="0">
                <a:effectLst>
                  <a:outerShdw blurRad="38100" dist="38100" dir="2700000" algn="tl">
                    <a:srgbClr val="000000">
                      <a:alpha val="43137"/>
                    </a:srgbClr>
                  </a:outerShdw>
                </a:effectLst>
              </a:rPr>
              <a:t>. Because of the resurrection and ascension of Jesus, Peter </a:t>
            </a:r>
            <a:r>
              <a:rPr lang="en-US" sz="2400" b="1" u="sng" dirty="0">
                <a:solidFill>
                  <a:srgbClr val="FFFFCC"/>
                </a:solidFill>
                <a:effectLst>
                  <a:outerShdw blurRad="38100" dist="38100" dir="2700000" algn="tl">
                    <a:srgbClr val="000000">
                      <a:alpha val="43137"/>
                    </a:srgbClr>
                  </a:outerShdw>
                </a:effectLst>
              </a:rPr>
              <a:t>transfers the messianic Davidic throne from Jerusalem to God’s right hand in heaven</a:t>
            </a:r>
            <a:r>
              <a:rPr lang="en-US" sz="2400" dirty="0">
                <a:effectLst>
                  <a:outerShdw blurRad="38100" dist="38100" dir="2700000" algn="tl">
                    <a:srgbClr val="000000">
                      <a:alpha val="43137"/>
                    </a:srgbClr>
                  </a:outerShdw>
                </a:effectLst>
              </a:rPr>
              <a:t>. Jesus has now been enthroned as the Davidic Messiah on the throne of David, and is awaiting the final consummation of his messianic reign. . . . This involves a rather </a:t>
            </a:r>
            <a:r>
              <a:rPr lang="en-US" sz="2400" b="1" u="sng" dirty="0">
                <a:solidFill>
                  <a:srgbClr val="FFFFCC"/>
                </a:solidFill>
                <a:effectLst>
                  <a:outerShdw blurRad="38100" dist="38100" dir="2700000" algn="tl">
                    <a:srgbClr val="000000">
                      <a:alpha val="43137"/>
                    </a:srgbClr>
                  </a:outerShdw>
                </a:effectLst>
              </a:rPr>
              <a:t>radical reinterpretation of Old Testament prophecies</a:t>
            </a:r>
            <a:r>
              <a:rPr lang="en-US" sz="2400" dirty="0">
                <a:effectLst>
                  <a:outerShdw blurRad="38100" dist="38100" dir="2700000" algn="tl">
                    <a:srgbClr val="000000">
                      <a:alpha val="43137"/>
                    </a:srgbClr>
                  </a:outerShdw>
                </a:effectLst>
              </a:rPr>
              <a:t>, but no more so than the entire </a:t>
            </a:r>
            <a:r>
              <a:rPr lang="en-US" sz="2400" b="1" u="sng" dirty="0">
                <a:solidFill>
                  <a:srgbClr val="FFFFCC"/>
                </a:solidFill>
                <a:effectLst>
                  <a:outerShdw blurRad="38100" dist="38100" dir="2700000" algn="tl">
                    <a:srgbClr val="000000">
                      <a:alpha val="43137"/>
                    </a:srgbClr>
                  </a:outerShdw>
                </a:effectLst>
              </a:rPr>
              <a:t>reinterpretation</a:t>
            </a:r>
            <a:r>
              <a:rPr lang="en-US" sz="2400" dirty="0">
                <a:effectLst>
                  <a:outerShdw blurRad="38100" dist="38100" dir="2700000" algn="tl">
                    <a:srgbClr val="000000">
                      <a:alpha val="43137"/>
                    </a:srgbClr>
                  </a:outerShdw>
                </a:effectLst>
              </a:rPr>
              <a:t> of God’s redemptive plan by the early church. In fact, it is an essential part of this </a:t>
            </a:r>
            <a:r>
              <a:rPr lang="en-US" sz="2400" b="1" u="sng" dirty="0">
                <a:solidFill>
                  <a:srgbClr val="FFFFCC"/>
                </a:solidFill>
                <a:effectLst>
                  <a:outerShdw blurRad="38100" dist="38100" dir="2700000" algn="tl">
                    <a:srgbClr val="000000">
                      <a:alpha val="43137"/>
                    </a:srgbClr>
                  </a:outerShdw>
                </a:effectLst>
              </a:rPr>
              <a:t>reinterpretation</a:t>
            </a:r>
            <a:r>
              <a:rPr lang="en-US" sz="2400" dirty="0">
                <a:effectLst>
                  <a:outerShdw blurRad="38100" dist="38100" dir="2700000" algn="tl">
                    <a:srgbClr val="000000">
                      <a:alpha val="43137"/>
                    </a:srgbClr>
                  </a:outerShdw>
                </a:effectLst>
              </a:rPr>
              <a:t> demanded by the events of redemptive history. . . . Jesus is enthroned as the Messiah. . . . He must reign until all his enemies are made a stool for his feet.”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7">
            <a:extLst>
              <a:ext uri="{FF2B5EF4-FFF2-40B4-BE49-F238E27FC236}">
                <a16:creationId xmlns:a16="http://schemas.microsoft.com/office/drawing/2014/main" id="{EF719D8F-C67A-4E5B-9EAA-263ED043A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83121" y="5715000"/>
            <a:ext cx="1484579" cy="990600"/>
          </a:xfrm>
          <a:prstGeom prst="rect">
            <a:avLst/>
          </a:prstGeom>
        </p:spPr>
      </p:pic>
      <p:pic>
        <p:nvPicPr>
          <p:cNvPr id="1026" name="Picture 2" descr="Image result for george ladd">
            <a:extLst>
              <a:ext uri="{FF2B5EF4-FFF2-40B4-BE49-F238E27FC236}">
                <a16:creationId xmlns:a16="http://schemas.microsoft.com/office/drawing/2014/main" id="{B0A70908-3EA8-4AE2-9623-64ADB25D192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435" y="66730"/>
            <a:ext cx="1135364" cy="145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60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619250" y="228314"/>
            <a:ext cx="5905500" cy="914686"/>
          </a:xfrm>
        </p:spPr>
        <p:txBody>
          <a:bodyPr/>
          <a:lstStyle/>
          <a:p>
            <a:pPr algn="ctr" eaLnBrk="1" hangingPunct="1">
              <a:spcAft>
                <a:spcPts val="600"/>
              </a:spcAft>
              <a:defRPr/>
            </a:pPr>
            <a:r>
              <a:rPr lang="en-US" altLang="en-US" sz="3200" dirty="0">
                <a:solidFill>
                  <a:srgbClr val="00FFFF"/>
                </a:solidFill>
                <a:effectLst>
                  <a:outerShdw blurRad="38100" dist="38100" dir="2700000" algn="tl">
                    <a:srgbClr val="000000">
                      <a:alpha val="43137"/>
                    </a:srgbClr>
                  </a:outerShdw>
                </a:effectLst>
              </a:rPr>
              <a:t>George Murray</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George Murray, </a:t>
            </a:r>
            <a:r>
              <a:rPr lang="en-US" sz="1600" i="1" dirty="0">
                <a:solidFill>
                  <a:schemeClr val="tx1"/>
                </a:solidFill>
                <a:effectLst>
                  <a:outerShdw blurRad="38100" dist="38100" dir="2700000" algn="tl">
                    <a:srgbClr val="000000">
                      <a:alpha val="43137"/>
                    </a:srgbClr>
                  </a:outerShdw>
                </a:effectLst>
              </a:rPr>
              <a:t>Millennial Studies</a:t>
            </a:r>
            <a:r>
              <a:rPr lang="en-US" sz="1600" dirty="0">
                <a:solidFill>
                  <a:schemeClr val="tx1"/>
                </a:solidFill>
                <a:effectLst>
                  <a:outerShdw blurRad="38100" dist="38100" dir="2700000" algn="tl">
                    <a:srgbClr val="000000">
                      <a:alpha val="43137"/>
                    </a:srgbClr>
                  </a:outerShdw>
                </a:effectLst>
              </a:rPr>
              <a:t> (Grand Rapids: Baker, 1948), 44.</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sz="3100" dirty="0">
                <a:effectLst>
                  <a:outerShdw blurRad="38100" dist="38100" dir="2700000" algn="tl">
                    <a:srgbClr val="000000">
                      <a:alpha val="43137"/>
                    </a:srgbClr>
                  </a:outerShdw>
                </a:effectLst>
              </a:rPr>
              <a:t>“The Davidic Covenant, of which much has been said, was to the effect that his seed would sit upon his throne and had its natural fulfillment in the reign of King Solomon. Its eternal aspects include the Lord Jesus Christ of the seed of David; and in the book of Acts, Peter insists that Christ’s resurrection and ascension fulfilled God’s promise to David that his seed would sit upon his throne (Acts 2:30). Why insist, then, on a literal fulfillment of a promise which the Scriptures certify to have had a spiritual fulfillment?”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2050" name="Picture 2" descr="Image result for george murray millennial studies">
            <a:extLst>
              <a:ext uri="{FF2B5EF4-FFF2-40B4-BE49-F238E27FC236}">
                <a16:creationId xmlns:a16="http://schemas.microsoft.com/office/drawing/2014/main" id="{F9F0EF96-38DE-486D-910B-6143D02C6FE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 y="204926"/>
            <a:ext cx="840508" cy="12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905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914400"/>
          </a:xfrm>
        </p:spPr>
        <p:txBody>
          <a:bodyPr/>
          <a:lstStyle/>
          <a:p>
            <a:pPr algn="ctr"/>
            <a:r>
              <a:rPr lang="en-US" sz="3200" dirty="0">
                <a:effectLst>
                  <a:outerShdw blurRad="38100" dist="38100" dir="2700000" algn="tl">
                    <a:srgbClr val="000000">
                      <a:alpha val="43137"/>
                    </a:srgbClr>
                  </a:outerShdw>
                </a:effectLst>
              </a:rPr>
              <a:t>J. Dwight Pentecost</a:t>
            </a:r>
            <a:br>
              <a:rPr lang="en-US" sz="3600" dirty="0">
                <a:effectLst>
                  <a:outerShdw blurRad="38100" dist="38100" dir="2700000" algn="tl">
                    <a:srgbClr val="000000">
                      <a:alpha val="43137"/>
                    </a:srgbClr>
                  </a:outerShdw>
                </a:effectLst>
              </a:rPr>
            </a:br>
            <a:r>
              <a:rPr lang="en-US" sz="2000" i="1" dirty="0">
                <a:effectLst>
                  <a:outerShdw blurRad="38100" dist="38100" dir="2700000" algn="tl">
                    <a:srgbClr val="000000">
                      <a:alpha val="43137"/>
                    </a:srgbClr>
                  </a:outerShdw>
                </a:effectLst>
              </a:rPr>
              <a:t>Things to Come, </a:t>
            </a:r>
            <a:r>
              <a:rPr lang="en-US" sz="2000" dirty="0">
                <a:effectLst>
                  <a:outerShdw blurRad="38100" dist="38100" dir="2700000" algn="tl">
                    <a:srgbClr val="000000">
                      <a:alpha val="43137"/>
                    </a:srgbClr>
                  </a:outerShdw>
                </a:effectLst>
              </a:rPr>
              <a:t>Page 103</a:t>
            </a:r>
          </a:p>
        </p:txBody>
      </p:sp>
      <p:sp>
        <p:nvSpPr>
          <p:cNvPr id="16387" name="Rectangle 3"/>
          <p:cNvSpPr>
            <a:spLocks noGrp="1" noChangeArrowheads="1"/>
          </p:cNvSpPr>
          <p:nvPr>
            <p:ph type="body" idx="1"/>
          </p:nvPr>
        </p:nvSpPr>
        <p:spPr>
          <a:xfrm>
            <a:off x="0" y="1676400"/>
            <a:ext cx="91440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The </a:t>
            </a:r>
            <a:r>
              <a:rPr lang="en-US" sz="2800" dirty="0" err="1">
                <a:effectLst>
                  <a:outerShdw blurRad="38100" dist="38100" dir="2700000" algn="tl">
                    <a:srgbClr val="000000">
                      <a:alpha val="43137"/>
                    </a:srgbClr>
                  </a:outerShdw>
                </a:effectLst>
              </a:rPr>
              <a:t>amillennialist</a:t>
            </a:r>
            <a:r>
              <a:rPr lang="en-US" sz="2800" dirty="0">
                <a:effectLst>
                  <a:outerShdw blurRad="38100" dist="38100" dir="2700000" algn="tl">
                    <a:srgbClr val="000000">
                      <a:alpha val="43137"/>
                    </a:srgbClr>
                  </a:outerShdw>
                </a:effectLst>
              </a:rPr>
              <a:t> is bound to argue for a conditional covenant and a spiritualized fulfillment, so that the throne on which Christ is now seated at the right hand of the father becomes the ‘throne’ of the covenant, the household of faith becomes the ‘house’ of the covenant, and the church becomes the ‘kingdom’ of the covenant. . . . This makes the church the ‘seed’ and the ‘kingdom’ promised in the covenant. The kingdom becomes heavenly, not earthly. . . . </a:t>
            </a:r>
            <a:r>
              <a:rPr lang="en-US" sz="2800" b="1" u="sng" dirty="0">
                <a:solidFill>
                  <a:srgbClr val="FFFFCC"/>
                </a:solidFill>
                <a:effectLst>
                  <a:outerShdw blurRad="38100" dist="38100" dir="2700000" algn="tl">
                    <a:srgbClr val="000000">
                      <a:alpha val="43137"/>
                    </a:srgbClr>
                  </a:outerShdw>
                </a:effectLst>
              </a:rPr>
              <a:t>Only by extensive </a:t>
            </a:r>
            <a:r>
              <a:rPr lang="en-US" sz="2800" b="1" u="sng" dirty="0" err="1">
                <a:solidFill>
                  <a:srgbClr val="FFFFCC"/>
                </a:solidFill>
                <a:effectLst>
                  <a:outerShdw blurRad="38100" dist="38100" dir="2700000" algn="tl">
                    <a:srgbClr val="000000">
                      <a:alpha val="43137"/>
                    </a:srgbClr>
                  </a:outerShdw>
                </a:effectLst>
              </a:rPr>
              <a:t>allegorization</a:t>
            </a:r>
            <a:r>
              <a:rPr lang="en-US" sz="2800" b="1" u="sng" dirty="0">
                <a:solidFill>
                  <a:srgbClr val="FFFFCC"/>
                </a:solidFill>
                <a:effectLst>
                  <a:outerShdw blurRad="38100" dist="38100" dir="2700000" algn="tl">
                    <a:srgbClr val="000000">
                      <a:alpha val="43137"/>
                    </a:srgbClr>
                  </a:outerShdw>
                </a:effectLst>
              </a:rPr>
              <a:t> can such a view be held</a:t>
            </a:r>
            <a:r>
              <a:rPr lang="en-US" sz="2800"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8600"/>
            <a:ext cx="2032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51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447800"/>
            <a:ext cx="9144000" cy="4114800"/>
          </a:xfrm>
        </p:spPr>
        <p:txBody>
          <a:bodyPr/>
          <a:lstStyle/>
          <a:p>
            <a:pPr marL="0" indent="0" algn="just" eaLnBrk="1" hangingPunct="1">
              <a:buFont typeface="Arial" panose="020B0604020202020204" pitchFamily="34" charset="0"/>
              <a:buNone/>
              <a:defRPr/>
            </a:pPr>
            <a:r>
              <a:rPr lang="en-US" sz="3000" dirty="0">
                <a:effectLst>
                  <a:outerShdw blurRad="38100" dist="38100" dir="2700000" algn="tl">
                    <a:srgbClr val="000000">
                      <a:alpha val="43137"/>
                    </a:srgbClr>
                  </a:outerShdw>
                </a:effectLst>
              </a:rPr>
              <a:t>“Similarly, the earthly kingdom that according to the Scriptures had its origin in the covenant made to David, which is mundane and literal in its original form and equally as mundane and literal in uncounted references to it in all subsequent Scriptures which trace it on to its consummation, </a:t>
            </a:r>
            <a:r>
              <a:rPr lang="en-US" sz="3000" b="1" u="sng" dirty="0">
                <a:solidFill>
                  <a:srgbClr val="FFFFCC"/>
                </a:solidFill>
                <a:effectLst>
                  <a:outerShdw blurRad="38100" dist="38100" dir="2700000" algn="tl">
                    <a:srgbClr val="000000">
                      <a:alpha val="43137"/>
                    </a:srgbClr>
                  </a:outerShdw>
                </a:effectLst>
              </a:rPr>
              <a:t>is by theological legerdemain (trickery, deception) metamorphosed into a spiritual monstrosity</a:t>
            </a:r>
            <a:r>
              <a:rPr lang="en-US" sz="3000" dirty="0">
                <a:effectLst>
                  <a:outerShdw blurRad="38100" dist="38100" dir="2700000" algn="tl">
                    <a:srgbClr val="000000">
                      <a:alpha val="43137"/>
                    </a:srgbClr>
                  </a:outerShdw>
                </a:effectLst>
              </a:rPr>
              <a:t> in which an absent King seated on His Father’s throne in heaven is accepted in lieu of the theocratic monarch of David’s line seated on David’s throne in Jerusalem.”</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643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315.</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650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838200" y="197498"/>
            <a:ext cx="7467600" cy="1066800"/>
          </a:xfrm>
        </p:spPr>
        <p:txBody>
          <a:bodyPr/>
          <a:lstStyle/>
          <a:p>
            <a:pPr algn="ctr">
              <a:spcAft>
                <a:spcPts val="600"/>
              </a:spcAft>
            </a:pPr>
            <a:r>
              <a:rPr lang="en-US" sz="3200" dirty="0">
                <a:effectLst>
                  <a:outerShdw blurRad="38100" dist="38100" dir="2700000" algn="tl">
                    <a:srgbClr val="000000">
                      <a:alpha val="43137"/>
                    </a:srgbClr>
                  </a:outerShdw>
                </a:effectLst>
              </a:rPr>
              <a:t>Darrell Bock</a:t>
            </a:r>
            <a:br>
              <a:rPr lang="en-US" sz="24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Darrell Bock, “Evidence from Acts,” in The Coming Millennial Kingdom, ed. Donald Campbell and Jeffrey Townsend (Chicago: Moody, 1992), 194.</a:t>
            </a:r>
            <a:endParaRPr lang="en-US" altLang="en-US" sz="16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1219200" y="1447800"/>
            <a:ext cx="6705600" cy="1752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rPr>
              <a:t>“The Davidic throne and the heavenly throne of Jesus at the right hand of the Father are one and the same.”</a:t>
            </a:r>
          </a:p>
          <a:p>
            <a:pPr marL="0" indent="0" algn="just">
              <a:buNone/>
            </a:pPr>
            <a:endParaRPr lang="en-US" sz="2250" dirty="0">
              <a:effectLst>
                <a:outerShdw blurRad="38100" dist="38100" dir="2700000" algn="tl">
                  <a:srgbClr val="000000">
                    <a:alpha val="43137"/>
                  </a:srgbClr>
                </a:outerShdw>
              </a:effectLst>
              <a:latin typeface="Calibri" panose="020F0502020204030204" pitchFamily="34" charset="0"/>
            </a:endParaRPr>
          </a:p>
          <a:p>
            <a:pPr marL="0" indent="0" algn="just">
              <a:buNone/>
            </a:pPr>
            <a:endParaRPr lang="en-US" sz="3000" dirty="0">
              <a:effectLst>
                <a:outerShdw blurRad="38100" dist="38100" dir="2700000" algn="tl">
                  <a:srgbClr val="000000">
                    <a:alpha val="43137"/>
                  </a:srgbClr>
                </a:outerShdw>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pic>
        <p:nvPicPr>
          <p:cNvPr id="2" name="Picture 1">
            <a:extLst>
              <a:ext uri="{FF2B5EF4-FFF2-40B4-BE49-F238E27FC236}">
                <a16:creationId xmlns:a16="http://schemas.microsoft.com/office/drawing/2014/main" id="{F83B76DF-AAFA-483A-B0F0-6CC1BB4669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pic>
        <p:nvPicPr>
          <p:cNvPr id="8" name="Picture 7">
            <a:extLst>
              <a:ext uri="{FF2B5EF4-FFF2-40B4-BE49-F238E27FC236}">
                <a16:creationId xmlns:a16="http://schemas.microsoft.com/office/drawing/2014/main" id="{62097830-B3BB-412E-9D6E-B46FABBB760B}"/>
              </a:ext>
            </a:extLst>
          </p:cNvPr>
          <p:cNvPicPr>
            <a:picLocks noChangeAspect="1"/>
          </p:cNvPicPr>
          <p:nvPr/>
        </p:nvPicPr>
        <p:blipFill>
          <a:blip r:embed="rId8"/>
          <a:stretch>
            <a:fillRect/>
          </a:stretch>
        </p:blipFill>
        <p:spPr>
          <a:xfrm>
            <a:off x="2519680" y="3429000"/>
            <a:ext cx="4104641" cy="2743200"/>
          </a:xfrm>
          <a:prstGeom prst="rect">
            <a:avLst/>
          </a:prstGeom>
        </p:spPr>
      </p:pic>
    </p:spTree>
    <p:extLst>
      <p:ext uri="{BB962C8B-B14F-4D97-AF65-F5344CB8AC3E}">
        <p14:creationId xmlns:p14="http://schemas.microsoft.com/office/powerpoint/2010/main" val="346515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838200" y="197498"/>
            <a:ext cx="7467600" cy="1066800"/>
          </a:xfrm>
        </p:spPr>
        <p:txBody>
          <a:bodyPr/>
          <a:lstStyle/>
          <a:p>
            <a:pPr algn="ctr">
              <a:spcAft>
                <a:spcPts val="600"/>
              </a:spcAft>
            </a:pPr>
            <a:r>
              <a:rPr lang="en-US" sz="3200" dirty="0">
                <a:effectLst>
                  <a:outerShdw blurRad="38100" dist="38100" dir="2700000" algn="tl">
                    <a:srgbClr val="000000">
                      <a:alpha val="43137"/>
                    </a:srgbClr>
                  </a:outerShdw>
                </a:effectLst>
              </a:rPr>
              <a:t>Darrell Bock</a:t>
            </a:r>
            <a:br>
              <a:rPr lang="en-US" sz="24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Darrell Bock, “The Reign of the Lord Christ,” in </a:t>
            </a:r>
            <a:r>
              <a:rPr lang="en-US" sz="1600" i="1" dirty="0">
                <a:solidFill>
                  <a:schemeClr val="tx1"/>
                </a:solidFill>
                <a:effectLst>
                  <a:outerShdw blurRad="38100" dist="38100" dir="2700000" algn="tl">
                    <a:srgbClr val="000000">
                      <a:alpha val="43137"/>
                    </a:srgbClr>
                  </a:outerShdw>
                </a:effectLst>
              </a:rPr>
              <a:t>Dispensationalism, Israel and the Church</a:t>
            </a:r>
            <a:r>
              <a:rPr lang="en-US" sz="1600" dirty="0">
                <a:solidFill>
                  <a:schemeClr val="tx1"/>
                </a:solidFill>
                <a:effectLst>
                  <a:outerShdw blurRad="38100" dist="38100" dir="2700000" algn="tl">
                    <a:srgbClr val="000000">
                      <a:alpha val="43137"/>
                    </a:srgbClr>
                  </a:outerShdw>
                </a:effectLst>
              </a:rPr>
              <a:t>, ed. Craig </a:t>
            </a:r>
            <a:r>
              <a:rPr lang="en-US" sz="1600" dirty="0" err="1">
                <a:solidFill>
                  <a:schemeClr val="tx1"/>
                </a:solidFill>
                <a:effectLst>
                  <a:outerShdw blurRad="38100" dist="38100" dir="2700000" algn="tl">
                    <a:srgbClr val="000000">
                      <a:alpha val="43137"/>
                    </a:srgbClr>
                  </a:outerShdw>
                </a:effectLst>
              </a:rPr>
              <a:t>Blaising</a:t>
            </a:r>
            <a:r>
              <a:rPr lang="en-US" sz="1600" dirty="0">
                <a:solidFill>
                  <a:schemeClr val="tx1"/>
                </a:solidFill>
                <a:effectLst>
                  <a:outerShdw blurRad="38100" dist="38100" dir="2700000" algn="tl">
                    <a:srgbClr val="000000">
                      <a:alpha val="43137"/>
                    </a:srgbClr>
                  </a:outerShdw>
                </a:effectLst>
              </a:rPr>
              <a:t> and Darrell Bock (Grand Rapids: Zondervan, 1992), 49, 51.</a:t>
            </a:r>
            <a:endParaRPr lang="en-US" altLang="en-US" sz="16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3419544"/>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rPr>
              <a:t>This novel interpretive approach allows mere “crucial linking allusions,” or “pictorial descriptions” Jesus as the heir to David’s Throne to expand the original terrestrial promise of the Davidic Throne so that it now encompasses a current spiritual form of the Davidic Kingdom with Jesus presently ruling from a celestial Davidic Throne.</a:t>
            </a:r>
          </a:p>
          <a:p>
            <a:pPr marL="0" indent="0" algn="just">
              <a:buNone/>
            </a:pPr>
            <a:endParaRPr lang="en-US" sz="2250" dirty="0">
              <a:effectLst>
                <a:outerShdw blurRad="38100" dist="38100" dir="2700000" algn="tl">
                  <a:srgbClr val="000000">
                    <a:alpha val="43137"/>
                  </a:srgbClr>
                </a:outerShdw>
              </a:effectLst>
              <a:latin typeface="Calibri" panose="020F0502020204030204" pitchFamily="34" charset="0"/>
            </a:endParaRPr>
          </a:p>
          <a:p>
            <a:pPr marL="0" indent="0" algn="just">
              <a:buNone/>
            </a:pPr>
            <a:endParaRPr lang="en-US" sz="3000" dirty="0">
              <a:effectLst>
                <a:outerShdw blurRad="38100" dist="38100" dir="2700000" algn="tl">
                  <a:srgbClr val="000000">
                    <a:alpha val="43137"/>
                  </a:srgbClr>
                </a:outerShdw>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pic>
        <p:nvPicPr>
          <p:cNvPr id="2" name="Picture 1">
            <a:extLst>
              <a:ext uri="{FF2B5EF4-FFF2-40B4-BE49-F238E27FC236}">
                <a16:creationId xmlns:a16="http://schemas.microsoft.com/office/drawing/2014/main" id="{F83B76DF-AAFA-483A-B0F0-6CC1BB4669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pic>
        <p:nvPicPr>
          <p:cNvPr id="8" name="Picture 7">
            <a:extLst>
              <a:ext uri="{FF2B5EF4-FFF2-40B4-BE49-F238E27FC236}">
                <a16:creationId xmlns:a16="http://schemas.microsoft.com/office/drawing/2014/main" id="{62097830-B3BB-412E-9D6E-B46FABBB760B}"/>
              </a:ext>
            </a:extLst>
          </p:cNvPr>
          <p:cNvPicPr>
            <a:picLocks noChangeAspect="1"/>
          </p:cNvPicPr>
          <p:nvPr/>
        </p:nvPicPr>
        <p:blipFill>
          <a:blip r:embed="rId8"/>
          <a:stretch>
            <a:fillRect/>
          </a:stretch>
        </p:blipFill>
        <p:spPr>
          <a:xfrm>
            <a:off x="3340608" y="4983480"/>
            <a:ext cx="2462784" cy="1645920"/>
          </a:xfrm>
          <a:prstGeom prst="rect">
            <a:avLst/>
          </a:prstGeom>
        </p:spPr>
      </p:pic>
    </p:spTree>
    <p:extLst>
      <p:ext uri="{BB962C8B-B14F-4D97-AF65-F5344CB8AC3E}">
        <p14:creationId xmlns:p14="http://schemas.microsoft.com/office/powerpoint/2010/main" val="223893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601" y="1600200"/>
            <a:ext cx="7315200" cy="3539430"/>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“…the New Testament does introduce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change</a:t>
            </a:r>
            <a:r>
              <a:rPr lang="en-US" sz="3200" dirty="0">
                <a:effectLst>
                  <a:outerShdw blurRad="38100" dist="38100" dir="2700000" algn="tl">
                    <a:srgbClr val="000000">
                      <a:alpha val="43137"/>
                    </a:srgbClr>
                  </a:outerShdw>
                </a:effectLst>
                <a:latin typeface="Calibri" panose="020F0502020204030204" pitchFamily="34" charset="0"/>
              </a:rPr>
              <a:t> and advance; it does not merely repeat Old Testament revelation. In making complementary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additions</a:t>
            </a:r>
            <a:r>
              <a:rPr lang="en-US" sz="3200" dirty="0">
                <a:effectLst>
                  <a:outerShdw blurRad="38100" dist="38100" dir="2700000" algn="tl">
                    <a:srgbClr val="000000">
                      <a:alpha val="43137"/>
                    </a:srgbClr>
                  </a:outerShdw>
                </a:effectLst>
                <a:latin typeface="Calibri" panose="020F0502020204030204" pitchFamily="34" charset="0"/>
              </a:rPr>
              <a:t>, however, it does not jettison Old Testament promises.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enhancement</a:t>
            </a:r>
            <a:r>
              <a:rPr lang="en-US" sz="3200" dirty="0">
                <a:effectLst>
                  <a:outerShdw blurRad="38100" dist="38100" dir="2700000" algn="tl">
                    <a:srgbClr val="000000">
                      <a:alpha val="43137"/>
                    </a:srgbClr>
                  </a:outerShdw>
                </a:effectLst>
                <a:latin typeface="Calibri" panose="020F0502020204030204" pitchFamily="34" charset="0"/>
              </a:rPr>
              <a:t> is not at the expense of the original promise.”</a:t>
            </a:r>
          </a:p>
        </p:txBody>
      </p:sp>
      <p:sp>
        <p:nvSpPr>
          <p:cNvPr id="8" name="TextBox 7"/>
          <p:cNvSpPr txBox="1"/>
          <p:nvPr/>
        </p:nvSpPr>
        <p:spPr>
          <a:xfrm>
            <a:off x="190500" y="6248400"/>
            <a:ext cx="876300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Craig </a:t>
            </a:r>
            <a:r>
              <a:rPr lang="en-US" sz="1400" dirty="0" err="1">
                <a:latin typeface="Calibri" panose="020F0502020204030204" pitchFamily="34" charset="0"/>
                <a:cs typeface="Calibri" panose="020F0502020204030204" pitchFamily="34" charset="0"/>
              </a:rPr>
              <a:t>Blaising</a:t>
            </a:r>
            <a:r>
              <a:rPr lang="en-US" sz="1400" dirty="0">
                <a:latin typeface="Calibri" panose="020F0502020204030204" pitchFamily="34" charset="0"/>
                <a:cs typeface="Calibri" panose="020F0502020204030204" pitchFamily="34" charset="0"/>
              </a:rPr>
              <a:t> and Darrell Bock, “Dispensationalism, Israel and the Church: Assessment and Dialogue,” in </a:t>
            </a:r>
            <a:r>
              <a:rPr lang="en-US" sz="1400" i="1" dirty="0">
                <a:latin typeface="Calibri" panose="020F0502020204030204" pitchFamily="34" charset="0"/>
                <a:cs typeface="Calibri" panose="020F0502020204030204" pitchFamily="34" charset="0"/>
              </a:rPr>
              <a:t>Dispensationalism, Israel and the Church</a:t>
            </a:r>
            <a:r>
              <a:rPr lang="en-US" sz="1400" dirty="0">
                <a:latin typeface="Calibri" panose="020F0502020204030204" pitchFamily="34" charset="0"/>
                <a:cs typeface="Calibri" panose="020F0502020204030204" pitchFamily="34" charset="0"/>
              </a:rPr>
              <a:t>, ed. Craig </a:t>
            </a:r>
            <a:r>
              <a:rPr lang="en-US" sz="1400" dirty="0" err="1">
                <a:latin typeface="Calibri" panose="020F0502020204030204" pitchFamily="34" charset="0"/>
                <a:cs typeface="Calibri" panose="020F0502020204030204" pitchFamily="34" charset="0"/>
              </a:rPr>
              <a:t>Blaising</a:t>
            </a:r>
            <a:r>
              <a:rPr lang="en-US" sz="1400" dirty="0">
                <a:latin typeface="Calibri" panose="020F0502020204030204" pitchFamily="34" charset="0"/>
                <a:cs typeface="Calibri" panose="020F0502020204030204" pitchFamily="34" charset="0"/>
              </a:rPr>
              <a:t> and Darrell Bock (Grand Rapids: Zondervan, 1992), 392–93.</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1066801" y="228600"/>
            <a:ext cx="7010399"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“Complementary Hermeneutics” in Progressive Dispensationalism</a:t>
            </a:r>
          </a:p>
        </p:txBody>
      </p:sp>
      <p:pic>
        <p:nvPicPr>
          <p:cNvPr id="2" name="Picture 1">
            <a:extLst>
              <a:ext uri="{FF2B5EF4-FFF2-40B4-BE49-F238E27FC236}">
                <a16:creationId xmlns:a16="http://schemas.microsoft.com/office/drawing/2014/main" id="{DBD5CF4E-5A21-4EBA-BEBB-1F72A07413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81" y="1752600"/>
            <a:ext cx="1632860" cy="22860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3C862AC-B7E9-4D45-8D19-DDAD72E17A58}"/>
                  </a:ext>
                </a:extLst>
              </p14:cNvPr>
              <p14:cNvContentPartPr/>
              <p14:nvPr/>
            </p14:nvContentPartPr>
            <p14:xfrm>
              <a:off x="10315493" y="2137744"/>
              <a:ext cx="12240" cy="13680"/>
            </p14:xfrm>
          </p:contentPart>
        </mc:Choice>
        <mc:Fallback xmlns="">
          <p:pic>
            <p:nvPicPr>
              <p:cNvPr id="4" name="Ink 3">
                <a:extLst>
                  <a:ext uri="{FF2B5EF4-FFF2-40B4-BE49-F238E27FC236}">
                    <a16:creationId xmlns:a16="http://schemas.microsoft.com/office/drawing/2014/main" id="{23C862AC-B7E9-4D45-8D19-DDAD72E17A58}"/>
                  </a:ext>
                </a:extLst>
              </p:cNvPr>
              <p:cNvPicPr/>
              <p:nvPr/>
            </p:nvPicPr>
            <p:blipFill>
              <a:blip r:embed="rId5"/>
              <a:stretch>
                <a:fillRect/>
              </a:stretch>
            </p:blipFill>
            <p:spPr>
              <a:xfrm>
                <a:off x="10306493" y="2129104"/>
                <a:ext cx="29880" cy="31320"/>
              </a:xfrm>
              <a:prstGeom prst="rect">
                <a:avLst/>
              </a:prstGeom>
            </p:spPr>
          </p:pic>
        </mc:Fallback>
      </mc:AlternateContent>
    </p:spTree>
    <p:extLst>
      <p:ext uri="{BB962C8B-B14F-4D97-AF65-F5344CB8AC3E}">
        <p14:creationId xmlns:p14="http://schemas.microsoft.com/office/powerpoint/2010/main" val="2900010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Jesus Now Reigning on David’s Throne?</a:t>
            </a:r>
          </a:p>
        </p:txBody>
      </p:sp>
      <p:sp>
        <p:nvSpPr>
          <p:cNvPr id="61443" name="Content Placeholder 2"/>
          <p:cNvSpPr>
            <a:spLocks noGrp="1"/>
          </p:cNvSpPr>
          <p:nvPr>
            <p:ph idx="1"/>
          </p:nvPr>
        </p:nvSpPr>
        <p:spPr>
          <a:xfrm>
            <a:off x="2438400" y="1143000"/>
            <a:ext cx="6629400" cy="4953000"/>
          </a:xfrm>
        </p:spPr>
        <p:txBody>
          <a:bodyPr/>
          <a:lstStyle/>
          <a:p>
            <a:pPr marL="0" indent="0" algn="just">
              <a:buNone/>
              <a:defRPr/>
            </a:pPr>
            <a:r>
              <a:rPr lang="en-US" sz="3000" dirty="0">
                <a:effectLst/>
                <a:cs typeface="Calibri" panose="020F0502020204030204" pitchFamily="34" charset="0"/>
              </a:rPr>
              <a:t>“‘Complementary hermeneutics’ must not be confused with the historic orthodox doctrine of progressive revelation. The latter truth means that God revealed His truth gradually, sometimes over a long period of time. What was revealed later never changed the original revelation, however. The meaning and the recipients of the original promise always remain the same.</a:t>
            </a:r>
            <a:r>
              <a:rPr lang="en-US" sz="3000" dirty="0">
                <a:effectLst>
                  <a:outerShdw blurRad="38100" dist="38100" dir="2700000" algn="tl">
                    <a:srgbClr val="000000">
                      <a:alpha val="43137"/>
                    </a:srgbClr>
                  </a:outerShdw>
                </a:effectLst>
                <a:cs typeface="Calibri" panose="020F0502020204030204" pitchFamily="34" charset="0"/>
              </a:rPr>
              <a:t>”</a:t>
            </a:r>
            <a:endParaRPr lang="en-US" sz="3000" dirty="0">
              <a:effectLst/>
              <a:cs typeface="Calibri" panose="020F0502020204030204" pitchFamily="34" charset="0"/>
            </a:endParaRPr>
          </a:p>
        </p:txBody>
      </p:sp>
      <p:sp>
        <p:nvSpPr>
          <p:cNvPr id="61444" name="TextBox 3"/>
          <p:cNvSpPr txBox="1">
            <a:spLocks noChangeArrowheads="1"/>
          </p:cNvSpPr>
          <p:nvPr/>
        </p:nvSpPr>
        <p:spPr bwMode="auto">
          <a:xfrm>
            <a:off x="619125" y="6400800"/>
            <a:ext cx="7905750"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latin typeface="Calibri" panose="020F0502020204030204" pitchFamily="34" charset="0"/>
                <a:cs typeface="Calibri" panose="020F0502020204030204" pitchFamily="34" charset="0"/>
              </a:rPr>
              <a:t>Robert Lightner, </a:t>
            </a:r>
            <a:r>
              <a:rPr lang="en-US" sz="1800" i="1" dirty="0">
                <a:latin typeface="Calibri" panose="020F0502020204030204" pitchFamily="34" charset="0"/>
                <a:cs typeface="Calibri" panose="020F0502020204030204" pitchFamily="34" charset="0"/>
              </a:rPr>
              <a:t>Last Days Handbook</a:t>
            </a:r>
            <a:r>
              <a:rPr lang="en-US" sz="1800" dirty="0">
                <a:latin typeface="Calibri" panose="020F0502020204030204" pitchFamily="34" charset="0"/>
                <a:cs typeface="Calibri" panose="020F0502020204030204" pitchFamily="34" charset="0"/>
              </a:rPr>
              <a:t> (Nashville: Thomas Nelson, 1997), 210.</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C138092-6401-4FE3-8026-DE08F9A7E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1" y="1295400"/>
            <a:ext cx="2076936" cy="2743200"/>
          </a:xfrm>
          <a:prstGeom prst="rect">
            <a:avLst/>
          </a:prstGeom>
        </p:spPr>
      </p:pic>
    </p:spTree>
    <p:extLst>
      <p:ext uri="{BB962C8B-B14F-4D97-AF65-F5344CB8AC3E}">
        <p14:creationId xmlns:p14="http://schemas.microsoft.com/office/powerpoint/2010/main" val="2925209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C41BE4AC-FF6A-42F1-9BD4-E0C242A727C9}"/>
              </a:ext>
            </a:extLst>
          </p:cNvPr>
          <p:cNvSpPr>
            <a:spLocks noGrp="1"/>
          </p:cNvSpPr>
          <p:nvPr>
            <p:ph idx="4294967295"/>
          </p:nvPr>
        </p:nvSpPr>
        <p:spPr>
          <a:xfrm>
            <a:off x="2895600" y="1600200"/>
            <a:ext cx="6172200" cy="4648200"/>
          </a:xfrm>
        </p:spPr>
        <p:txBody>
          <a:bodyPr/>
          <a:lstStyle/>
          <a:p>
            <a:pPr marL="0" indent="0" algn="just" eaLnBrk="1" hangingPunct="1">
              <a:buFontTx/>
              <a:buNone/>
              <a:defRPr/>
            </a:pPr>
            <a:r>
              <a:rPr lang="en-US" dirty="0">
                <a:cs typeface="Calibri" panose="020F0502020204030204" pitchFamily="34" charset="0"/>
              </a:rPr>
              <a:t>“But when that which is in fact new is presented and accepted as if it had always been the case, the result is not only historical confusion but a </a:t>
            </a:r>
            <a:r>
              <a:rPr lang="en-US" b="1" u="sng" dirty="0">
                <a:solidFill>
                  <a:srgbClr val="FFFFCC"/>
                </a:solidFill>
                <a:cs typeface="Calibri" panose="020F0502020204030204" pitchFamily="34" charset="0"/>
              </a:rPr>
              <a:t>conceptual naïveté</a:t>
            </a:r>
            <a:r>
              <a:rPr lang="en-US" b="1" dirty="0">
                <a:cs typeface="Calibri" panose="020F0502020204030204" pitchFamily="34" charset="0"/>
              </a:rPr>
              <a:t> </a:t>
            </a:r>
            <a:r>
              <a:rPr lang="en-US" dirty="0">
                <a:cs typeface="Calibri" panose="020F0502020204030204" pitchFamily="34" charset="0"/>
              </a:rPr>
              <a:t>that resists both the idea and the fact of further development within the tradition.”</a:t>
            </a:r>
          </a:p>
        </p:txBody>
      </p:sp>
      <p:sp>
        <p:nvSpPr>
          <p:cNvPr id="43011" name="TextBox 3">
            <a:extLst>
              <a:ext uri="{FF2B5EF4-FFF2-40B4-BE49-F238E27FC236}">
                <a16:creationId xmlns:a16="http://schemas.microsoft.com/office/drawing/2014/main" id="{86BC8578-D3D5-4FAF-AFA9-F7A6D69AC9FC}"/>
              </a:ext>
            </a:extLst>
          </p:cNvPr>
          <p:cNvSpPr txBox="1">
            <a:spLocks noChangeArrowheads="1"/>
          </p:cNvSpPr>
          <p:nvPr/>
        </p:nvSpPr>
        <p:spPr bwMode="auto">
          <a:xfrm>
            <a:off x="838200" y="250448"/>
            <a:ext cx="7467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a:solidFill>
                  <a:schemeClr val="tx2"/>
                </a:solidFill>
                <a:latin typeface="Times New Roman" panose="02020603050405020304" pitchFamily="18" charset="0"/>
                <a:cs typeface="Arial" panose="020B0604020202020204" pitchFamily="34" charset="0"/>
              </a:defRPr>
            </a:lvl1pPr>
            <a:lvl2pPr marL="742950" indent="-285750" eaLnBrk="0" hangingPunct="0">
              <a:defRPr sz="3200" i="1">
                <a:solidFill>
                  <a:schemeClr val="tx2"/>
                </a:solidFill>
                <a:latin typeface="Times New Roman" panose="02020603050405020304" pitchFamily="18" charset="0"/>
                <a:cs typeface="Arial" panose="020B0604020202020204" pitchFamily="34" charset="0"/>
              </a:defRPr>
            </a:lvl2pPr>
            <a:lvl3pPr marL="1143000" indent="-228600" eaLnBrk="0" hangingPunct="0">
              <a:defRPr sz="3200" i="1">
                <a:solidFill>
                  <a:schemeClr val="tx2"/>
                </a:solidFill>
                <a:latin typeface="Times New Roman" panose="02020603050405020304" pitchFamily="18" charset="0"/>
                <a:cs typeface="Arial" panose="020B0604020202020204" pitchFamily="34" charset="0"/>
              </a:defRPr>
            </a:lvl3pPr>
            <a:lvl4pPr marL="1600200" indent="-228600" eaLnBrk="0" hangingPunct="0">
              <a:defRPr sz="3200" i="1">
                <a:solidFill>
                  <a:schemeClr val="tx2"/>
                </a:solidFill>
                <a:latin typeface="Times New Roman" panose="02020603050405020304" pitchFamily="18" charset="0"/>
                <a:cs typeface="Arial" panose="020B0604020202020204" pitchFamily="34" charset="0"/>
              </a:defRPr>
            </a:lvl4pPr>
            <a:lvl5pPr marL="2057400" indent="-228600" eaLnBrk="0" hangingPunct="0">
              <a:defRPr sz="3200" i="1">
                <a:solidFill>
                  <a:schemeClr val="tx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9pPr>
          </a:lstStyle>
          <a:p>
            <a:pPr algn="ctr" eaLnBrk="1" hangingPunct="1"/>
            <a:r>
              <a:rPr lang="en-US" altLang="en-US" i="0" dirty="0" err="1">
                <a:effectLst>
                  <a:outerShdw blurRad="38100" dist="38100" dir="2700000" algn="tl">
                    <a:srgbClr val="000000">
                      <a:alpha val="43137"/>
                    </a:srgbClr>
                  </a:outerShdw>
                </a:effectLst>
                <a:latin typeface="Calibri" panose="020F0502020204030204" pitchFamily="34" charset="0"/>
                <a:ea typeface="+mj-ea"/>
                <a:cs typeface="+mj-cs"/>
              </a:rPr>
              <a:t>Blaising</a:t>
            </a:r>
            <a:endParaRPr lang="en-US" altLang="en-US" i="0" dirty="0">
              <a:effectLst>
                <a:outerShdw blurRad="38100" dist="38100" dir="2700000" algn="tl">
                  <a:srgbClr val="000000">
                    <a:alpha val="43137"/>
                  </a:srgbClr>
                </a:outerShdw>
              </a:effectLst>
              <a:latin typeface="Calibri" panose="020F0502020204030204" pitchFamily="34" charset="0"/>
              <a:ea typeface="+mj-ea"/>
              <a:cs typeface="+mj-cs"/>
            </a:endParaRPr>
          </a:p>
          <a:p>
            <a:pPr algn="ctr" eaLnBrk="1" hangingPunct="1"/>
            <a:r>
              <a:rPr lang="en-US" altLang="en-US" sz="2000" dirty="0">
                <a:solidFill>
                  <a:schemeClr val="tx1"/>
                </a:solidFill>
                <a:latin typeface="Calibri" panose="020F0502020204030204" pitchFamily="34" charset="0"/>
                <a:cs typeface="Calibri" panose="020F0502020204030204" pitchFamily="34" charset="0"/>
              </a:rPr>
              <a:t>Dispensationalism, Israel, and the Church</a:t>
            </a:r>
            <a:r>
              <a:rPr lang="en-US" altLang="en-US" sz="2000" i="0" dirty="0">
                <a:solidFill>
                  <a:schemeClr val="tx1"/>
                </a:solidFill>
                <a:latin typeface="Calibri" panose="020F0502020204030204" pitchFamily="34" charset="0"/>
                <a:cs typeface="Calibri" panose="020F0502020204030204" pitchFamily="34" charset="0"/>
              </a:rPr>
              <a:t>, p. 29</a:t>
            </a:r>
          </a:p>
        </p:txBody>
      </p:sp>
      <p:pic>
        <p:nvPicPr>
          <p:cNvPr id="43012" name="Picture 5">
            <a:extLst>
              <a:ext uri="{FF2B5EF4-FFF2-40B4-BE49-F238E27FC236}">
                <a16:creationId xmlns:a16="http://schemas.microsoft.com/office/drawing/2014/main" id="{25A50576-A57F-45AA-AE16-B1825CEC944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752600"/>
            <a:ext cx="23653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105400"/>
          </a:xfrm>
        </p:spPr>
        <p:txBody>
          <a:bodyPr/>
          <a:lstStyle/>
          <a:p>
            <a:pPr marL="0" indent="0" algn="just">
              <a:spcBef>
                <a:spcPts val="0"/>
              </a:spcBef>
              <a:buFontTx/>
              <a:buNone/>
              <a:defRPr/>
            </a:pPr>
            <a:r>
              <a:rPr lang="en-US" sz="3000" i="1" dirty="0"/>
              <a:t>“</a:t>
            </a:r>
            <a:r>
              <a:rPr lang="en-US" sz="3000" dirty="0">
                <a:effectLst/>
              </a:rPr>
              <a:t>Although these early conferences were called to oppose postmillennialism and to promote premillennialism, today progressive dispensationalists focus on them as examples of </a:t>
            </a:r>
            <a:r>
              <a:rPr lang="en-US" sz="3000" b="1" u="sng" dirty="0">
                <a:solidFill>
                  <a:srgbClr val="FFFFCC"/>
                </a:solidFill>
                <a:effectLst/>
              </a:rPr>
              <a:t>ecumenicity</a:t>
            </a:r>
            <a:r>
              <a:rPr lang="en-US" sz="3000" dirty="0">
                <a:effectLst/>
              </a:rPr>
              <a:t> in order to justify their interest in </a:t>
            </a:r>
            <a:r>
              <a:rPr lang="en-US" sz="3000" b="1" u="sng" dirty="0">
                <a:solidFill>
                  <a:srgbClr val="FFFFCC"/>
                </a:solidFill>
                <a:effectLst/>
              </a:rPr>
              <a:t>finding a rapprochement between dispensationalism and covenant theology</a:t>
            </a:r>
            <a:r>
              <a:rPr lang="en-US" sz="3000" dirty="0">
                <a:effectLst/>
              </a:rPr>
              <a:t>. The early conferences in America sought no such rapprochement between themselves and postmillennialists or </a:t>
            </a:r>
            <a:r>
              <a:rPr lang="en-US" sz="3000" dirty="0" err="1">
                <a:effectLst/>
              </a:rPr>
              <a:t>annihilationists</a:t>
            </a:r>
            <a:r>
              <a:rPr lang="en-US" sz="3000" dirty="0">
                <a:effectLst/>
              </a:rPr>
              <a:t> or perfectionists</a:t>
            </a:r>
            <a:r>
              <a:rPr lang="en-US" sz="3000" i="1" dirty="0"/>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18182"/>
            <a:ext cx="520065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600" dirty="0">
                <a:latin typeface="Calibri" panose="020F0502020204030204" pitchFamily="34" charset="0"/>
                <a:cs typeface="Calibri" panose="020F0502020204030204" pitchFamily="34" charset="0"/>
              </a:rPr>
              <a:t>Charles C. Ryrie, </a:t>
            </a:r>
            <a:r>
              <a:rPr lang="en-US" sz="1600" i="1" dirty="0">
                <a:latin typeface="Calibri" panose="020F0502020204030204" pitchFamily="34" charset="0"/>
                <a:cs typeface="Calibri" panose="020F0502020204030204" pitchFamily="34" charset="0"/>
              </a:rPr>
              <a:t>Dispensationalism</a:t>
            </a:r>
            <a:r>
              <a:rPr lang="en-US" sz="1600" dirty="0">
                <a:latin typeface="Calibri" panose="020F0502020204030204" pitchFamily="34" charset="0"/>
                <a:cs typeface="Calibri" panose="020F0502020204030204" pitchFamily="34" charset="0"/>
              </a:rPr>
              <a:t>, rev. ed. (Chicago: Moody, 1995), 146.</a:t>
            </a:r>
          </a:p>
        </p:txBody>
      </p:sp>
    </p:spTree>
    <p:extLst>
      <p:ext uri="{BB962C8B-B14F-4D97-AF65-F5344CB8AC3E}">
        <p14:creationId xmlns:p14="http://schemas.microsoft.com/office/powerpoint/2010/main" val="2303682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Jesus Now Reigning on David’s Throne?</a:t>
            </a:r>
          </a:p>
        </p:txBody>
      </p:sp>
      <p:sp>
        <p:nvSpPr>
          <p:cNvPr id="61443" name="Content Placeholder 2"/>
          <p:cNvSpPr>
            <a:spLocks noGrp="1"/>
          </p:cNvSpPr>
          <p:nvPr>
            <p:ph idx="1"/>
          </p:nvPr>
        </p:nvSpPr>
        <p:spPr>
          <a:xfrm>
            <a:off x="152400" y="990600"/>
            <a:ext cx="8610600" cy="3733800"/>
          </a:xfrm>
        </p:spPr>
        <p:txBody>
          <a:bodyPr/>
          <a:lstStyle/>
          <a:p>
            <a:pPr marL="0" indent="0" algn="just">
              <a:buNone/>
              <a:defRPr/>
            </a:pPr>
            <a:r>
              <a:rPr lang="en-US" altLang="en-US" sz="2400" dirty="0">
                <a:effectLst>
                  <a:outerShdw blurRad="38100" dist="38100" dir="2700000" algn="tl">
                    <a:srgbClr val="000000">
                      <a:alpha val="43137"/>
                    </a:srgbClr>
                  </a:outerShdw>
                </a:effectLst>
              </a:rPr>
              <a:t>“</a:t>
            </a:r>
            <a:r>
              <a:rPr lang="en-US" sz="2400" dirty="0">
                <a:effectLst/>
              </a:rPr>
              <a:t>What if you apply the complementary hermeneutic to all of Scripture? . . . What if the complementary hermeneutic, used by progressives in Acts 2 to substantiate the fact that the kingdom has been inaugurated, in part, would be applied universally to all prophetic matters of Scripture ever given? One could not know for sure precisely who was involved in the prophecy or where it would be fulfilled until either the prophecy was fulfilled or the canon of Scripture was closed. . . . If the same hermeneutic was applied to other areas of prophecy, like it is applied to the Davidic covenant, you could never be sure of anything in the Scripture until it was either fulfilled or the canon was closed. Then, of course, you know there is not going to be any further revelation, ‘change.’”</a:t>
            </a:r>
          </a:p>
        </p:txBody>
      </p:sp>
      <p:sp>
        <p:nvSpPr>
          <p:cNvPr id="61444" name="TextBox 3"/>
          <p:cNvSpPr txBox="1">
            <a:spLocks noChangeArrowheads="1"/>
          </p:cNvSpPr>
          <p:nvPr/>
        </p:nvSpPr>
        <p:spPr bwMode="auto">
          <a:xfrm>
            <a:off x="451164" y="6040397"/>
            <a:ext cx="6667500" cy="646331"/>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t>Robert Lightner, “Progressive Dispensationalism,” </a:t>
            </a:r>
            <a:r>
              <a:rPr lang="en-US" sz="1800" i="1" dirty="0"/>
              <a:t>Conservative Theological Journal</a:t>
            </a:r>
            <a:r>
              <a:rPr lang="en-US" sz="1800" dirty="0"/>
              <a:t> 4, no. 11 (March 2000): 53–59, 62.</a:t>
            </a:r>
            <a:endParaRPr lang="en-US" altLang="en-US" sz="1800" kern="0" dirty="0">
              <a:effectLst>
                <a:outerShdw blurRad="38100" dist="38100" dir="2700000" algn="tl">
                  <a:srgbClr val="000000">
                    <a:alpha val="43137"/>
                  </a:srgbClr>
                </a:outerShdw>
              </a:effectLst>
            </a:endParaRPr>
          </a:p>
        </p:txBody>
      </p:sp>
      <p:pic>
        <p:nvPicPr>
          <p:cNvPr id="61445" name="Picture 4" descr="http://t1.gstatic.com/images?q=tbn:ANd9GcRVEkk3EF6aIGxY0Yz0z_uevMi3B1FPvrIm0btZT0dvwfQOys6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5170845"/>
            <a:ext cx="1543283" cy="1515883"/>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33556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Jesus Now Reigning on David’s Throne?</a:t>
            </a:r>
          </a:p>
        </p:txBody>
      </p:sp>
      <p:sp>
        <p:nvSpPr>
          <p:cNvPr id="61443" name="Content Placeholder 2"/>
          <p:cNvSpPr>
            <a:spLocks noGrp="1"/>
          </p:cNvSpPr>
          <p:nvPr>
            <p:ph idx="1"/>
          </p:nvPr>
        </p:nvSpPr>
        <p:spPr>
          <a:xfrm>
            <a:off x="0" y="990600"/>
            <a:ext cx="9144000" cy="3733800"/>
          </a:xfrm>
        </p:spPr>
        <p:txBody>
          <a:bodyPr/>
          <a:lstStyle/>
          <a:p>
            <a:pPr marL="0" indent="0" algn="just">
              <a:buNone/>
              <a:defRPr/>
            </a:pPr>
            <a:r>
              <a:rPr lang="en-US" altLang="en-US" sz="2400" dirty="0">
                <a:effectLst>
                  <a:outerShdw blurRad="38100" dist="38100" dir="2700000" algn="tl">
                    <a:srgbClr val="000000">
                      <a:alpha val="43137"/>
                    </a:srgbClr>
                  </a:outerShdw>
                </a:effectLst>
                <a:cs typeface="Calibri" panose="020F0502020204030204" pitchFamily="34" charset="0"/>
              </a:rPr>
              <a:t>“</a:t>
            </a:r>
            <a:r>
              <a:rPr lang="en-US" sz="2400" dirty="0">
                <a:effectLst>
                  <a:outerShdw blurRad="38100" dist="38100" dir="2700000" algn="tl">
                    <a:srgbClr val="000000">
                      <a:alpha val="43137"/>
                    </a:srgbClr>
                  </a:outerShdw>
                </a:effectLst>
                <a:cs typeface="Calibri" panose="020F0502020204030204" pitchFamily="34" charset="0"/>
              </a:rPr>
              <a:t>Until that time, all prophecy is open to complementation. For example, when God, through the prophets, predicted the Assyrian captivity of Israel and the Babylonian captivity of Judah, they couldn’t really be sure that it was an exclusive captivity of Assyria. Who knows, but what, the Babylonians would have been included, or vise versa. . . . Because it involves people and if the people involved in the Davidic Covenant can change and include other people, then why can’t the people change in these other prophecies? If the place can change in the Davidic Covenant as in Acts 2, then why can’t the place change in other prophecies of Scripture? Other people or other places can be brought in totally changing the original promise in later revelation. . . . Take another illustration. All prophecy or prediction in the Bible, which involves a specific place and people, might be changed in later revelation.”</a:t>
            </a:r>
          </a:p>
        </p:txBody>
      </p:sp>
      <p:sp>
        <p:nvSpPr>
          <p:cNvPr id="61444" name="TextBox 3"/>
          <p:cNvSpPr txBox="1">
            <a:spLocks noChangeArrowheads="1"/>
          </p:cNvSpPr>
          <p:nvPr/>
        </p:nvSpPr>
        <p:spPr bwMode="auto">
          <a:xfrm>
            <a:off x="1238250" y="6040397"/>
            <a:ext cx="6667500" cy="646331"/>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latin typeface="Calibri" panose="020F0502020204030204" pitchFamily="34" charset="0"/>
                <a:cs typeface="Calibri" panose="020F0502020204030204" pitchFamily="34" charset="0"/>
              </a:rPr>
              <a:t>Robert Lightner, “Progressive Dispensationalism,” </a:t>
            </a:r>
            <a:r>
              <a:rPr lang="en-US" sz="1800" i="1" dirty="0">
                <a:latin typeface="Calibri" panose="020F0502020204030204" pitchFamily="34" charset="0"/>
                <a:cs typeface="Calibri" panose="020F0502020204030204" pitchFamily="34" charset="0"/>
              </a:rPr>
              <a:t>Conservative Theological Journal</a:t>
            </a:r>
            <a:r>
              <a:rPr lang="en-US" sz="1800" dirty="0">
                <a:latin typeface="Calibri" panose="020F0502020204030204" pitchFamily="34" charset="0"/>
                <a:cs typeface="Calibri" panose="020F0502020204030204" pitchFamily="34" charset="0"/>
              </a:rPr>
              <a:t> 4, no. 11 (March 2000): 53–59, 62.</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descr="http://t1.gstatic.com/images?q=tbn:ANd9GcRVEkk3EF6aIGxY0Yz0z_uevMi3B1FPvrIm0btZT0dvwfQOys6K">
            <a:extLst>
              <a:ext uri="{FF2B5EF4-FFF2-40B4-BE49-F238E27FC236}">
                <a16:creationId xmlns:a16="http://schemas.microsoft.com/office/drawing/2014/main" id="{905EA9D2-CA89-485E-9343-528CE345A7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5808563"/>
            <a:ext cx="792232" cy="973237"/>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459362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Jesus Now Reigning on David’s Throne?</a:t>
            </a:r>
          </a:p>
        </p:txBody>
      </p:sp>
      <p:sp>
        <p:nvSpPr>
          <p:cNvPr id="61443" name="Content Placeholder 2"/>
          <p:cNvSpPr>
            <a:spLocks noGrp="1"/>
          </p:cNvSpPr>
          <p:nvPr>
            <p:ph idx="1"/>
          </p:nvPr>
        </p:nvSpPr>
        <p:spPr>
          <a:xfrm>
            <a:off x="0" y="990600"/>
            <a:ext cx="9144000" cy="3733800"/>
          </a:xfrm>
        </p:spPr>
        <p:txBody>
          <a:bodyPr/>
          <a:lstStyle/>
          <a:p>
            <a:pPr marL="0" indent="0" algn="just">
              <a:buNone/>
              <a:defRPr/>
            </a:pPr>
            <a:r>
              <a:rPr lang="en-US" altLang="en-US" sz="2400" dirty="0">
                <a:effectLst>
                  <a:outerShdw blurRad="38100" dist="38100" dir="2700000" algn="tl">
                    <a:srgbClr val="000000">
                      <a:alpha val="43137"/>
                    </a:srgbClr>
                  </a:outerShdw>
                </a:effectLst>
                <a:cs typeface="Calibri" panose="020F0502020204030204" pitchFamily="34" charset="0"/>
              </a:rPr>
              <a:t>“</a:t>
            </a:r>
            <a:r>
              <a:rPr lang="en-US" sz="2400" dirty="0">
                <a:effectLst/>
                <a:cs typeface="Calibri" panose="020F0502020204030204" pitchFamily="34" charset="0"/>
              </a:rPr>
              <a:t>How about Daniel 2, Daniel 7, Daniel 9?, and the Gentile world powers, are we to understand those nations, when given, exclusively as those nations? Maybe not; maybe later revelation would change them...Just like some today have an open view of God, the complementary hermeneutic, whether they admit it or know it, is an open view of Scripture as well, to this extent, until the prophecy is realized, it is fulfilled, or the canon has closed. It is not open any longer, please understand me, but I mean that until the canon was closed or the prophecy was fulfilled, it had to be open, if you apply the same hermeneutic to other passages of Scripture. The promise of the land, the promise to Israel, might involve another people later on. I consider this to be a serious danger. . . . If you apply their complementary hermeneutic across the board to other Scripture, it is devastating.”</a:t>
            </a:r>
          </a:p>
        </p:txBody>
      </p:sp>
      <p:sp>
        <p:nvSpPr>
          <p:cNvPr id="61444" name="TextBox 3"/>
          <p:cNvSpPr txBox="1">
            <a:spLocks noChangeArrowheads="1"/>
          </p:cNvSpPr>
          <p:nvPr/>
        </p:nvSpPr>
        <p:spPr bwMode="auto">
          <a:xfrm>
            <a:off x="1238250" y="6040397"/>
            <a:ext cx="6667500" cy="646331"/>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latin typeface="Calibri" panose="020F0502020204030204" pitchFamily="34" charset="0"/>
                <a:cs typeface="Calibri" panose="020F0502020204030204" pitchFamily="34" charset="0"/>
              </a:rPr>
              <a:t>Robert Lightner, “Progressive Dispensationalism,” </a:t>
            </a:r>
            <a:r>
              <a:rPr lang="en-US" sz="1800" i="1" dirty="0">
                <a:latin typeface="Calibri" panose="020F0502020204030204" pitchFamily="34" charset="0"/>
                <a:cs typeface="Calibri" panose="020F0502020204030204" pitchFamily="34" charset="0"/>
              </a:rPr>
              <a:t>Conservative Theological Journal</a:t>
            </a:r>
            <a:r>
              <a:rPr lang="en-US" sz="1800" dirty="0">
                <a:latin typeface="Calibri" panose="020F0502020204030204" pitchFamily="34" charset="0"/>
                <a:cs typeface="Calibri" panose="020F0502020204030204" pitchFamily="34" charset="0"/>
              </a:rPr>
              <a:t> 4, no. 11 (March 2000): 53–59, 62.</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descr="http://t1.gstatic.com/images?q=tbn:ANd9GcRVEkk3EF6aIGxY0Yz0z_uevMi3B1FPvrIm0btZT0dvwfQOys6K">
            <a:extLst>
              <a:ext uri="{FF2B5EF4-FFF2-40B4-BE49-F238E27FC236}">
                <a16:creationId xmlns:a16="http://schemas.microsoft.com/office/drawing/2014/main" id="{4B9D8F36-2EA3-4DDD-93A3-DF611699A9F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5808563"/>
            <a:ext cx="792232" cy="973237"/>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72686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704661" y="248216"/>
            <a:ext cx="7772400" cy="1047184"/>
          </a:xfrm>
        </p:spPr>
        <p:txBody>
          <a:bodyPr/>
          <a:lstStyle/>
          <a:p>
            <a:pPr algn="ctr"/>
            <a:r>
              <a:rPr lang="en-US" altLang="en-US" sz="3200" dirty="0">
                <a:effectLst>
                  <a:outerShdw blurRad="38100" dist="38100" dir="2700000" algn="tl">
                    <a:srgbClr val="000000">
                      <a:alpha val="43137"/>
                    </a:srgbClr>
                  </a:outerShdw>
                </a:effectLst>
              </a:rPr>
              <a:t>How Could the Early Church Test All Things if God Changed His Original Promises?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457199" y="1524000"/>
            <a:ext cx="3581401"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0"/>
              </a:spcBef>
              <a:spcAft>
                <a:spcPts val="1200"/>
              </a:spcAft>
              <a:buSzPct val="100000"/>
              <a:buFont typeface="+mj-lt"/>
              <a:buAutoNum type="arabicPeriod"/>
            </a:pPr>
            <a:r>
              <a:rPr lang="en-US" altLang="en-US" dirty="0">
                <a:effectLst>
                  <a:outerShdw blurRad="38100" dist="38100" dir="2700000" algn="tl">
                    <a:srgbClr val="000000">
                      <a:alpha val="43137"/>
                    </a:srgbClr>
                  </a:outerShdw>
                </a:effectLst>
              </a:rPr>
              <a:t>Deut. 13:1-5</a:t>
            </a:r>
          </a:p>
          <a:p>
            <a:pPr marL="457200" indent="-457200">
              <a:spcBef>
                <a:spcPts val="0"/>
              </a:spcBef>
              <a:spcAft>
                <a:spcPts val="1200"/>
              </a:spcAft>
              <a:buSzPct val="100000"/>
              <a:buFont typeface="+mj-lt"/>
              <a:buAutoNum type="arabicPeriod"/>
            </a:pPr>
            <a:r>
              <a:rPr lang="en-US" altLang="en-US" dirty="0">
                <a:effectLst>
                  <a:outerShdw blurRad="38100" dist="38100" dir="2700000" algn="tl">
                    <a:srgbClr val="000000">
                      <a:alpha val="43137"/>
                    </a:srgbClr>
                  </a:outerShdw>
                </a:effectLst>
              </a:rPr>
              <a:t>Isa. 8:20</a:t>
            </a:r>
          </a:p>
          <a:p>
            <a:pPr marL="457200" indent="-457200">
              <a:spcBef>
                <a:spcPts val="0"/>
              </a:spcBef>
              <a:spcAft>
                <a:spcPts val="1200"/>
              </a:spcAft>
              <a:buSzPct val="100000"/>
              <a:buFont typeface="+mj-lt"/>
              <a:buAutoNum type="arabicPeriod"/>
            </a:pPr>
            <a:r>
              <a:rPr lang="en-US" altLang="en-US" dirty="0">
                <a:effectLst>
                  <a:outerShdw blurRad="38100" dist="38100" dir="2700000" algn="tl">
                    <a:srgbClr val="000000">
                      <a:alpha val="43137"/>
                    </a:srgbClr>
                  </a:outerShdw>
                </a:effectLst>
              </a:rPr>
              <a:t>Acts 17:11</a:t>
            </a:r>
          </a:p>
          <a:p>
            <a:pPr marL="457200" indent="-457200">
              <a:spcBef>
                <a:spcPts val="0"/>
              </a:spcBef>
              <a:spcAft>
                <a:spcPts val="1200"/>
              </a:spcAft>
              <a:buSzPct val="100000"/>
              <a:buFont typeface="+mj-lt"/>
              <a:buAutoNum type="arabicPeriod"/>
            </a:pPr>
            <a:r>
              <a:rPr lang="en-US" altLang="en-US" dirty="0">
                <a:effectLst>
                  <a:outerShdw blurRad="38100" dist="38100" dir="2700000" algn="tl">
                    <a:srgbClr val="000000">
                      <a:alpha val="43137"/>
                    </a:srgbClr>
                  </a:outerShdw>
                </a:effectLst>
              </a:rPr>
              <a:t>Gal. 1:8-9</a:t>
            </a:r>
          </a:p>
          <a:p>
            <a:pPr marL="457200" indent="-457200">
              <a:spcBef>
                <a:spcPts val="0"/>
              </a:spcBef>
              <a:spcAft>
                <a:spcPts val="1200"/>
              </a:spcAft>
              <a:buSzPct val="100000"/>
              <a:buFont typeface="+mj-lt"/>
              <a:buAutoNum type="arabicPeriod"/>
            </a:pPr>
            <a:r>
              <a:rPr lang="en-US" altLang="en-US" dirty="0">
                <a:effectLst>
                  <a:outerShdw blurRad="38100" dist="38100" dir="2700000" algn="tl">
                    <a:srgbClr val="000000">
                      <a:alpha val="43137"/>
                    </a:srgbClr>
                  </a:outerShdw>
                </a:effectLst>
              </a:rPr>
              <a:t>1 Thess. 5:20-21</a:t>
            </a:r>
          </a:p>
          <a:p>
            <a:pPr marL="457200" indent="-457200">
              <a:spcBef>
                <a:spcPts val="0"/>
              </a:spcBef>
              <a:spcAft>
                <a:spcPts val="1200"/>
              </a:spcAft>
              <a:buSzPct val="100000"/>
              <a:buFont typeface="+mj-lt"/>
              <a:buAutoNum type="arabicPeriod"/>
            </a:pPr>
            <a:r>
              <a:rPr lang="en-US" altLang="en-US" dirty="0">
                <a:effectLst>
                  <a:outerShdw blurRad="38100" dist="38100" dir="2700000" algn="tl">
                    <a:srgbClr val="000000">
                      <a:alpha val="43137"/>
                    </a:srgbClr>
                  </a:outerShdw>
                </a:effectLst>
              </a:rPr>
              <a:t>1 Cor. 14:29</a:t>
            </a:r>
          </a:p>
          <a:p>
            <a:pPr marL="457200" indent="-457200">
              <a:spcBef>
                <a:spcPts val="0"/>
              </a:spcBef>
              <a:spcAft>
                <a:spcPts val="1200"/>
              </a:spcAft>
              <a:buSzPct val="100000"/>
              <a:buFont typeface="+mj-lt"/>
              <a:buAutoNum type="arabicPeriod"/>
            </a:pPr>
            <a:r>
              <a:rPr lang="en-US" altLang="en-US" dirty="0">
                <a:effectLst>
                  <a:outerShdw blurRad="38100" dist="38100" dir="2700000" algn="tl">
                    <a:srgbClr val="000000">
                      <a:alpha val="43137"/>
                    </a:srgbClr>
                  </a:outerShdw>
                </a:effectLst>
              </a:rPr>
              <a:t>1 John 4:1</a:t>
            </a:r>
          </a:p>
          <a:p>
            <a:pPr marL="457200" indent="-457200">
              <a:spcBef>
                <a:spcPts val="0"/>
              </a:spcBef>
              <a:spcAft>
                <a:spcPts val="1200"/>
              </a:spcAft>
              <a:buSzPct val="100000"/>
              <a:buFont typeface="+mj-lt"/>
              <a:buAutoNum type="arabicPeriod"/>
            </a:pPr>
            <a:r>
              <a:rPr lang="en-US" altLang="en-US" dirty="0">
                <a:effectLst>
                  <a:outerShdw blurRad="38100" dist="38100" dir="2700000" algn="tl">
                    <a:srgbClr val="000000">
                      <a:alpha val="43137"/>
                    </a:srgbClr>
                  </a:outerShdw>
                </a:effectLst>
              </a:rPr>
              <a:t>Rev. 2:2</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69878" y="1524000"/>
            <a:ext cx="351692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4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24574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78825021"/>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6943700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3268030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21923</TotalTime>
  <Words>3150</Words>
  <Application>Microsoft Office PowerPoint</Application>
  <PresentationFormat>On-screen Show (4:3)</PresentationFormat>
  <Paragraphs>265</Paragraphs>
  <Slides>61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Times New Roman</vt:lpstr>
      <vt:lpstr>Wingdings</vt:lpstr>
      <vt:lpstr>Azure</vt:lpstr>
      <vt:lpstr>PowerPoint Presentation</vt:lpstr>
      <vt:lpstr>The Coming Kingdom Chapter 17</vt:lpstr>
      <vt:lpstr>Kingdom Study Outline</vt:lpstr>
      <vt:lpstr>Kingdom Study Outline</vt:lpstr>
      <vt:lpstr>1. Kingdom Throughout the Bible</vt:lpstr>
      <vt:lpstr>1. Kingdom Throughout the Bible</vt:lpstr>
      <vt:lpstr>Kingdom Study Outline</vt:lpstr>
      <vt:lpstr>2. The Main Problem with Kingdom Now NT interpretations</vt:lpstr>
      <vt:lpstr>Kingdom Study Outline</vt:lpstr>
      <vt:lpstr>Response to Kingdom Now Problem Passages</vt:lpstr>
      <vt:lpstr>Response to Kingdom Now Problem Passages</vt:lpstr>
      <vt:lpstr>1. Passages from Christ’s ministry</vt:lpstr>
      <vt:lpstr>1. Passages from Christ’s ministry</vt:lpstr>
      <vt:lpstr>Response to Kingdom Now Problem Passages</vt:lpstr>
      <vt:lpstr>2. Is Jesus Now Reigning from David’s Throne?  (Acts 2)</vt:lpstr>
      <vt:lpstr>2. Is Jesus Now Reigning from David’s Throne?  (Acts 2)</vt:lpstr>
      <vt:lpstr>PowerPoint Presentation</vt:lpstr>
      <vt:lpstr>PowerPoint Presentation</vt:lpstr>
      <vt:lpstr>PowerPoint Presentation</vt:lpstr>
      <vt:lpstr>PowerPoint Presentation</vt:lpstr>
      <vt:lpstr>PowerPoint Presentation</vt:lpstr>
      <vt:lpstr>PowerPoint Presentation</vt:lpstr>
      <vt:lpstr>John F. Walvoord Israel in Prophecy (Grand Rapids: Zondervan, 1962), 84-85, 87.</vt:lpstr>
      <vt:lpstr>PowerPoint Presentation</vt:lpstr>
      <vt:lpstr>PowerPoint Presentation</vt:lpstr>
      <vt:lpstr>PowerPoint Presentation</vt:lpstr>
      <vt:lpstr>PowerPoint Presentation</vt:lpstr>
      <vt:lpstr>PowerPoint Presentation</vt:lpstr>
      <vt:lpstr>Alva J. McClain Alva J. McClain, The Greatness of the Kingdom: An Inductive Study of the Kingdom of God as Set Forth in the Scriptures (Grand Rapids: Zondervan, 1959), 282.</vt:lpstr>
      <vt:lpstr>PowerPoint Presentation</vt:lpstr>
      <vt:lpstr>PowerPoint Presentation</vt:lpstr>
      <vt:lpstr>PowerPoint Presentation</vt:lpstr>
      <vt:lpstr>PowerPoint Presentation</vt:lpstr>
      <vt:lpstr>PowerPoint Presentation</vt:lpstr>
      <vt:lpstr>PowerPoint Presentation</vt:lpstr>
      <vt:lpstr>2. Is Jesus Now Reigning from David’s Throne?  (Acts 2)</vt:lpstr>
      <vt:lpstr>Jesus Now Reigning on David’s Throne?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George Eldon Ladd A Theology of the New Testament (Grand Rapids: Eerdmans, 1974), 336–37.</vt:lpstr>
      <vt:lpstr>George Murray George Murray, Millennial Studies (Grand Rapids: Baker, 1948), 44.</vt:lpstr>
      <vt:lpstr>J. Dwight Pentecost Things to Come, Page 103</vt:lpstr>
      <vt:lpstr>PowerPoint Presentation</vt:lpstr>
      <vt:lpstr>Darrell Bock Darrell Bock, “Evidence from Acts,” in The Coming Millennial Kingdom, ed. Donald Campbell and Jeffrey Townsend (Chicago: Moody, 1992), 194.</vt:lpstr>
      <vt:lpstr>Darrell Bock Darrell Bock, “The Reign of the Lord Christ,” in Dispensationalism, Israel and the Church, ed. Craig Blaising and Darrell Bock (Grand Rapids: Zondervan, 1992), 49, 51.</vt:lpstr>
      <vt:lpstr>PowerPoint Presentation</vt:lpstr>
      <vt:lpstr>Jesus Now Reigning on David’s Throne?</vt:lpstr>
      <vt:lpstr>PowerPoint Presentation</vt:lpstr>
      <vt:lpstr>PowerPoint Presentation</vt:lpstr>
      <vt:lpstr>Jesus Now Reigning on David’s Throne?</vt:lpstr>
      <vt:lpstr>Jesus Now Reigning on David’s Throne?</vt:lpstr>
      <vt:lpstr>Jesus Now Reigning on David’s Throne?</vt:lpstr>
      <vt:lpstr>How Could the Early Church Test All Things if God Changed His Original Promises?</vt:lpstr>
      <vt:lpstr>PowerPoint Presentation</vt:lpstr>
      <vt:lpstr>Response to Kingdom Now Problem Passages</vt:lpstr>
      <vt:lpstr>2. Is Jesus Now Reigning from David’s Throne?  (Acts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anne woods</cp:lastModifiedBy>
  <cp:revision>2531</cp:revision>
  <cp:lastPrinted>2018-10-24T20:34:06Z</cp:lastPrinted>
  <dcterms:created xsi:type="dcterms:W3CDTF">2009-03-17T12:21:13Z</dcterms:created>
  <dcterms:modified xsi:type="dcterms:W3CDTF">2018-10-24T22:18:19Z</dcterms:modified>
</cp:coreProperties>
</file>