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14.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5"/>
  </p:notesMasterIdLst>
  <p:handoutMasterIdLst>
    <p:handoutMasterId r:id="rId86"/>
  </p:handoutMasterIdLst>
  <p:sldIdLst>
    <p:sldId id="2067" r:id="rId2"/>
    <p:sldId id="4239" r:id="rId3"/>
    <p:sldId id="4193" r:id="rId4"/>
    <p:sldId id="4214" r:id="rId5"/>
    <p:sldId id="4240" r:id="rId6"/>
    <p:sldId id="4279" r:id="rId7"/>
    <p:sldId id="4303" r:id="rId8"/>
    <p:sldId id="4523" r:id="rId9"/>
    <p:sldId id="4650" r:id="rId10"/>
    <p:sldId id="4162" r:id="rId11"/>
    <p:sldId id="4651" r:id="rId12"/>
    <p:sldId id="4163" r:id="rId13"/>
    <p:sldId id="4652" r:id="rId14"/>
    <p:sldId id="4300" r:id="rId15"/>
    <p:sldId id="4653" r:id="rId16"/>
    <p:sldId id="4476" r:id="rId17"/>
    <p:sldId id="4654" r:id="rId18"/>
    <p:sldId id="4660" r:id="rId19"/>
    <p:sldId id="4655" r:id="rId20"/>
    <p:sldId id="4666" r:id="rId21"/>
    <p:sldId id="545" r:id="rId22"/>
    <p:sldId id="4681" r:id="rId23"/>
    <p:sldId id="4656" r:id="rId24"/>
    <p:sldId id="4717" r:id="rId25"/>
    <p:sldId id="4718" r:id="rId26"/>
    <p:sldId id="1105" r:id="rId27"/>
    <p:sldId id="821" r:id="rId28"/>
    <p:sldId id="822" r:id="rId29"/>
    <p:sldId id="4648" r:id="rId30"/>
    <p:sldId id="1383" r:id="rId31"/>
    <p:sldId id="4657" r:id="rId32"/>
    <p:sldId id="4689" r:id="rId33"/>
    <p:sldId id="4319" r:id="rId34"/>
    <p:sldId id="4213" r:id="rId35"/>
    <p:sldId id="1263" r:id="rId36"/>
    <p:sldId id="4675" r:id="rId37"/>
    <p:sldId id="4676" r:id="rId38"/>
    <p:sldId id="4705" r:id="rId39"/>
    <p:sldId id="2926" r:id="rId40"/>
    <p:sldId id="2927" r:id="rId41"/>
    <p:sldId id="3071" r:id="rId42"/>
    <p:sldId id="3074" r:id="rId43"/>
    <p:sldId id="4707" r:id="rId44"/>
    <p:sldId id="3063" r:id="rId45"/>
    <p:sldId id="4722" r:id="rId46"/>
    <p:sldId id="3059" r:id="rId47"/>
    <p:sldId id="3065" r:id="rId48"/>
    <p:sldId id="4416" r:id="rId49"/>
    <p:sldId id="2924" r:id="rId50"/>
    <p:sldId id="2928" r:id="rId51"/>
    <p:sldId id="2929" r:id="rId52"/>
    <p:sldId id="3000" r:id="rId53"/>
    <p:sldId id="4723" r:id="rId54"/>
    <p:sldId id="2930" r:id="rId55"/>
    <p:sldId id="4701" r:id="rId56"/>
    <p:sldId id="2931" r:id="rId57"/>
    <p:sldId id="4724" r:id="rId58"/>
    <p:sldId id="4725" r:id="rId59"/>
    <p:sldId id="4700" r:id="rId60"/>
    <p:sldId id="4698" r:id="rId61"/>
    <p:sldId id="4699" r:id="rId62"/>
    <p:sldId id="4726" r:id="rId63"/>
    <p:sldId id="4703" r:id="rId64"/>
    <p:sldId id="4704" r:id="rId65"/>
    <p:sldId id="4720" r:id="rId66"/>
    <p:sldId id="4719" r:id="rId67"/>
    <p:sldId id="3926" r:id="rId68"/>
    <p:sldId id="3738" r:id="rId69"/>
    <p:sldId id="4721" r:id="rId70"/>
    <p:sldId id="4658" r:id="rId71"/>
    <p:sldId id="4682" r:id="rId72"/>
    <p:sldId id="4510" r:id="rId73"/>
    <p:sldId id="4192" r:id="rId74"/>
    <p:sldId id="4683" r:id="rId75"/>
    <p:sldId id="4711" r:id="rId76"/>
    <p:sldId id="4715" r:id="rId77"/>
    <p:sldId id="4712" r:id="rId78"/>
    <p:sldId id="3861" r:id="rId79"/>
    <p:sldId id="4709" r:id="rId80"/>
    <p:sldId id="4710" r:id="rId81"/>
    <p:sldId id="2248" r:id="rId82"/>
    <p:sldId id="4659" r:id="rId83"/>
    <p:sldId id="3488" r:id="rId8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6600"/>
    <a:srgbClr val="003300"/>
    <a:srgbClr val="008000"/>
    <a:srgbClr val="0000CC"/>
    <a:srgbClr val="FFFF99"/>
    <a:srgbClr val="A50021"/>
    <a:srgbClr val="000066"/>
    <a:srgbClr val="33CC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5071" autoAdjust="0"/>
  </p:normalViewPr>
  <p:slideViewPr>
    <p:cSldViewPr>
      <p:cViewPr varScale="1">
        <p:scale>
          <a:sx n="108" d="100"/>
          <a:sy n="108" d="100"/>
        </p:scale>
        <p:origin x="188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fld id="{EE6F0C23-484F-41FC-B4E1-0436582C60C5}" type="datetime1">
              <a:rPr lang="en-US" smtClean="0">
                <a:latin typeface="Calibri" panose="020F0502020204030204" pitchFamily="34" charset="0"/>
                <a:cs typeface="Calibri" panose="020F0502020204030204" pitchFamily="34" charset="0"/>
              </a:rPr>
              <a:t>10/21/2018</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0F6AA0AE-7CD5-4F16-ABCB-735DB84D759A}" type="datetime1">
              <a:rPr lang="en-US" smtClean="0"/>
              <a:t>10/21/2018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10/21/2018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10</a:t>
            </a:fld>
            <a:endParaRPr lang="en-US" altLang="en-US" dirty="0"/>
          </a:p>
        </p:txBody>
      </p:sp>
    </p:spTree>
    <p:extLst>
      <p:ext uri="{BB962C8B-B14F-4D97-AF65-F5344CB8AC3E}">
        <p14:creationId xmlns:p14="http://schemas.microsoft.com/office/powerpoint/2010/main" val="2183958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10/21/2018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31</a:t>
            </a:fld>
            <a:endParaRPr lang="en-US" altLang="en-US" dirty="0"/>
          </a:p>
        </p:txBody>
      </p:sp>
    </p:spTree>
    <p:extLst>
      <p:ext uri="{BB962C8B-B14F-4D97-AF65-F5344CB8AC3E}">
        <p14:creationId xmlns:p14="http://schemas.microsoft.com/office/powerpoint/2010/main" val="826953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4/19/2017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46</a:t>
            </a:fld>
            <a:endParaRPr lang="en-US" dirty="0"/>
          </a:p>
        </p:txBody>
      </p:sp>
    </p:spTree>
    <p:extLst>
      <p:ext uri="{BB962C8B-B14F-4D97-AF65-F5344CB8AC3E}">
        <p14:creationId xmlns:p14="http://schemas.microsoft.com/office/powerpoint/2010/main" val="4252537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10/21/2018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57</a:t>
            </a:fld>
            <a:endParaRPr lang="en-US" altLang="en-US" dirty="0"/>
          </a:p>
        </p:txBody>
      </p:sp>
    </p:spTree>
    <p:extLst>
      <p:ext uri="{BB962C8B-B14F-4D97-AF65-F5344CB8AC3E}">
        <p14:creationId xmlns:p14="http://schemas.microsoft.com/office/powerpoint/2010/main" val="2227184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10/21/2018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58</a:t>
            </a:fld>
            <a:endParaRPr lang="en-US" altLang="en-US" dirty="0"/>
          </a:p>
        </p:txBody>
      </p:sp>
    </p:spTree>
    <p:extLst>
      <p:ext uri="{BB962C8B-B14F-4D97-AF65-F5344CB8AC3E}">
        <p14:creationId xmlns:p14="http://schemas.microsoft.com/office/powerpoint/2010/main" val="858887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10/21/2018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62</a:t>
            </a:fld>
            <a:endParaRPr lang="en-US" altLang="en-US" dirty="0"/>
          </a:p>
        </p:txBody>
      </p:sp>
    </p:spTree>
    <p:extLst>
      <p:ext uri="{BB962C8B-B14F-4D97-AF65-F5344CB8AC3E}">
        <p14:creationId xmlns:p14="http://schemas.microsoft.com/office/powerpoint/2010/main" val="3733644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10/21/2018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70</a:t>
            </a:fld>
            <a:endParaRPr lang="en-US" altLang="en-US" dirty="0"/>
          </a:p>
        </p:txBody>
      </p:sp>
    </p:spTree>
    <p:extLst>
      <p:ext uri="{BB962C8B-B14F-4D97-AF65-F5344CB8AC3E}">
        <p14:creationId xmlns:p14="http://schemas.microsoft.com/office/powerpoint/2010/main" val="3359690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10/21/2018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82</a:t>
            </a:fld>
            <a:endParaRPr lang="en-US" altLang="en-US" dirty="0"/>
          </a:p>
        </p:txBody>
      </p:sp>
    </p:spTree>
    <p:extLst>
      <p:ext uri="{BB962C8B-B14F-4D97-AF65-F5344CB8AC3E}">
        <p14:creationId xmlns:p14="http://schemas.microsoft.com/office/powerpoint/2010/main" val="37701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10/21/2018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11</a:t>
            </a:fld>
            <a:endParaRPr lang="en-US" altLang="en-US" dirty="0"/>
          </a:p>
        </p:txBody>
      </p:sp>
    </p:spTree>
    <p:extLst>
      <p:ext uri="{BB962C8B-B14F-4D97-AF65-F5344CB8AC3E}">
        <p14:creationId xmlns:p14="http://schemas.microsoft.com/office/powerpoint/2010/main" val="170984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10/21/2018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13</a:t>
            </a:fld>
            <a:endParaRPr lang="en-US" altLang="en-US" dirty="0"/>
          </a:p>
        </p:txBody>
      </p:sp>
    </p:spTree>
    <p:extLst>
      <p:ext uri="{BB962C8B-B14F-4D97-AF65-F5344CB8AC3E}">
        <p14:creationId xmlns:p14="http://schemas.microsoft.com/office/powerpoint/2010/main" val="1084883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10/21/2018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15</a:t>
            </a:fld>
            <a:endParaRPr lang="en-US" altLang="en-US" dirty="0"/>
          </a:p>
        </p:txBody>
      </p:sp>
    </p:spTree>
    <p:extLst>
      <p:ext uri="{BB962C8B-B14F-4D97-AF65-F5344CB8AC3E}">
        <p14:creationId xmlns:p14="http://schemas.microsoft.com/office/powerpoint/2010/main" val="410186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10/21/2018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17</a:t>
            </a:fld>
            <a:endParaRPr lang="en-US" altLang="en-US" dirty="0"/>
          </a:p>
        </p:txBody>
      </p:sp>
    </p:spTree>
    <p:extLst>
      <p:ext uri="{BB962C8B-B14F-4D97-AF65-F5344CB8AC3E}">
        <p14:creationId xmlns:p14="http://schemas.microsoft.com/office/powerpoint/2010/main" val="212246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10/21/2018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19</a:t>
            </a:fld>
            <a:endParaRPr lang="en-US" altLang="en-US" dirty="0"/>
          </a:p>
        </p:txBody>
      </p:sp>
    </p:spTree>
    <p:extLst>
      <p:ext uri="{BB962C8B-B14F-4D97-AF65-F5344CB8AC3E}">
        <p14:creationId xmlns:p14="http://schemas.microsoft.com/office/powerpoint/2010/main" val="2752452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10/21/2018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23</a:t>
            </a:fld>
            <a:endParaRPr lang="en-US" altLang="en-US" dirty="0"/>
          </a:p>
        </p:txBody>
      </p:sp>
    </p:spTree>
    <p:extLst>
      <p:ext uri="{BB962C8B-B14F-4D97-AF65-F5344CB8AC3E}">
        <p14:creationId xmlns:p14="http://schemas.microsoft.com/office/powerpoint/2010/main" val="131868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273">
              <a:defRPr/>
            </a:pPr>
            <a:fld id="{600E5424-D4B9-4AFD-9B49-AB165923F980}" type="slidenum">
              <a:rPr lang="en-US" altLang="en-US" sz="1800" kern="0">
                <a:solidFill>
                  <a:sysClr val="windowText" lastClr="000000"/>
                </a:solidFill>
              </a:rPr>
              <a:pPr defTabSz="939273">
                <a:defRPr/>
              </a:pPr>
              <a:t>27</a:t>
            </a:fld>
            <a:endParaRPr lang="en-US" altLang="en-US" sz="1800" kern="0">
              <a:solidFill>
                <a:sysClr val="windowText" lastClr="000000"/>
              </a:solidFill>
            </a:endParaRPr>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r>
              <a:rPr lang="en-US"/>
              <a:t>02/11/2018</a:t>
            </a:r>
            <a:endParaRPr lang="en-US" dirty="0"/>
          </a:p>
        </p:txBody>
      </p:sp>
    </p:spTree>
    <p:extLst>
      <p:ext uri="{BB962C8B-B14F-4D97-AF65-F5344CB8AC3E}">
        <p14:creationId xmlns:p14="http://schemas.microsoft.com/office/powerpoint/2010/main" val="3606459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39273">
              <a:defRPr/>
            </a:pPr>
            <a:fld id="{600E5424-D4B9-4AFD-9B49-AB165923F980}" type="slidenum">
              <a:rPr lang="en-US" altLang="en-US" sz="1800" kern="0">
                <a:solidFill>
                  <a:sysClr val="windowText" lastClr="000000"/>
                </a:solidFill>
              </a:rPr>
              <a:pPr defTabSz="939273">
                <a:defRPr/>
              </a:pPr>
              <a:t>28</a:t>
            </a:fld>
            <a:endParaRPr lang="en-US" altLang="en-US" sz="1800" kern="0">
              <a:solidFill>
                <a:sysClr val="windowText" lastClr="000000"/>
              </a:solidFill>
            </a:endParaRPr>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7FEF2E6E-A47A-43CE-A653-404B6BCB78B9}"/>
              </a:ext>
            </a:extLst>
          </p:cNvPr>
          <p:cNvSpPr>
            <a:spLocks noGrp="1"/>
          </p:cNvSpPr>
          <p:nvPr>
            <p:ph type="dt" idx="13"/>
          </p:nvPr>
        </p:nvSpPr>
        <p:spPr/>
        <p:txBody>
          <a:bodyPr/>
          <a:lstStyle/>
          <a:p>
            <a:pPr>
              <a:defRPr/>
            </a:pPr>
            <a:r>
              <a:rPr lang="en-US"/>
              <a:t>02/11/2018</a:t>
            </a:r>
            <a:endParaRPr lang="en-US" dirty="0"/>
          </a:p>
        </p:txBody>
      </p:sp>
    </p:spTree>
    <p:extLst>
      <p:ext uri="{BB962C8B-B14F-4D97-AF65-F5344CB8AC3E}">
        <p14:creationId xmlns:p14="http://schemas.microsoft.com/office/powerpoint/2010/main" val="179302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519FA5C6-8B19-423F-BCBC-5EA426BA58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95E6AD2D-68AA-462F-8A8A-5DE91022FE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A04F76E8-1C71-4DE0-8A97-DB4214AF7F25}"/>
              </a:ext>
            </a:extLst>
          </p:cNvPr>
          <p:cNvSpPr>
            <a:spLocks noGrp="1" noChangeArrowheads="1"/>
          </p:cNvSpPr>
          <p:nvPr>
            <p:ph type="sldNum" sz="quarter" idx="12"/>
          </p:nvPr>
        </p:nvSpPr>
        <p:spPr/>
        <p:txBody>
          <a:bodyPr/>
          <a:lstStyle>
            <a:lvl1pPr>
              <a:defRPr/>
            </a:lvl1pPr>
          </a:lstStyle>
          <a:p>
            <a:fld id="{3C8BDF75-FAFD-4772-87A3-AE2DDCF0B1C1}" type="slidenum">
              <a:rPr lang="en-US" altLang="en-US"/>
              <a:pPr/>
              <a:t>‹#›</a:t>
            </a:fld>
            <a:endParaRPr lang="en-US" altLang="en-US"/>
          </a:p>
        </p:txBody>
      </p:sp>
    </p:spTree>
    <p:extLst>
      <p:ext uri="{BB962C8B-B14F-4D97-AF65-F5344CB8AC3E}">
        <p14:creationId xmlns:p14="http://schemas.microsoft.com/office/powerpoint/2010/main" val="410384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10/21/2018</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062948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10/21/2018</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698424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1832940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9.emf"/><Relationship Id="rId7" Type="http://schemas.openxmlformats.org/officeDocument/2006/relationships/image" Target="../media/image21.emf"/><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media/image20.emf"/><Relationship Id="rId4" Type="http://schemas.openxmlformats.org/officeDocument/2006/relationships/customXml" Target="../ink/ink2.xml"/><Relationship Id="rId9"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23.jpeg"/><Relationship Id="rId1" Type="http://schemas.openxmlformats.org/officeDocument/2006/relationships/slideLayout" Target="../slideLayouts/slideLayout10.xml"/><Relationship Id="rId6" Type="http://schemas.openxmlformats.org/officeDocument/2006/relationships/image" Target="../media/image25.emf"/><Relationship Id="rId5" Type="http://schemas.openxmlformats.org/officeDocument/2006/relationships/customXml" Target="../ink/ink5.xml"/><Relationship Id="rId4" Type="http://schemas.openxmlformats.org/officeDocument/2006/relationships/image" Target="../media/image24.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120.png"/><Relationship Id="rId7" Type="http://schemas.openxmlformats.org/officeDocument/2006/relationships/customXml" Target="../ink/ink9.xml"/><Relationship Id="rId2" Type="http://schemas.openxmlformats.org/officeDocument/2006/relationships/customXml" Target="../ink/ink7.xml"/><Relationship Id="rId1" Type="http://schemas.openxmlformats.org/officeDocument/2006/relationships/slideLayout" Target="../slideLayouts/slideLayout10.xml"/><Relationship Id="rId6" Type="http://schemas.openxmlformats.org/officeDocument/2006/relationships/image" Target="../media/image110.png"/><Relationship Id="rId5" Type="http://schemas.openxmlformats.org/officeDocument/2006/relationships/customXml" Target="../ink/ink8.xml"/><Relationship Id="rId4" Type="http://schemas.openxmlformats.org/officeDocument/2006/relationships/image" Target="../media/image100.png"/><Relationship Id="rId9" Type="http://schemas.openxmlformats.org/officeDocument/2006/relationships/image" Target="../media/image23.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8" Type="http://schemas.openxmlformats.org/officeDocument/2006/relationships/image" Target="../media/image120.png"/><Relationship Id="rId7" Type="http://schemas.openxmlformats.org/officeDocument/2006/relationships/customXml" Target="../ink/ink12.xml"/><Relationship Id="rId2" Type="http://schemas.openxmlformats.org/officeDocument/2006/relationships/customXml" Target="../ink/ink10.xml"/><Relationship Id="rId1" Type="http://schemas.openxmlformats.org/officeDocument/2006/relationships/slideLayout" Target="../slideLayouts/slideLayout10.xml"/><Relationship Id="rId6" Type="http://schemas.openxmlformats.org/officeDocument/2006/relationships/image" Target="../media/image110.png"/><Relationship Id="rId5" Type="http://schemas.openxmlformats.org/officeDocument/2006/relationships/customXml" Target="../ink/ink11.xml"/><Relationship Id="rId4" Type="http://schemas.openxmlformats.org/officeDocument/2006/relationships/image" Target="../media/image100.png"/><Relationship Id="rId9" Type="http://schemas.openxmlformats.org/officeDocument/2006/relationships/image" Target="../media/image23.jpeg"/></Relationships>
</file>

<file path=ppt/slides/_rels/slide64.xml.rels><?xml version="1.0" encoding="UTF-8" standalone="yes"?>
<Relationships xmlns="http://schemas.openxmlformats.org/package/2006/relationships"><Relationship Id="rId8" Type="http://schemas.openxmlformats.org/officeDocument/2006/relationships/image" Target="../media/image120.png"/><Relationship Id="rId7" Type="http://schemas.openxmlformats.org/officeDocument/2006/relationships/customXml" Target="../ink/ink15.xml"/><Relationship Id="rId2" Type="http://schemas.openxmlformats.org/officeDocument/2006/relationships/customXml" Target="../ink/ink13.xml"/><Relationship Id="rId1" Type="http://schemas.openxmlformats.org/officeDocument/2006/relationships/slideLayout" Target="../slideLayouts/slideLayout10.xml"/><Relationship Id="rId6" Type="http://schemas.openxmlformats.org/officeDocument/2006/relationships/image" Target="../media/image110.png"/><Relationship Id="rId5" Type="http://schemas.openxmlformats.org/officeDocument/2006/relationships/customXml" Target="../ink/ink14.xml"/><Relationship Id="rId4" Type="http://schemas.openxmlformats.org/officeDocument/2006/relationships/image" Target="../media/image100.png"/><Relationship Id="rId9" Type="http://schemas.openxmlformats.org/officeDocument/2006/relationships/image" Target="../media/image23.jpeg"/></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Laodicea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3:14-22</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(14a)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(14b)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(15-17)</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(18-20)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(19a)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(21</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(22)</a:t>
            </a:r>
          </a:p>
        </p:txBody>
      </p:sp>
      <p:pic>
        <p:nvPicPr>
          <p:cNvPr id="2" name="Picture 2" descr="Image result for laodicea">
            <a:extLst>
              <a:ext uri="{FF2B5EF4-FFF2-40B4-BE49-F238E27FC236}">
                <a16:creationId xmlns:a16="http://schemas.microsoft.com/office/drawing/2014/main" id="{754F835A-BDD8-4BBD-907E-316BFCED05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7543" y="2514600"/>
            <a:ext cx="353785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110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Laodicea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3:14-22</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Destination (14a)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(14b)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(15-17)</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(18-20)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(19a)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(21</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(22)</a:t>
            </a:r>
          </a:p>
        </p:txBody>
      </p:sp>
      <p:pic>
        <p:nvPicPr>
          <p:cNvPr id="2" name="Picture 2" descr="Image result for laodicea">
            <a:extLst>
              <a:ext uri="{FF2B5EF4-FFF2-40B4-BE49-F238E27FC236}">
                <a16:creationId xmlns:a16="http://schemas.microsoft.com/office/drawing/2014/main" id="{754F835A-BDD8-4BBD-907E-316BFCED05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7543" y="2514600"/>
            <a:ext cx="353785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523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7">
            <a:extLst>
              <a:ext uri="{FF2B5EF4-FFF2-40B4-BE49-F238E27FC236}">
                <a16:creationId xmlns:a16="http://schemas.microsoft.com/office/drawing/2014/main" id="{F84ED823-27E7-471C-8AD4-4B21E753D62C}"/>
              </a:ext>
            </a:extLst>
          </p:cNvPr>
          <p:cNvSpPr>
            <a:spLocks noChangeArrowheads="1"/>
          </p:cNvSpPr>
          <p:nvPr/>
        </p:nvSpPr>
        <p:spPr bwMode="auto">
          <a:xfrm>
            <a:off x="5105400" y="4191000"/>
            <a:ext cx="1280746" cy="6096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Laodicea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3:14-22</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(14a)</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Description of Christ (14b)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(15-17)</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(18-20)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(19a)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(21</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(22)</a:t>
            </a:r>
          </a:p>
        </p:txBody>
      </p:sp>
      <p:pic>
        <p:nvPicPr>
          <p:cNvPr id="2" name="Picture 2" descr="Image result for laodicea">
            <a:extLst>
              <a:ext uri="{FF2B5EF4-FFF2-40B4-BE49-F238E27FC236}">
                <a16:creationId xmlns:a16="http://schemas.microsoft.com/office/drawing/2014/main" id="{754F835A-BDD8-4BBD-907E-316BFCED05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7543" y="2514600"/>
            <a:ext cx="353785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59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Description of Christ to Philadelphia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3:14b)</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104900" y="1365738"/>
            <a:ext cx="6934200" cy="3053862"/>
          </a:xfrm>
        </p:spPr>
        <p:txBody>
          <a:bodyPr/>
          <a:lstStyle/>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Amen</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Faithful</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True witness</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originator or source of creation</a:t>
            </a:r>
          </a:p>
        </p:txBody>
      </p:sp>
      <p:pic>
        <p:nvPicPr>
          <p:cNvPr id="6" name="Picture 5">
            <a:extLst>
              <a:ext uri="{FF2B5EF4-FFF2-40B4-BE49-F238E27FC236}">
                <a16:creationId xmlns:a16="http://schemas.microsoft.com/office/drawing/2014/main" id="{99E4440E-5CEE-46F3-A70E-1A1776FAF8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9630" y="4572000"/>
            <a:ext cx="2124741" cy="2192732"/>
          </a:xfrm>
          <a:prstGeom prst="rect">
            <a:avLst/>
          </a:prstGeom>
        </p:spPr>
      </p:pic>
    </p:spTree>
    <p:extLst>
      <p:ext uri="{BB962C8B-B14F-4D97-AF65-F5344CB8AC3E}">
        <p14:creationId xmlns:p14="http://schemas.microsoft.com/office/powerpoint/2010/main" val="2158534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Laodicea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3:14-22</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(14a)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(14b)</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Commendation</a:t>
            </a:r>
            <a:r>
              <a:rPr lang="en-US" dirty="0">
                <a:effectLst>
                  <a:outerShdw blurRad="38100" dist="38100" dir="2700000" algn="tl">
                    <a:srgbClr val="000000">
                      <a:alpha val="43137"/>
                    </a:srgbClr>
                  </a:outerShdw>
                </a:effectLst>
              </a:rPr>
              <a:t> </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(15-17)</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(18-20)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(19a)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(21</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(22)</a:t>
            </a:r>
          </a:p>
        </p:txBody>
      </p:sp>
      <p:pic>
        <p:nvPicPr>
          <p:cNvPr id="2" name="Picture 2" descr="Image result for laodicea">
            <a:extLst>
              <a:ext uri="{FF2B5EF4-FFF2-40B4-BE49-F238E27FC236}">
                <a16:creationId xmlns:a16="http://schemas.microsoft.com/office/drawing/2014/main" id="{754F835A-BDD8-4BBD-907E-316BFCED05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7543" y="2514600"/>
            <a:ext cx="353785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782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76301" y="228314"/>
            <a:ext cx="7391399"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William Newell</a:t>
            </a:r>
            <a:br>
              <a:rPr lang="en-US" altLang="en-US" sz="1600" dirty="0">
                <a:solidFill>
                  <a:schemeClr val="tx1"/>
                </a:solidFill>
                <a:effectLst>
                  <a:outerShdw blurRad="38100" dist="38100" dir="2700000" algn="tl">
                    <a:srgbClr val="000000">
                      <a:alpha val="43137"/>
                    </a:srgbClr>
                  </a:outerShdw>
                </a:effectLst>
              </a:rPr>
            </a:br>
            <a:r>
              <a:rPr lang="en-US" sz="1600" i="1" dirty="0">
                <a:solidFill>
                  <a:schemeClr val="tx1"/>
                </a:solidFill>
                <a:effectLst>
                  <a:outerShdw blurRad="38100" dist="38100" dir="2700000" algn="tl">
                    <a:srgbClr val="000000">
                      <a:alpha val="43137"/>
                    </a:srgbClr>
                  </a:outerShdw>
                </a:effectLst>
              </a:rPr>
              <a:t>The Book of the Revelation </a:t>
            </a:r>
            <a:r>
              <a:rPr lang="en-US" sz="1600" dirty="0">
                <a:solidFill>
                  <a:schemeClr val="tx1"/>
                </a:solidFill>
                <a:effectLst>
                  <a:outerShdw blurRad="38100" dist="38100" dir="2700000" algn="tl">
                    <a:srgbClr val="000000">
                      <a:alpha val="43137"/>
                    </a:srgbClr>
                  </a:outerShdw>
                </a:effectLst>
              </a:rPr>
              <a:t>(Chicago: Moody, 1935), 75.</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114300" y="1524000"/>
            <a:ext cx="8915400" cy="2058402"/>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“The name comes from </a:t>
            </a:r>
            <a:r>
              <a:rPr lang="en-US" i="1" dirty="0" err="1">
                <a:effectLst>
                  <a:outerShdw blurRad="38100" dist="38100" dir="2700000" algn="tl">
                    <a:srgbClr val="000000">
                      <a:alpha val="43137"/>
                    </a:srgbClr>
                  </a:outerShdw>
                </a:effectLst>
              </a:rPr>
              <a:t>laos</a:t>
            </a:r>
            <a:r>
              <a:rPr lang="en-US" dirty="0">
                <a:effectLst>
                  <a:outerShdw blurRad="38100" dist="38100" dir="2700000" algn="tl">
                    <a:srgbClr val="000000">
                      <a:alpha val="43137"/>
                    </a:srgbClr>
                  </a:outerShdw>
                </a:effectLst>
              </a:rPr>
              <a:t>, people, and </a:t>
            </a:r>
            <a:r>
              <a:rPr lang="en-US" i="1" dirty="0" err="1">
                <a:effectLst>
                  <a:outerShdw blurRad="38100" dist="38100" dir="2700000" algn="tl">
                    <a:srgbClr val="000000">
                      <a:alpha val="43137"/>
                    </a:srgbClr>
                  </a:outerShdw>
                </a:effectLst>
              </a:rPr>
              <a:t>dikao</a:t>
            </a:r>
            <a:r>
              <a:rPr lang="en-US" dirty="0">
                <a:effectLst>
                  <a:outerShdw blurRad="38100" dist="38100" dir="2700000" algn="tl">
                    <a:srgbClr val="000000">
                      <a:alpha val="43137"/>
                    </a:srgbClr>
                  </a:outerShdw>
                </a:effectLst>
              </a:rPr>
              <a:t>, to rule: the rule of the people: ‘democracy,’ in other words</a:t>
            </a:r>
            <a:r>
              <a:rPr lang="en-US" kern="1200" dirty="0">
                <a:effectLst>
                  <a:outerShdw blurRad="38100" dist="38100" dir="2700000" algn="tl">
                    <a:srgbClr val="000000">
                      <a:alpha val="43137"/>
                    </a:srgbClr>
                  </a:outerShdw>
                </a:effectLst>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2" name="Picture 1">
            <a:extLst>
              <a:ext uri="{FF2B5EF4-FFF2-40B4-BE49-F238E27FC236}">
                <a16:creationId xmlns:a16="http://schemas.microsoft.com/office/drawing/2014/main" id="{C6149A26-2ECA-44C1-8604-94A1E0CFE9E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4300" y="65546"/>
            <a:ext cx="753114" cy="1097280"/>
          </a:xfrm>
          <a:prstGeom prst="rect">
            <a:avLst/>
          </a:prstGeom>
        </p:spPr>
      </p:pic>
      <p:pic>
        <p:nvPicPr>
          <p:cNvPr id="12" name="Picture 2" descr="Image result for laodicea">
            <a:extLst>
              <a:ext uri="{FF2B5EF4-FFF2-40B4-BE49-F238E27FC236}">
                <a16:creationId xmlns:a16="http://schemas.microsoft.com/office/drawing/2014/main" id="{8A9E8661-CAC4-446C-A903-0440AA3B0E8A}"/>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714501" y="3124200"/>
            <a:ext cx="5714999"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006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Laodicea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3:14-22</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(14a)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(14b)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Rebuke (15-17)</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(18-20)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(19a)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(21</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(22)</a:t>
            </a:r>
          </a:p>
        </p:txBody>
      </p:sp>
      <p:pic>
        <p:nvPicPr>
          <p:cNvPr id="2" name="Picture 2" descr="Image result for laodicea">
            <a:extLst>
              <a:ext uri="{FF2B5EF4-FFF2-40B4-BE49-F238E27FC236}">
                <a16:creationId xmlns:a16="http://schemas.microsoft.com/office/drawing/2014/main" id="{754F835A-BDD8-4BBD-907E-316BFCED05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7543" y="2514600"/>
            <a:ext cx="353785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183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4. Rebuke to Laodicea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3:15-17)</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381000" y="1752600"/>
            <a:ext cx="8534400" cy="4114800"/>
          </a:xfrm>
        </p:spPr>
        <p:txBody>
          <a:bodyPr/>
          <a:lstStyle/>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Luke warm ‒ 15-16a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Christ’s reaction  ‒ 16b</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curse of prosperity ‒ 17a</a:t>
            </a:r>
          </a:p>
          <a:p>
            <a:pPr marL="457200" indent="-45720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Spiritual blindness ‒ 17b  </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7260" y="2057400"/>
            <a:ext cx="2658140" cy="2743200"/>
          </a:xfrm>
          <a:prstGeom prst="rect">
            <a:avLst/>
          </a:prstGeom>
        </p:spPr>
      </p:pic>
    </p:spTree>
    <p:extLst>
      <p:ext uri="{BB962C8B-B14F-4D97-AF65-F5344CB8AC3E}">
        <p14:creationId xmlns:p14="http://schemas.microsoft.com/office/powerpoint/2010/main" val="1995888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Laodicea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3:14-22</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(14a)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(14b)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(15-17)</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Exhortation (18-20)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(19a)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(21</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(22)</a:t>
            </a:r>
          </a:p>
        </p:txBody>
      </p:sp>
      <p:pic>
        <p:nvPicPr>
          <p:cNvPr id="2" name="Picture 2" descr="Image result for laodicea">
            <a:extLst>
              <a:ext uri="{FF2B5EF4-FFF2-40B4-BE49-F238E27FC236}">
                <a16:creationId xmlns:a16="http://schemas.microsoft.com/office/drawing/2014/main" id="{754F835A-BDD8-4BBD-907E-316BFCED05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7543" y="2514600"/>
            <a:ext cx="353785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825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3439660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5. Exhortation to Change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3:18-20)</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304800" y="1371600"/>
            <a:ext cx="8534400" cy="41148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Buy from Christ  ‒ 18a</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Gold ‒ 18b</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White garments ‒ 18c </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Eye salve ‒ 18d</a:t>
            </a:r>
          </a:p>
          <a:p>
            <a:pPr marL="514350" indent="-457200" eaLnBrk="1" hangingPunct="1">
              <a:spcBef>
                <a:spcPts val="0"/>
              </a:spcBef>
              <a:spcAft>
                <a:spcPts val="1800"/>
              </a:spcAft>
              <a:buSzPct val="100000"/>
              <a:buAutoNum type="alphaUcPeriod"/>
              <a:defRPr/>
            </a:pPr>
            <a:r>
              <a:rPr lang="en-US" dirty="0">
                <a:effectLst>
                  <a:outerShdw blurRad="38100" dist="38100" dir="2700000" algn="tl">
                    <a:srgbClr val="000000">
                      <a:alpha val="43137"/>
                    </a:srgbClr>
                  </a:outerShdw>
                </a:effectLst>
                <a:cs typeface="Calibri" panose="020F0502020204030204" pitchFamily="34" charset="0"/>
              </a:rPr>
              <a:t>Be zealous ‒ 19b</a:t>
            </a:r>
          </a:p>
          <a:p>
            <a:pPr marL="514350" indent="-457200" eaLnBrk="1" hangingPunct="1">
              <a:spcBef>
                <a:spcPts val="0"/>
              </a:spcBef>
              <a:spcAft>
                <a:spcPts val="1800"/>
              </a:spcAft>
              <a:buSzPct val="100000"/>
              <a:buAutoNum type="alphaUcPeriod"/>
              <a:defRPr/>
            </a:pPr>
            <a:r>
              <a:rPr lang="en-US" dirty="0">
                <a:effectLst>
                  <a:outerShdw blurRad="38100" dist="38100" dir="2700000" algn="tl">
                    <a:srgbClr val="000000">
                      <a:alpha val="43137"/>
                    </a:srgbClr>
                  </a:outerShdw>
                </a:effectLst>
                <a:cs typeface="Calibri" panose="020F0502020204030204" pitchFamily="34" charset="0"/>
              </a:rPr>
              <a:t> Repent ‒ 19c</a:t>
            </a:r>
          </a:p>
          <a:p>
            <a:pPr marL="514350" indent="-457200" eaLnBrk="1" hangingPunct="1">
              <a:spcBef>
                <a:spcPts val="0"/>
              </a:spcBef>
              <a:spcAft>
                <a:spcPts val="1800"/>
              </a:spcAft>
              <a:buSzPct val="100000"/>
              <a:buAutoNum type="alphaUcPeriod"/>
              <a:defRPr/>
            </a:pPr>
            <a:r>
              <a:rPr lang="en-US" dirty="0">
                <a:effectLst>
                  <a:outerShdw blurRad="38100" dist="38100" dir="2700000" algn="tl">
                    <a:srgbClr val="000000">
                      <a:alpha val="43137"/>
                    </a:srgbClr>
                  </a:outerShdw>
                </a:effectLst>
                <a:cs typeface="Calibri" panose="020F0502020204030204" pitchFamily="34" charset="0"/>
              </a:rPr>
              <a:t>Restore fellowship ‒ 20</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7260" y="2057400"/>
            <a:ext cx="2658140" cy="2743200"/>
          </a:xfrm>
          <a:prstGeom prst="rect">
            <a:avLst/>
          </a:prstGeom>
        </p:spPr>
      </p:pic>
    </p:spTree>
    <p:extLst>
      <p:ext uri="{BB962C8B-B14F-4D97-AF65-F5344CB8AC3E}">
        <p14:creationId xmlns:p14="http://schemas.microsoft.com/office/powerpoint/2010/main" val="3077866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6EDD14AE-D924-41BF-9E5C-7BA0ADB751DC}"/>
              </a:ext>
            </a:extLst>
          </p:cNvPr>
          <p:cNvSpPr>
            <a:spLocks noGrp="1"/>
          </p:cNvSpPr>
          <p:nvPr>
            <p:ph idx="1"/>
          </p:nvPr>
        </p:nvSpPr>
        <p:spPr>
          <a:xfrm>
            <a:off x="457200" y="1981200"/>
            <a:ext cx="8229600" cy="4525963"/>
          </a:xfrm>
        </p:spPr>
        <p:txBody>
          <a:bodyPr/>
          <a:lstStyle/>
          <a:p>
            <a:pPr eaLnBrk="1" hangingPunct="1">
              <a:defRPr/>
            </a:pPr>
            <a:r>
              <a:rPr lang="en-US" sz="2800">
                <a:solidFill>
                  <a:schemeClr val="bg1"/>
                </a:solidFill>
              </a:rPr>
              <a:t>Imminency?</a:t>
            </a:r>
          </a:p>
          <a:p>
            <a:pPr eaLnBrk="1" hangingPunct="1">
              <a:defRPr/>
            </a:pPr>
            <a:r>
              <a:rPr lang="en-US" sz="2800">
                <a:solidFill>
                  <a:schemeClr val="bg1"/>
                </a:solidFill>
              </a:rPr>
              <a:t>Ethnocentricity</a:t>
            </a:r>
          </a:p>
          <a:p>
            <a:pPr eaLnBrk="1" hangingPunct="1">
              <a:defRPr/>
            </a:pPr>
            <a:r>
              <a:rPr lang="en-US" sz="2800">
                <a:solidFill>
                  <a:schemeClr val="bg1"/>
                </a:solidFill>
              </a:rPr>
              <a:t>Does not exactly fit church history</a:t>
            </a:r>
          </a:p>
          <a:p>
            <a:pPr eaLnBrk="1" hangingPunct="1">
              <a:defRPr/>
            </a:pPr>
            <a:r>
              <a:rPr lang="en-US" sz="2800">
                <a:solidFill>
                  <a:schemeClr val="bg1"/>
                </a:solidFill>
              </a:rPr>
              <a:t>Allegorical</a:t>
            </a:r>
          </a:p>
        </p:txBody>
      </p:sp>
      <p:pic>
        <p:nvPicPr>
          <p:cNvPr id="81923" name="Picture 2" descr="http://images.clipart.com/thb/thb11/CL/5344_2005030011/010716_0868_33/24563980.thb.jpg?010716_0868_3375_o__i">
            <a:extLst>
              <a:ext uri="{FF2B5EF4-FFF2-40B4-BE49-F238E27FC236}">
                <a16:creationId xmlns:a16="http://schemas.microsoft.com/office/drawing/2014/main" id="{EB9F1C39-F0B0-4C24-A413-BF79177AE5E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920750"/>
            <a:ext cx="8801100" cy="49545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649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0" y="0"/>
            <a:ext cx="9144000" cy="2846933"/>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1:9</a:t>
            </a:r>
          </a:p>
          <a:p>
            <a:pPr algn="just" eaLnBrk="1" fontAlgn="auto" hangingPunct="1">
              <a:spcBef>
                <a:spcPts val="600"/>
              </a:spcBef>
              <a:spcAft>
                <a:spcPts val="600"/>
              </a:spcAft>
              <a:defRPr/>
            </a:pPr>
            <a:r>
              <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we confess our sins, He is faithful and righteous to forgive us our sins and to cleanse us from all unrighteousness.”</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3443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Laodicea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3:14-22</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(14a)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(14b)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(15-17)</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(18-20)</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Consequence (19a)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(21</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(22)</a:t>
            </a:r>
          </a:p>
        </p:txBody>
      </p:sp>
      <p:pic>
        <p:nvPicPr>
          <p:cNvPr id="2" name="Picture 2" descr="Image result for laodicea">
            <a:extLst>
              <a:ext uri="{FF2B5EF4-FFF2-40B4-BE49-F238E27FC236}">
                <a16:creationId xmlns:a16="http://schemas.microsoft.com/office/drawing/2014/main" id="{754F835A-BDD8-4BBD-907E-316BFCED05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7543" y="2514600"/>
            <a:ext cx="353785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967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23622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3:19</a:t>
            </a:r>
          </a:p>
          <a:p>
            <a:pPr marL="0" indent="0" algn="just">
              <a:spcBef>
                <a:spcPts val="0"/>
              </a:spcBef>
              <a:spcAft>
                <a:spcPts val="1200"/>
              </a:spcAft>
              <a:buNone/>
              <a:defRPr/>
            </a:pPr>
            <a:r>
              <a:rPr lang="en-US" altLang="en-US" dirty="0">
                <a:effectLst>
                  <a:outerShdw blurRad="38100" dist="38100" dir="2700000" algn="tl">
                    <a:srgbClr val="000000">
                      <a:alpha val="43137"/>
                    </a:srgbClr>
                  </a:outerShdw>
                </a:effectLst>
              </a:rPr>
              <a:t>“</a:t>
            </a:r>
            <a:r>
              <a:rPr lang="en-US" dirty="0">
                <a:effectLst/>
              </a:rPr>
              <a:t>Those whom I love, I reprove and discipline; therefore be zealous and repent.</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6. Consequences </a:t>
            </a: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1488" y="2514600"/>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837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3:19</a:t>
            </a:r>
          </a:p>
          <a:p>
            <a:pPr marL="0" indent="0" algn="just">
              <a:spcBef>
                <a:spcPts val="0"/>
              </a:spcBef>
              <a:spcAft>
                <a:spcPts val="1200"/>
              </a:spcAft>
              <a:buNone/>
              <a:defRPr/>
            </a:pPr>
            <a:r>
              <a:rPr lang="en-US" altLang="en-US" dirty="0">
                <a:effectLst>
                  <a:outerShdw blurRad="38100" dist="38100" dir="2700000" algn="tl">
                    <a:srgbClr val="000000">
                      <a:alpha val="43137"/>
                    </a:srgbClr>
                  </a:outerShdw>
                </a:effectLst>
              </a:rPr>
              <a:t>“</a:t>
            </a:r>
            <a:r>
              <a:rPr lang="en-US" b="1" u="sng" dirty="0">
                <a:solidFill>
                  <a:srgbClr val="FFFFCC"/>
                </a:solidFill>
                <a:effectLst/>
              </a:rPr>
              <a:t>Those whom I love, I reprove and discipline</a:t>
            </a:r>
            <a:r>
              <a:rPr lang="en-US" dirty="0">
                <a:effectLst/>
              </a:rPr>
              <a:t>; therefore be zealous and repent.</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6. Consequences </a:t>
            </a: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1488" y="2514600"/>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456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35A1D5-25E1-4EA9-81E1-190C4F843E9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337624" y="228600"/>
            <a:ext cx="8468752" cy="64008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7882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C753918-8092-44DE-8FAE-6C6C3AD69B8B}"/>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marL="0" indent="0" algn="just">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are still carnal.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are you not carnal 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7057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2:22-23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will throw her on a bed of sickness, and those who commit adultery with her into great tribulation, unless they repent of her deeds. And I will kill her children with pestilence, and all the churches will know that I am He who searches the minds and hearts; and I will give to each one of you according to your deeds.”</a:t>
            </a:r>
          </a:p>
        </p:txBody>
      </p:sp>
    </p:spTree>
    <p:extLst>
      <p:ext uri="{BB962C8B-B14F-4D97-AF65-F5344CB8AC3E}">
        <p14:creationId xmlns:p14="http://schemas.microsoft.com/office/powerpoint/2010/main" val="4175910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2855143047"/>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Ephesus</a:t>
                      </a:r>
                    </a:p>
                  </a:txBody>
                  <a:tcPr marT="45713" marB="4571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2:1-7</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Loveless</a:t>
                      </a:r>
                    </a:p>
                  </a:txBody>
                  <a:tcPr marT="45713" marB="45713" anchor="ctr" horzOverflow="overflow">
                    <a:solidFill>
                      <a:srgbClr val="FFFFCC"/>
                    </a:solidFill>
                  </a:tcPr>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84511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4DD5BE-700E-469C-A02F-3FBDB0F854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62705"/>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5:16</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anyone sees his brother committing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sin not leading to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shall ask and God will for him give life to those who commit sin not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death. There is a sin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death; I do not say that he should make request for this.”</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581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Laodicea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3:14-22</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(14a)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(14b)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(15-17)</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(18-20)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(19a)</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Promise to overcomers (21)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(22)</a:t>
            </a:r>
          </a:p>
        </p:txBody>
      </p:sp>
      <p:pic>
        <p:nvPicPr>
          <p:cNvPr id="2" name="Picture 2" descr="Image result for laodicea">
            <a:extLst>
              <a:ext uri="{FF2B5EF4-FFF2-40B4-BE49-F238E27FC236}">
                <a16:creationId xmlns:a16="http://schemas.microsoft.com/office/drawing/2014/main" id="{754F835A-BDD8-4BBD-907E-316BFCED05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7543" y="2514600"/>
            <a:ext cx="353785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998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3:21</a:t>
            </a:r>
          </a:p>
          <a:p>
            <a:pPr marL="0" indent="0" algn="just">
              <a:spcBef>
                <a:spcPts val="0"/>
              </a:spcBef>
              <a:spcAft>
                <a:spcPts val="1200"/>
              </a:spcAft>
              <a:buNone/>
              <a:defRPr/>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 who overcomes, I will grant to him to sit down with Me on My throne, as I also overcame and sat down with My Father on His throne</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7. Promise to the Overcomers </a:t>
            </a: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1488" y="2514600"/>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883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3:21</a:t>
            </a:r>
          </a:p>
          <a:p>
            <a:pPr marL="0" indent="0" algn="just">
              <a:spcBef>
                <a:spcPts val="0"/>
              </a:spcBef>
              <a:spcAft>
                <a:spcPts val="1200"/>
              </a:spcAft>
              <a:buNone/>
              <a:defRPr/>
            </a:pPr>
            <a:r>
              <a:rPr lang="en-US" altLang="en-US" dirty="0">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He who overcomes</a:t>
            </a:r>
            <a:r>
              <a:rPr lang="en-US" dirty="0">
                <a:effectLst>
                  <a:outerShdw blurRad="38100" dist="38100" dir="2700000" algn="tl">
                    <a:srgbClr val="000000">
                      <a:alpha val="43137"/>
                    </a:srgbClr>
                  </a:outerShdw>
                </a:effectLst>
              </a:rPr>
              <a:t>, I will grant to him to sit down with Me on My throne, as I also overcame and sat down with My Father on His throne</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7. Promise to the Overcomers </a:t>
            </a: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1488" y="2514600"/>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000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5:4-5</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whatever 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born of God overcomes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and this is the victory that has overcome the world—our faith.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is the one who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but he who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Jesus is the Son of God?”</a:t>
            </a:r>
          </a:p>
        </p:txBody>
      </p:sp>
      <p:pic>
        <p:nvPicPr>
          <p:cNvPr id="3" name="Picture 2">
            <a:extLst>
              <a:ext uri="{FF2B5EF4-FFF2-40B4-BE49-F238E27FC236}">
                <a16:creationId xmlns:a16="http://schemas.microsoft.com/office/drawing/2014/main" id="{BB940E1E-1CB7-4BBD-9EA4-606D32C21C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9877" y="2819400"/>
            <a:ext cx="1884247" cy="2011680"/>
          </a:xfrm>
          <a:prstGeom prst="rect">
            <a:avLst/>
          </a:prstGeom>
        </p:spPr>
      </p:pic>
    </p:spTree>
    <p:extLst>
      <p:ext uri="{BB962C8B-B14F-4D97-AF65-F5344CB8AC3E}">
        <p14:creationId xmlns:p14="http://schemas.microsoft.com/office/powerpoint/2010/main" val="1320697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1956605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3:21</a:t>
            </a:r>
          </a:p>
          <a:p>
            <a:pPr marL="0" indent="0" algn="just">
              <a:spcBef>
                <a:spcPts val="0"/>
              </a:spcBef>
              <a:spcAft>
                <a:spcPts val="1200"/>
              </a:spcAft>
              <a:buNone/>
              <a:defRPr/>
            </a:pPr>
            <a:r>
              <a:rPr lang="en-US" altLang="en-US" sz="24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 who overcomes, </a:t>
            </a:r>
            <a:r>
              <a:rPr lang="en-US" b="1" u="sng" dirty="0">
                <a:solidFill>
                  <a:srgbClr val="FFFFCC"/>
                </a:solidFill>
                <a:effectLst>
                  <a:outerShdw blurRad="38100" dist="38100" dir="2700000" algn="tl">
                    <a:srgbClr val="000000">
                      <a:alpha val="43137"/>
                    </a:srgbClr>
                  </a:outerShdw>
                </a:effectLst>
              </a:rPr>
              <a:t>I will grant to him to sit down with Me on My throne, as I also overcame and sat down with My Father on His throne</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7. Promise to the Overcomers </a:t>
            </a: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1488" y="2514600"/>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889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3:21</a:t>
            </a:r>
          </a:p>
          <a:p>
            <a:pPr marL="0" indent="0" algn="just">
              <a:spcBef>
                <a:spcPts val="0"/>
              </a:spcBef>
              <a:spcAft>
                <a:spcPts val="1200"/>
              </a:spcAft>
              <a:buNone/>
              <a:defRPr/>
            </a:pPr>
            <a:r>
              <a:rPr lang="en-US" altLang="en-US" sz="24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 who overcomes, I will grant to him to sit down with Me on </a:t>
            </a:r>
            <a:r>
              <a:rPr lang="en-US" b="1" u="sng" dirty="0">
                <a:solidFill>
                  <a:srgbClr val="FFFFCC"/>
                </a:solidFill>
                <a:effectLst>
                  <a:outerShdw blurRad="38100" dist="38100" dir="2700000" algn="tl">
                    <a:srgbClr val="000000">
                      <a:alpha val="43137"/>
                    </a:srgbClr>
                  </a:outerShdw>
                </a:effectLst>
              </a:rPr>
              <a:t>My throne</a:t>
            </a:r>
            <a:r>
              <a:rPr lang="en-US" dirty="0">
                <a:effectLst>
                  <a:outerShdw blurRad="38100" dist="38100" dir="2700000" algn="tl">
                    <a:srgbClr val="000000">
                      <a:alpha val="43137"/>
                    </a:srgbClr>
                  </a:outerShdw>
                </a:effectLst>
              </a:rPr>
              <a:t>, as I also overcame and sat down with My Father on </a:t>
            </a:r>
            <a:r>
              <a:rPr lang="en-US" b="1" u="sng" dirty="0">
                <a:solidFill>
                  <a:srgbClr val="FFFFCC"/>
                </a:solidFill>
                <a:effectLst>
                  <a:outerShdw blurRad="38100" dist="38100" dir="2700000" algn="tl">
                    <a:srgbClr val="000000">
                      <a:alpha val="43137"/>
                    </a:srgbClr>
                  </a:outerShdw>
                </a:effectLst>
              </a:rPr>
              <a:t>His throne</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7. Promise to the Overcomers </a:t>
            </a: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1488" y="2514600"/>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550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3:21</a:t>
            </a:r>
          </a:p>
          <a:p>
            <a:pPr marL="0" indent="0" algn="just">
              <a:spcBef>
                <a:spcPts val="0"/>
              </a:spcBef>
              <a:spcAft>
                <a:spcPts val="1200"/>
              </a:spcAft>
              <a:buNone/>
              <a:defRPr/>
            </a:pPr>
            <a:r>
              <a:rPr lang="en-US" altLang="en-US" sz="24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 who overcomes, </a:t>
            </a:r>
            <a:r>
              <a:rPr lang="en-US" b="1" u="sng" dirty="0">
                <a:solidFill>
                  <a:srgbClr val="FFFFCC"/>
                </a:solidFill>
                <a:effectLst>
                  <a:outerShdw blurRad="38100" dist="38100" dir="2700000" algn="tl">
                    <a:srgbClr val="000000">
                      <a:alpha val="43137"/>
                    </a:srgbClr>
                  </a:outerShdw>
                </a:effectLst>
              </a:rPr>
              <a:t>I will grant </a:t>
            </a:r>
            <a:r>
              <a:rPr lang="en-US" dirty="0">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future tense of </a:t>
            </a:r>
            <a:r>
              <a:rPr lang="en-US" b="1" i="1" u="sng" dirty="0" err="1">
                <a:solidFill>
                  <a:srgbClr val="FFFFCC"/>
                </a:solidFill>
                <a:effectLst>
                  <a:outerShdw blurRad="38100" dist="38100" dir="2700000" algn="tl">
                    <a:srgbClr val="000000">
                      <a:alpha val="43137"/>
                    </a:srgbClr>
                  </a:outerShdw>
                </a:effectLst>
              </a:rPr>
              <a:t>didōmi</a:t>
            </a:r>
            <a:r>
              <a:rPr lang="en-US" dirty="0">
                <a:effectLst>
                  <a:outerShdw blurRad="38100" dist="38100" dir="2700000" algn="tl">
                    <a:srgbClr val="000000">
                      <a:alpha val="43137"/>
                    </a:srgbClr>
                  </a:outerShdw>
                </a:effectLst>
              </a:rPr>
              <a:t>] to him to sit down with Me on </a:t>
            </a:r>
            <a:r>
              <a:rPr lang="en-US" b="1" u="sng" dirty="0">
                <a:solidFill>
                  <a:srgbClr val="FFFFCC"/>
                </a:solidFill>
                <a:effectLst>
                  <a:outerShdw blurRad="38100" dist="38100" dir="2700000" algn="tl">
                    <a:srgbClr val="000000">
                      <a:alpha val="43137"/>
                    </a:srgbClr>
                  </a:outerShdw>
                </a:effectLst>
              </a:rPr>
              <a:t>My throne</a:t>
            </a:r>
            <a:r>
              <a:rPr lang="en-US" dirty="0">
                <a:effectLst>
                  <a:outerShdw blurRad="38100" dist="38100" dir="2700000" algn="tl">
                    <a:srgbClr val="000000">
                      <a:alpha val="43137"/>
                    </a:srgbClr>
                  </a:outerShdw>
                </a:effectLst>
              </a:rPr>
              <a:t>, as I also overcame and </a:t>
            </a:r>
            <a:r>
              <a:rPr lang="en-US" b="1" u="sng" dirty="0">
                <a:solidFill>
                  <a:srgbClr val="FFFFCC"/>
                </a:solidFill>
                <a:effectLst>
                  <a:outerShdw blurRad="38100" dist="38100" dir="2700000" algn="tl">
                    <a:srgbClr val="000000">
                      <a:alpha val="43137"/>
                    </a:srgbClr>
                  </a:outerShdw>
                </a:effectLst>
              </a:rPr>
              <a:t>sat down</a:t>
            </a: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aorist tense of </a:t>
            </a:r>
            <a:r>
              <a:rPr lang="en-US" b="1" i="1" u="sng" dirty="0" err="1">
                <a:solidFill>
                  <a:srgbClr val="FFFFCC"/>
                </a:solidFill>
                <a:effectLst>
                  <a:outerShdw blurRad="38100" dist="38100" dir="2700000" algn="tl">
                    <a:srgbClr val="000000">
                      <a:alpha val="43137"/>
                    </a:srgbClr>
                  </a:outerShdw>
                </a:effectLst>
              </a:rPr>
              <a:t>kathizō</a:t>
            </a:r>
            <a:r>
              <a:rPr lang="en-US" dirty="0">
                <a:effectLst>
                  <a:outerShdw blurRad="38100" dist="38100" dir="2700000" algn="tl">
                    <a:srgbClr val="000000">
                      <a:alpha val="43137"/>
                    </a:srgbClr>
                  </a:outerShdw>
                </a:effectLst>
              </a:rPr>
              <a:t>] with My Father on </a:t>
            </a:r>
            <a:r>
              <a:rPr lang="en-US" b="1" u="sng" dirty="0">
                <a:solidFill>
                  <a:srgbClr val="FFFFCC"/>
                </a:solidFill>
                <a:effectLst>
                  <a:outerShdw blurRad="38100" dist="38100" dir="2700000" algn="tl">
                    <a:srgbClr val="000000">
                      <a:alpha val="43137"/>
                    </a:srgbClr>
                  </a:outerShdw>
                </a:effectLst>
              </a:rPr>
              <a:t>His throne</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7. Promise to the Overcomers </a:t>
            </a: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1488" y="2514600"/>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142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2EAAC7-2558-4EE8-B0AD-C6EB85D9B0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12:5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she gave birth to a son, a male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is to rule all the nations with a rod of iron;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her child was caught up to God and to His throne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98585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894843049"/>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Smyrna</a:t>
                      </a:r>
                    </a:p>
                  </a:txBody>
                  <a:tcPr marT="45713" marB="4571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2:8-11</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Persecuted</a:t>
                      </a:r>
                    </a:p>
                  </a:txBody>
                  <a:tcPr marT="45713" marB="45713" anchor="ctr" horzOverflow="overflow">
                    <a:solidFill>
                      <a:srgbClr val="FFFFCC"/>
                    </a:solidFill>
                  </a:tcPr>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defRPr/>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91072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E662DA-5624-4842-8895-FE02F2D195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17:5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Father,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glorify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 together with Yourself, with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 had with You before the world was.”</a:t>
            </a:r>
          </a:p>
        </p:txBody>
      </p:sp>
    </p:spTree>
    <p:extLst>
      <p:ext uri="{BB962C8B-B14F-4D97-AF65-F5344CB8AC3E}">
        <p14:creationId xmlns:p14="http://schemas.microsoft.com/office/powerpoint/2010/main" val="3359567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idx="4294967295"/>
          </p:nvPr>
        </p:nvSpPr>
        <p:spPr>
          <a:xfrm>
            <a:off x="1676400" y="228600"/>
            <a:ext cx="5791200" cy="838200"/>
          </a:xfrm>
        </p:spPr>
        <p:txBody>
          <a:bodyPr/>
          <a:lstStyle/>
          <a:p>
            <a:pPr algn="ctr"/>
            <a:r>
              <a:rPr lang="en-US" altLang="en-US" sz="4000" dirty="0">
                <a:effectLst>
                  <a:outerShdw blurRad="38100" dist="38100" dir="2700000" algn="tl">
                    <a:srgbClr val="000000">
                      <a:alpha val="43137"/>
                    </a:srgbClr>
                  </a:outerShdw>
                </a:effectLst>
              </a:rPr>
              <a:t>Christ’s Three Offices</a:t>
            </a:r>
          </a:p>
        </p:txBody>
      </p:sp>
      <p:sp>
        <p:nvSpPr>
          <p:cNvPr id="6" name="Content Placeholder 5"/>
          <p:cNvSpPr>
            <a:spLocks noGrp="1"/>
          </p:cNvSpPr>
          <p:nvPr>
            <p:ph idx="4294967295"/>
          </p:nvPr>
        </p:nvSpPr>
        <p:spPr>
          <a:xfrm>
            <a:off x="228600" y="1143000"/>
            <a:ext cx="8686800" cy="2895600"/>
          </a:xfrm>
        </p:spPr>
        <p:txBody>
          <a:bodyPr/>
          <a:lstStyle/>
          <a:p>
            <a:pPr marL="463550" indent="-463550" eaLnBrk="1" hangingPunct="1">
              <a:spcBef>
                <a:spcPts val="0"/>
              </a:spcBef>
              <a:spcAft>
                <a:spcPts val="3600"/>
              </a:spcAft>
              <a:buSzPct val="100000"/>
              <a:buFont typeface="+mj-lt"/>
              <a:buAutoNum type="arabicPeriod"/>
              <a:defRPr/>
            </a:pPr>
            <a:r>
              <a:rPr lang="en-US" sz="3600" dirty="0"/>
              <a:t>Prophet – 1</a:t>
            </a:r>
            <a:r>
              <a:rPr lang="en-US" sz="3600" baseline="30000" dirty="0"/>
              <a:t>st</a:t>
            </a:r>
            <a:r>
              <a:rPr lang="en-US" sz="3600" dirty="0"/>
              <a:t> Coming (Matt. 4:17)</a:t>
            </a:r>
          </a:p>
          <a:p>
            <a:pPr marL="463550" indent="-463550" eaLnBrk="1" hangingPunct="1">
              <a:spcBef>
                <a:spcPts val="0"/>
              </a:spcBef>
              <a:spcAft>
                <a:spcPts val="3600"/>
              </a:spcAft>
              <a:buSzPct val="100000"/>
              <a:buFont typeface="+mj-lt"/>
              <a:buAutoNum type="arabicPeriod"/>
              <a:defRPr/>
            </a:pPr>
            <a:r>
              <a:rPr lang="en-US" sz="3600" dirty="0"/>
              <a:t>Priest – Present Session (Heb. 4:15)</a:t>
            </a:r>
          </a:p>
          <a:p>
            <a:pPr marL="463550" indent="-463550" eaLnBrk="1" hangingPunct="1">
              <a:spcBef>
                <a:spcPts val="0"/>
              </a:spcBef>
              <a:spcAft>
                <a:spcPts val="3600"/>
              </a:spcAft>
              <a:buSzPct val="100000"/>
              <a:buFont typeface="+mj-lt"/>
              <a:buAutoNum type="arabicPeriod"/>
              <a:defRPr/>
            </a:pPr>
            <a:r>
              <a:rPr lang="en-US" sz="3600" dirty="0"/>
              <a:t>King – 2</a:t>
            </a:r>
            <a:r>
              <a:rPr lang="en-US" sz="3600" baseline="30000" dirty="0"/>
              <a:t>nd</a:t>
            </a:r>
            <a:r>
              <a:rPr lang="en-US" sz="3600" dirty="0"/>
              <a:t> Coming (Isa. 9:6-7; Matt. 25:31)</a:t>
            </a:r>
          </a:p>
        </p:txBody>
      </p:sp>
      <p:pic>
        <p:nvPicPr>
          <p:cNvPr id="5"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5814" y="3962400"/>
            <a:ext cx="2025786" cy="2743200"/>
          </a:xfrm>
          <a:prstGeom prst="rect">
            <a:avLst/>
          </a:prstGeom>
          <a:noFill/>
          <a:ln w="9525">
            <a:noFill/>
            <a:miter lim="800000"/>
            <a:headEnd/>
            <a:tailEnd/>
          </a:ln>
          <a:effectLst/>
        </p:spPr>
      </p:pic>
    </p:spTree>
    <p:extLst>
      <p:ext uri="{BB962C8B-B14F-4D97-AF65-F5344CB8AC3E}">
        <p14:creationId xmlns:p14="http://schemas.microsoft.com/office/powerpoint/2010/main" val="2495872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idx="4294967295"/>
          </p:nvPr>
        </p:nvSpPr>
        <p:spPr>
          <a:xfrm>
            <a:off x="1676400" y="228600"/>
            <a:ext cx="5791200" cy="838200"/>
          </a:xfrm>
        </p:spPr>
        <p:txBody>
          <a:bodyPr/>
          <a:lstStyle/>
          <a:p>
            <a:pPr algn="ctr"/>
            <a:r>
              <a:rPr lang="en-US" altLang="en-US" sz="4000" dirty="0">
                <a:effectLst>
                  <a:outerShdw blurRad="38100" dist="38100" dir="2700000" algn="tl">
                    <a:srgbClr val="000000">
                      <a:alpha val="43137"/>
                    </a:srgbClr>
                  </a:outerShdw>
                </a:effectLst>
              </a:rPr>
              <a:t>Christ’s Three Offices</a:t>
            </a:r>
          </a:p>
        </p:txBody>
      </p:sp>
      <p:sp>
        <p:nvSpPr>
          <p:cNvPr id="6" name="Content Placeholder 5"/>
          <p:cNvSpPr>
            <a:spLocks noGrp="1"/>
          </p:cNvSpPr>
          <p:nvPr>
            <p:ph idx="4294967295"/>
          </p:nvPr>
        </p:nvSpPr>
        <p:spPr>
          <a:xfrm>
            <a:off x="228600" y="1143000"/>
            <a:ext cx="8686800" cy="2895600"/>
          </a:xfrm>
        </p:spPr>
        <p:txBody>
          <a:bodyPr/>
          <a:lstStyle/>
          <a:p>
            <a:pPr marL="463550" indent="-463550" eaLnBrk="1" hangingPunct="1">
              <a:spcBef>
                <a:spcPts val="0"/>
              </a:spcBef>
              <a:spcAft>
                <a:spcPts val="3600"/>
              </a:spcAft>
              <a:buSzPct val="100000"/>
              <a:buFont typeface="+mj-lt"/>
              <a:buAutoNum type="arabicPeriod"/>
              <a:defRPr/>
            </a:pPr>
            <a:r>
              <a:rPr lang="en-US" sz="3600" dirty="0"/>
              <a:t>Prophet – 1</a:t>
            </a:r>
            <a:r>
              <a:rPr lang="en-US" sz="3600" baseline="30000" dirty="0"/>
              <a:t>st</a:t>
            </a:r>
            <a:r>
              <a:rPr lang="en-US" sz="3600" dirty="0"/>
              <a:t> Coming (Matt. 4:17)</a:t>
            </a:r>
          </a:p>
          <a:p>
            <a:pPr marL="463550" indent="-463550" eaLnBrk="1" hangingPunct="1">
              <a:spcBef>
                <a:spcPts val="0"/>
              </a:spcBef>
              <a:spcAft>
                <a:spcPts val="3600"/>
              </a:spcAft>
              <a:buSzPct val="100000"/>
              <a:buFont typeface="+mj-lt"/>
              <a:buAutoNum type="arabicPeriod"/>
              <a:defRPr/>
            </a:pPr>
            <a:r>
              <a:rPr lang="en-US" sz="3600" b="1" dirty="0">
                <a:solidFill>
                  <a:srgbClr val="FFFFCC"/>
                </a:solidFill>
              </a:rPr>
              <a:t>Priest – Present Session (Heb. 4:15)</a:t>
            </a:r>
          </a:p>
          <a:p>
            <a:pPr marL="463550" indent="-463550" eaLnBrk="1" hangingPunct="1">
              <a:spcBef>
                <a:spcPts val="0"/>
              </a:spcBef>
              <a:spcAft>
                <a:spcPts val="3600"/>
              </a:spcAft>
              <a:buSzPct val="100000"/>
              <a:buFont typeface="+mj-lt"/>
              <a:buAutoNum type="arabicPeriod"/>
              <a:defRPr/>
            </a:pPr>
            <a:r>
              <a:rPr lang="en-US" sz="3600" dirty="0"/>
              <a:t>King – 2</a:t>
            </a:r>
            <a:r>
              <a:rPr lang="en-US" sz="3600" baseline="30000" dirty="0"/>
              <a:t>nd</a:t>
            </a:r>
            <a:r>
              <a:rPr lang="en-US" sz="3600" dirty="0"/>
              <a:t> Coming (Isa. 9:6-7; Matt. 25:31)</a:t>
            </a:r>
          </a:p>
        </p:txBody>
      </p:sp>
      <p:pic>
        <p:nvPicPr>
          <p:cNvPr id="5"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5814" y="3962400"/>
            <a:ext cx="2025786" cy="2743200"/>
          </a:xfrm>
          <a:prstGeom prst="rect">
            <a:avLst/>
          </a:prstGeom>
          <a:noFill/>
          <a:ln w="9525">
            <a:noFill/>
            <a:miter lim="800000"/>
            <a:headEnd/>
            <a:tailEnd/>
          </a:ln>
          <a:effectLst/>
        </p:spPr>
      </p:pic>
    </p:spTree>
    <p:extLst>
      <p:ext uri="{BB962C8B-B14F-4D97-AF65-F5344CB8AC3E}">
        <p14:creationId xmlns:p14="http://schemas.microsoft.com/office/powerpoint/2010/main" val="3744322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716986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BC0AEA-6BFD-4038-99CF-16CB8BB49E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22:1</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showed me a river of the water of life, clear as crystal, coming from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throne of God and of the Lamb</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71169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idx="4294967295"/>
          </p:nvPr>
        </p:nvSpPr>
        <p:spPr>
          <a:xfrm>
            <a:off x="1676400" y="228600"/>
            <a:ext cx="5791200" cy="838200"/>
          </a:xfrm>
        </p:spPr>
        <p:txBody>
          <a:bodyPr/>
          <a:lstStyle/>
          <a:p>
            <a:pPr algn="ctr"/>
            <a:r>
              <a:rPr lang="en-US" altLang="en-US" sz="4000" dirty="0">
                <a:effectLst>
                  <a:outerShdw blurRad="38100" dist="38100" dir="2700000" algn="tl">
                    <a:srgbClr val="000000">
                      <a:alpha val="43137"/>
                    </a:srgbClr>
                  </a:outerShdw>
                </a:effectLst>
              </a:rPr>
              <a:t>Christ’s Three Offices</a:t>
            </a:r>
          </a:p>
        </p:txBody>
      </p:sp>
      <p:sp>
        <p:nvSpPr>
          <p:cNvPr id="6" name="Content Placeholder 5"/>
          <p:cNvSpPr>
            <a:spLocks noGrp="1"/>
          </p:cNvSpPr>
          <p:nvPr>
            <p:ph idx="4294967295"/>
          </p:nvPr>
        </p:nvSpPr>
        <p:spPr>
          <a:xfrm>
            <a:off x="228600" y="1143000"/>
            <a:ext cx="8915400" cy="2895600"/>
          </a:xfrm>
        </p:spPr>
        <p:txBody>
          <a:bodyPr/>
          <a:lstStyle/>
          <a:p>
            <a:pPr marL="463550" indent="-463550" eaLnBrk="1" hangingPunct="1">
              <a:spcBef>
                <a:spcPts val="0"/>
              </a:spcBef>
              <a:spcAft>
                <a:spcPts val="3600"/>
              </a:spcAft>
              <a:buSzPct val="100000"/>
              <a:buFont typeface="+mj-lt"/>
              <a:buAutoNum type="arabicPeriod"/>
              <a:defRPr/>
            </a:pPr>
            <a:r>
              <a:rPr lang="en-US" sz="3600" dirty="0"/>
              <a:t>Prophet – 1</a:t>
            </a:r>
            <a:r>
              <a:rPr lang="en-US" sz="3600" baseline="30000" dirty="0"/>
              <a:t>st</a:t>
            </a:r>
            <a:r>
              <a:rPr lang="en-US" sz="3600" dirty="0"/>
              <a:t> Coming (Matt. 4:17)</a:t>
            </a:r>
          </a:p>
          <a:p>
            <a:pPr marL="463550" indent="-463550" eaLnBrk="1" hangingPunct="1">
              <a:spcBef>
                <a:spcPts val="0"/>
              </a:spcBef>
              <a:spcAft>
                <a:spcPts val="3600"/>
              </a:spcAft>
              <a:buSzPct val="100000"/>
              <a:buFont typeface="+mj-lt"/>
              <a:buAutoNum type="arabicPeriod"/>
              <a:defRPr/>
            </a:pPr>
            <a:r>
              <a:rPr lang="en-US" sz="3600" dirty="0"/>
              <a:t>Priest – Present Session (Heb. 4:15)</a:t>
            </a:r>
          </a:p>
          <a:p>
            <a:pPr marL="463550" indent="-463550" eaLnBrk="1" hangingPunct="1">
              <a:spcBef>
                <a:spcPts val="0"/>
              </a:spcBef>
              <a:spcAft>
                <a:spcPts val="3600"/>
              </a:spcAft>
              <a:buSzPct val="100000"/>
              <a:buFont typeface="+mj-lt"/>
              <a:buAutoNum type="arabicPeriod"/>
              <a:defRPr/>
            </a:pPr>
            <a:r>
              <a:rPr lang="en-US" sz="3600" b="1" dirty="0">
                <a:solidFill>
                  <a:srgbClr val="FFFFCC"/>
                </a:solidFill>
              </a:rPr>
              <a:t>King – 2nd Coming (Isa. 9:6-7; Matt. 25:31)</a:t>
            </a:r>
          </a:p>
        </p:txBody>
      </p:sp>
      <p:pic>
        <p:nvPicPr>
          <p:cNvPr id="5"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5814" y="3962400"/>
            <a:ext cx="2025786" cy="2743200"/>
          </a:xfrm>
          <a:prstGeom prst="rect">
            <a:avLst/>
          </a:prstGeom>
          <a:noFill/>
          <a:ln w="9525">
            <a:noFill/>
            <a:miter lim="800000"/>
            <a:headEnd/>
            <a:tailEnd/>
          </a:ln>
          <a:effectLst/>
        </p:spPr>
      </p:pic>
    </p:spTree>
    <p:extLst>
      <p:ext uri="{BB962C8B-B14F-4D97-AF65-F5344CB8AC3E}">
        <p14:creationId xmlns:p14="http://schemas.microsoft.com/office/powerpoint/2010/main" val="331561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40108"/>
            <a:ext cx="9144000" cy="4832092"/>
          </a:xfrm>
          <a:prstGeom prst="rect">
            <a:avLst/>
          </a:prstGeom>
        </p:spPr>
        <p:txBody>
          <a:bodyPr wrap="square">
            <a:spAutoFit/>
          </a:bodyPr>
          <a:lstStyle/>
          <a:p>
            <a:pPr algn="just"/>
            <a:r>
              <a:rPr lang="en-US" sz="2800" dirty="0">
                <a:latin typeface="Calibri" panose="020F0502020204030204" pitchFamily="34" charset="0"/>
                <a:ea typeface="Times New Roman" panose="02020603050405020304" pitchFamily="18" charset="0"/>
                <a:cs typeface="Calibri" panose="020F0502020204030204" pitchFamily="34" charset="0"/>
              </a:rPr>
              <a:t>“</a:t>
            </a:r>
            <a:r>
              <a:rPr lang="en-US" sz="2800" dirty="0">
                <a:latin typeface="Calibri" panose="020F0502020204030204" pitchFamily="34" charset="0"/>
                <a:cs typeface="Calibri" panose="020F0502020204030204" pitchFamily="34" charset="0"/>
              </a:rPr>
              <a:t>One may object that the throne at the right hand of God is not the Davidic throne, which is earthly. The objection might be raised by appealing to a text like Revelation 3:21, where Jesus distinguishes between ‘my throne,’ in which the overcomer will sit, and the Father’s throne, on which Jesus currently sits. The argument is made that the throne on which Jesus sits in Acts is the Father’s throne, not David’s…this throne of the lamb, set next to the Father, is alluded to again in Revelation 22:1. This is the same throne that Jesus occupies in the consummation! He exercises Davidic rule now even as he will exercises it then.”</a:t>
            </a:r>
          </a:p>
        </p:txBody>
      </p:sp>
      <p:sp>
        <p:nvSpPr>
          <p:cNvPr id="8" name="TextBox 7"/>
          <p:cNvSpPr txBox="1"/>
          <p:nvPr/>
        </p:nvSpPr>
        <p:spPr>
          <a:xfrm>
            <a:off x="1143000" y="6248400"/>
            <a:ext cx="7162800"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Darrell Bock, “The Reign of the Lord Christ,” in Dispensationalism, Israel and the Church, ed. Craig Blaising and Darrell Bock (Grand Rapids: Zondervan, 1992), 50, 62.</a:t>
            </a:r>
          </a:p>
        </p:txBody>
      </p:sp>
      <p:sp>
        <p:nvSpPr>
          <p:cNvPr id="3" name="Rectangle 2"/>
          <p:cNvSpPr/>
          <p:nvPr/>
        </p:nvSpPr>
        <p:spPr>
          <a:xfrm>
            <a:off x="1699260" y="228600"/>
            <a:ext cx="5745480" cy="1077218"/>
          </a:xfrm>
          <a:prstGeom prst="rect">
            <a:avLst/>
          </a:prstGeom>
        </p:spPr>
        <p:txBody>
          <a:bodyPr wrap="square">
            <a:spAutoFit/>
          </a:bodyPr>
          <a:lstStyle/>
          <a:p>
            <a:pPr algn="ctr"/>
            <a:r>
              <a:rPr lang="en-US" sz="3200" dirty="0">
                <a:solidFill>
                  <a:schemeClr val="tx2"/>
                </a:solidFill>
                <a:latin typeface="Calibri" panose="020F0502020204030204" pitchFamily="34" charset="0"/>
                <a:ea typeface="+mj-ea"/>
                <a:cs typeface="Calibri" panose="020F0502020204030204" pitchFamily="34" charset="0"/>
              </a:rPr>
              <a:t>Revelation 3:21 in Progressive Dispensationalism</a:t>
            </a:r>
          </a:p>
        </p:txBody>
      </p:sp>
    </p:spTree>
    <p:extLst>
      <p:ext uri="{BB962C8B-B14F-4D97-AF65-F5344CB8AC3E}">
        <p14:creationId xmlns:p14="http://schemas.microsoft.com/office/powerpoint/2010/main" val="387800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t>Eternal State is Future</a:t>
            </a:r>
          </a:p>
        </p:txBody>
      </p:sp>
      <p:sp>
        <p:nvSpPr>
          <p:cNvPr id="76803" name="Rectangle 3"/>
          <p:cNvSpPr>
            <a:spLocks noGrp="1" noChangeArrowheads="1"/>
          </p:cNvSpPr>
          <p:nvPr>
            <p:ph type="body" idx="1"/>
          </p:nvPr>
        </p:nvSpPr>
        <p:spPr>
          <a:xfrm>
            <a:off x="457200" y="1143000"/>
            <a:ext cx="6858000" cy="4918075"/>
          </a:xfrm>
        </p:spPr>
        <p:txBody>
          <a:bodyPr/>
          <a:lstStyle/>
          <a:p>
            <a:pPr marL="461963" indent="-461963" eaLnBrk="1" hangingPunct="1">
              <a:spcBef>
                <a:spcPts val="0"/>
              </a:spcBef>
              <a:spcAft>
                <a:spcPts val="1200"/>
              </a:spcAft>
              <a:defRPr/>
            </a:pPr>
            <a:r>
              <a:rPr lang="en-US" dirty="0"/>
              <a:t>No Satan (Rev 20:10)</a:t>
            </a:r>
          </a:p>
          <a:p>
            <a:pPr marL="461963" indent="-461963" eaLnBrk="1" hangingPunct="1">
              <a:spcBef>
                <a:spcPts val="0"/>
              </a:spcBef>
              <a:spcAft>
                <a:spcPts val="1200"/>
              </a:spcAft>
              <a:defRPr/>
            </a:pPr>
            <a:r>
              <a:rPr lang="en-US" dirty="0"/>
              <a:t>No sea (Rev 21:1)</a:t>
            </a:r>
          </a:p>
          <a:p>
            <a:pPr marL="461963" indent="-461963" eaLnBrk="1" hangingPunct="1">
              <a:spcBef>
                <a:spcPts val="0"/>
              </a:spcBef>
              <a:spcAft>
                <a:spcPts val="1200"/>
              </a:spcAft>
              <a:defRPr/>
            </a:pPr>
            <a:r>
              <a:rPr lang="en-US" dirty="0"/>
              <a:t>No death, crying, or pain (Rev 21:4)</a:t>
            </a:r>
          </a:p>
          <a:p>
            <a:pPr marL="461963" indent="-461963" eaLnBrk="1" hangingPunct="1">
              <a:spcBef>
                <a:spcPts val="0"/>
              </a:spcBef>
              <a:spcAft>
                <a:spcPts val="1200"/>
              </a:spcAft>
              <a:defRPr/>
            </a:pPr>
            <a:r>
              <a:rPr lang="en-US" dirty="0"/>
              <a:t>No Sun (Rev 22:5)</a:t>
            </a:r>
          </a:p>
          <a:p>
            <a:pPr marL="461963" indent="-461963" eaLnBrk="1" hangingPunct="1">
              <a:spcBef>
                <a:spcPts val="0"/>
              </a:spcBef>
              <a:spcAft>
                <a:spcPts val="1200"/>
              </a:spcAft>
              <a:defRPr/>
            </a:pPr>
            <a:r>
              <a:rPr lang="en-US" dirty="0"/>
              <a:t>No Moon (Rev 21:23)</a:t>
            </a:r>
          </a:p>
          <a:p>
            <a:pPr marL="461963" indent="-461963" eaLnBrk="1" hangingPunct="1">
              <a:spcBef>
                <a:spcPts val="0"/>
              </a:spcBef>
              <a:spcAft>
                <a:spcPts val="1200"/>
              </a:spcAft>
              <a:defRPr/>
            </a:pPr>
            <a:r>
              <a:rPr lang="en-US" dirty="0"/>
              <a:t>No night (Rev 21:25)</a:t>
            </a:r>
          </a:p>
          <a:p>
            <a:pPr marL="461963" indent="-461963" eaLnBrk="1" hangingPunct="1">
              <a:spcBef>
                <a:spcPts val="0"/>
              </a:spcBef>
              <a:spcAft>
                <a:spcPts val="1200"/>
              </a:spcAft>
              <a:defRPr/>
            </a:pPr>
            <a:r>
              <a:rPr lang="en-US" dirty="0"/>
              <a:t>No evil (Rev 21:27)</a:t>
            </a:r>
          </a:p>
          <a:p>
            <a:pPr marL="461963" indent="-461963" eaLnBrk="1" hangingPunct="1">
              <a:spcBef>
                <a:spcPts val="0"/>
              </a:spcBef>
              <a:spcAft>
                <a:spcPts val="1200"/>
              </a:spcAft>
              <a:defRPr/>
            </a:pPr>
            <a:r>
              <a:rPr lang="en-US" dirty="0"/>
              <a:t>No curse (Rev 22:23)</a:t>
            </a:r>
          </a:p>
        </p:txBody>
      </p:sp>
      <p:pic>
        <p:nvPicPr>
          <p:cNvPr id="2" name="Picture 1"/>
          <p:cNvPicPr>
            <a:picLocks noChangeAspect="1"/>
          </p:cNvPicPr>
          <p:nvPr/>
        </p:nvPicPr>
        <p:blipFill>
          <a:blip r:embed="rId2"/>
          <a:stretch>
            <a:fillRect/>
          </a:stretch>
        </p:blipFill>
        <p:spPr>
          <a:xfrm>
            <a:off x="6248400" y="3435204"/>
            <a:ext cx="2722574" cy="3291840"/>
          </a:xfrm>
          <a:prstGeom prst="rect">
            <a:avLst/>
          </a:prstGeom>
        </p:spPr>
      </p:pic>
    </p:spTree>
    <p:extLst>
      <p:ext uri="{BB962C8B-B14F-4D97-AF65-F5344CB8AC3E}">
        <p14:creationId xmlns:p14="http://schemas.microsoft.com/office/powerpoint/2010/main" val="386489173"/>
      </p:ext>
    </p:extLst>
  </p:cSld>
  <p:clrMapOvr>
    <a:masterClrMapping/>
  </p:clrMapOvr>
  <mc:AlternateContent xmlns:mc="http://schemas.openxmlformats.org/markup-compatibility/2006" xmlns:p14="http://schemas.microsoft.com/office/powerpoint/2010/main">
    <mc:Choice Requires="p14">
      <p:transition p14:dur="0" advTm="91680"/>
    </mc:Choice>
    <mc:Fallback xmlns="">
      <p:transition advTm="9168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361E-033E-4040-8180-7B9AB542D7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609600" y="0"/>
            <a:ext cx="7924800" cy="1969770"/>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1:11</a:t>
            </a:r>
          </a:p>
          <a:p>
            <a:pPr algn="just"/>
            <a:r>
              <a:rPr lang="en-US" sz="3600" dirty="0">
                <a:effectLst>
                  <a:outerShdw blurRad="38100" dist="38100" dir="2700000" algn="tl">
                    <a:srgbClr val="000000">
                      <a:alpha val="43137"/>
                    </a:srgbClr>
                  </a:outerShdw>
                </a:effectLst>
                <a:latin typeface="Calibri" panose="020F0502020204030204" pitchFamily="34" charset="0"/>
              </a:rPr>
              <a:t>“He came to His own, and those who were His own did not receive Him.”</a:t>
            </a:r>
          </a:p>
        </p:txBody>
      </p:sp>
      <p:pic>
        <p:nvPicPr>
          <p:cNvPr id="5" name="Picture 4">
            <a:extLst>
              <a:ext uri="{FF2B5EF4-FFF2-40B4-BE49-F238E27FC236}">
                <a16:creationId xmlns:a16="http://schemas.microsoft.com/office/drawing/2014/main" id="{540C5B2B-6984-4127-B1BC-214DC9F8505A}"/>
              </a:ext>
            </a:extLst>
          </p:cNvPr>
          <p:cNvPicPr>
            <a:picLocks noChangeAspect="1"/>
          </p:cNvPicPr>
          <p:nvPr/>
        </p:nvPicPr>
        <p:blipFill>
          <a:blip r:embed="rId3"/>
          <a:stretch>
            <a:fillRect/>
          </a:stretch>
        </p:blipFill>
        <p:spPr>
          <a:xfrm>
            <a:off x="2861733" y="2286000"/>
            <a:ext cx="3420535" cy="2286000"/>
          </a:xfrm>
          <a:prstGeom prst="rect">
            <a:avLst/>
          </a:prstGeom>
        </p:spPr>
      </p:pic>
    </p:spTree>
    <p:extLst>
      <p:ext uri="{BB962C8B-B14F-4D97-AF65-F5344CB8AC3E}">
        <p14:creationId xmlns:p14="http://schemas.microsoft.com/office/powerpoint/2010/main" val="3187058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710F25-A2CE-47DF-A3CF-4969298C5D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9:26</a:t>
            </a:r>
          </a:p>
          <a:p>
            <a:pPr algn="just">
              <a:spcBef>
                <a:spcPts val="0"/>
              </a:spcBef>
              <a:spcAft>
                <a:spcPts val="0"/>
              </a:spcAft>
            </a:pPr>
            <a:r>
              <a:rPr lang="en-US" altLang="en-US" sz="3000" kern="0" dirty="0">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So you are to know and discern </a:t>
            </a:r>
            <a:r>
              <a:rPr lang="en-US" sz="3000" i="1" dirty="0">
                <a:latin typeface="Calibri" panose="020F0502020204030204" pitchFamily="34" charset="0"/>
                <a:cs typeface="Calibri" panose="020F0502020204030204" pitchFamily="34" charset="0"/>
              </a:rPr>
              <a:t>that</a:t>
            </a:r>
            <a:r>
              <a:rPr lang="en-US" sz="3000" dirty="0">
                <a:latin typeface="Calibri" panose="020F0502020204030204" pitchFamily="34" charset="0"/>
                <a:cs typeface="Calibri" panose="020F0502020204030204" pitchFamily="34" charset="0"/>
              </a:rPr>
              <a:t> from the issuing of a decree to restore and rebuild Jerusalem until </a:t>
            </a:r>
            <a:r>
              <a:rPr lang="en-US" sz="3000" b="1" u="sng" dirty="0">
                <a:solidFill>
                  <a:srgbClr val="FFFFCC"/>
                </a:solidFill>
                <a:latin typeface="Calibri" panose="020F0502020204030204" pitchFamily="34" charset="0"/>
                <a:cs typeface="Calibri" panose="020F0502020204030204" pitchFamily="34" charset="0"/>
              </a:rPr>
              <a:t>Messiah the Prince</a:t>
            </a:r>
            <a:r>
              <a:rPr lang="en-US" sz="3000" dirty="0">
                <a:latin typeface="Calibri" panose="020F0502020204030204" pitchFamily="34" charset="0"/>
                <a:cs typeface="Calibri" panose="020F0502020204030204" pitchFamily="34" charset="0"/>
              </a:rPr>
              <a:t> </a:t>
            </a:r>
            <a:r>
              <a:rPr lang="en-US" sz="3000" i="1" dirty="0">
                <a:latin typeface="Calibri" panose="020F0502020204030204" pitchFamily="34" charset="0"/>
                <a:cs typeface="Calibri" panose="020F0502020204030204" pitchFamily="34" charset="0"/>
              </a:rPr>
              <a:t>there will be</a:t>
            </a:r>
            <a:r>
              <a:rPr lang="en-US" sz="3000" dirty="0">
                <a:latin typeface="Calibri" panose="020F0502020204030204" pitchFamily="34" charset="0"/>
                <a:cs typeface="Calibri" panose="020F0502020204030204" pitchFamily="34" charset="0"/>
              </a:rPr>
              <a:t> seven weeks and sixty-two weeks; it will be built again, with plaza and moat, even in times of distress. </a:t>
            </a:r>
            <a:r>
              <a:rPr lang="en-US" sz="3000" baseline="30000" dirty="0">
                <a:latin typeface="Calibri" panose="020F0502020204030204" pitchFamily="34" charset="0"/>
                <a:cs typeface="Calibri" panose="020F0502020204030204" pitchFamily="34" charset="0"/>
              </a:rPr>
              <a:t>26 </a:t>
            </a:r>
            <a:r>
              <a:rPr lang="en-US" sz="3000" dirty="0">
                <a:latin typeface="Calibri" panose="020F0502020204030204" pitchFamily="34" charset="0"/>
                <a:cs typeface="Calibri" panose="020F0502020204030204" pitchFamily="34" charset="0"/>
              </a:rPr>
              <a:t>Then after the sixty-two weeks </a:t>
            </a:r>
            <a:r>
              <a:rPr lang="en-US" sz="3000" b="1" u="sng" dirty="0">
                <a:solidFill>
                  <a:srgbClr val="FFFFCC"/>
                </a:solidFill>
                <a:latin typeface="Calibri" panose="020F0502020204030204" pitchFamily="34" charset="0"/>
                <a:cs typeface="Calibri" panose="020F0502020204030204" pitchFamily="34" charset="0"/>
              </a:rPr>
              <a:t>the Messiah will be cut off and have nothing</a:t>
            </a:r>
            <a:r>
              <a:rPr lang="en-US" sz="3000" dirty="0">
                <a:latin typeface="Calibri" panose="020F0502020204030204" pitchFamily="34" charset="0"/>
                <a:cs typeface="Calibri" panose="020F0502020204030204" pitchFamily="34" charset="0"/>
              </a:rPr>
              <a:t>, and the people of the prince who is to come will destroy the city and the sanctuary. And its end </a:t>
            </a:r>
            <a:r>
              <a:rPr lang="en-US" sz="3000" i="1" dirty="0">
                <a:latin typeface="Calibri" panose="020F0502020204030204" pitchFamily="34" charset="0"/>
                <a:cs typeface="Calibri" panose="020F0502020204030204" pitchFamily="34" charset="0"/>
              </a:rPr>
              <a:t>will come</a:t>
            </a:r>
            <a:r>
              <a:rPr lang="en-US" sz="3000" dirty="0">
                <a:latin typeface="Calibri" panose="020F0502020204030204" pitchFamily="34" charset="0"/>
                <a:cs typeface="Calibri" panose="020F0502020204030204" pitchFamily="34" charset="0"/>
              </a:rPr>
              <a:t> with a flood; even to the end there will be war; desolations are determined.’”</a:t>
            </a:r>
          </a:p>
        </p:txBody>
      </p:sp>
    </p:spTree>
    <p:extLst>
      <p:ext uri="{BB962C8B-B14F-4D97-AF65-F5344CB8AC3E}">
        <p14:creationId xmlns:p14="http://schemas.microsoft.com/office/powerpoint/2010/main" val="2082152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4001014225"/>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Pergamum</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2:12-17</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Compromised</a:t>
                      </a:r>
                    </a:p>
                  </a:txBody>
                  <a:tcPr marT="45713" marB="45713" anchor="ctr" horzOverflow="overflow">
                    <a:solidFill>
                      <a:srgbClr val="FFFFCC"/>
                    </a:solidFill>
                  </a:tcPr>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defRPr/>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28699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59ED1F-13B0-45B8-BFD8-D4CA900683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the angel of the church in Philadelphia write: He who is holy, who is true, who has the key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opens and no one will shut, and who shuts and no one opens, says this:…”</a:t>
            </a:r>
          </a:p>
        </p:txBody>
      </p:sp>
    </p:spTree>
    <p:extLst>
      <p:ext uri="{BB962C8B-B14F-4D97-AF65-F5344CB8AC3E}">
        <p14:creationId xmlns:p14="http://schemas.microsoft.com/office/powerpoint/2010/main" val="1482635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179AA0-2DE3-45E0-BD01-AAE1F827A6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of the elders said to me, “Stop weeping; behold, the Lion that is from the tribe of Judah,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Root of David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overcome so as to open the book and its seven seals.”</a:t>
            </a:r>
          </a:p>
        </p:txBody>
      </p:sp>
    </p:spTree>
    <p:extLst>
      <p:ext uri="{BB962C8B-B14F-4D97-AF65-F5344CB8AC3E}">
        <p14:creationId xmlns:p14="http://schemas.microsoft.com/office/powerpoint/2010/main" val="1578221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1817DA-9AE6-4BE5-A86F-4E403D8B3B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22:16</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I, Jesus, have sent My angel to testify to you these things for the churches. I am </a:t>
            </a:r>
            <a:r>
              <a:rPr lang="en-US" sz="3600" b="1" u="sng" dirty="0">
                <a:solidFill>
                  <a:srgbClr val="FFFFCC"/>
                </a:solidFill>
                <a:latin typeface="Calibri" panose="020F0502020204030204" pitchFamily="34" charset="0"/>
                <a:cs typeface="Calibri" panose="020F0502020204030204" pitchFamily="34" charset="0"/>
              </a:rPr>
              <a:t>the root and the descendant of David</a:t>
            </a:r>
            <a:r>
              <a:rPr lang="en-US" sz="3600" dirty="0">
                <a:latin typeface="Calibri" panose="020F0502020204030204" pitchFamily="34" charset="0"/>
                <a:cs typeface="Calibri" panose="020F0502020204030204" pitchFamily="34" charset="0"/>
              </a:rPr>
              <a:t>, the bright morning star.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66899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idx="4294967295"/>
          </p:nvPr>
        </p:nvSpPr>
        <p:spPr>
          <a:xfrm>
            <a:off x="1676400" y="228600"/>
            <a:ext cx="5791200" cy="838200"/>
          </a:xfrm>
        </p:spPr>
        <p:txBody>
          <a:bodyPr/>
          <a:lstStyle/>
          <a:p>
            <a:pPr algn="ctr"/>
            <a:r>
              <a:rPr lang="en-US" altLang="en-US" sz="4000" dirty="0">
                <a:effectLst>
                  <a:outerShdw blurRad="38100" dist="38100" dir="2700000" algn="tl">
                    <a:srgbClr val="000000">
                      <a:alpha val="43137"/>
                    </a:srgbClr>
                  </a:outerShdw>
                </a:effectLst>
              </a:rPr>
              <a:t>Christ’s Three Offices</a:t>
            </a:r>
          </a:p>
        </p:txBody>
      </p:sp>
      <p:sp>
        <p:nvSpPr>
          <p:cNvPr id="6" name="Content Placeholder 5"/>
          <p:cNvSpPr>
            <a:spLocks noGrp="1"/>
          </p:cNvSpPr>
          <p:nvPr>
            <p:ph idx="4294967295"/>
          </p:nvPr>
        </p:nvSpPr>
        <p:spPr>
          <a:xfrm>
            <a:off x="228600" y="1143000"/>
            <a:ext cx="8915400" cy="2895600"/>
          </a:xfrm>
        </p:spPr>
        <p:txBody>
          <a:bodyPr/>
          <a:lstStyle/>
          <a:p>
            <a:pPr marL="463550" indent="-463550" eaLnBrk="1" hangingPunct="1">
              <a:spcBef>
                <a:spcPts val="0"/>
              </a:spcBef>
              <a:spcAft>
                <a:spcPts val="3600"/>
              </a:spcAft>
              <a:buSzPct val="100000"/>
              <a:buFont typeface="+mj-lt"/>
              <a:buAutoNum type="arabicPeriod"/>
              <a:defRPr/>
            </a:pPr>
            <a:r>
              <a:rPr lang="en-US" sz="3600" dirty="0"/>
              <a:t>Prophet – 1</a:t>
            </a:r>
            <a:r>
              <a:rPr lang="en-US" sz="3600" baseline="30000" dirty="0"/>
              <a:t>st</a:t>
            </a:r>
            <a:r>
              <a:rPr lang="en-US" sz="3600" dirty="0"/>
              <a:t> Coming (Matt. 4:17)</a:t>
            </a:r>
          </a:p>
          <a:p>
            <a:pPr marL="463550" indent="-463550" eaLnBrk="1" hangingPunct="1">
              <a:spcBef>
                <a:spcPts val="0"/>
              </a:spcBef>
              <a:spcAft>
                <a:spcPts val="3600"/>
              </a:spcAft>
              <a:buSzPct val="100000"/>
              <a:buFont typeface="+mj-lt"/>
              <a:buAutoNum type="arabicPeriod"/>
              <a:defRPr/>
            </a:pPr>
            <a:r>
              <a:rPr lang="en-US" sz="3600" dirty="0"/>
              <a:t>Priest – Present Session (Heb. 4:15)</a:t>
            </a:r>
          </a:p>
          <a:p>
            <a:pPr marL="463550" indent="-463550" eaLnBrk="1" hangingPunct="1">
              <a:spcBef>
                <a:spcPts val="0"/>
              </a:spcBef>
              <a:spcAft>
                <a:spcPts val="3600"/>
              </a:spcAft>
              <a:buSzPct val="100000"/>
              <a:buFont typeface="+mj-lt"/>
              <a:buAutoNum type="arabicPeriod"/>
              <a:defRPr/>
            </a:pPr>
            <a:r>
              <a:rPr lang="en-US" sz="3600" b="1" dirty="0">
                <a:solidFill>
                  <a:srgbClr val="FFFFCC"/>
                </a:solidFill>
              </a:rPr>
              <a:t>King – 2nd Coming (Isa. 9:6-7; Matt. 25:31)</a:t>
            </a:r>
          </a:p>
        </p:txBody>
      </p:sp>
      <p:pic>
        <p:nvPicPr>
          <p:cNvPr id="5"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5814" y="3962400"/>
            <a:ext cx="2025786" cy="2743200"/>
          </a:xfrm>
          <a:prstGeom prst="rect">
            <a:avLst/>
          </a:prstGeom>
          <a:noFill/>
          <a:ln w="9525">
            <a:noFill/>
            <a:miter lim="800000"/>
            <a:headEnd/>
            <a:tailEnd/>
          </a:ln>
          <a:effectLst/>
        </p:spPr>
      </p:pic>
    </p:spTree>
    <p:extLst>
      <p:ext uri="{BB962C8B-B14F-4D97-AF65-F5344CB8AC3E}">
        <p14:creationId xmlns:p14="http://schemas.microsoft.com/office/powerpoint/2010/main" val="3513557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7:3</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“Without father, without mother, without genealogy, having neither beginning of days nor end of life, but made like the Son of God, he remains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priest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perpetually.”</a:t>
            </a:r>
          </a:p>
        </p:txBody>
      </p:sp>
    </p:spTree>
    <p:extLst>
      <p:ext uri="{BB962C8B-B14F-4D97-AF65-F5344CB8AC3E}">
        <p14:creationId xmlns:p14="http://schemas.microsoft.com/office/powerpoint/2010/main" val="921942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EA13FC-C69E-498E-8CF5-C673B8DAAC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6:20</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Jesus has entered as a forerunner for us, having become a high priest forever according to the order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Melchizedek</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54142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447800"/>
            <a:ext cx="9144000" cy="4114800"/>
          </a:xfrm>
        </p:spPr>
        <p:txBody>
          <a:bodyPr/>
          <a:lstStyle/>
          <a:p>
            <a:pPr marL="0" indent="0" algn="just" eaLnBrk="1" hangingPunct="1">
              <a:buFont typeface="Arial" panose="020B0604020202020204" pitchFamily="34" charset="0"/>
              <a:buNone/>
              <a:defRPr/>
            </a:pPr>
            <a:r>
              <a:rPr lang="en-US" sz="3000" dirty="0">
                <a:effectLst>
                  <a:outerShdw blurRad="38100" dist="38100" dir="2700000" algn="tl">
                    <a:srgbClr val="000000">
                      <a:alpha val="43137"/>
                    </a:srgbClr>
                  </a:outerShdw>
                </a:effectLst>
              </a:rPr>
              <a:t>“Similarly, the earthly kingdom that according to the Scriptures had its origin in the covenant made to David, which is mundane and literal in its original form and equally as mundane and literal in uncounted references to it in all subsequent Scriptures which trace it on to its consummation, </a:t>
            </a:r>
            <a:r>
              <a:rPr lang="en-US" sz="3000" b="1" u="sng" dirty="0">
                <a:solidFill>
                  <a:srgbClr val="FFFFCC"/>
                </a:solidFill>
                <a:effectLst>
                  <a:outerShdw blurRad="38100" dist="38100" dir="2700000" algn="tl">
                    <a:srgbClr val="000000">
                      <a:alpha val="43137"/>
                    </a:srgbClr>
                  </a:outerShdw>
                </a:effectLst>
              </a:rPr>
              <a:t>is by theological legerdemain (trickery, deception) metamorphosed into a spiritual monstrosity</a:t>
            </a:r>
            <a:r>
              <a:rPr lang="en-US" sz="3000" dirty="0">
                <a:effectLst>
                  <a:outerShdw blurRad="38100" dist="38100" dir="2700000" algn="tl">
                    <a:srgbClr val="000000">
                      <a:alpha val="43137"/>
                    </a:srgbClr>
                  </a:outerShdw>
                </a:effectLst>
              </a:rPr>
              <a:t> in which an absent King seated on His Father’s throne in heaven is accepted in lieu of the theocratic monarch of David’s line seated on David’s throne in Jerusalem.”</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2643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315.</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5650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Christ’s High Priestly Activities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3600" kern="1200" dirty="0">
                <a:effectLst>
                  <a:outerShdw blurRad="38100" dist="38100" dir="2700000" algn="tl">
                    <a:srgbClr val="000000">
                      <a:alpha val="43137"/>
                    </a:srgbClr>
                  </a:outerShdw>
                </a:effectLst>
                <a:cs typeface="Calibri" panose="020F0502020204030204" pitchFamily="34" charset="0"/>
              </a:rPr>
              <a:t>in His Present Session </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8686800" cy="4953000"/>
          </a:xfrm>
        </p:spPr>
        <p:txBody>
          <a:bodyPr/>
          <a:lstStyle/>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Sustains creation (Col. 16-17)</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Head over the Church (Eph. 1:22-23)</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Groom of the Church (Eph. 5:22-33)</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Building the Church (Matt. 16:18; Acts 2:41; 4:4) </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Bestowal of Spiritual Gifts (Eph. 4:7-12)</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Intercedes for the Saints (Rom. 8:24; Heb. 7:25)</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Advocate for the Saints (Heb. 9:24; 1 John 2:1; Rev. 12:10)</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Forgives the Saints (1 John 1:9)</a:t>
            </a:r>
          </a:p>
        </p:txBody>
      </p:sp>
    </p:spTree>
    <p:extLst>
      <p:ext uri="{BB962C8B-B14F-4D97-AF65-F5344CB8AC3E}">
        <p14:creationId xmlns:p14="http://schemas.microsoft.com/office/powerpoint/2010/main" val="2049818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Christ’s High Priestly Activities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3600" kern="1200" dirty="0">
                <a:effectLst>
                  <a:outerShdw blurRad="38100" dist="38100" dir="2700000" algn="tl">
                    <a:srgbClr val="000000">
                      <a:alpha val="43137"/>
                    </a:srgbClr>
                  </a:outerShdw>
                </a:effectLst>
                <a:cs typeface="Calibri" panose="020F0502020204030204" pitchFamily="34" charset="0"/>
              </a:rPr>
              <a:t>in His Present Session </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8686800" cy="4953000"/>
          </a:xfrm>
        </p:spPr>
        <p:txBody>
          <a:bodyPr/>
          <a:lstStyle/>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Sustains creation (Col. 16-17)</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Head over the Church (Eph. 1:22-23)</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Groom of the Church (Eph. 5:22-33)</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Building the Church (Matt. 16:18; Acts 2:41; 4:4) </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Bestowal of Spiritual Gifts (Eph. 4:7-12)</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Intercedes for the Saints (Rom. 8:24; Heb. 7:25)</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Advocate for the Saints (Heb. 9:24; 1 John 2:1; Rev. 12:10)</a:t>
            </a:r>
          </a:p>
          <a:p>
            <a:pPr marL="514350" indent="-514350" eaLnBrk="1" hangingPunct="1">
              <a:spcBef>
                <a:spcPts val="0"/>
              </a:spcBef>
              <a:spcAft>
                <a:spcPts val="12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Forgives the Saints (1 John 1:9)</a:t>
            </a:r>
          </a:p>
        </p:txBody>
      </p:sp>
    </p:spTree>
    <p:extLst>
      <p:ext uri="{BB962C8B-B14F-4D97-AF65-F5344CB8AC3E}">
        <p14:creationId xmlns:p14="http://schemas.microsoft.com/office/powerpoint/2010/main" val="4259615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DAD9A7-EE3A-4321-AACB-8D8493C72D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10:27-29</a:t>
            </a:r>
          </a:p>
          <a:p>
            <a:pPr algn="just">
              <a:spcBef>
                <a:spcPts val="0"/>
              </a:spcBef>
              <a:spcAft>
                <a:spcPts val="0"/>
              </a:spcAft>
            </a:pPr>
            <a:r>
              <a:rPr lang="en-US" altLang="en-US" sz="3000" dirty="0">
                <a:effectLst>
                  <a:outerShdw blurRad="38100" dist="38100" dir="2700000" algn="tl">
                    <a:srgbClr val="000000">
                      <a:alpha val="43137"/>
                    </a:srgbClr>
                  </a:outerShdw>
                </a:effectLst>
                <a:latin typeface="Calibri" panose="020F0502020204030204" pitchFamily="34" charset="0"/>
              </a:rPr>
              <a:t>“</a:t>
            </a:r>
            <a:r>
              <a:rPr lang="en-US" altLang="en-US" sz="3000" baseline="30000" dirty="0">
                <a:effectLst>
                  <a:outerShdw blurRad="38100" dist="38100" dir="2700000" algn="tl">
                    <a:srgbClr val="000000">
                      <a:alpha val="43137"/>
                    </a:srgbClr>
                  </a:outerShdw>
                </a:effectLst>
                <a:latin typeface="Calibri" panose="020F0502020204030204" pitchFamily="34" charset="0"/>
              </a:rPr>
              <a:t>27</a:t>
            </a:r>
            <a:r>
              <a:rPr lang="en-US" altLang="en-US" sz="3000" dirty="0">
                <a:effectLst>
                  <a:outerShdw blurRad="38100" dist="38100" dir="2700000" algn="tl">
                    <a:srgbClr val="000000">
                      <a:alpha val="43137"/>
                    </a:srgbClr>
                  </a:outerShdw>
                </a:effectLst>
                <a:latin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My sheep hear My voice, and I know them, and they follow Me; </a:t>
            </a:r>
            <a:r>
              <a:rPr lang="en-US" sz="3000" baseline="30000" dirty="0">
                <a:effectLst>
                  <a:outerShdw blurRad="38100" dist="38100" dir="2700000" algn="tl">
                    <a:srgbClr val="000000">
                      <a:alpha val="43137"/>
                    </a:srgbClr>
                  </a:outerShdw>
                </a:effectLst>
                <a:latin typeface="Calibri" panose="020F0502020204030204" pitchFamily="34" charset="0"/>
              </a:rPr>
              <a:t>28 </a:t>
            </a:r>
            <a:r>
              <a:rPr lang="en-US" sz="3000" dirty="0">
                <a:effectLst>
                  <a:outerShdw blurRad="38100" dist="38100" dir="2700000" algn="tl">
                    <a:srgbClr val="000000">
                      <a:alpha val="43137"/>
                    </a:srgbClr>
                  </a:outerShdw>
                </a:effectLst>
                <a:latin typeface="Calibri" panose="020F0502020204030204" pitchFamily="34" charset="0"/>
              </a:rPr>
              <a:t>and I give eternal life to them, and they will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never perish</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000" b="1" dirty="0">
                <a:solidFill>
                  <a:srgbClr val="66FFFF"/>
                </a:solidFill>
                <a:effectLst>
                  <a:outerShdw blurRad="38100" dist="38100" dir="2700000" algn="tl">
                    <a:srgbClr val="000000">
                      <a:alpha val="43137"/>
                    </a:srgbClr>
                  </a:outerShdw>
                </a:effectLst>
                <a:latin typeface="Calibri" panose="020F0502020204030204" pitchFamily="34" charset="0"/>
              </a:rPr>
              <a:t>[</a:t>
            </a:r>
            <a:r>
              <a:rPr lang="en-US" sz="3000" b="1" i="1" dirty="0" err="1">
                <a:solidFill>
                  <a:srgbClr val="66FFFF"/>
                </a:solidFill>
                <a:effectLst>
                  <a:outerShdw blurRad="38100" dist="38100" dir="2700000" algn="tl">
                    <a:srgbClr val="000000">
                      <a:alpha val="43137"/>
                    </a:srgbClr>
                  </a:outerShdw>
                </a:effectLst>
                <a:latin typeface="Calibri" panose="020F0502020204030204" pitchFamily="34" charset="0"/>
              </a:rPr>
              <a:t>ou</a:t>
            </a:r>
            <a:r>
              <a:rPr lang="en-US" sz="3000" b="1" i="1" dirty="0">
                <a:solidFill>
                  <a:srgbClr val="66FFFF"/>
                </a:solidFill>
                <a:effectLst>
                  <a:outerShdw blurRad="38100" dist="38100" dir="2700000" algn="tl">
                    <a:srgbClr val="000000">
                      <a:alpha val="43137"/>
                    </a:srgbClr>
                  </a:outerShdw>
                </a:effectLst>
                <a:latin typeface="Calibri" panose="020F0502020204030204" pitchFamily="34" charset="0"/>
              </a:rPr>
              <a:t> </a:t>
            </a:r>
            <a:r>
              <a:rPr lang="en-US" sz="3000" b="1" i="1" dirty="0" err="1">
                <a:solidFill>
                  <a:srgbClr val="66FFFF"/>
                </a:solidFill>
                <a:effectLst>
                  <a:outerShdw blurRad="38100" dist="38100" dir="2700000" algn="tl">
                    <a:srgbClr val="000000">
                      <a:alpha val="43137"/>
                    </a:srgbClr>
                  </a:outerShdw>
                </a:effectLst>
                <a:latin typeface="Calibri" panose="020F0502020204030204" pitchFamily="34" charset="0"/>
              </a:rPr>
              <a:t>mē</a:t>
            </a:r>
            <a:r>
              <a:rPr lang="en-US" sz="3000" b="1" dirty="0">
                <a:solidFill>
                  <a:srgbClr val="66FFFF"/>
                </a:solidFill>
                <a:effectLst>
                  <a:outerShdw blurRad="38100" dist="38100" dir="2700000" algn="tl">
                    <a:srgbClr val="000000">
                      <a:alpha val="43137"/>
                    </a:srgbClr>
                  </a:outerShdw>
                </a:effectLst>
                <a:latin typeface="Calibri" panose="020F0502020204030204" pitchFamily="34" charset="0"/>
              </a:rPr>
              <a:t>; </a:t>
            </a:r>
            <a:r>
              <a:rPr lang="en-US" sz="3000" b="1" i="1" dirty="0" err="1">
                <a:solidFill>
                  <a:srgbClr val="66FFFF"/>
                </a:solidFill>
                <a:effectLst>
                  <a:outerShdw blurRad="38100" dist="38100" dir="2700000" algn="tl">
                    <a:srgbClr val="000000">
                      <a:alpha val="43137"/>
                    </a:srgbClr>
                  </a:outerShdw>
                </a:effectLst>
                <a:latin typeface="Calibri" panose="020F0502020204030204" pitchFamily="34" charset="0"/>
              </a:rPr>
              <a:t>aiōnia</a:t>
            </a:r>
            <a:r>
              <a:rPr lang="en-US" sz="3000" dirty="0">
                <a:effectLst>
                  <a:outerShdw blurRad="38100" dist="38100" dir="2700000" algn="tl">
                    <a:srgbClr val="000000">
                      <a:alpha val="43137"/>
                    </a:srgbClr>
                  </a:outerShdw>
                </a:effectLst>
                <a:latin typeface="Calibri" panose="020F0502020204030204" pitchFamily="34" charset="0"/>
              </a:rPr>
              <a:t>]; and no one will snatch them out of My hand. </a:t>
            </a:r>
            <a:r>
              <a:rPr lang="en-US" sz="3000" baseline="30000" dirty="0">
                <a:effectLst>
                  <a:outerShdw blurRad="38100" dist="38100" dir="2700000" algn="tl">
                    <a:srgbClr val="000000">
                      <a:alpha val="43137"/>
                    </a:srgbClr>
                  </a:outerShdw>
                </a:effectLst>
                <a:latin typeface="Calibri" panose="020F0502020204030204" pitchFamily="34" charset="0"/>
              </a:rPr>
              <a:t>29</a:t>
            </a:r>
            <a:r>
              <a:rPr lang="en-US" sz="3000" dirty="0">
                <a:effectLst>
                  <a:outerShdw blurRad="38100" dist="38100" dir="2700000" algn="tl">
                    <a:srgbClr val="000000">
                      <a:alpha val="43137"/>
                    </a:srgbClr>
                  </a:outerShdw>
                </a:effectLst>
                <a:latin typeface="Calibri" panose="020F0502020204030204" pitchFamily="34" charset="0"/>
              </a:rPr>
              <a:t> My Father, who has given them to Me, is greater than all; and</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no one is able to snatch </a:t>
            </a:r>
            <a:r>
              <a:rPr lang="en-US" sz="3000" b="1" i="1" u="sng" dirty="0">
                <a:solidFill>
                  <a:srgbClr val="FFFFCC"/>
                </a:solidFill>
                <a:effectLst>
                  <a:outerShdw blurRad="38100" dist="38100" dir="2700000" algn="tl">
                    <a:srgbClr val="000000">
                      <a:alpha val="43137"/>
                    </a:srgbClr>
                  </a:outerShdw>
                </a:effectLst>
                <a:latin typeface="Calibri" panose="020F0502020204030204" pitchFamily="34" charset="0"/>
              </a:rPr>
              <a:t>them</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out of the Father’s hand.”</a:t>
            </a:r>
            <a:endParaRPr lang="en-US" altLang="en-US" sz="30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A70F06C5-0759-44F1-8FDD-E91F4D3191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7546" y="3581400"/>
            <a:ext cx="1728908" cy="1371600"/>
          </a:xfrm>
          <a:prstGeom prst="ellipse">
            <a:avLst/>
          </a:prstGeom>
        </p:spPr>
      </p:pic>
    </p:spTree>
    <p:extLst>
      <p:ext uri="{BB962C8B-B14F-4D97-AF65-F5344CB8AC3E}">
        <p14:creationId xmlns:p14="http://schemas.microsoft.com/office/powerpoint/2010/main" val="3543050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1000969200"/>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Thyatira</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2:18-29</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defRPr/>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Corrupt</a:t>
                      </a:r>
                    </a:p>
                  </a:txBody>
                  <a:tcPr marT="45713" marB="45713" anchor="ctr" horzOverflow="overflow">
                    <a:solidFill>
                      <a:srgbClr val="FFFFCC"/>
                    </a:solidFill>
                  </a:tcPr>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348188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0" y="0"/>
            <a:ext cx="9144000" cy="2846933"/>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1:9</a:t>
            </a:r>
          </a:p>
          <a:p>
            <a:pPr algn="just" eaLnBrk="1" fontAlgn="auto" hangingPunct="1">
              <a:spcBef>
                <a:spcPts val="600"/>
              </a:spcBef>
              <a:spcAft>
                <a:spcPts val="600"/>
              </a:spcAft>
              <a:defRPr/>
            </a:pPr>
            <a:r>
              <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we confess our sins, He is faithful and righteous to forgive us our sins and to cleanse us from all unrighteousness.”</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0691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76200" y="1600201"/>
            <a:ext cx="8991600" cy="2971800"/>
          </a:xfrm>
        </p:spPr>
        <p:txBody>
          <a:bodyPr/>
          <a:lstStyle/>
          <a:p>
            <a:pPr marL="0" indent="0" algn="just" eaLnBrk="1" hangingPunct="1">
              <a:buFont typeface="Arial" panose="020B0604020202020204" pitchFamily="34" charset="0"/>
              <a:buNone/>
              <a:defRPr/>
            </a:pPr>
            <a:r>
              <a:rPr lang="en-US" sz="3000" dirty="0">
                <a:effectLst/>
              </a:rPr>
              <a:t>“The effect of the Christian’s sin upon himself is that he loses his fellowship with God, his joy, his peace, and his power. On the other hand, these experiences are restored in infinite grace on the sole ground that he confesses his sin (1 John 1:9).”</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8" name="Picture 2" descr="http://t1.gstatic.com/images?q=tbn:ANd9GcQxv3vyi4YqgamHAJTIgWkNJkLqWWIuAG2pkecTpX67vjz6XE96Kw">
            <a:extLst>
              <a:ext uri="{FF2B5EF4-FFF2-40B4-BE49-F238E27FC236}">
                <a16:creationId xmlns:a16="http://schemas.microsoft.com/office/drawing/2014/main" id="{0DA3BC50-8FFF-480F-AB20-305384A3B56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Rectangle 11">
            <a:extLst>
              <a:ext uri="{FF2B5EF4-FFF2-40B4-BE49-F238E27FC236}">
                <a16:creationId xmlns:a16="http://schemas.microsoft.com/office/drawing/2014/main" id="{1104342C-335E-4C17-9EE0-44DEE07261A0}"/>
              </a:ext>
            </a:extLst>
          </p:cNvPr>
          <p:cNvSpPr/>
          <p:nvPr/>
        </p:nvSpPr>
        <p:spPr>
          <a:xfrm>
            <a:off x="762000" y="2643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Systematic Theology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(Grand Rapids, MI: Kregel Publications, 1993), 277.</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47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Christ’s High Priestly Activities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3600" kern="1200" dirty="0">
                <a:effectLst>
                  <a:outerShdw blurRad="38100" dist="38100" dir="2700000" algn="tl">
                    <a:srgbClr val="000000">
                      <a:alpha val="43137"/>
                    </a:srgbClr>
                  </a:outerShdw>
                </a:effectLst>
                <a:cs typeface="Calibri" panose="020F0502020204030204" pitchFamily="34" charset="0"/>
              </a:rPr>
              <a:t>in His Present Session </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8686800" cy="4953000"/>
          </a:xfrm>
        </p:spPr>
        <p:txBody>
          <a:bodyPr/>
          <a:lstStyle/>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Sustains creation (Col. 16-17)</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Head over the Church (Eph. 1:22-23)</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Groom of the Church (Eph. 5:22-33)</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Building the Church (Matt. 16:18; Acts 2:41; 4:4) </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Bestowal of Spiritual Gifts (Eph. 4:7-12)</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Intercedes for the Saints (Rom. 8:24; Heb. 7:25)</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Advocate for the Saints (Heb. 9:24; 1 John 2:1; Rev. 12:10)</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Forgives the Saints (1 John 1:9)</a:t>
            </a:r>
          </a:p>
        </p:txBody>
      </p:sp>
    </p:spTree>
    <p:extLst>
      <p:ext uri="{BB962C8B-B14F-4D97-AF65-F5344CB8AC3E}">
        <p14:creationId xmlns:p14="http://schemas.microsoft.com/office/powerpoint/2010/main" val="3686578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0"/>
            <a:ext cx="9144000" cy="4993451"/>
          </a:xfrm>
        </p:spPr>
        <p:txBody>
          <a:bodyPr/>
          <a:lstStyle/>
          <a:p>
            <a:pPr marL="0" indent="0" algn="just" eaLnBrk="1" hangingPunct="1">
              <a:buFont typeface="Arial" panose="020B0604020202020204" pitchFamily="34" charset="0"/>
              <a:buNone/>
              <a:defRPr/>
            </a:pPr>
            <a:r>
              <a:rPr lang="en-US" sz="2800" dirty="0">
                <a:effectLst/>
              </a:rPr>
              <a:t>“The present ministry of Christ in heaven, known as His session, is far-reaching both in consequence and import. It, too, has not been treated even with a passing consideration by Covenant theologians, doubtless due to their inability—because of being confronted with their one covenant theory—to introduce features and ministries which indicate a new divine purpose in the Church and by so much tend to disrupt the unity of a supposed immutable purpose and covenant of God’s. Since, as will be seen, certain vital ministries of Christ in heaven provide completely for the believer’s security, the present session of Christ has been eschewed by </a:t>
            </a:r>
            <a:r>
              <a:rPr lang="en-US" sz="2800" dirty="0" err="1">
                <a:effectLst/>
              </a:rPr>
              <a:t>Arminians</a:t>
            </a:r>
            <a:r>
              <a:rPr lang="en-US" sz="2800" dirty="0">
                <a:effectLst/>
              </a:rPr>
              <a:t> in a manner equally unpardonable.”</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8" name="Picture 2" descr="http://t1.gstatic.com/images?q=tbn:ANd9GcQxv3vyi4YqgamHAJTIgWkNJkLqWWIuAG2pkecTpX67vjz6XE96Kw">
            <a:extLst>
              <a:ext uri="{FF2B5EF4-FFF2-40B4-BE49-F238E27FC236}">
                <a16:creationId xmlns:a16="http://schemas.microsoft.com/office/drawing/2014/main" id="{A708BA88-0BB9-4862-815B-C445024EC0E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Rectangle 11">
            <a:extLst>
              <a:ext uri="{FF2B5EF4-FFF2-40B4-BE49-F238E27FC236}">
                <a16:creationId xmlns:a16="http://schemas.microsoft.com/office/drawing/2014/main" id="{71B4BF78-3E70-4813-9DBE-737B28E3AD46}"/>
              </a:ext>
            </a:extLst>
          </p:cNvPr>
          <p:cNvSpPr/>
          <p:nvPr/>
        </p:nvSpPr>
        <p:spPr>
          <a:xfrm>
            <a:off x="762000" y="2643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Systematic Theology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(Grand Rapids, MI: Kregel Publications, 1993), 273-74.</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065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0"/>
            <a:ext cx="9144000" cy="4754563"/>
          </a:xfrm>
        </p:spPr>
        <p:txBody>
          <a:bodyPr/>
          <a:lstStyle/>
          <a:p>
            <a:pPr marL="0" indent="0" algn="just" eaLnBrk="1" hangingPunct="1">
              <a:buFont typeface="Arial" panose="020B0604020202020204" pitchFamily="34" charset="0"/>
              <a:buNone/>
              <a:defRPr/>
            </a:pPr>
            <a:r>
              <a:rPr lang="en-US" sz="2800" dirty="0">
                <a:effectLst/>
              </a:rPr>
              <a:t>“This neglect accounts very well for the emphasis of their pulpit ministrations. The Christian public, because deprived of the knowledge of Christ’s present ministry, are unaware of its vast realities, though they are able from childhood itself to relate the mere historical facts and activities of Christ during His three and one-half years of service on earth. That Christ is doing anything now is not recognized by Christians generally and for this part-truth kind of preaching is wholly responsible. It yet remains true, whether neglected by one or the other kind of theologian, that Christ is now engaged in ministry which determines the service and destiny of all those who have put their trust in Him.”</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8" name="Picture 2" descr="http://t1.gstatic.com/images?q=tbn:ANd9GcQxv3vyi4YqgamHAJTIgWkNJkLqWWIuAG2pkecTpX67vjz6XE96Kw">
            <a:extLst>
              <a:ext uri="{FF2B5EF4-FFF2-40B4-BE49-F238E27FC236}">
                <a16:creationId xmlns:a16="http://schemas.microsoft.com/office/drawing/2014/main" id="{92E15BB4-E6D5-4521-A1FD-538E8217EE5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Rectangle 11">
            <a:extLst>
              <a:ext uri="{FF2B5EF4-FFF2-40B4-BE49-F238E27FC236}">
                <a16:creationId xmlns:a16="http://schemas.microsoft.com/office/drawing/2014/main" id="{57411F3B-D064-4071-AD45-4D635EFE2243}"/>
              </a:ext>
            </a:extLst>
          </p:cNvPr>
          <p:cNvSpPr/>
          <p:nvPr/>
        </p:nvSpPr>
        <p:spPr>
          <a:xfrm>
            <a:off x="762000" y="2643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Systematic Theology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(Grand Rapids, MI: Kregel Publications, 1993), 273-74.</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3856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3:21</a:t>
            </a:r>
          </a:p>
          <a:p>
            <a:pPr marL="0" indent="0" algn="just">
              <a:spcBef>
                <a:spcPts val="0"/>
              </a:spcBef>
              <a:spcAft>
                <a:spcPts val="1200"/>
              </a:spcAft>
              <a:buNone/>
              <a:defRPr/>
            </a:pPr>
            <a:r>
              <a:rPr lang="en-US" altLang="en-US" sz="24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 who overcomes, </a:t>
            </a:r>
            <a:r>
              <a:rPr lang="en-US" b="1" u="sng" dirty="0">
                <a:solidFill>
                  <a:srgbClr val="FFFFCC"/>
                </a:solidFill>
                <a:effectLst>
                  <a:outerShdw blurRad="38100" dist="38100" dir="2700000" algn="tl">
                    <a:srgbClr val="000000">
                      <a:alpha val="43137"/>
                    </a:srgbClr>
                  </a:outerShdw>
                </a:effectLst>
              </a:rPr>
              <a:t>I will grant to him to sit down with Me on My throne, as I also overcame and sat down with My Father on His throne</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7. Promise to the Overcomers </a:t>
            </a: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1488" y="2514600"/>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785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001095"/>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2:26-27</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overcomes, and he who keeps My deeds until the end, to him I will give authority over the nations; and he shall rule them with a rod of iron, as the vessels of the potter are broken to pieces, as I also have received authority from My Father.”</a:t>
            </a:r>
          </a:p>
        </p:txBody>
      </p:sp>
    </p:spTree>
    <p:extLst>
      <p:ext uri="{BB962C8B-B14F-4D97-AF65-F5344CB8AC3E}">
        <p14:creationId xmlns:p14="http://schemas.microsoft.com/office/powerpoint/2010/main" val="385162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5:10</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to be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918AE51A-4D86-442C-8A07-51B0010F4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108999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40093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4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forever and ever.’”</a:t>
            </a:r>
          </a:p>
        </p:txBody>
      </p:sp>
      <p:pic>
        <p:nvPicPr>
          <p:cNvPr id="6" name="Picture 5">
            <a:extLst>
              <a:ext uri="{FF2B5EF4-FFF2-40B4-BE49-F238E27FC236}">
                <a16:creationId xmlns:a16="http://schemas.microsoft.com/office/drawing/2014/main" id="{ECDA44F2-033B-4A28-A10E-8D044393D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2463136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40093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6:2-3</a:t>
            </a:r>
          </a:p>
          <a:p>
            <a:pPr algn="just"/>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 do you not know that the saints will judge the world? If the world is judged by you, are you not competent to constitute the smallest law courts? Do you not know that we will judge angels? How much more matters of this life?”</a:t>
            </a:r>
          </a:p>
        </p:txBody>
      </p:sp>
    </p:spTree>
    <p:extLst>
      <p:ext uri="{BB962C8B-B14F-4D97-AF65-F5344CB8AC3E}">
        <p14:creationId xmlns:p14="http://schemas.microsoft.com/office/powerpoint/2010/main" val="2682424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1550352444"/>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Sardis</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3:1-6</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Dead</a:t>
                      </a:r>
                    </a:p>
                  </a:txBody>
                  <a:tcPr marT="45713" marB="45713" anchor="ctr" horzOverflow="overflow">
                    <a:solidFill>
                      <a:srgbClr val="FFFFCC"/>
                    </a:solidFill>
                  </a:tcPr>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393390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Laodicea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3:14-22</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(14a)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(14b)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(15-17)</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(18-20)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(19a)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(21</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Exhortation to listen (22)</a:t>
            </a:r>
          </a:p>
        </p:txBody>
      </p:sp>
      <p:pic>
        <p:nvPicPr>
          <p:cNvPr id="2" name="Picture 2" descr="Image result for laodicea">
            <a:extLst>
              <a:ext uri="{FF2B5EF4-FFF2-40B4-BE49-F238E27FC236}">
                <a16:creationId xmlns:a16="http://schemas.microsoft.com/office/drawing/2014/main" id="{754F835A-BDD8-4BBD-907E-316BFCED05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7543" y="2514600"/>
            <a:ext cx="353785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130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533400" y="1600200"/>
            <a:ext cx="5562600" cy="23622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3:22</a:t>
            </a:r>
          </a:p>
          <a:p>
            <a:pPr marL="0" indent="0" algn="just">
              <a:spcBef>
                <a:spcPts val="0"/>
              </a:spcBef>
              <a:spcAft>
                <a:spcPts val="1200"/>
              </a:spcAft>
              <a:buNone/>
              <a:defRPr/>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 who has an ear, let him hear what the Spirit says to the churches</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8. Exhortation to Listen </a:t>
            </a:r>
          </a:p>
        </p:txBody>
      </p:sp>
      <p:pic>
        <p:nvPicPr>
          <p:cNvPr id="2" name="Picture 1">
            <a:extLst>
              <a:ext uri="{FF2B5EF4-FFF2-40B4-BE49-F238E27FC236}">
                <a16:creationId xmlns:a16="http://schemas.microsoft.com/office/drawing/2014/main" id="{E2873140-CF95-4966-A4DA-79C884D0ED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7960" y="2514600"/>
            <a:ext cx="2434976" cy="1828800"/>
          </a:xfrm>
          <a:prstGeom prst="rect">
            <a:avLst/>
          </a:prstGeom>
        </p:spPr>
      </p:pic>
    </p:spTree>
    <p:extLst>
      <p:ext uri="{BB962C8B-B14F-4D97-AF65-F5344CB8AC3E}">
        <p14:creationId xmlns:p14="http://schemas.microsoft.com/office/powerpoint/2010/main" val="1173003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8. Exhortation to Listen </a:t>
            </a:r>
          </a:p>
        </p:txBody>
      </p:sp>
      <p:pic>
        <p:nvPicPr>
          <p:cNvPr id="2" name="Picture 1">
            <a:extLst>
              <a:ext uri="{FF2B5EF4-FFF2-40B4-BE49-F238E27FC236}">
                <a16:creationId xmlns:a16="http://schemas.microsoft.com/office/drawing/2014/main" id="{E2873140-CF95-4966-A4DA-79C884D0ED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7960" y="2514600"/>
            <a:ext cx="2434976" cy="1828800"/>
          </a:xfrm>
          <a:prstGeom prst="rect">
            <a:avLst/>
          </a:prstGeom>
        </p:spPr>
      </p:pic>
      <p:sp>
        <p:nvSpPr>
          <p:cNvPr id="6" name="Content Placeholder 2">
            <a:extLst>
              <a:ext uri="{FF2B5EF4-FFF2-40B4-BE49-F238E27FC236}">
                <a16:creationId xmlns:a16="http://schemas.microsoft.com/office/drawing/2014/main" id="{1B53959D-CBC0-4D03-B9C3-5F31D9876465}"/>
              </a:ext>
            </a:extLst>
          </p:cNvPr>
          <p:cNvSpPr txBox="1">
            <a:spLocks/>
          </p:cNvSpPr>
          <p:nvPr/>
        </p:nvSpPr>
        <p:spPr bwMode="auto">
          <a:xfrm>
            <a:off x="533400" y="1600200"/>
            <a:ext cx="5562600" cy="236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600"/>
              </a:spcAft>
              <a:buFont typeface="Wingdings" panose="05000000000000000000" pitchFamily="2" charset="2"/>
              <a:buNone/>
              <a:defRPr/>
            </a:pPr>
            <a:r>
              <a:rPr lang="en-US" sz="3600" kern="0" dirty="0">
                <a:solidFill>
                  <a:schemeClr val="tx2"/>
                </a:solidFill>
                <a:effectLst>
                  <a:outerShdw blurRad="38100" dist="38100" dir="2700000" algn="tl">
                    <a:srgbClr val="000000">
                      <a:alpha val="43137"/>
                    </a:srgbClr>
                  </a:outerShdw>
                </a:effectLst>
                <a:ea typeface="+mj-ea"/>
                <a:cs typeface="+mj-cs"/>
              </a:rPr>
              <a:t>Rev 3:22</a:t>
            </a:r>
          </a:p>
          <a:p>
            <a:pPr marL="0" indent="0" algn="just">
              <a:spcBef>
                <a:spcPts val="0"/>
              </a:spcBef>
              <a:spcAft>
                <a:spcPts val="1200"/>
              </a:spcAft>
              <a:buFont typeface="Wingdings" panose="05000000000000000000" pitchFamily="2" charset="2"/>
              <a:buNone/>
              <a:defRPr/>
            </a:pPr>
            <a:r>
              <a:rPr lang="en-US" altLang="en-US" kern="0" dirty="0">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He who has an ear, let him hear what the Spirit says</a:t>
            </a:r>
            <a:r>
              <a:rPr lang="en-US" kern="0" dirty="0">
                <a:effectLst>
                  <a:outerShdw blurRad="38100" dist="38100" dir="2700000" algn="tl">
                    <a:srgbClr val="000000">
                      <a:alpha val="43137"/>
                    </a:srgbClr>
                  </a:outerShdw>
                </a:effectLst>
              </a:rPr>
              <a:t> to the churches</a:t>
            </a:r>
            <a:r>
              <a:rPr lang="en-US" altLang="en-US" kern="0" dirty="0">
                <a:effectLst>
                  <a:outerShdw blurRad="38100" dist="38100" dir="2700000" algn="tl">
                    <a:srgbClr val="000000">
                      <a:alpha val="43137"/>
                    </a:srgbClr>
                  </a:outerShdw>
                </a:effectLst>
              </a:rPr>
              <a:t>.”</a:t>
            </a:r>
            <a:endParaRPr lang="en-US" kern="0" dirty="0">
              <a:effectLst>
                <a:outerShdw blurRad="38100" dist="38100" dir="2700000" algn="tl">
                  <a:srgbClr val="000000">
                    <a:alpha val="43137"/>
                  </a:srgbClr>
                </a:outerShdw>
              </a:effectLst>
              <a:cs typeface="Calibri" pitchFamily="34" charset="0"/>
            </a:endParaRPr>
          </a:p>
        </p:txBody>
      </p:sp>
    </p:spTree>
    <p:extLst>
      <p:ext uri="{BB962C8B-B14F-4D97-AF65-F5344CB8AC3E}">
        <p14:creationId xmlns:p14="http://schemas.microsoft.com/office/powerpoint/2010/main" val="1474186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Deuteronomy 6:4-7</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Hear, O Israel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our God,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one!...</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words, which I am commanding you today, shall be on your heart.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shall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teach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diligently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shall talk of them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your house and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walk</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the way and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down and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rise</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      </a:t>
            </a:r>
          </a:p>
        </p:txBody>
      </p:sp>
    </p:spTree>
    <p:extLst>
      <p:ext uri="{BB962C8B-B14F-4D97-AF65-F5344CB8AC3E}">
        <p14:creationId xmlns:p14="http://schemas.microsoft.com/office/powerpoint/2010/main" val="1730042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8. Exhortation to Listen </a:t>
            </a:r>
          </a:p>
        </p:txBody>
      </p:sp>
      <p:pic>
        <p:nvPicPr>
          <p:cNvPr id="2" name="Picture 1">
            <a:extLst>
              <a:ext uri="{FF2B5EF4-FFF2-40B4-BE49-F238E27FC236}">
                <a16:creationId xmlns:a16="http://schemas.microsoft.com/office/drawing/2014/main" id="{E2873140-CF95-4966-A4DA-79C884D0ED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7960" y="2514600"/>
            <a:ext cx="2434976" cy="1828800"/>
          </a:xfrm>
          <a:prstGeom prst="rect">
            <a:avLst/>
          </a:prstGeom>
        </p:spPr>
      </p:pic>
      <p:sp>
        <p:nvSpPr>
          <p:cNvPr id="6" name="Content Placeholder 2">
            <a:extLst>
              <a:ext uri="{FF2B5EF4-FFF2-40B4-BE49-F238E27FC236}">
                <a16:creationId xmlns:a16="http://schemas.microsoft.com/office/drawing/2014/main" id="{40C56C48-F043-476D-8E09-1498BB8B87D6}"/>
              </a:ext>
            </a:extLst>
          </p:cNvPr>
          <p:cNvSpPr txBox="1">
            <a:spLocks/>
          </p:cNvSpPr>
          <p:nvPr/>
        </p:nvSpPr>
        <p:spPr bwMode="auto">
          <a:xfrm>
            <a:off x="533400" y="1600200"/>
            <a:ext cx="5562600" cy="236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600"/>
              </a:spcAft>
              <a:buFont typeface="Wingdings" panose="05000000000000000000" pitchFamily="2" charset="2"/>
              <a:buNone/>
              <a:defRPr/>
            </a:pPr>
            <a:r>
              <a:rPr lang="en-US" sz="3600" kern="0" dirty="0">
                <a:solidFill>
                  <a:schemeClr val="tx2"/>
                </a:solidFill>
                <a:effectLst>
                  <a:outerShdw blurRad="38100" dist="38100" dir="2700000" algn="tl">
                    <a:srgbClr val="000000">
                      <a:alpha val="43137"/>
                    </a:srgbClr>
                  </a:outerShdw>
                </a:effectLst>
                <a:ea typeface="+mj-ea"/>
                <a:cs typeface="+mj-cs"/>
              </a:rPr>
              <a:t>Rev 3:22</a:t>
            </a:r>
          </a:p>
          <a:p>
            <a:pPr marL="0" indent="0" algn="just">
              <a:spcBef>
                <a:spcPts val="0"/>
              </a:spcBef>
              <a:spcAft>
                <a:spcPts val="1200"/>
              </a:spcAft>
              <a:buFont typeface="Wingdings" panose="05000000000000000000" pitchFamily="2" charset="2"/>
              <a:buNone/>
              <a:defRPr/>
            </a:pPr>
            <a:r>
              <a:rPr lang="en-US" altLang="en-US" kern="0" dirty="0">
                <a:effectLst>
                  <a:outerShdw blurRad="38100" dist="38100" dir="2700000" algn="tl">
                    <a:srgbClr val="000000">
                      <a:alpha val="43137"/>
                    </a:srgbClr>
                  </a:outerShdw>
                </a:effectLst>
              </a:rPr>
              <a:t>“</a:t>
            </a:r>
            <a:r>
              <a:rPr lang="en-US" kern="0" dirty="0">
                <a:effectLst>
                  <a:outerShdw blurRad="38100" dist="38100" dir="2700000" algn="tl">
                    <a:srgbClr val="000000">
                      <a:alpha val="43137"/>
                    </a:srgbClr>
                  </a:outerShdw>
                </a:effectLst>
              </a:rPr>
              <a:t>He who has an ear, let him hear what the Spirit says </a:t>
            </a:r>
            <a:r>
              <a:rPr lang="en-US" b="1" u="sng" dirty="0">
                <a:solidFill>
                  <a:srgbClr val="FFFFCC"/>
                </a:solidFill>
                <a:effectLst>
                  <a:outerShdw blurRad="38100" dist="38100" dir="2700000" algn="tl">
                    <a:srgbClr val="000000">
                      <a:alpha val="43137"/>
                    </a:srgbClr>
                  </a:outerShdw>
                </a:effectLst>
              </a:rPr>
              <a:t>to the churches</a:t>
            </a:r>
            <a:r>
              <a:rPr lang="en-US" altLang="en-US" kern="0" dirty="0">
                <a:effectLst>
                  <a:outerShdw blurRad="38100" dist="38100" dir="2700000" algn="tl">
                    <a:srgbClr val="000000">
                      <a:alpha val="43137"/>
                    </a:srgbClr>
                  </a:outerShdw>
                </a:effectLst>
              </a:rPr>
              <a:t>.”</a:t>
            </a:r>
            <a:endParaRPr lang="en-US" kern="0" dirty="0">
              <a:effectLst>
                <a:outerShdw blurRad="38100" dist="38100" dir="2700000" algn="tl">
                  <a:srgbClr val="000000">
                    <a:alpha val="43137"/>
                  </a:srgbClr>
                </a:outerShdw>
              </a:effectLst>
              <a:cs typeface="Calibri" pitchFamily="34" charset="0"/>
            </a:endParaRPr>
          </a:p>
        </p:txBody>
      </p:sp>
    </p:spTree>
    <p:extLst>
      <p:ext uri="{BB962C8B-B14F-4D97-AF65-F5344CB8AC3E}">
        <p14:creationId xmlns:p14="http://schemas.microsoft.com/office/powerpoint/2010/main" val="304708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2727569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97164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979418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looked, and behold, a door standing open in heaven, and the first voice which I had heard, like the sound of a trumpet speaking with me, said, ‘Come up here, and I will show you what must take place after these things</a:t>
            </a:r>
            <a:r>
              <a:rPr lang="en-US" sz="3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CB69889-E8E5-4A45-A188-711C20D6B5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1299733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3:21</a:t>
            </a:r>
          </a:p>
          <a:p>
            <a:pPr marL="0" indent="0" algn="just">
              <a:spcBef>
                <a:spcPts val="0"/>
              </a:spcBef>
              <a:spcAft>
                <a:spcPts val="1200"/>
              </a:spcAft>
              <a:buNone/>
              <a:defRPr/>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 who overcomes, I will grant to him to sit down with Me on My throne, as I also overcame and </a:t>
            </a:r>
            <a:r>
              <a:rPr lang="en-US" b="1" u="sng" dirty="0">
                <a:solidFill>
                  <a:srgbClr val="FFFFCC"/>
                </a:solidFill>
                <a:effectLst>
                  <a:outerShdw blurRad="38100" dist="38100" dir="2700000" algn="tl">
                    <a:srgbClr val="000000">
                      <a:alpha val="43137"/>
                    </a:srgbClr>
                  </a:outerShdw>
                </a:effectLst>
              </a:rPr>
              <a:t>sat down with My Father on His throne</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7. Promise to the Overcomers </a:t>
            </a: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1488" y="2514600"/>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654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3573938566"/>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Philadelphia</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3:7-13</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Missionary</a:t>
                      </a:r>
                    </a:p>
                  </a:txBody>
                  <a:tcPr marT="45713" marB="45713" anchor="ctr" horzOverflow="overflow">
                    <a:solidFill>
                      <a:srgbClr val="FFFFCC"/>
                    </a:solidFill>
                  </a:tcPr>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991051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86C0F7-D34D-4B19-A050-168E925309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12:5</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she gave birth to a son, a male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is to rule all the nations with a rod of iron;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her child was caught up to God and to His throne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95325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Laodicea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3:14-22</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(14a)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(14b)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(15-17)</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(18-20)</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(19a)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(21</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(22)</a:t>
            </a:r>
          </a:p>
        </p:txBody>
      </p:sp>
      <p:pic>
        <p:nvPicPr>
          <p:cNvPr id="2" name="Picture 2" descr="Image result for laodicea">
            <a:extLst>
              <a:ext uri="{FF2B5EF4-FFF2-40B4-BE49-F238E27FC236}">
                <a16:creationId xmlns:a16="http://schemas.microsoft.com/office/drawing/2014/main" id="{754F835A-BDD8-4BBD-907E-316BFCED05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7543" y="2514600"/>
            <a:ext cx="353785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196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3689613858"/>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Laodicea</a:t>
                      </a:r>
                    </a:p>
                  </a:txBody>
                  <a:tcPr marT="45713" marB="4571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3:14-22</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Man-centered</a:t>
                      </a:r>
                    </a:p>
                  </a:txBody>
                  <a:tcPr marT="45713" marB="45713" anchor="ctr" horzOverflow="overflow">
                    <a:solidFill>
                      <a:srgbClr val="FFFFCC"/>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68630660"/>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17597</TotalTime>
  <Words>3123</Words>
  <Application>Microsoft Office PowerPoint</Application>
  <PresentationFormat>On-screen Show (4:3)</PresentationFormat>
  <Paragraphs>532</Paragraphs>
  <Slides>83</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Arial</vt:lpstr>
      <vt:lpstr>Calibri</vt:lpstr>
      <vt:lpstr>Times New Roman</vt:lpstr>
      <vt:lpstr>Wingdings</vt:lpstr>
      <vt:lpstr>Azure</vt:lpstr>
      <vt:lpstr>PowerPoint Presentation</vt:lpstr>
      <vt:lpstr>Revelation 1:19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Laodicea  Revelation 3:14-22</vt:lpstr>
      <vt:lpstr>Laodicea  Revelation 3:14-22</vt:lpstr>
      <vt:lpstr>PowerPoint Presentation</vt:lpstr>
      <vt:lpstr>Laodicea  Revelation 3:14-22</vt:lpstr>
      <vt:lpstr>2. Description of Christ to Philadelphia  (Rev. 3:14b)</vt:lpstr>
      <vt:lpstr>Laodicea  Revelation 3:14-22</vt:lpstr>
      <vt:lpstr>William Newell The Book of the Revelation (Chicago: Moody, 1935), 75.</vt:lpstr>
      <vt:lpstr>Laodicea  Revelation 3:14-22</vt:lpstr>
      <vt:lpstr>4. Rebuke to Laodicea  (Rev. 3:15-17)</vt:lpstr>
      <vt:lpstr>Laodicea  Revelation 3:14-22</vt:lpstr>
      <vt:lpstr>5. Exhortation to Change  (Rev. 3:18-20)</vt:lpstr>
      <vt:lpstr>PowerPoint Presentation</vt:lpstr>
      <vt:lpstr>PowerPoint Presentation</vt:lpstr>
      <vt:lpstr>Laodicea  Revelation 3:14-22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Laodicea  Revelation 3:14-22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Christ’s Three Offices</vt:lpstr>
      <vt:lpstr>Christ’s Three Offices</vt:lpstr>
      <vt:lpstr>PowerPoint Presentation</vt:lpstr>
      <vt:lpstr>PowerPoint Presentation</vt:lpstr>
      <vt:lpstr>Christ’s Three Offices</vt:lpstr>
      <vt:lpstr>PowerPoint Presentation</vt:lpstr>
      <vt:lpstr>Eternal State is Future</vt:lpstr>
      <vt:lpstr>PowerPoint Presentation</vt:lpstr>
      <vt:lpstr>PowerPoint Presentation</vt:lpstr>
      <vt:lpstr>PowerPoint Presentation</vt:lpstr>
      <vt:lpstr>PowerPoint Presentation</vt:lpstr>
      <vt:lpstr>PowerPoint Presentation</vt:lpstr>
      <vt:lpstr>Christ’s Three Offices</vt:lpstr>
      <vt:lpstr>PowerPoint Presentation</vt:lpstr>
      <vt:lpstr>PowerPoint Presentation</vt:lpstr>
      <vt:lpstr>PowerPoint Presentation</vt:lpstr>
      <vt:lpstr>Christ’s High Priestly Activities  in His Present Session </vt:lpstr>
      <vt:lpstr>Christ’s High Priestly Activities  in His Present Session </vt:lpstr>
      <vt:lpstr>PowerPoint Presentation</vt:lpstr>
      <vt:lpstr>PowerPoint Presentation</vt:lpstr>
      <vt:lpstr>PowerPoint Presentation</vt:lpstr>
      <vt:lpstr>Christ’s High Priestly Activities  in His Present Session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Laodicea  Revelation 3:14-22</vt:lpstr>
      <vt:lpstr>PowerPoint Presentation</vt:lpstr>
      <vt:lpstr>PowerPoint Presentation</vt:lpstr>
      <vt:lpstr>PowerPoint Presentation</vt:lpstr>
      <vt:lpstr>PowerPoint Presentation</vt:lpstr>
      <vt:lpstr>PowerPoint Presentation</vt:lpstr>
      <vt:lpstr>Revelation 1:19</vt:lpstr>
      <vt:lpstr>Revelation 1:19</vt:lpstr>
      <vt:lpstr>PowerPoint Presentation</vt:lpstr>
      <vt:lpstr>PowerPoint Presentation</vt:lpstr>
      <vt:lpstr>PowerPoint Presentation</vt:lpstr>
      <vt:lpstr>Conclusion</vt:lpstr>
      <vt:lpstr>Laodicea  Revelation 3:14-22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16-Revelation-3v11-13</dc:title>
  <dc:subject>Revelation</dc:subject>
  <dc:creator>A. Woods</dc:creator>
  <dc:description>Modified by Jim McGowan</dc:description>
  <cp:lastModifiedBy>anne woods</cp:lastModifiedBy>
  <cp:revision>1861</cp:revision>
  <cp:lastPrinted>2018-07-08T14:38:51Z</cp:lastPrinted>
  <dcterms:created xsi:type="dcterms:W3CDTF">2009-03-17T12:21:13Z</dcterms:created>
  <dcterms:modified xsi:type="dcterms:W3CDTF">2018-10-21T13:04:14Z</dcterms:modified>
</cp:coreProperties>
</file>