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8"/>
  </p:notesMasterIdLst>
  <p:handoutMasterIdLst>
    <p:handoutMasterId r:id="rId79"/>
  </p:handoutMasterIdLst>
  <p:sldIdLst>
    <p:sldId id="2067" r:id="rId2"/>
    <p:sldId id="963" r:id="rId3"/>
    <p:sldId id="3944" r:id="rId4"/>
    <p:sldId id="3860" r:id="rId5"/>
    <p:sldId id="3960" r:id="rId6"/>
    <p:sldId id="4239" r:id="rId7"/>
    <p:sldId id="492" r:id="rId8"/>
    <p:sldId id="538" r:id="rId9"/>
    <p:sldId id="4161" r:id="rId10"/>
    <p:sldId id="4193" r:id="rId11"/>
    <p:sldId id="4214" r:id="rId12"/>
    <p:sldId id="4240" r:id="rId13"/>
    <p:sldId id="4279" r:id="rId14"/>
    <p:sldId id="4303" r:id="rId15"/>
    <p:sldId id="4523" r:id="rId16"/>
    <p:sldId id="4650" r:id="rId17"/>
    <p:sldId id="4162" r:id="rId18"/>
    <p:sldId id="4651" r:id="rId19"/>
    <p:sldId id="4163" r:id="rId20"/>
    <p:sldId id="4476" r:id="rId21"/>
    <p:sldId id="4652" r:id="rId22"/>
    <p:sldId id="4152" r:id="rId23"/>
    <p:sldId id="4300" r:id="rId24"/>
    <p:sldId id="4685" r:id="rId25"/>
    <p:sldId id="4686" r:id="rId26"/>
    <p:sldId id="1382" r:id="rId27"/>
    <p:sldId id="4687" r:id="rId28"/>
    <p:sldId id="4688" r:id="rId29"/>
    <p:sldId id="4665" r:id="rId30"/>
    <p:sldId id="4653" r:id="rId31"/>
    <p:sldId id="4654" r:id="rId32"/>
    <p:sldId id="4660" r:id="rId33"/>
    <p:sldId id="4661" r:id="rId34"/>
    <p:sldId id="4662" r:id="rId35"/>
    <p:sldId id="730" r:id="rId36"/>
    <p:sldId id="4663" r:id="rId37"/>
    <p:sldId id="4664" r:id="rId38"/>
    <p:sldId id="813" r:id="rId39"/>
    <p:sldId id="4655" r:id="rId40"/>
    <p:sldId id="4666" r:id="rId41"/>
    <p:sldId id="4667" r:id="rId42"/>
    <p:sldId id="4671" r:id="rId43"/>
    <p:sldId id="4672" r:id="rId44"/>
    <p:sldId id="4684" r:id="rId45"/>
    <p:sldId id="4673" r:id="rId46"/>
    <p:sldId id="4668" r:id="rId47"/>
    <p:sldId id="4669" r:id="rId48"/>
    <p:sldId id="959" r:id="rId49"/>
    <p:sldId id="960" r:id="rId50"/>
    <p:sldId id="579" r:id="rId51"/>
    <p:sldId id="4670" r:id="rId52"/>
    <p:sldId id="4674" r:id="rId53"/>
    <p:sldId id="268" r:id="rId54"/>
    <p:sldId id="545" r:id="rId55"/>
    <p:sldId id="4681" r:id="rId56"/>
    <p:sldId id="1391" r:id="rId57"/>
    <p:sldId id="4656" r:id="rId58"/>
    <p:sldId id="1105" r:id="rId59"/>
    <p:sldId id="4648" r:id="rId60"/>
    <p:sldId id="1383" r:id="rId61"/>
    <p:sldId id="4657" r:id="rId62"/>
    <p:sldId id="4689" r:id="rId63"/>
    <p:sldId id="4319" r:id="rId64"/>
    <p:sldId id="4213" r:id="rId65"/>
    <p:sldId id="1263" r:id="rId66"/>
    <p:sldId id="4675" r:id="rId67"/>
    <p:sldId id="4676" r:id="rId68"/>
    <p:sldId id="3926" r:id="rId69"/>
    <p:sldId id="4658" r:id="rId70"/>
    <p:sldId id="4682" r:id="rId71"/>
    <p:sldId id="4510" r:id="rId72"/>
    <p:sldId id="4192" r:id="rId73"/>
    <p:sldId id="4683" r:id="rId74"/>
    <p:sldId id="2248" r:id="rId75"/>
    <p:sldId id="4659" r:id="rId76"/>
    <p:sldId id="3488" r:id="rId7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6600"/>
    <a:srgbClr val="003300"/>
    <a:srgbClr val="008000"/>
    <a:srgbClr val="0000CC"/>
    <a:srgbClr val="FFFF99"/>
    <a:srgbClr val="A50021"/>
    <a:srgbClr val="000066"/>
    <a:srgbClr val="33CC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95071" autoAdjust="0"/>
  </p:normalViewPr>
  <p:slideViewPr>
    <p:cSldViewPr>
      <p:cViewPr>
        <p:scale>
          <a:sx n="100" d="100"/>
          <a:sy n="100" d="100"/>
        </p:scale>
        <p:origin x="172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E6F0C23-484F-41FC-B4E1-0436582C60C5}" type="datetime1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10/14/2018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00:47:36.834"/>
    </inkml:context>
    <inkml:brush xml:id="br0">
      <inkml:brushProperty name="width" value="0.0265" units="cm"/>
      <inkml:brushProperty name="height" value="0.0265" units="cm"/>
    </inkml:brush>
  </inkml:definitions>
  <inkml:trace contextRef="#ctx0" brushRef="#br0">18293 11582 11840,'0'19'-128,"0"-19"-256,0 19-960,0-19-384,19 19-1024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00:47:37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18919 11715 7808,'-57'-19'2880,"57"19"-1536,0 0-1632,0 0 448,0 0-1504,0 0-544,0 0-1024,0 19-352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00:47:37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18919 11734 2304,'-38'0'960,"76"0"-512,-76 0-1504,38 0-320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0F6AA0AE-7CD5-4F16-ABCB-735DB84D759A}" type="datetime1">
              <a:rPr lang="en-US" smtClean="0"/>
              <a:t>10/14/2018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5F2EEBD-C6F5-4EB9-A959-F2872AB3B627}" type="datetime1">
              <a:rPr lang="en-US" smtClean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9668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69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690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75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01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3958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9844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488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1865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2465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2452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57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868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61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695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6F37EF-C3DC-4734-9315-DC3690F55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1472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519FA5C6-8B19-423F-BCBC-5EA426BA5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95E6AD2D-68AA-462F-8A8A-5DE91022FE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A04F76E8-1C71-4DE0-8A97-DB4214AF7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BDF75-FAFD-4772-87A3-AE2DDCF0B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847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94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67403-144F-4AEC-BC88-67C5B66B5E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64C5-3DB7-4AC4-A6E4-BEC91B3E2FBA}" type="datetime1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B1886-C67F-4246-8472-984A0C9423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9FFE0C-7104-4250-9847-A3BCCD531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48DBA-96FE-4E7C-9802-95FE3A145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42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6014CF87-A633-4A88-B406-42BF4EF1A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ABABA954-B5DF-482C-9B34-D60C40DB9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262B03F8-8AEA-4077-82E6-D1343C29A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0FB9A-EFFF-407F-A45E-2E37533CD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94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3.xml"/><Relationship Id="rId5" Type="http://schemas.openxmlformats.org/officeDocument/2006/relationships/image" Target="../media/image20.emf"/><Relationship Id="rId4" Type="http://schemas.openxmlformats.org/officeDocument/2006/relationships/customXml" Target="../ink/ink2.xml"/><Relationship Id="rId9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slbc-wordpress/wp-content/uploads/2018/05/21010127/TheBookofRevelation-SLBC-WebsiteImage.jpg">
            <a:extLst>
              <a:ext uri="{FF2B5EF4-FFF2-40B4-BE49-F238E27FC236}">
                <a16:creationId xmlns:a16="http://schemas.microsoft.com/office/drawing/2014/main" id="{6BBCB659-9ABA-4634-8520-21702CE6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5DCF4-598D-41E1-94AB-D150A65AB6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5181600"/>
            <a:ext cx="1002323" cy="1371600"/>
          </a:xfrm>
          <a:prstGeom prst="rect">
            <a:avLst/>
          </a:prstGeom>
          <a:ln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9CDD187-4665-4441-9CE9-61C16AFDD123}"/>
              </a:ext>
            </a:extLst>
          </p:cNvPr>
          <p:cNvSpPr txBox="1">
            <a:spLocks/>
          </p:cNvSpPr>
          <p:nvPr/>
        </p:nvSpPr>
        <p:spPr bwMode="auto">
          <a:xfrm>
            <a:off x="838200" y="52578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45" name="Group 217">
            <a:extLst>
              <a:ext uri="{FF2B5EF4-FFF2-40B4-BE49-F238E27FC236}">
                <a16:creationId xmlns:a16="http://schemas.microsoft.com/office/drawing/2014/main" id="{58C71DB7-3A8C-4E7D-8C1D-F5D27F4BB2F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55143047"/>
              </p:ext>
            </p:extLst>
          </p:nvPr>
        </p:nvGraphicFramePr>
        <p:xfrm>
          <a:off x="76200" y="640195"/>
          <a:ext cx="8991601" cy="54556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1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27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en-US" sz="32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DESCRIPTION OF THE SEVEN CHURCHES</a:t>
                      </a:r>
                      <a:br>
                        <a:rPr lang="en-US" altLang="en-US" sz="36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altLang="en-US" sz="2800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Revelation 2‒3</a:t>
                      </a:r>
                      <a:endParaRPr lang="en-US" sz="3200" kern="1200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2057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CHURCH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Ephesus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2:1-7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Loveless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Smyrna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2:8-11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Persecuted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Pergamum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2:12-17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Thyatira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2:18-29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Corrupt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Sardis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3:1-6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Dead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Philadelphia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3:7-13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Missionary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Laodicea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3:14-22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Man-centered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5119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45" name="Group 217">
            <a:extLst>
              <a:ext uri="{FF2B5EF4-FFF2-40B4-BE49-F238E27FC236}">
                <a16:creationId xmlns:a16="http://schemas.microsoft.com/office/drawing/2014/main" id="{58C71DB7-3A8C-4E7D-8C1D-F5D27F4BB2F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94843049"/>
              </p:ext>
            </p:extLst>
          </p:nvPr>
        </p:nvGraphicFramePr>
        <p:xfrm>
          <a:off x="76200" y="640195"/>
          <a:ext cx="8991601" cy="54556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1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27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en-US" sz="32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DESCRIPTION OF THE SEVEN CHURCHES</a:t>
                      </a:r>
                      <a:br>
                        <a:rPr lang="en-US" altLang="en-US" sz="36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altLang="en-US" sz="2800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Revelation 2‒3</a:t>
                      </a:r>
                      <a:endParaRPr lang="en-US" sz="3200" kern="1200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2057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CHURCH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Ephesus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2:1-7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Loveless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Smyrna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2:8-11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Persecuted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Pergamum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2:12-17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Thyatira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2:18-29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Corrupt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Sardis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3:1-6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Dead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Philadelphia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3:7-13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Missionary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Laodicea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3:14-22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Man-centered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0728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45" name="Group 217">
            <a:extLst>
              <a:ext uri="{FF2B5EF4-FFF2-40B4-BE49-F238E27FC236}">
                <a16:creationId xmlns:a16="http://schemas.microsoft.com/office/drawing/2014/main" id="{58C71DB7-3A8C-4E7D-8C1D-F5D27F4BB2F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01014225"/>
              </p:ext>
            </p:extLst>
          </p:nvPr>
        </p:nvGraphicFramePr>
        <p:xfrm>
          <a:off x="76200" y="640195"/>
          <a:ext cx="8991601" cy="54556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1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27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en-US" sz="32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DESCRIPTION OF THE SEVEN CHURCHES</a:t>
                      </a:r>
                      <a:br>
                        <a:rPr lang="en-US" altLang="en-US" sz="36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altLang="en-US" sz="2800" b="0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Revelation 2‒3</a:t>
                      </a:r>
                      <a:endParaRPr lang="en-US" sz="3200" b="0" kern="1200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2057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CHURCH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Ephesus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2:1-7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Loveless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Smyrna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2:8-11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Persecuted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Pergamum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     </a:t>
                      </a: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2:12-17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Thyatira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2:18-29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Corrupt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Sardis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3:1-6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Dead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Philadelphia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3:7-13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Missionary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Laodicea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3:14-22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Man-centered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6998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45" name="Group 217">
            <a:extLst>
              <a:ext uri="{FF2B5EF4-FFF2-40B4-BE49-F238E27FC236}">
                <a16:creationId xmlns:a16="http://schemas.microsoft.com/office/drawing/2014/main" id="{58C71DB7-3A8C-4E7D-8C1D-F5D27F4BB2F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00969200"/>
              </p:ext>
            </p:extLst>
          </p:nvPr>
        </p:nvGraphicFramePr>
        <p:xfrm>
          <a:off x="76200" y="640195"/>
          <a:ext cx="8991601" cy="54556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1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27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en-US" sz="32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DESCRIPTION OF THE SEVEN CHURCHES</a:t>
                      </a:r>
                      <a:br>
                        <a:rPr lang="en-US" altLang="en-US" sz="36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altLang="en-US" sz="2800" b="0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Revelation 2‒3</a:t>
                      </a:r>
                      <a:endParaRPr lang="en-US" sz="3200" b="0" kern="1200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2057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CHURCH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Ephesus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2:1-7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Loveless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Smyrna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2:8-11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Persecuted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Pergamum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2:12-17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Thyatira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    </a:t>
                      </a: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2:18-29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Corrupt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Sardis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3:1-6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Dead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Philadelphia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3:7-13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Missionary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Laodicea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3:14-22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Man-centered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81889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45" name="Group 217">
            <a:extLst>
              <a:ext uri="{FF2B5EF4-FFF2-40B4-BE49-F238E27FC236}">
                <a16:creationId xmlns:a16="http://schemas.microsoft.com/office/drawing/2014/main" id="{58C71DB7-3A8C-4E7D-8C1D-F5D27F4BB2F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50352444"/>
              </p:ext>
            </p:extLst>
          </p:nvPr>
        </p:nvGraphicFramePr>
        <p:xfrm>
          <a:off x="76200" y="640195"/>
          <a:ext cx="8991601" cy="54556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1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27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en-US" sz="32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DESCRIPTION OF THE SEVEN CHURCHES</a:t>
                      </a:r>
                      <a:br>
                        <a:rPr lang="en-US" altLang="en-US" sz="36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altLang="en-US" sz="2800" b="0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Revelation 2‒3</a:t>
                      </a:r>
                      <a:endParaRPr lang="en-US" sz="3200" b="0" kern="1200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2057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CHURCH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Ephesus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2:1-7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Loveless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Smyrna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2:8-11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Persecuted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Pergamum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2:12-17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Thyatira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2:18-29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Corrupt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Sardis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    </a:t>
                      </a: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3:1-6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Dead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Philadelphia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3:7-13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Missionary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Laodicea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3:14-22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Man-centered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33902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45" name="Group 217">
            <a:extLst>
              <a:ext uri="{FF2B5EF4-FFF2-40B4-BE49-F238E27FC236}">
                <a16:creationId xmlns:a16="http://schemas.microsoft.com/office/drawing/2014/main" id="{58C71DB7-3A8C-4E7D-8C1D-F5D27F4BB2F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73938566"/>
              </p:ext>
            </p:extLst>
          </p:nvPr>
        </p:nvGraphicFramePr>
        <p:xfrm>
          <a:off x="76200" y="640195"/>
          <a:ext cx="8991601" cy="54556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1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27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en-US" sz="32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DESCRIPTION OF THE SEVEN CHURCHES</a:t>
                      </a:r>
                      <a:br>
                        <a:rPr lang="en-US" altLang="en-US" sz="36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altLang="en-US" sz="2800" b="0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Revelation 2‒3</a:t>
                      </a:r>
                      <a:endParaRPr lang="en-US" sz="3200" b="0" kern="1200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2057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CHURCH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Ephesus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2:1-7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Loveless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Smyrna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2:8-11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Persecuted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Pergamum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2:12-17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Thyatira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2:18-29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Corrupt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Sardis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3:1-6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Dead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Philadelphia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     </a:t>
                      </a: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3:7-13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Missionary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Laodicea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3:14-22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Man-centered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10510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45" name="Group 217">
            <a:extLst>
              <a:ext uri="{FF2B5EF4-FFF2-40B4-BE49-F238E27FC236}">
                <a16:creationId xmlns:a16="http://schemas.microsoft.com/office/drawing/2014/main" id="{58C71DB7-3A8C-4E7D-8C1D-F5D27F4BB2F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89613858"/>
              </p:ext>
            </p:extLst>
          </p:nvPr>
        </p:nvGraphicFramePr>
        <p:xfrm>
          <a:off x="76200" y="640195"/>
          <a:ext cx="8991601" cy="54556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1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27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en-US" sz="32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DESCRIPTION OF THE SEVEN CHURCHES</a:t>
                      </a:r>
                      <a:br>
                        <a:rPr lang="en-US" altLang="en-US" sz="36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altLang="en-US" sz="2800" b="0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Revelation 2‒3</a:t>
                      </a:r>
                      <a:endParaRPr lang="en-US" sz="3200" b="0" kern="1200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2057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CHURCH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Ephesus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2:1-7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Loveless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Smyrna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2:8-11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Persecuted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Pergamum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2:12-17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Thyatira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2:18-29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Corrupt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Sardis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3:1-6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Dead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Philadelphia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3:7-13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Missionary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Laodicea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3:14-22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Man-centered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63066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Laodicea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3:14-22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(14a)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(14b)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(15-17)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(18-20)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(19a)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(21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Exhortation to listen (22)</a:t>
            </a:r>
          </a:p>
        </p:txBody>
      </p:sp>
      <p:pic>
        <p:nvPicPr>
          <p:cNvPr id="2" name="Picture 2" descr="Image result for laodicea">
            <a:extLst>
              <a:ext uri="{FF2B5EF4-FFF2-40B4-BE49-F238E27FC236}">
                <a16:creationId xmlns:a16="http://schemas.microsoft.com/office/drawing/2014/main" id="{754F835A-BDD8-4BBD-907E-316BFCED0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543" y="2514600"/>
            <a:ext cx="353785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11054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Laodicea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3:14-22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(14a)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(14b)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(15-17)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(18-20)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(19a)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(21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Exhortation to listen (22)</a:t>
            </a:r>
          </a:p>
        </p:txBody>
      </p:sp>
      <p:pic>
        <p:nvPicPr>
          <p:cNvPr id="2" name="Picture 2" descr="Image result for laodicea">
            <a:extLst>
              <a:ext uri="{FF2B5EF4-FFF2-40B4-BE49-F238E27FC236}">
                <a16:creationId xmlns:a16="http://schemas.microsoft.com/office/drawing/2014/main" id="{754F835A-BDD8-4BBD-907E-316BFCED0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543" y="2514600"/>
            <a:ext cx="353785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2376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ulloKr\AppData\Local\Microsoft\Windows\Temporary Internet Files\Content.IE5\PONOXAD0\MP900382922[1].jpg">
            <a:extLst>
              <a:ext uri="{FF2B5EF4-FFF2-40B4-BE49-F238E27FC236}">
                <a16:creationId xmlns:a16="http://schemas.microsoft.com/office/drawing/2014/main" id="{262D227C-7ABB-4FAE-81CF-0276FD57AB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1143000"/>
            <a:ext cx="6335713" cy="4525963"/>
          </a:xfrm>
        </p:spPr>
      </p:pic>
      <p:pic>
        <p:nvPicPr>
          <p:cNvPr id="26627" name="Picture 2" descr="C:\Users\BulloKr\AppData\Local\Microsoft\Windows\Temporary Internet Files\Content.Outlook\N34490JH\image (2).jpg">
            <a:extLst>
              <a:ext uri="{FF2B5EF4-FFF2-40B4-BE49-F238E27FC236}">
                <a16:creationId xmlns:a16="http://schemas.microsoft.com/office/drawing/2014/main" id="{1D34D6F6-82FD-481C-8B43-412F426B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90500"/>
            <a:ext cx="838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7">
            <a:extLst>
              <a:ext uri="{FF2B5EF4-FFF2-40B4-BE49-F238E27FC236}">
                <a16:creationId xmlns:a16="http://schemas.microsoft.com/office/drawing/2014/main" id="{F84ED823-27E7-471C-8AD4-4B21E753D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191000"/>
            <a:ext cx="1280746" cy="6096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3894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Answering Ten Questions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1140643"/>
            <a:ext cx="8458200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title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of Jesus Christ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wrote it?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John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Where was it written from?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Patmos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Whom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Seven Churches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A.D. 95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is it organized (outline)?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 part outline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was it delivered</a:t>
            </a:r>
            <a:r>
              <a:rPr lang="en-US" sz="2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Seven steps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Why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Encouragement and holiness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it about?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 final victory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makes the book different?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OT relationship</a:t>
            </a:r>
          </a:p>
        </p:txBody>
      </p:sp>
      <p:pic>
        <p:nvPicPr>
          <p:cNvPr id="20484" name="Picture 2" descr="http://iconreader.files.wordpress.com/2010/08/12_johntheologian.jpg">
            <a:extLst>
              <a:ext uri="{FF2B5EF4-FFF2-40B4-BE49-F238E27FC236}">
                <a16:creationId xmlns:a16="http://schemas.microsoft.com/office/drawing/2014/main" id="{0547C1CB-0812-4713-970D-1CF9DCC9E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228601"/>
            <a:ext cx="1111827" cy="1389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785524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76301" y="228314"/>
            <a:ext cx="7391399" cy="114328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Newell</a:t>
            </a:r>
            <a:br>
              <a:rPr lang="en-US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Newell, The Book of the Revelation (Chicago: Moody, 1935), 75.</a:t>
            </a:r>
            <a:endParaRPr lang="en-US" alt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14300" y="1524000"/>
            <a:ext cx="8915400" cy="2058402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name comes from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people, and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dikao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 rule: the rule of the people: ‘democracy,’ in other words</a:t>
            </a: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.”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3575609" y="3821322"/>
              <a:ext cx="6840" cy="20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1163" y="3816723"/>
                <a:ext cx="15732" cy="29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3780449" y="3862362"/>
              <a:ext cx="20880" cy="7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6129" y="3858042"/>
                <a:ext cx="295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3787289" y="3876042"/>
              <a:ext cx="14040" cy="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82969" y="3871722"/>
                <a:ext cx="22680" cy="9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6149A26-2ECA-44C1-8604-94A1E0CFE9E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65546"/>
            <a:ext cx="753114" cy="1097280"/>
          </a:xfrm>
          <a:prstGeom prst="rect">
            <a:avLst/>
          </a:prstGeom>
        </p:spPr>
      </p:pic>
      <p:pic>
        <p:nvPicPr>
          <p:cNvPr id="12" name="Picture 2" descr="Image result for laodicea">
            <a:extLst>
              <a:ext uri="{FF2B5EF4-FFF2-40B4-BE49-F238E27FC236}">
                <a16:creationId xmlns:a16="http://schemas.microsoft.com/office/drawing/2014/main" id="{8A9E8661-CAC4-446C-A903-0440AA3B0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1472" y="2971800"/>
            <a:ext cx="6281057" cy="351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061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Laodicea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3:14-22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(14a)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(14b)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(15-17)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(18-20)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(19a)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(21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Exhortation to listen (22)</a:t>
            </a:r>
          </a:p>
        </p:txBody>
      </p:sp>
      <p:pic>
        <p:nvPicPr>
          <p:cNvPr id="2" name="Picture 2" descr="Image result for laodicea">
            <a:extLst>
              <a:ext uri="{FF2B5EF4-FFF2-40B4-BE49-F238E27FC236}">
                <a16:creationId xmlns:a16="http://schemas.microsoft.com/office/drawing/2014/main" id="{754F835A-BDD8-4BBD-907E-316BFCED0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543" y="2514600"/>
            <a:ext cx="353785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993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E0FE7-1F01-496D-9609-00AA283204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36" y="685800"/>
            <a:ext cx="869052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1776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2. Description of Christ to Philadelphia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3:14b)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04900" y="1365738"/>
            <a:ext cx="6934200" cy="3053862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Amen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Faithful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True witness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originator or source of creation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4440E-5CEE-46F3-A70E-1A1776FAF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630" y="4572000"/>
            <a:ext cx="2124741" cy="21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3487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2. Description of Christ to Philadelphia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3:14b)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04900" y="1365738"/>
            <a:ext cx="6934200" cy="3053862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Amen</a:t>
            </a:r>
            <a:endParaRPr lang="en-US" sz="3600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Faithful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True witness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originator or source of creation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4440E-5CEE-46F3-A70E-1A1776FAF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630" y="4572000"/>
            <a:ext cx="2124741" cy="21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5596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2. Description of Christ to Philadelphia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3:14b)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04900" y="1365738"/>
            <a:ext cx="6934200" cy="3053862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Amen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Faithful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True witness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originator or source of creation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4440E-5CEE-46F3-A70E-1A1776FAF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630" y="4572000"/>
            <a:ext cx="2124741" cy="21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9273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8469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John 1:9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we confess our sins, He is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faithful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righteous to forgive us our sins and to cleanse us from all unrighteousness.”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0902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2. Description of Christ to Philadelphia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3:14b)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04900" y="1365738"/>
            <a:ext cx="6934200" cy="3053862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Amen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Faithful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True witness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originator or source of creation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4440E-5CEE-46F3-A70E-1A1776FAF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630" y="4572000"/>
            <a:ext cx="2124741" cy="21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0815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2. Description of Christ to Philadelphia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3:14b)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04900" y="1365738"/>
            <a:ext cx="6934200" cy="3053862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Amen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Faithful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True witness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originator or source of creation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4440E-5CEE-46F3-A70E-1A1776FAF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630" y="4572000"/>
            <a:ext cx="2124741" cy="21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3321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96FFCB-F476-48C8-B735-95ABDF6CD6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38" y="228600"/>
            <a:ext cx="767612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068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Prologue (Rev. 1:1-8)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6324600" cy="5181600"/>
          </a:xfrm>
        </p:spPr>
        <p:txBody>
          <a:bodyPr/>
          <a:lstStyle/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Title (1a)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Chain of Communication (1b-2)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Blessing (3)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Author (4a)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Audience (4b)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Greeting (4c)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Source (4d-5a)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Subject (5b-8)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671A7B-F434-422D-9091-80388EEBA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0098" y="2514600"/>
            <a:ext cx="354530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2022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Laodicea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3:14-22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(14a)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(14b)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(15-17)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(18-20)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(19a)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(21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Exhortation to listen (22)</a:t>
            </a:r>
          </a:p>
        </p:txBody>
      </p:sp>
      <p:pic>
        <p:nvPicPr>
          <p:cNvPr id="2" name="Picture 2" descr="Image result for laodicea">
            <a:extLst>
              <a:ext uri="{FF2B5EF4-FFF2-40B4-BE49-F238E27FC236}">
                <a16:creationId xmlns:a16="http://schemas.microsoft.com/office/drawing/2014/main" id="{754F835A-BDD8-4BBD-907E-316BFCED0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543" y="2514600"/>
            <a:ext cx="353785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78283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Laodicea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3:14-22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(14a)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(14b)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(15-17)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(18-20)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(19a)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(21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Exhortation to listen (22)</a:t>
            </a:r>
          </a:p>
        </p:txBody>
      </p:sp>
      <p:pic>
        <p:nvPicPr>
          <p:cNvPr id="2" name="Picture 2" descr="Image result for laodicea">
            <a:extLst>
              <a:ext uri="{FF2B5EF4-FFF2-40B4-BE49-F238E27FC236}">
                <a16:creationId xmlns:a16="http://schemas.microsoft.com/office/drawing/2014/main" id="{754F835A-BDD8-4BBD-907E-316BFCED0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543" y="2514600"/>
            <a:ext cx="353785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18374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4. Rebuke to Laodicea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3:15-17)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534400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Luke warm ‒ 15-16a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Christ’s reaction  ‒ 16b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curse of prosperity ‒ 17a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Spiritual blindness ‒ 17b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260" y="2057400"/>
            <a:ext cx="26581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8818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4. Rebuke to Laodicea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3:15-17)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534400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Luke warm ‒ 15-16a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Christ’s reaction  ‒ 16b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curse of prosperity ‒ 17a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Spiritual blindness ‒ 17b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260" y="2057400"/>
            <a:ext cx="26581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3965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4. Rebuke to Laodicea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3:15-17)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534400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Luke warm ‒ 15-16a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Christ’s reaction  ‒ 16b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curse of prosperity ‒ 17a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Spiritual blindness ‒ 17b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260" y="2057400"/>
            <a:ext cx="26581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9650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DAD9A7-EE3A-4321-AACB-8D8493C72D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98659" name="Rectangle 1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10:27-29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alt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27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My sheep hear My voice, and I know them, and they follow Me;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28 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I give eternal life to them, and they will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never perish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en-US" sz="3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[</a:t>
            </a:r>
            <a:r>
              <a:rPr lang="en-US" sz="3000" b="1" i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ou</a:t>
            </a:r>
            <a:r>
              <a:rPr lang="en-US" sz="3000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000" b="1" i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mē</a:t>
            </a:r>
            <a:r>
              <a:rPr lang="en-US" sz="3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</a:t>
            </a:r>
            <a:r>
              <a:rPr lang="en-US" sz="3000" b="1" i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aiōnia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]; and no one will snatch them out of My hand.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29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My Father, who has given them to Me, is greater than all; and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one is able to snatch </a:t>
            </a:r>
            <a:r>
              <a:rPr lang="en-US" sz="30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them</a:t>
            </a: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out of the Father’s hand.”</a:t>
            </a:r>
            <a:endParaRPr lang="en-US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0F06C5-0759-44F1-8FDD-E91F4D3191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546" y="3581400"/>
            <a:ext cx="1728908" cy="1371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652138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4. Rebuke to Laodicea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3:15-17)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534400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Luke warm ‒ 15-16a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Christ’s reaction  ‒ 16b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curse of prosperity ‒ 17a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Spiritual blindness ‒ 17b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260" y="2057400"/>
            <a:ext cx="26581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885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4. Rebuke to Laodicea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3:15-17)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534400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Luke warm ‒ 15-16a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Christ’s reaction  ‒ 16b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curse of prosperity ‒ 17a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Spiritual blindness ‒ 17b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260" y="2057400"/>
            <a:ext cx="26581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2152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D3EE0A-9A95-4956-A923-AA1FC9C01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154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2:9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know your tribulation and your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poverty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(but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are rich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), and the blasphemy by those who say they are Jews and are not, but are a synagogue of Satan.”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011197-2529-438F-AF71-1C226654E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211" y="3200400"/>
            <a:ext cx="282157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851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Laodicea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3:14-22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(14a)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(14b)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(15-17)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(18-20)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(19a)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(21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Exhortation to listen (22)</a:t>
            </a:r>
          </a:p>
        </p:txBody>
      </p:sp>
      <p:pic>
        <p:nvPicPr>
          <p:cNvPr id="2" name="Picture 2" descr="Image result for laodicea">
            <a:extLst>
              <a:ext uri="{FF2B5EF4-FFF2-40B4-BE49-F238E27FC236}">
                <a16:creationId xmlns:a16="http://schemas.microsoft.com/office/drawing/2014/main" id="{754F835A-BDD8-4BBD-907E-316BFCED0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543" y="2514600"/>
            <a:ext cx="353785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8255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0F0BF-8E4A-4AE2-BCF8-7D7C7DC59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154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1:19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“Therefore write the things which you have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will take place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after these things [</a:t>
            </a:r>
            <a:r>
              <a:rPr lang="en-US" sz="3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 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tauta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729C2-27CE-4FCF-830E-BE1C62CFEC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04" y="2971800"/>
            <a:ext cx="24611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7378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5. Exhortation to Change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3:18-20)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534400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Buy from Christ  ‒ 18a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Gold ‒ 18b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White garments ‒ 18c 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 salve ‒ 18d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 zealous ‒ 19b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Repent ‒ 19c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Restore fellowship ‒ 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260" y="2057400"/>
            <a:ext cx="26581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6643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5. Exhortation to Change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3:18-20)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534400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Buy from Christ  ‒ 18a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Gold ‒ 18b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White garments ‒ 18c 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 salve ‒ 18d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 zealous ‒ 19b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Repent ‒ 19c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Restore fellowship ‒ 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260" y="2057400"/>
            <a:ext cx="26581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7760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5. Exhortation to Change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3:18-20)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534400" cy="4114800"/>
          </a:xfrm>
        </p:spPr>
        <p:txBody>
          <a:bodyPr/>
          <a:lstStyle/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Buy from Christ  ‒ 18a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Gold ‒ 18b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White garments ‒ 18c 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 salve ‒ 18d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 zealous ‒ 19b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Repent ‒ 19c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Restore fellowship ‒ 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260" y="2057400"/>
            <a:ext cx="26581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0506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5. Exhortation to Change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3:18-20)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534400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Buy from Christ  ‒ 18a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Gold ‒ 18b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White garments ‒ 18c 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 salve ‒ 18d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 zealous ‒ 19b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Repent ‒ 19c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Restore fellowship ‒ 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260" y="2057400"/>
            <a:ext cx="26581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2156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600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John 1:9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we confess our sins, He is faithful and righteous to forgive us our sins and to cleanse us from all unrighteousness.”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8527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5. Exhortation to Change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3:18-20)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534400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Buy from Christ  ‒ 18a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Gold ‒ 18b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White garments ‒ 18c 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 salve ‒ 18d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 zealous ‒ 19b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Repent ‒ 19c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Restore fellowship ‒ 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260" y="2057400"/>
            <a:ext cx="26581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4130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5. Exhortation to Change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3:18-20)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534400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Buy from Christ  ‒ 18a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Gold ‒ 18b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White garments ‒ 18c 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 salve ‒ 18d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 zealous ‒ 19b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Repent ‒ 19c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Restore fellowship ‒ 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260" y="2057400"/>
            <a:ext cx="26581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7566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5. Exhortation to Change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3:18-20)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534400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Buy from Christ  ‒ 18a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Gold ‒ 18b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White garments ‒ 18c 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 salve ‒ 18d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 zealous ‒ 19b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Repent ‒ 19c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Restore fellowship ‒ 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260" y="2057400"/>
            <a:ext cx="26581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37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171700" y="304800"/>
            <a:ext cx="4800600" cy="1295400"/>
          </a:xfrm>
        </p:spPr>
        <p:txBody>
          <a:bodyPr/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en-US" alt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Lewis Sperry Chafer</a:t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vol. 7, Systematic Theology (Grand Rapids, MI: </a:t>
            </a:r>
            <a:r>
              <a:rPr lang="en-US" alt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Kregel</a:t>
            </a:r>
            <a:r>
              <a:rPr lang="en-US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Publications, 1993), 265-66.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297363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[A] serious Arminian error respecting this doctrine occurs when </a:t>
            </a:r>
            <a:r>
              <a:rPr lang="en-US" altLang="en-US" sz="28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repentance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added to faith or believing as a condition of salvation. It is true that repentance can very well be required as a condition of salvation, but then only because the change of mind which...has been involved when turning from every other confidence to the </a:t>
            </a:r>
            <a:r>
              <a:rPr lang="en-US" altLang="en-US" sz="28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needful trust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Christ. Such turning about, of course, cannot be achieved without a change of mind. </a:t>
            </a:r>
          </a:p>
        </p:txBody>
      </p:sp>
      <p:pic>
        <p:nvPicPr>
          <p:cNvPr id="4" name="Picture 2" descr="http://t1.gstatic.com/images?q=tbn:ANd9GcQxv3vyi4YqgamHAJTIgWkNJkLqWWIuAG2pkecTpX67vjz6XE96K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778499" cy="10972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87680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vital newness of mind is a part of believing, after all, and therefore it may be and is used as a </a:t>
            </a:r>
            <a:r>
              <a:rPr lang="en-US" altLang="en-US" sz="28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synonym for believing</a:t>
            </a: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times (cf. Acts 17:30; 20:21; 26:20; Rom. 2:4; 2Tim. 2:25; 2 Pet. 3:9). </a:t>
            </a:r>
            <a:r>
              <a:rPr lang="en-US" altLang="en-US" sz="28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Repentance</a:t>
            </a: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nevertheless cannot be added to believing as a condition of salvation, because upwards of 150 passages of Scripture condition salvation upon believing only (cf. John 3:16; Acts 16:31).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56207F-61CE-4FD7-AF3C-24BF5C8612D0}"/>
              </a:ext>
            </a:extLst>
          </p:cNvPr>
          <p:cNvSpPr txBox="1">
            <a:spLocks/>
          </p:cNvSpPr>
          <p:nvPr/>
        </p:nvSpPr>
        <p:spPr bwMode="auto">
          <a:xfrm>
            <a:off x="2171700" y="304800"/>
            <a:ext cx="480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n-US" altLang="en-US" sz="32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Lewis Sperry Chafer</a:t>
            </a:r>
            <a:br>
              <a:rPr lang="en-US" altLang="en-US" sz="32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vol. 7, Systematic Theology (Grand Rapids, MI: Kregel Publications, 1993), 265-66.</a:t>
            </a:r>
            <a:endParaRPr lang="en-US" altLang="en-US"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t1.gstatic.com/images?q=tbn:ANd9GcQxv3vyi4YqgamHAJTIgWkNJkLqWWIuAG2pkecTpX67vjz6XE96Kw">
            <a:extLst>
              <a:ext uri="{FF2B5EF4-FFF2-40B4-BE49-F238E27FC236}">
                <a16:creationId xmlns:a16="http://schemas.microsoft.com/office/drawing/2014/main" id="{2A53FC36-6A6E-4507-966F-C5AFB6BBE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778499" cy="10972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155414"/>
            <a:ext cx="7124700" cy="25021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Seen (Chapter 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Are (Chapters 2–3)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After these things (Chapters 4–22)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1:19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77E6-0692-4CC4-94FD-7E5B5AE4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31" y="3733800"/>
            <a:ext cx="26581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3853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28600" y="1219240"/>
          <a:ext cx="8686800" cy="441952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7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3904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Three Tenses of Salvation</a:t>
                      </a:r>
                      <a:endParaRPr lang="en-US" sz="3600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T="45712" marB="45712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6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2547989958"/>
                  </a:ext>
                </a:extLst>
              </a:tr>
              <a:tr h="883904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26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04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904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904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24071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5. Exhortation to Change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3:18-20)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534400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Buy from Christ  ‒ 18a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Gold ‒ 18b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White garments ‒ 18c 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 salve ‒ 18d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 zealous ‒ 19b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Repent ‒ 19c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Restore fellowship ‒ 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260" y="2057400"/>
            <a:ext cx="26581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587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457200" y="552132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Lewis Sperry Chafer, vol. 7, </a:t>
            </a:r>
            <a:r>
              <a:rPr lang="en-US" alt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Systematic Theology</a:t>
            </a:r>
            <a:br>
              <a:rPr lang="en-US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(Grand Rapids, MI: Kregel Publications, 1993), 265-66.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3276600" y="1676400"/>
            <a:ext cx="5448300" cy="26670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“</a:t>
            </a: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…because upwards of 150 passages of Scripture condition salvation upon believing only</a:t>
            </a: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(cf. John 3:16; Acts 16:31).</a:t>
            </a:r>
            <a:r>
              <a:rPr lang="en-US" altLang="en-US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”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7108" name="Picture 2" descr="http://t1.gstatic.com/images?q=tbn:ANd9GcQxv3vyi4YqgamHAJTIgWkNJkLqWWIuAG2pkecTpX67vjz6XE96Kw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57200" y="1405103"/>
            <a:ext cx="2517163" cy="3547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534400" cy="7159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Belief – God’s One Condition for Justification</a:t>
            </a:r>
          </a:p>
        </p:txBody>
      </p:sp>
    </p:spTree>
    <p:extLst>
      <p:ext uri="{BB962C8B-B14F-4D97-AF65-F5344CB8AC3E}">
        <p14:creationId xmlns:p14="http://schemas.microsoft.com/office/powerpoint/2010/main" val="3489207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228600" y="990600"/>
            <a:ext cx="6629400" cy="152400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FFFFCC"/>
                </a:solidFill>
                <a:cs typeface="Calibri" panose="020F0502020204030204" pitchFamily="34" charset="0"/>
              </a:rPr>
              <a:t>Gen 15:6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Then he </a:t>
            </a:r>
            <a:r>
              <a:rPr lang="en-US" altLang="en-US" sz="2800" b="1" u="sng" dirty="0">
                <a:solidFill>
                  <a:srgbClr val="FFFFCC"/>
                </a:solidFill>
                <a:cs typeface="Calibri" panose="020F0502020204030204" pitchFamily="34" charset="0"/>
              </a:rPr>
              <a:t>believed</a:t>
            </a:r>
            <a:r>
              <a:rPr lang="en-US" altLang="en-US" sz="2800" dirty="0">
                <a:cs typeface="Calibri" panose="020F0502020204030204" pitchFamily="34" charset="0"/>
              </a:rPr>
              <a:t> in the LORD; and He reckoned it to him as righteousness.</a:t>
            </a:r>
          </a:p>
        </p:txBody>
      </p:sp>
      <p:pic>
        <p:nvPicPr>
          <p:cNvPr id="104451" name="Picture 2" descr="http://4.bp.blogspot.com/-JXH-bqfBcWE/TgJAJNX1UjI/AAAAAAAAAVA/qgy871X7QgQ/s1600/ABE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1" y="2209800"/>
            <a:ext cx="184785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4788" y="219808"/>
            <a:ext cx="8734424" cy="7159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Belief – God’s One Condition for Justification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2667000"/>
            <a:ext cx="6629400" cy="1905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None/>
              <a:defRPr/>
            </a:pPr>
            <a:r>
              <a:rPr lang="en-US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3:16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God so loved the world, that He gave His only begotten Son, that whoever </a:t>
            </a:r>
            <a:r>
              <a:rPr lang="en-US" altLang="en-US" sz="2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believes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Him shall not perish, but have eternal life.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4800600"/>
            <a:ext cx="6629400" cy="1828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None/>
              <a:defRPr/>
            </a:pPr>
            <a:r>
              <a:rPr lang="en-US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16:30-31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"Sirs, what must I do to be saved?" They said, "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the Lord Jesus, and you will be saved..."</a:t>
            </a:r>
          </a:p>
        </p:txBody>
      </p:sp>
    </p:spTree>
    <p:extLst>
      <p:ext uri="{BB962C8B-B14F-4D97-AF65-F5344CB8AC3E}">
        <p14:creationId xmlns:p14="http://schemas.microsoft.com/office/powerpoint/2010/main" val="220771951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>
            <a:extLst>
              <a:ext uri="{FF2B5EF4-FFF2-40B4-BE49-F238E27FC236}">
                <a16:creationId xmlns:a16="http://schemas.microsoft.com/office/drawing/2014/main" id="{6EDD14AE-D924-41BF-9E5C-7BA0ADB7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chemeClr val="bg1"/>
                </a:solidFill>
              </a:rPr>
              <a:t>Imminency?</a:t>
            </a:r>
          </a:p>
          <a:p>
            <a:pPr eaLnBrk="1" hangingPunct="1">
              <a:defRPr/>
            </a:pPr>
            <a:r>
              <a:rPr lang="en-US" sz="2800">
                <a:solidFill>
                  <a:schemeClr val="bg1"/>
                </a:solidFill>
              </a:rPr>
              <a:t>Ethnocentricity</a:t>
            </a:r>
          </a:p>
          <a:p>
            <a:pPr eaLnBrk="1" hangingPunct="1">
              <a:defRPr/>
            </a:pPr>
            <a:r>
              <a:rPr lang="en-US" sz="2800">
                <a:solidFill>
                  <a:schemeClr val="bg1"/>
                </a:solidFill>
              </a:rPr>
              <a:t>Does not exactly fit church history</a:t>
            </a:r>
          </a:p>
          <a:p>
            <a:pPr eaLnBrk="1" hangingPunct="1">
              <a:defRPr/>
            </a:pPr>
            <a:r>
              <a:rPr lang="en-US" sz="2800">
                <a:solidFill>
                  <a:schemeClr val="bg1"/>
                </a:solidFill>
              </a:rPr>
              <a:t>Allegorical</a:t>
            </a:r>
          </a:p>
        </p:txBody>
      </p:sp>
      <p:pic>
        <p:nvPicPr>
          <p:cNvPr id="81923" name="Picture 2" descr="http://images.clipart.com/thb/thb11/CL/5344_2005030011/010716_0868_33/24563980.thb.jpg?010716_0868_3375_o__i">
            <a:extLst>
              <a:ext uri="{FF2B5EF4-FFF2-40B4-BE49-F238E27FC236}">
                <a16:creationId xmlns:a16="http://schemas.microsoft.com/office/drawing/2014/main" id="{EB9F1C39-F0B0-4C24-A413-BF79177A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920750"/>
            <a:ext cx="88011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64969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8469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John 1:9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we confess our sins, He is faithful and righteous to forgive us our sins and to cleanse us from all unrighteousness.”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4393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FBFBD21-16A9-40AE-A3B1-998850716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3242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15:4-5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Abide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Me, and I in you. As the branch cannot bear fruit of itself unless it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abides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the vine, so neither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you unless you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abide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Me.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am the vine, you are the branches; he who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abides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Me and I in him, he bears much fruit, for apart from Me you can do nothing..”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7066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Laodicea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3:14-22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(14a)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(14b)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(15-17)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(18-20)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(19a)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(21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Exhortation to listen (22)</a:t>
            </a:r>
          </a:p>
        </p:txBody>
      </p:sp>
      <p:pic>
        <p:nvPicPr>
          <p:cNvPr id="2" name="Picture 2" descr="Image result for laodicea">
            <a:extLst>
              <a:ext uri="{FF2B5EF4-FFF2-40B4-BE49-F238E27FC236}">
                <a16:creationId xmlns:a16="http://schemas.microsoft.com/office/drawing/2014/main" id="{754F835A-BDD8-4BBD-907E-316BFCED0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543" y="2514600"/>
            <a:ext cx="353785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96728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35A1D5-25E1-4EA9-81E1-190C4F843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076" y="126151"/>
            <a:ext cx="8739847" cy="6605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788284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17567-4AAB-41C0-A82B-182C3774A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3088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2:22-23</a:t>
            </a:r>
          </a:p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“Behold, I will throw her on a bed of sickness, and those who commit adultery with her into great tribulation, unless they repent of her deeds. And I will kill her children with pestilence, and all the churches will know that I am He who searches the minds and hearts; and I will give to each one of you according to your deeds.”</a:t>
            </a:r>
          </a:p>
        </p:txBody>
      </p:sp>
    </p:spTree>
    <p:extLst>
      <p:ext uri="{BB962C8B-B14F-4D97-AF65-F5344CB8AC3E}">
        <p14:creationId xmlns:p14="http://schemas.microsoft.com/office/powerpoint/2010/main" val="417591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155414"/>
            <a:ext cx="7124700" cy="25021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Seen (Chapter 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Are (Chapters 2–3)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After these things (Chapters 4–22)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1:19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77E6-0692-4CC4-94FD-7E5B5AE4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31" y="3733800"/>
            <a:ext cx="26581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6021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4DD5BE-700E-469C-A02F-3FBDB0F854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26270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John 5:16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anyone sees his brother committing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sin not leading to death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he shall ask and God will for him give life to those who commit sin not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leading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death. There is a sin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leading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death; I do not say that he should make request for this.”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101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Laodicea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3:14-22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(14a)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(14b)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(15-17)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(18-20)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(19a)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(21)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Exhortation to listen (22)</a:t>
            </a:r>
          </a:p>
        </p:txBody>
      </p:sp>
      <p:pic>
        <p:nvPicPr>
          <p:cNvPr id="2" name="Picture 2" descr="Image result for laodicea">
            <a:extLst>
              <a:ext uri="{FF2B5EF4-FFF2-40B4-BE49-F238E27FC236}">
                <a16:creationId xmlns:a16="http://schemas.microsoft.com/office/drawing/2014/main" id="{754F835A-BDD8-4BBD-907E-316BFCED0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543" y="2514600"/>
            <a:ext cx="353785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9875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30555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30555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3:21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overcomes, I will grant to him to sit down with Me on My throne, as I also overcame and sat down with My Father on His throne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7. Promise to the Overcomers 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C6EDF527-C7F8-4370-B6B4-94E8A898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488" y="2514600"/>
            <a:ext cx="2420112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88355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30555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30555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3:21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overcomes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 will grant to him to sit down with Me on My throne, as I also overcame and sat down with My Father on His throne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7. Promise to the Overcomers 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C6EDF527-C7F8-4370-B6B4-94E8A898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488" y="2514600"/>
            <a:ext cx="2420112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000273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17567-4AAB-41C0-A82B-182C3774A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8315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John 5:4-5</a:t>
            </a:r>
          </a:p>
          <a:p>
            <a:pPr algn="just"/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“4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whatever is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born of God overcomes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world; and this is the victory that has overcome the world—our faith.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 is the one who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overcomes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world, but he who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believes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that Jesus is the Son of God?”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40E1E-1CB7-4BBD-9EA4-606D32C21C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877" y="2819400"/>
            <a:ext cx="1884247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9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533400"/>
            <a:ext cx="8839201" cy="5791200"/>
          </a:xfrm>
          <a:prstGeom prst="rect">
            <a:avLst/>
          </a:prstGeom>
          <a:ln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19566056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30555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30555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3:21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overcomes,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grant to him to sit down with Me on My throne, as I also overcame and sat down with My Father on His throne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7. Promise to the Overcomers 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C6EDF527-C7F8-4370-B6B4-94E8A898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488" y="2514600"/>
            <a:ext cx="2420112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88989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30555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30555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3:21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overcomes, I will grant to him to sit down with Me on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throne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 I also overcame and sat down with My Father on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throne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7. Promise to the Overcomers 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C6EDF527-C7F8-4370-B6B4-94E8A898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488" y="2514600"/>
            <a:ext cx="2420112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55064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3544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5:10</a:t>
            </a:r>
          </a:p>
          <a:p>
            <a:pPr algn="just"/>
            <a:r>
              <a:rPr lang="en-US" alt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have made them to be a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kingdom and priests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our God; and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they will reign [</a:t>
            </a:r>
            <a:r>
              <a:rPr lang="en-US" sz="34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basileuō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upon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earth [</a:t>
            </a:r>
            <a:r>
              <a:rPr lang="en-US" sz="34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gē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8AE51A-4D86-442C-8A07-51B0010F49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04" y="2971800"/>
            <a:ext cx="24611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907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Laodicea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3:14-22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(14a)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(14b)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(15-17)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(18-20)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(19a)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(21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to listen (22)</a:t>
            </a:r>
          </a:p>
        </p:txBody>
      </p:sp>
      <p:pic>
        <p:nvPicPr>
          <p:cNvPr id="2" name="Picture 2" descr="Image result for laodicea">
            <a:extLst>
              <a:ext uri="{FF2B5EF4-FFF2-40B4-BE49-F238E27FC236}">
                <a16:creationId xmlns:a16="http://schemas.microsoft.com/office/drawing/2014/main" id="{754F835A-BDD8-4BBD-907E-316BFCED0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543" y="2514600"/>
            <a:ext cx="353785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307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ulloKr\AppData\Local\Microsoft\Windows\Temporary Internet Files\Content.IE5\PONOXAD0\MP900382922[1].jpg">
            <a:extLst>
              <a:ext uri="{FF2B5EF4-FFF2-40B4-BE49-F238E27FC236}">
                <a16:creationId xmlns:a16="http://schemas.microsoft.com/office/drawing/2014/main" id="{262D227C-7ABB-4FAE-81CF-0276FD57AB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1143000"/>
            <a:ext cx="6335713" cy="4525963"/>
          </a:xfrm>
        </p:spPr>
      </p:pic>
      <p:pic>
        <p:nvPicPr>
          <p:cNvPr id="26627" name="Picture 2" descr="C:\Users\BulloKr\AppData\Local\Microsoft\Windows\Temporary Internet Files\Content.Outlook\N34490JH\image (2).jpg">
            <a:extLst>
              <a:ext uri="{FF2B5EF4-FFF2-40B4-BE49-F238E27FC236}">
                <a16:creationId xmlns:a16="http://schemas.microsoft.com/office/drawing/2014/main" id="{1D34D6F6-82FD-481C-8B43-412F426B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90500"/>
            <a:ext cx="838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7">
            <a:extLst>
              <a:ext uri="{FF2B5EF4-FFF2-40B4-BE49-F238E27FC236}">
                <a16:creationId xmlns:a16="http://schemas.microsoft.com/office/drawing/2014/main" id="{DC8996D7-A86C-4331-AE72-DE6BCD508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648200"/>
            <a:ext cx="2286000" cy="11430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24949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30555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305550" cy="2743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3:22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has an ear, let him hear what the Spirit says to the churches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8. Exhortation to Listen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873140-CF95-4966-A4DA-79C884D0E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960" y="2514600"/>
            <a:ext cx="24349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03732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30555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305550" cy="2743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3:22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has an ear, let him hear what the Spirit says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churches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8. Exhortation to Listen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873140-CF95-4966-A4DA-79C884D0E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960" y="2514600"/>
            <a:ext cx="24349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86750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17567-4AAB-41C0-A82B-182C3774A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8164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Deuteronomy 6:4-7</a:t>
            </a:r>
          </a:p>
          <a:p>
            <a:pPr algn="just"/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Hear, O Israel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! The </a:t>
            </a:r>
            <a:r>
              <a:rPr lang="en-US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is our God, the </a:t>
            </a:r>
            <a:r>
              <a:rPr lang="en-US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is one!...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These words, which I am commanding you today, shall be on your heart. 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shall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teach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them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diligently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your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sons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shall talk of them when you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your house and when you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walk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by the way and when you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down and when you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rise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up.”      </a:t>
            </a:r>
          </a:p>
        </p:txBody>
      </p:sp>
    </p:spTree>
    <p:extLst>
      <p:ext uri="{BB962C8B-B14F-4D97-AF65-F5344CB8AC3E}">
        <p14:creationId xmlns:p14="http://schemas.microsoft.com/office/powerpoint/2010/main" val="17300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30555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305550" cy="2743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3:22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has an ear, let him hear what the Spirit says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churches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8. Exhortation to Listen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873140-CF95-4966-A4DA-79C884D0E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960" y="2514600"/>
            <a:ext cx="24349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8996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Laodicea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3:14-22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(14a)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(14b)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(15-17)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(18-20)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(19a)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(21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Exhortation to listen (22)</a:t>
            </a:r>
          </a:p>
        </p:txBody>
      </p:sp>
      <p:pic>
        <p:nvPicPr>
          <p:cNvPr id="2" name="Picture 2" descr="Image result for laodicea">
            <a:extLst>
              <a:ext uri="{FF2B5EF4-FFF2-40B4-BE49-F238E27FC236}">
                <a16:creationId xmlns:a16="http://schemas.microsoft.com/office/drawing/2014/main" id="{754F835A-BDD8-4BBD-907E-316BFCED0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543" y="2514600"/>
            <a:ext cx="353785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196830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bless you and keep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 his face shine on you and be gracious to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6537"/>
            <a:ext cx="7772400" cy="906463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Pattern of the Letters in Revelation 2–3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6934200" cy="4983163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(Rev. 1)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to change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to listen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(Rev. 21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–22)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C071DF-B81E-4BEC-B0F3-FD35396426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933883"/>
            <a:ext cx="2583418" cy="3200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45" name="Group 217">
            <a:extLst>
              <a:ext uri="{FF2B5EF4-FFF2-40B4-BE49-F238E27FC236}">
                <a16:creationId xmlns:a16="http://schemas.microsoft.com/office/drawing/2014/main" id="{58C71DB7-3A8C-4E7D-8C1D-F5D27F4BB2F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39488806"/>
              </p:ext>
            </p:extLst>
          </p:nvPr>
        </p:nvGraphicFramePr>
        <p:xfrm>
          <a:off x="76200" y="640195"/>
          <a:ext cx="8991601" cy="54556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1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27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en-US" sz="32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DESCRIPTION OF THE SEVEN CHURCHES</a:t>
                      </a:r>
                      <a:br>
                        <a:rPr lang="en-US" altLang="en-US" sz="36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altLang="en-US" sz="2800" b="0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Revelation 2‒3</a:t>
                      </a:r>
                      <a:endParaRPr lang="en-US" sz="3200" b="0" kern="1200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2057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CHURCH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Ephesus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2:1-7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Loveless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Smyrna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2:8-11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Persecuted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Pergamum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2:12-17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Thyatira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2:18-29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Corrupt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Sardis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3:1-6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Dead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Philadelphia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3:7-13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Missionary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Laodicea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3:14-22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Man-centered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7554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17276</TotalTime>
  <Words>2180</Words>
  <Application>Microsoft Office PowerPoint</Application>
  <PresentationFormat>On-screen Show (4:3)</PresentationFormat>
  <Paragraphs>572</Paragraphs>
  <Slides>76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Arial</vt:lpstr>
      <vt:lpstr>Calibri</vt:lpstr>
      <vt:lpstr>Times New Roman</vt:lpstr>
      <vt:lpstr>Wingdings</vt:lpstr>
      <vt:lpstr>Azure</vt:lpstr>
      <vt:lpstr>PowerPoint Presentation</vt:lpstr>
      <vt:lpstr>Answering Ten Questions</vt:lpstr>
      <vt:lpstr>Prologue (Rev. 1:1-8)</vt:lpstr>
      <vt:lpstr>PowerPoint Presentation</vt:lpstr>
      <vt:lpstr>Revelation 1:19</vt:lpstr>
      <vt:lpstr>Revelation 1:19</vt:lpstr>
      <vt:lpstr>PowerPoint Presentation</vt:lpstr>
      <vt:lpstr>Pattern of the Letters in Revelation 2–3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Laodicea  Revelation 3:14-22</vt:lpstr>
      <vt:lpstr>Laodicea  Revelation 3:14-22</vt:lpstr>
      <vt:lpstr>PowerPoint Presentation</vt:lpstr>
      <vt:lpstr>William Newell William Newell, The Book of the Revelation (Chicago: Moody, 1935), 75.</vt:lpstr>
      <vt:lpstr>Laodicea  Revelation 3:14-22</vt:lpstr>
      <vt:lpstr>PowerPoint Presentation</vt:lpstr>
      <vt:lpstr>2. Description of Christ to Philadelphia  (Rev. 3:14b)</vt:lpstr>
      <vt:lpstr>2. Description of Christ to Philadelphia  (Rev. 3:14b)</vt:lpstr>
      <vt:lpstr>2. Description of Christ to Philadelphia  (Rev. 3:14b)</vt:lpstr>
      <vt:lpstr>PowerPoint Presentation</vt:lpstr>
      <vt:lpstr>2. Description of Christ to Philadelphia  (Rev. 3:14b)</vt:lpstr>
      <vt:lpstr>2. Description of Christ to Philadelphia  (Rev. 3:14b)</vt:lpstr>
      <vt:lpstr>PowerPoint Presentation</vt:lpstr>
      <vt:lpstr>Laodicea  Revelation 3:14-22</vt:lpstr>
      <vt:lpstr>Laodicea  Revelation 3:14-22</vt:lpstr>
      <vt:lpstr>4. Rebuke to Laodicea  (Rev. 3:15-17)</vt:lpstr>
      <vt:lpstr>4. Rebuke to Laodicea  (Rev. 3:15-17)</vt:lpstr>
      <vt:lpstr>4. Rebuke to Laodicea  (Rev. 3:15-17)</vt:lpstr>
      <vt:lpstr>PowerPoint Presentation</vt:lpstr>
      <vt:lpstr>4. Rebuke to Laodicea  (Rev. 3:15-17)</vt:lpstr>
      <vt:lpstr>4. Rebuke to Laodicea  (Rev. 3:15-17)</vt:lpstr>
      <vt:lpstr>PowerPoint Presentation</vt:lpstr>
      <vt:lpstr>Laodicea  Revelation 3:14-22</vt:lpstr>
      <vt:lpstr>5. Exhortation to Change  (Rev. 3:18-20)</vt:lpstr>
      <vt:lpstr>5. Exhortation to Change  (Rev. 3:18-20)</vt:lpstr>
      <vt:lpstr>5. Exhortation to Change  (Rev. 3:18-20)</vt:lpstr>
      <vt:lpstr>5. Exhortation to Change  (Rev. 3:18-20)</vt:lpstr>
      <vt:lpstr>PowerPoint Presentation</vt:lpstr>
      <vt:lpstr>5. Exhortation to Change  (Rev. 3:18-20)</vt:lpstr>
      <vt:lpstr>5. Exhortation to Change  (Rev. 3:18-20)</vt:lpstr>
      <vt:lpstr>5. Exhortation to Change  (Rev. 3:18-20)</vt:lpstr>
      <vt:lpstr>Lewis Sperry Chafer vol. 7, Systematic Theology (Grand Rapids, MI: Kregel Publications, 1993), 265-66.</vt:lpstr>
      <vt:lpstr>PowerPoint Presentation</vt:lpstr>
      <vt:lpstr>PowerPoint Presentation</vt:lpstr>
      <vt:lpstr>5. Exhortation to Change  (Rev. 3:18-20)</vt:lpstr>
      <vt:lpstr>Lewis Sperry Chafer, vol. 7, Systematic Theology (Grand Rapids, MI: Kregel Publications, 1993), 265-66.</vt:lpstr>
      <vt:lpstr>PowerPoint Presentation</vt:lpstr>
      <vt:lpstr>PowerPoint Presentation</vt:lpstr>
      <vt:lpstr>PowerPoint Presentation</vt:lpstr>
      <vt:lpstr>PowerPoint Presentation</vt:lpstr>
      <vt:lpstr>Laodicea  Revelation 3:14-22</vt:lpstr>
      <vt:lpstr>PowerPoint Presentation</vt:lpstr>
      <vt:lpstr>PowerPoint Presentation</vt:lpstr>
      <vt:lpstr>PowerPoint Presentation</vt:lpstr>
      <vt:lpstr>Laodicea  Revelation 3:14-22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Laodicea  Revelation 3:14-22</vt:lpstr>
      <vt:lpstr>PowerPoint Presentation</vt:lpstr>
      <vt:lpstr>PowerPoint Presentation</vt:lpstr>
      <vt:lpstr>PowerPoint Presentation</vt:lpstr>
      <vt:lpstr>PowerPoint Presentation</vt:lpstr>
      <vt:lpstr>Conclusion</vt:lpstr>
      <vt:lpstr>Laodicea  Revelation 3:14-22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16-Revelation-3v11-13</dc:title>
  <dc:subject>Revelation</dc:subject>
  <dc:creator>A. Woods</dc:creator>
  <dc:description>Modified by Jim McGowan</dc:description>
  <cp:lastModifiedBy>Jim McGowan</cp:lastModifiedBy>
  <cp:revision>1830</cp:revision>
  <cp:lastPrinted>2018-07-08T14:38:51Z</cp:lastPrinted>
  <dcterms:created xsi:type="dcterms:W3CDTF">2009-03-17T12:21:13Z</dcterms:created>
  <dcterms:modified xsi:type="dcterms:W3CDTF">2018-10-14T13:38:26Z</dcterms:modified>
</cp:coreProperties>
</file>