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56" r:id="rId2"/>
    <p:sldId id="372" r:id="rId3"/>
    <p:sldId id="990" r:id="rId4"/>
    <p:sldId id="3889" r:id="rId5"/>
    <p:sldId id="3843" r:id="rId6"/>
    <p:sldId id="3842" r:id="rId7"/>
    <p:sldId id="3862" r:id="rId8"/>
    <p:sldId id="3853" r:id="rId9"/>
    <p:sldId id="3890" r:id="rId10"/>
    <p:sldId id="4206" r:id="rId11"/>
    <p:sldId id="4527" r:id="rId12"/>
    <p:sldId id="4528" r:id="rId13"/>
    <p:sldId id="4238" r:id="rId14"/>
    <p:sldId id="4210" r:id="rId15"/>
    <p:sldId id="308" r:id="rId16"/>
    <p:sldId id="4515" r:id="rId17"/>
    <p:sldId id="282" r:id="rId18"/>
    <p:sldId id="3858" r:id="rId19"/>
    <p:sldId id="283" r:id="rId20"/>
    <p:sldId id="284" r:id="rId21"/>
    <p:sldId id="311" r:id="rId22"/>
    <p:sldId id="285" r:id="rId23"/>
    <p:sldId id="286" r:id="rId24"/>
    <p:sldId id="287" r:id="rId25"/>
    <p:sldId id="288" r:id="rId26"/>
    <p:sldId id="289" r:id="rId27"/>
    <p:sldId id="290" r:id="rId28"/>
    <p:sldId id="291" r:id="rId29"/>
    <p:sldId id="292" r:id="rId30"/>
    <p:sldId id="293" r:id="rId31"/>
    <p:sldId id="294" r:id="rId32"/>
    <p:sldId id="295" r:id="rId33"/>
    <p:sldId id="309" r:id="rId34"/>
    <p:sldId id="296" r:id="rId35"/>
    <p:sldId id="297" r:id="rId36"/>
    <p:sldId id="4205" r:id="rId37"/>
    <p:sldId id="4529" r:id="rId38"/>
    <p:sldId id="4530" r:id="rId39"/>
    <p:sldId id="298" r:id="rId40"/>
    <p:sldId id="4531" r:id="rId41"/>
    <p:sldId id="299" r:id="rId42"/>
    <p:sldId id="4532" r:id="rId43"/>
    <p:sldId id="307" r:id="rId44"/>
    <p:sldId id="4533" r:id="rId45"/>
    <p:sldId id="302" r:id="rId46"/>
    <p:sldId id="4534" r:id="rId47"/>
    <p:sldId id="303" r:id="rId48"/>
    <p:sldId id="3887" r:id="rId49"/>
    <p:sldId id="4535" r:id="rId50"/>
    <p:sldId id="305" r:id="rId51"/>
    <p:sldId id="4536" r:id="rId52"/>
    <p:sldId id="306" r:id="rId53"/>
    <p:sldId id="4537" r:id="rId54"/>
    <p:sldId id="310" r:id="rId55"/>
    <p:sldId id="4538" r:id="rId56"/>
    <p:sldId id="4539" r:id="rId57"/>
    <p:sldId id="856" r:id="rId58"/>
    <p:sldId id="978" r:id="rId5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00CC"/>
    <a:srgbClr val="9900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5" d="100"/>
          <a:sy n="105" d="100"/>
        </p:scale>
        <p:origin x="15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10/14/2018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10/14/2018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14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38</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32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36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838200" y="1143000"/>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Knowledge</a:t>
            </a:r>
            <a:endParaRPr lang="en-US" altLang="en-US" sz="3600" dirty="0">
              <a:effectLst>
                <a:outerShdw blurRad="38100" dist="38100" dir="2700000" algn="tl">
                  <a:srgbClr val="000000">
                    <a:alpha val="43137"/>
                  </a:srgbClr>
                </a:outerShdw>
              </a:effectLst>
            </a:endParaRP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9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endParaRPr lang="en-US" altLang="en-US" sz="4000" dirty="0">
              <a:solidFill>
                <a:schemeClr val="tx2"/>
              </a:solidFill>
              <a:effectLst>
                <a:outerShdw blurRad="38100" dist="38100" dir="2700000" algn="tl">
                  <a:srgbClr val="000000">
                    <a:alpha val="43137"/>
                  </a:srgbClr>
                </a:outerShdw>
              </a:effectLst>
              <a:ea typeface="+mj-ea"/>
              <a:cs typeface="+mj-cs"/>
            </a:endParaRP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1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D85561-6E7F-40A9-89AE-4975506CE337}"/>
              </a:ext>
            </a:extLst>
          </p:cNvPr>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Spiritual Gifts: #1</a:t>
            </a:r>
          </a:p>
        </p:txBody>
      </p:sp>
      <p:sp>
        <p:nvSpPr>
          <p:cNvPr id="3075" name="Rectangle 3">
            <a:extLst>
              <a:ext uri="{FF2B5EF4-FFF2-40B4-BE49-F238E27FC236}">
                <a16:creationId xmlns:a16="http://schemas.microsoft.com/office/drawing/2014/main" id="{C433B510-E520-4D06-8C45-A9543B3AE5E8}"/>
              </a:ext>
            </a:extLst>
          </p:cNvPr>
          <p:cNvSpPr>
            <a:spLocks noGrp="1" noChangeArrowheads="1"/>
          </p:cNvSpPr>
          <p:nvPr>
            <p:ph type="body" idx="1"/>
          </p:nvPr>
        </p:nvSpPr>
        <p:spPr>
          <a:xfrm>
            <a:off x="457200" y="1600201"/>
            <a:ext cx="8229600" cy="13716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Prophecy</a:t>
            </a:r>
            <a:r>
              <a:rPr lang="en-US" sz="3600" dirty="0">
                <a:effectLst>
                  <a:outerShdw blurRad="38100" dist="38100" dir="2700000" algn="tl">
                    <a:srgbClr val="000000">
                      <a:alpha val="43137"/>
                    </a:srgbClr>
                  </a:outerShdw>
                </a:effectLst>
              </a:rPr>
              <a:t>: the ability to proclaim God’s truth without compromise</a:t>
            </a:r>
          </a:p>
        </p:txBody>
      </p:sp>
      <p:pic>
        <p:nvPicPr>
          <p:cNvPr id="10244" name="Picture 6" descr="C:\Users\awoods\AppData\Local\Microsoft\Windows\Temporary Internet Files\Content.IE5\Q1EAF2DI\MC900058396[1].wmf">
            <a:extLst>
              <a:ext uri="{FF2B5EF4-FFF2-40B4-BE49-F238E27FC236}">
                <a16:creationId xmlns:a16="http://schemas.microsoft.com/office/drawing/2014/main" id="{D9ABD5B1-9E77-4C2D-AC62-E25092FD97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2656" y="3027362"/>
            <a:ext cx="2198688"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7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D08F519-C017-44FD-A270-C4EBCC657D97}"/>
              </a:ext>
            </a:extLst>
          </p:cNvPr>
          <p:cNvSpPr>
            <a:spLocks noGrp="1" noChangeArrowheads="1"/>
          </p:cNvSpPr>
          <p:nvPr>
            <p:ph type="body" idx="4294967295"/>
          </p:nvPr>
        </p:nvSpPr>
        <p:spPr>
          <a:xfrm>
            <a:off x="457200" y="1600200"/>
            <a:ext cx="8229600" cy="17145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Teaching</a:t>
            </a:r>
            <a:r>
              <a:rPr lang="en-US" sz="3600" dirty="0">
                <a:effectLst>
                  <a:outerShdw blurRad="38100" dist="38100" dir="2700000" algn="tl">
                    <a:srgbClr val="000000">
                      <a:alpha val="43137"/>
                    </a:srgbClr>
                  </a:outerShdw>
                </a:effectLst>
              </a:rPr>
              <a:t>: the ability to explain clearly what God has already revealed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12:28)</a:t>
            </a:r>
          </a:p>
        </p:txBody>
      </p:sp>
      <p:pic>
        <p:nvPicPr>
          <p:cNvPr id="11268" name="Picture 1028">
            <a:extLst>
              <a:ext uri="{FF2B5EF4-FFF2-40B4-BE49-F238E27FC236}">
                <a16:creationId xmlns:a16="http://schemas.microsoft.com/office/drawing/2014/main" id="{81609A46-FD37-41C4-94CD-C174B624B0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9749" y="3505200"/>
            <a:ext cx="266450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7EFC084-069F-45F4-AFF0-D2FF1ED966CB}"/>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#2</a:t>
            </a:r>
          </a:p>
        </p:txBody>
      </p:sp>
    </p:spTree>
    <p:extLst>
      <p:ext uri="{BB962C8B-B14F-4D97-AF65-F5344CB8AC3E}">
        <p14:creationId xmlns:p14="http://schemas.microsoft.com/office/powerpoint/2010/main" val="83349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73E1CBB-13C6-4F94-BD76-07670D3AD9F0}"/>
              </a:ext>
            </a:extLst>
          </p:cNvPr>
          <p:cNvSpPr>
            <a:spLocks noGrp="1" noChangeArrowheads="1"/>
          </p:cNvSpPr>
          <p:nvPr>
            <p:ph type="body" idx="4294967295"/>
          </p:nvPr>
        </p:nvSpPr>
        <p:spPr>
          <a:xfrm>
            <a:off x="457200" y="1600200"/>
            <a:ext cx="8153400" cy="1295400"/>
          </a:xfrm>
        </p:spPr>
        <p:txBody>
          <a:bodyPr/>
          <a:lstStyle/>
          <a:p>
            <a:pPr marL="460375" indent="-460375" eaLnBrk="1" hangingPunct="1">
              <a:defRPr/>
            </a:pPr>
            <a:r>
              <a:rPr lang="en-US" sz="3600" b="1" u="sng" dirty="0">
                <a:solidFill>
                  <a:srgbClr val="FFFFCC"/>
                </a:solidFill>
                <a:effectLst>
                  <a:outerShdw blurRad="38100" dist="38100" dir="2700000" algn="tl">
                    <a:srgbClr val="000000">
                      <a:alpha val="43137"/>
                    </a:srgbClr>
                  </a:outerShdw>
                </a:effectLst>
              </a:rPr>
              <a:t>Pastor-teacher</a:t>
            </a:r>
            <a:r>
              <a:rPr lang="en-US" sz="3600" dirty="0">
                <a:effectLst>
                  <a:outerShdw blurRad="38100" dist="38100" dir="2700000" algn="tl">
                    <a:srgbClr val="000000">
                      <a:alpha val="43137"/>
                    </a:srgbClr>
                  </a:outerShdw>
                </a:effectLst>
              </a:rPr>
              <a:t>: the ability to equip and mature the body of Christ (</a:t>
            </a:r>
            <a:r>
              <a:rPr lang="en-US" sz="3600" dirty="0" err="1">
                <a:effectLst>
                  <a:outerShdw blurRad="38100" dist="38100" dir="2700000" algn="tl">
                    <a:srgbClr val="000000">
                      <a:alpha val="43137"/>
                    </a:srgbClr>
                  </a:outerShdw>
                </a:effectLst>
              </a:rPr>
              <a:t>Eph</a:t>
            </a:r>
            <a:r>
              <a:rPr lang="en-US" sz="3600" dirty="0">
                <a:effectLst>
                  <a:outerShdw blurRad="38100" dist="38100" dir="2700000" algn="tl">
                    <a:srgbClr val="000000">
                      <a:alpha val="43137"/>
                    </a:srgbClr>
                  </a:outerShdw>
                </a:effectLst>
              </a:rPr>
              <a:t> 4:11-16)</a:t>
            </a:r>
          </a:p>
        </p:txBody>
      </p:sp>
      <p:pic>
        <p:nvPicPr>
          <p:cNvPr id="12292" name="Picture 1028" descr="C:\Users\awoods\AppData\Local\Microsoft\Windows\Temporary Internet Files\Content.IE5\MH5K0DD1\MC900194028[1].wmf">
            <a:extLst>
              <a:ext uri="{FF2B5EF4-FFF2-40B4-BE49-F238E27FC236}">
                <a16:creationId xmlns:a16="http://schemas.microsoft.com/office/drawing/2014/main" id="{078B0FBD-AC17-4606-BB81-C583A83A07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2819400"/>
            <a:ext cx="35052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78A2C86-4CFB-48CD-B49F-C0715D56CD15}"/>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#3</a:t>
            </a:r>
          </a:p>
        </p:txBody>
      </p:sp>
    </p:spTree>
    <p:extLst>
      <p:ext uri="{BB962C8B-B14F-4D97-AF65-F5344CB8AC3E}">
        <p14:creationId xmlns:p14="http://schemas.microsoft.com/office/powerpoint/2010/main" val="101912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8539F4D0-BE2E-4692-92F9-9A111E209DA7}"/>
              </a:ext>
            </a:extLst>
          </p:cNvPr>
          <p:cNvSpPr>
            <a:spLocks noGrp="1" noChangeArrowheads="1"/>
          </p:cNvSpPr>
          <p:nvPr>
            <p:ph type="body" idx="1"/>
          </p:nvPr>
        </p:nvSpPr>
        <p:spPr>
          <a:xfrm>
            <a:off x="457200" y="1600201"/>
            <a:ext cx="8485188"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altLang="en-US" sz="3600" dirty="0">
                <a:effectLst>
                  <a:outerShdw blurRad="38100" dist="38100" dir="2700000" algn="tl">
                    <a:srgbClr val="000000">
                      <a:alpha val="43137"/>
                    </a:srgbClr>
                  </a:outerShdw>
                </a:effectLst>
              </a:rPr>
              <a:t>“</a:t>
            </a:r>
            <a:r>
              <a:rPr lang="en-US" altLang="en-US" sz="3600" i="1" dirty="0">
                <a:effectLst>
                  <a:outerShdw blurRad="38100" dist="38100" dir="2700000" algn="tl">
                    <a:srgbClr val="000000">
                      <a:alpha val="43137"/>
                    </a:srgbClr>
                  </a:outerShdw>
                </a:effectLst>
              </a:rPr>
              <a:t>pastors and teachers</a:t>
            </a:r>
            <a:r>
              <a:rPr lang="en-US" altLang="en-US" sz="3600" dirty="0">
                <a:effectLst>
                  <a:outerShdw blurRad="38100" dist="38100" dir="2700000" algn="tl">
                    <a:srgbClr val="000000">
                      <a:alpha val="43137"/>
                    </a:srgbClr>
                  </a:outerShdw>
                </a:effectLst>
              </a:rPr>
              <a:t>. The two ministries are linked together here, though separated elsewhere (Rom 12:7; 1 Pet 5:2).”</a:t>
            </a:r>
            <a:endParaRPr lang="en-US" altLang="en-US" sz="3600" i="1" dirty="0">
              <a:effectLst>
                <a:outerShdw blurRad="38100" dist="38100" dir="2700000" algn="tl">
                  <a:srgbClr val="000000">
                    <a:alpha val="43137"/>
                  </a:srgbClr>
                </a:outerShdw>
              </a:effectLst>
            </a:endParaRPr>
          </a:p>
        </p:txBody>
      </p:sp>
      <p:pic>
        <p:nvPicPr>
          <p:cNvPr id="56324" name="Picture 2">
            <a:extLst>
              <a:ext uri="{FF2B5EF4-FFF2-40B4-BE49-F238E27FC236}">
                <a16:creationId xmlns:a16="http://schemas.microsoft.com/office/drawing/2014/main" id="{570F3854-10C9-4E00-A872-044238322C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9978" y="3733800"/>
            <a:ext cx="170404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D01133B4-F698-470B-81A3-1C56D27CDF68}"/>
              </a:ext>
            </a:extLst>
          </p:cNvPr>
          <p:cNvSpPr txBox="1">
            <a:spLocks noChangeArrowheads="1"/>
          </p:cNvSpPr>
          <p:nvPr/>
        </p:nvSpPr>
        <p:spPr bwMode="auto">
          <a:xfrm>
            <a:off x="2247900" y="6324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1881</a:t>
            </a:r>
          </a:p>
        </p:txBody>
      </p:sp>
      <p:sp>
        <p:nvSpPr>
          <p:cNvPr id="6" name="Rectangle 2">
            <a:extLst>
              <a:ext uri="{FF2B5EF4-FFF2-40B4-BE49-F238E27FC236}">
                <a16:creationId xmlns:a16="http://schemas.microsoft.com/office/drawing/2014/main" id="{C5DCEA94-36C7-48D6-9C49-7B2D0B3A1EC8}"/>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dirty="0">
                <a:effectLst>
                  <a:outerShdw blurRad="38100" dist="38100" dir="2700000" algn="tl">
                    <a:srgbClr val="000000">
                      <a:alpha val="43137"/>
                    </a:srgbClr>
                  </a:outerShdw>
                </a:effectLst>
              </a:rPr>
              <a:t>Pastor-Teacher (Eph 4:11)</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078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16B46C1-014E-4EA9-8B75-3B4CDD49D3F1}"/>
              </a:ext>
            </a:extLst>
          </p:cNvPr>
          <p:cNvSpPr>
            <a:spLocks noGrp="1" noChangeArrowheads="1"/>
          </p:cNvSpPr>
          <p:nvPr>
            <p:ph type="body" idx="4294967295"/>
          </p:nvPr>
        </p:nvSpPr>
        <p:spPr>
          <a:xfrm>
            <a:off x="1371600" y="1524000"/>
            <a:ext cx="2438400" cy="4114800"/>
          </a:xfrm>
        </p:spPr>
        <p:txBody>
          <a:bodyPr/>
          <a:lstStyle/>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Guide</a:t>
            </a:r>
          </a:p>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Guard</a:t>
            </a:r>
          </a:p>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Graze</a:t>
            </a:r>
          </a:p>
        </p:txBody>
      </p:sp>
      <p:pic>
        <p:nvPicPr>
          <p:cNvPr id="13316" name="Picture 1028">
            <a:extLst>
              <a:ext uri="{FF2B5EF4-FFF2-40B4-BE49-F238E27FC236}">
                <a16:creationId xmlns:a16="http://schemas.microsoft.com/office/drawing/2014/main" id="{7BB0229F-C16F-4FE1-96F8-94E96DA6BF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1676400"/>
            <a:ext cx="3594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F2881AB-4A78-4248-A828-DB566E654320}"/>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dirty="0">
                <a:effectLst>
                  <a:outerShdw blurRad="38100" dist="38100" dir="2700000" algn="tl">
                    <a:srgbClr val="000000">
                      <a:alpha val="43137"/>
                    </a:srgbClr>
                  </a:outerShdw>
                </a:effectLst>
              </a:rPr>
              <a:t>Shepherd/Pastor</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11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3127D02-840C-4E72-A032-DA6B04790649}"/>
              </a:ext>
            </a:extLst>
          </p:cNvPr>
          <p:cNvSpPr>
            <a:spLocks noGrp="1" noChangeArrowheads="1"/>
          </p:cNvSpPr>
          <p:nvPr>
            <p:ph type="body" idx="4294967295"/>
          </p:nvPr>
        </p:nvSpPr>
        <p:spPr>
          <a:xfrm>
            <a:off x="457200" y="1600201"/>
            <a:ext cx="8229600" cy="19050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Evangelism</a:t>
            </a:r>
            <a:r>
              <a:rPr lang="en-US" sz="3600" dirty="0">
                <a:effectLst>
                  <a:outerShdw blurRad="38100" dist="38100" dir="2700000" algn="tl">
                    <a:srgbClr val="000000">
                      <a:alpha val="43137"/>
                    </a:srgbClr>
                  </a:outerShdw>
                </a:effectLst>
              </a:rPr>
              <a:t>: the ability to share the good news of Jesus Christ with unbelievers</a:t>
            </a:r>
          </a:p>
        </p:txBody>
      </p:sp>
      <p:pic>
        <p:nvPicPr>
          <p:cNvPr id="14340" name="Picture 1028">
            <a:extLst>
              <a:ext uri="{FF2B5EF4-FFF2-40B4-BE49-F238E27FC236}">
                <a16:creationId xmlns:a16="http://schemas.microsoft.com/office/drawing/2014/main" id="{F25E0F6C-3C3C-4E5A-A531-D2D3ED16B1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6821" y="3352800"/>
            <a:ext cx="2270358"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0E76C5C-8889-4C60-A01C-D1A17CC2BA77}"/>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#4</a:t>
            </a:r>
          </a:p>
        </p:txBody>
      </p:sp>
    </p:spTree>
    <p:extLst>
      <p:ext uri="{BB962C8B-B14F-4D97-AF65-F5344CB8AC3E}">
        <p14:creationId xmlns:p14="http://schemas.microsoft.com/office/powerpoint/2010/main" val="273709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8C0C791-4931-4FF2-8B1B-2704541D4F6E}"/>
              </a:ext>
            </a:extLst>
          </p:cNvPr>
          <p:cNvSpPr>
            <a:spLocks noGrp="1" noChangeArrowheads="1"/>
          </p:cNvSpPr>
          <p:nvPr>
            <p:ph type="body" idx="4294967295"/>
          </p:nvPr>
        </p:nvSpPr>
        <p:spPr>
          <a:xfrm>
            <a:off x="457200" y="1638301"/>
            <a:ext cx="8229600" cy="14859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Exhortation</a:t>
            </a:r>
            <a:r>
              <a:rPr lang="en-US" sz="3600" dirty="0">
                <a:effectLst>
                  <a:outerShdw blurRad="38100" dist="38100" dir="2700000" algn="tl">
                    <a:srgbClr val="000000">
                      <a:alpha val="43137"/>
                    </a:srgbClr>
                  </a:outerShdw>
                </a:effectLst>
              </a:rPr>
              <a:t>: the ability to encourage others in the body of Christ</a:t>
            </a:r>
          </a:p>
        </p:txBody>
      </p:sp>
      <p:pic>
        <p:nvPicPr>
          <p:cNvPr id="15364" name="Picture 1028">
            <a:extLst>
              <a:ext uri="{FF2B5EF4-FFF2-40B4-BE49-F238E27FC236}">
                <a16:creationId xmlns:a16="http://schemas.microsoft.com/office/drawing/2014/main" id="{C91C90E7-B021-43E4-944C-DF16D61792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3835" y="3352800"/>
            <a:ext cx="265633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42A7AFB-1947-49CD-9EB4-7C8FE4340E8A}"/>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#5</a:t>
            </a:r>
          </a:p>
        </p:txBody>
      </p:sp>
    </p:spTree>
    <p:extLst>
      <p:ext uri="{BB962C8B-B14F-4D97-AF65-F5344CB8AC3E}">
        <p14:creationId xmlns:p14="http://schemas.microsoft.com/office/powerpoint/2010/main" val="252093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93E4312-89E9-4EE4-BE73-0D31B0C28D78}"/>
              </a:ext>
            </a:extLst>
          </p:cNvPr>
          <p:cNvSpPr>
            <a:spLocks noGrp="1" noChangeArrowheads="1"/>
          </p:cNvSpPr>
          <p:nvPr>
            <p:ph type="body" idx="4294967295"/>
          </p:nvPr>
        </p:nvSpPr>
        <p:spPr>
          <a:xfrm>
            <a:off x="457200" y="1600200"/>
            <a:ext cx="8229600" cy="13716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Discernment</a:t>
            </a:r>
            <a:r>
              <a:rPr lang="en-US" sz="3600" dirty="0">
                <a:effectLst>
                  <a:outerShdw blurRad="38100" dist="38100" dir="2700000" algn="tl">
                    <a:srgbClr val="000000">
                      <a:alpha val="43137"/>
                    </a:srgbClr>
                  </a:outerShdw>
                </a:effectLst>
              </a:rPr>
              <a:t>: the ability to detect moral or doctrinal error (Rev 2:2)</a:t>
            </a:r>
          </a:p>
        </p:txBody>
      </p:sp>
      <p:pic>
        <p:nvPicPr>
          <p:cNvPr id="16388" name="Picture 1028" descr="C:\Users\awoods\AppData\Local\Microsoft\Windows\Temporary Internet Files\Content.IE5\MH5K0DD1\MC900071404[1].wmf">
            <a:extLst>
              <a:ext uri="{FF2B5EF4-FFF2-40B4-BE49-F238E27FC236}">
                <a16:creationId xmlns:a16="http://schemas.microsoft.com/office/drawing/2014/main" id="{F289B9BA-A780-43C7-9FCC-2BF2BED929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3124200"/>
            <a:ext cx="30575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8752087-CB19-42BF-8149-63E21D8AC059}"/>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#6</a:t>
            </a:r>
          </a:p>
        </p:txBody>
      </p:sp>
    </p:spTree>
    <p:extLst>
      <p:ext uri="{BB962C8B-B14F-4D97-AF65-F5344CB8AC3E}">
        <p14:creationId xmlns:p14="http://schemas.microsoft.com/office/powerpoint/2010/main" val="391182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32799BA5-C3E9-4FD1-8E5F-217065FBD216}"/>
              </a:ext>
            </a:extLst>
          </p:cNvPr>
          <p:cNvSpPr>
            <a:spLocks noGrp="1" noChangeArrowheads="1"/>
          </p:cNvSpPr>
          <p:nvPr>
            <p:ph type="body" idx="4294967295"/>
          </p:nvPr>
        </p:nvSpPr>
        <p:spPr>
          <a:xfrm>
            <a:off x="457200" y="1600200"/>
            <a:ext cx="8229600" cy="4114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Administration</a:t>
            </a:r>
            <a:r>
              <a:rPr lang="en-US" sz="3600" dirty="0">
                <a:effectLst>
                  <a:outerShdw blurRad="38100" dist="38100" dir="2700000" algn="tl">
                    <a:srgbClr val="000000">
                      <a:alpha val="43137"/>
                    </a:srgbClr>
                  </a:outerShdw>
                </a:effectLst>
              </a:rPr>
              <a:t>: the ability to effectively run or manage a church program</a:t>
            </a:r>
          </a:p>
        </p:txBody>
      </p:sp>
      <p:pic>
        <p:nvPicPr>
          <p:cNvPr id="17412" name="Picture 1028" descr="C:\Program Files\Microsoft Office\MEDIA\CAGCAT10\j0234657.wmf">
            <a:extLst>
              <a:ext uri="{FF2B5EF4-FFF2-40B4-BE49-F238E27FC236}">
                <a16:creationId xmlns:a16="http://schemas.microsoft.com/office/drawing/2014/main" id="{D0C62709-1146-4674-9DF4-3E94F413BC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8459" y="3124200"/>
            <a:ext cx="328708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DBECD27-9768-4C00-B8CA-A93C26CCD660}"/>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#7</a:t>
            </a:r>
          </a:p>
        </p:txBody>
      </p:sp>
    </p:spTree>
    <p:extLst>
      <p:ext uri="{BB962C8B-B14F-4D97-AF65-F5344CB8AC3E}">
        <p14:creationId xmlns:p14="http://schemas.microsoft.com/office/powerpoint/2010/main" val="172520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1AD5861-3A31-4DA1-9988-0E31360EDA00}"/>
              </a:ext>
            </a:extLst>
          </p:cNvPr>
          <p:cNvSpPr>
            <a:spLocks noGrp="1" noChangeArrowheads="1"/>
          </p:cNvSpPr>
          <p:nvPr>
            <p:ph type="body" idx="4294967295"/>
          </p:nvPr>
        </p:nvSpPr>
        <p:spPr>
          <a:xfrm>
            <a:off x="457200" y="1600201"/>
            <a:ext cx="8229600" cy="2362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Leadership</a:t>
            </a:r>
            <a:r>
              <a:rPr lang="en-US" sz="3600" dirty="0">
                <a:effectLst>
                  <a:outerShdw blurRad="38100" dist="38100" dir="2700000" algn="tl">
                    <a:srgbClr val="000000">
                      <a:alpha val="43137"/>
                    </a:srgbClr>
                  </a:outerShdw>
                </a:effectLst>
              </a:rPr>
              <a:t>: the ability to cast an organizational vision and motivate others toward the fulfillment of that vision</a:t>
            </a:r>
          </a:p>
        </p:txBody>
      </p:sp>
      <p:pic>
        <p:nvPicPr>
          <p:cNvPr id="18436" name="Picture 4" descr="C:\Users\awoods\AppData\Local\Microsoft\Windows\Temporary Internet Files\Content.IE5\O6YQEJO4\MC900195784[1].wmf">
            <a:extLst>
              <a:ext uri="{FF2B5EF4-FFF2-40B4-BE49-F238E27FC236}">
                <a16:creationId xmlns:a16="http://schemas.microsoft.com/office/drawing/2014/main" id="{8EC31CA5-403A-400B-8094-BBBC9ABE04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071455" y="3810000"/>
            <a:ext cx="300109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49501CF-D035-4FEE-AF1F-9326C2B5DE34}"/>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#8</a:t>
            </a:r>
          </a:p>
        </p:txBody>
      </p:sp>
    </p:spTree>
    <p:extLst>
      <p:ext uri="{BB962C8B-B14F-4D97-AF65-F5344CB8AC3E}">
        <p14:creationId xmlns:p14="http://schemas.microsoft.com/office/powerpoint/2010/main" val="2975096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EAFD202-D14E-4692-83C8-FED511CE1958}"/>
              </a:ext>
            </a:extLst>
          </p:cNvPr>
          <p:cNvSpPr>
            <a:spLocks noGrp="1" noChangeArrowheads="1"/>
          </p:cNvSpPr>
          <p:nvPr>
            <p:ph type="body" idx="4294967295"/>
          </p:nvPr>
        </p:nvSpPr>
        <p:spPr>
          <a:xfrm>
            <a:off x="457200" y="1600200"/>
            <a:ext cx="8229600" cy="1447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Knowledge</a:t>
            </a:r>
            <a:r>
              <a:rPr lang="en-US" sz="3600" dirty="0">
                <a:effectLst>
                  <a:outerShdw blurRad="38100" dist="38100" dir="2700000" algn="tl">
                    <a:srgbClr val="000000">
                      <a:alpha val="43137"/>
                    </a:srgbClr>
                  </a:outerShdw>
                </a:effectLst>
              </a:rPr>
              <a:t>: the ability to understand complex biblical truths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8:1)</a:t>
            </a:r>
          </a:p>
        </p:txBody>
      </p:sp>
      <p:pic>
        <p:nvPicPr>
          <p:cNvPr id="19460" name="Picture 6">
            <a:extLst>
              <a:ext uri="{FF2B5EF4-FFF2-40B4-BE49-F238E27FC236}">
                <a16:creationId xmlns:a16="http://schemas.microsoft.com/office/drawing/2014/main" id="{07B97F0E-A7A3-4A75-BA86-53989EFE1C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4837" y="3124200"/>
            <a:ext cx="231432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1321B39-28E9-4DA9-A89F-7F8CC739900E}"/>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#9</a:t>
            </a:r>
          </a:p>
        </p:txBody>
      </p:sp>
    </p:spTree>
    <p:extLst>
      <p:ext uri="{BB962C8B-B14F-4D97-AF65-F5344CB8AC3E}">
        <p14:creationId xmlns:p14="http://schemas.microsoft.com/office/powerpoint/2010/main" val="321160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4C83B47-FBD4-4353-B3E2-70B84D18F85A}"/>
              </a:ext>
            </a:extLst>
          </p:cNvPr>
          <p:cNvSpPr>
            <a:spLocks noGrp="1" noChangeArrowheads="1"/>
          </p:cNvSpPr>
          <p:nvPr>
            <p:ph type="body" idx="4294967295"/>
          </p:nvPr>
        </p:nvSpPr>
        <p:spPr>
          <a:xfrm>
            <a:off x="457200" y="1600200"/>
            <a:ext cx="8229600" cy="19050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Wisdom</a:t>
            </a:r>
            <a:r>
              <a:rPr lang="en-US" sz="3600" dirty="0">
                <a:effectLst>
                  <a:outerShdw blurRad="38100" dist="38100" dir="2700000" algn="tl">
                    <a:srgbClr val="000000">
                      <a:alpha val="43137"/>
                    </a:srgbClr>
                  </a:outerShdw>
                </a:effectLst>
              </a:rPr>
              <a:t>: the ability to find knowledge from the Scriptures and apply it to daily life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2:6-7)</a:t>
            </a:r>
          </a:p>
        </p:txBody>
      </p:sp>
      <p:pic>
        <p:nvPicPr>
          <p:cNvPr id="20484" name="Picture 7" descr="C:\Users\awoods\AppData\Local\Microsoft\Windows\Temporary Internet Files\Content.IE5\Q1EAF2DI\MC900310350[1].wmf">
            <a:extLst>
              <a:ext uri="{FF2B5EF4-FFF2-40B4-BE49-F238E27FC236}">
                <a16:creationId xmlns:a16="http://schemas.microsoft.com/office/drawing/2014/main" id="{88682A38-C0D1-4EAC-A512-911477946B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3300" y="3497262"/>
            <a:ext cx="20574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6E2A18D-B412-4A8F-A4FD-FC1A5BFD9C3F}"/>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#10</a:t>
            </a:r>
          </a:p>
        </p:txBody>
      </p:sp>
    </p:spTree>
    <p:extLst>
      <p:ext uri="{BB962C8B-B14F-4D97-AF65-F5344CB8AC3E}">
        <p14:creationId xmlns:p14="http://schemas.microsoft.com/office/powerpoint/2010/main" val="379967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911ED98-99C0-4F61-B426-EA7F5A71BF56}"/>
              </a:ext>
            </a:extLst>
          </p:cNvPr>
          <p:cNvSpPr>
            <a:spLocks noGrp="1" noChangeArrowheads="1"/>
          </p:cNvSpPr>
          <p:nvPr>
            <p:ph type="body" idx="4294967295"/>
          </p:nvPr>
        </p:nvSpPr>
        <p:spPr>
          <a:xfrm>
            <a:off x="457200" y="1600201"/>
            <a:ext cx="8229600" cy="1066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Service</a:t>
            </a:r>
            <a:r>
              <a:rPr lang="en-US" sz="3600" dirty="0">
                <a:effectLst>
                  <a:outerShdw blurRad="38100" dist="38100" dir="2700000" algn="tl">
                    <a:srgbClr val="000000">
                      <a:alpha val="43137"/>
                    </a:srgbClr>
                  </a:outerShdw>
                </a:effectLst>
              </a:rPr>
              <a:t>: the ability to minister to others</a:t>
            </a:r>
          </a:p>
        </p:txBody>
      </p:sp>
      <p:pic>
        <p:nvPicPr>
          <p:cNvPr id="21508" name="Picture 4">
            <a:extLst>
              <a:ext uri="{FF2B5EF4-FFF2-40B4-BE49-F238E27FC236}">
                <a16:creationId xmlns:a16="http://schemas.microsoft.com/office/drawing/2014/main" id="{11A0BEFF-CFE5-4F44-ABDA-85D6FB6585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6812" y="2667000"/>
            <a:ext cx="243037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44A3781-4CC4-472A-9C2A-522B8D839901}"/>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#11</a:t>
            </a:r>
          </a:p>
        </p:txBody>
      </p:sp>
    </p:spTree>
    <p:extLst>
      <p:ext uri="{BB962C8B-B14F-4D97-AF65-F5344CB8AC3E}">
        <p14:creationId xmlns:p14="http://schemas.microsoft.com/office/powerpoint/2010/main" val="563311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6CD94A-54FA-424B-9918-6A485D86EC95}"/>
              </a:ext>
            </a:extLst>
          </p:cNvPr>
          <p:cNvSpPr>
            <a:spLocks noGrp="1" noChangeArrowheads="1"/>
          </p:cNvSpPr>
          <p:nvPr>
            <p:ph type="body" idx="4294967295"/>
          </p:nvPr>
        </p:nvSpPr>
        <p:spPr>
          <a:xfrm>
            <a:off x="457200" y="1600201"/>
            <a:ext cx="8229600" cy="1981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Giving</a:t>
            </a:r>
            <a:r>
              <a:rPr lang="en-US" sz="3600" dirty="0">
                <a:effectLst>
                  <a:outerShdw blurRad="38100" dist="38100" dir="2700000" algn="tl">
                    <a:srgbClr val="000000">
                      <a:alpha val="43137"/>
                    </a:srgbClr>
                  </a:outerShdw>
                </a:effectLst>
              </a:rPr>
              <a:t>: the ability to give material goods and financial resources with joy so that the needs of the Lord’s work are met</a:t>
            </a:r>
          </a:p>
        </p:txBody>
      </p:sp>
      <p:pic>
        <p:nvPicPr>
          <p:cNvPr id="22532" name="Picture 5" descr="C:\Users\awoods\AppData\Local\Microsoft\Windows\Temporary Internet Files\Content.IE5\O6YQEJO4\MC900320734[1].wmf">
            <a:extLst>
              <a:ext uri="{FF2B5EF4-FFF2-40B4-BE49-F238E27FC236}">
                <a16:creationId xmlns:a16="http://schemas.microsoft.com/office/drawing/2014/main" id="{30AA20BF-A452-4FC1-8A82-EB0C086418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9696" y="3429000"/>
            <a:ext cx="29246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28845EC-ADF2-45A6-9102-DF8C14577EE4}"/>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#12</a:t>
            </a:r>
          </a:p>
        </p:txBody>
      </p:sp>
    </p:spTree>
    <p:extLst>
      <p:ext uri="{BB962C8B-B14F-4D97-AF65-F5344CB8AC3E}">
        <p14:creationId xmlns:p14="http://schemas.microsoft.com/office/powerpoint/2010/main" val="259152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0FD7044-3883-43FE-B1FD-5E17213494FA}"/>
              </a:ext>
            </a:extLst>
          </p:cNvPr>
          <p:cNvSpPr>
            <a:spLocks noGrp="1" noChangeArrowheads="1"/>
          </p:cNvSpPr>
          <p:nvPr>
            <p:ph type="body" idx="4294967295"/>
          </p:nvPr>
        </p:nvSpPr>
        <p:spPr>
          <a:xfrm>
            <a:off x="457200" y="1600201"/>
            <a:ext cx="8229600" cy="1828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Hospitality</a:t>
            </a:r>
            <a:r>
              <a:rPr lang="en-US" sz="3600" dirty="0">
                <a:effectLst>
                  <a:outerShdw blurRad="38100" dist="38100" dir="2700000" algn="tl">
                    <a:srgbClr val="000000">
                      <a:alpha val="43137"/>
                    </a:srgbClr>
                  </a:outerShdw>
                </a:effectLst>
              </a:rPr>
              <a:t>: the ability to make guests feel comfortable and at home (Rom 12:13)</a:t>
            </a:r>
          </a:p>
        </p:txBody>
      </p:sp>
      <p:pic>
        <p:nvPicPr>
          <p:cNvPr id="23556" name="Picture 4">
            <a:extLst>
              <a:ext uri="{FF2B5EF4-FFF2-40B4-BE49-F238E27FC236}">
                <a16:creationId xmlns:a16="http://schemas.microsoft.com/office/drawing/2014/main" id="{054E19AC-1357-4997-8474-0A23D50A80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4893" y="3200400"/>
            <a:ext cx="295421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8FDB9AA-3E04-4C06-A00E-ECDDB7D6120D}"/>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#13</a:t>
            </a:r>
          </a:p>
        </p:txBody>
      </p:sp>
    </p:spTree>
    <p:extLst>
      <p:ext uri="{BB962C8B-B14F-4D97-AF65-F5344CB8AC3E}">
        <p14:creationId xmlns:p14="http://schemas.microsoft.com/office/powerpoint/2010/main" val="365231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4DFB6D8-CB5D-4D61-9A09-276287B5D4CD}"/>
              </a:ext>
            </a:extLst>
          </p:cNvPr>
          <p:cNvSpPr>
            <a:spLocks noGrp="1" noChangeArrowheads="1"/>
          </p:cNvSpPr>
          <p:nvPr>
            <p:ph type="body" idx="4294967295"/>
          </p:nvPr>
        </p:nvSpPr>
        <p:spPr>
          <a:xfrm>
            <a:off x="457200" y="1600201"/>
            <a:ext cx="8229600" cy="1981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Mercy</a:t>
            </a:r>
            <a:r>
              <a:rPr lang="en-US" sz="3600" dirty="0">
                <a:effectLst>
                  <a:outerShdw blurRad="38100" dist="38100" dir="2700000" algn="tl">
                    <a:srgbClr val="000000">
                      <a:alpha val="43137"/>
                    </a:srgbClr>
                  </a:outerShdw>
                </a:effectLst>
              </a:rPr>
              <a:t>: the ability to devote energy toward helping those in pitiable conditions</a:t>
            </a:r>
          </a:p>
        </p:txBody>
      </p:sp>
      <p:pic>
        <p:nvPicPr>
          <p:cNvPr id="24580" name="Picture 7" descr="C:\Users\awoods\AppData\Local\Microsoft\Windows\Temporary Internet Files\Content.IE5\MH5K0DD1\MC900070985[1].wmf">
            <a:extLst>
              <a:ext uri="{FF2B5EF4-FFF2-40B4-BE49-F238E27FC236}">
                <a16:creationId xmlns:a16="http://schemas.microsoft.com/office/drawing/2014/main" id="{10A72CDD-C212-4181-8B63-853FEC1667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2843" y="3276600"/>
            <a:ext cx="253831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41508865-97B1-42BC-AA2C-C6D88988FB09}"/>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#14</a:t>
            </a:r>
          </a:p>
        </p:txBody>
      </p:sp>
    </p:spTree>
    <p:extLst>
      <p:ext uri="{BB962C8B-B14F-4D97-AF65-F5344CB8AC3E}">
        <p14:creationId xmlns:p14="http://schemas.microsoft.com/office/powerpoint/2010/main" val="4283830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C31E419-313F-4B94-ADDB-CC05AE8BC123}"/>
              </a:ext>
            </a:extLst>
          </p:cNvPr>
          <p:cNvSpPr>
            <a:spLocks noGrp="1" noChangeArrowheads="1"/>
          </p:cNvSpPr>
          <p:nvPr>
            <p:ph type="body" idx="4294967295"/>
          </p:nvPr>
        </p:nvSpPr>
        <p:spPr>
          <a:xfrm>
            <a:off x="457200" y="1600200"/>
            <a:ext cx="8229600" cy="2209800"/>
          </a:xfrm>
        </p:spPr>
        <p:txBody>
          <a:bodyPr/>
          <a:lstStyle/>
          <a:p>
            <a:pPr marL="460375" indent="-460375" algn="just" eaLnBrk="1" hangingPunct="1">
              <a:lnSpc>
                <a:spcPct val="90000"/>
              </a:lnSpc>
              <a:defRPr/>
            </a:pPr>
            <a:r>
              <a:rPr lang="en-US" sz="3600" b="1" u="sng" dirty="0">
                <a:solidFill>
                  <a:srgbClr val="FFFFCC"/>
                </a:solidFill>
                <a:effectLst>
                  <a:outerShdw blurRad="38100" dist="38100" dir="2700000" algn="tl">
                    <a:srgbClr val="000000">
                      <a:alpha val="43137"/>
                    </a:srgbClr>
                  </a:outerShdw>
                </a:effectLst>
              </a:rPr>
              <a:t>Helps</a:t>
            </a:r>
            <a:r>
              <a:rPr lang="en-US" sz="3600" dirty="0">
                <a:effectLst>
                  <a:outerShdw blurRad="38100" dist="38100" dir="2700000" algn="tl">
                    <a:srgbClr val="000000">
                      <a:alpha val="43137"/>
                    </a:srgbClr>
                  </a:outerShdw>
                </a:effectLst>
              </a:rPr>
              <a:t>: the ability to free up others from certain responsibilities so that they can exercise their gifts more effectively (Acts 6:1-4)</a:t>
            </a:r>
          </a:p>
        </p:txBody>
      </p:sp>
      <p:pic>
        <p:nvPicPr>
          <p:cNvPr id="25604" name="Picture 8" descr="C:\Users\awoods\AppData\Local\Microsoft\Windows\Temporary Internet Files\Content.IE5\MH5K0DD1\MC900366354[1].wmf">
            <a:extLst>
              <a:ext uri="{FF2B5EF4-FFF2-40B4-BE49-F238E27FC236}">
                <a16:creationId xmlns:a16="http://schemas.microsoft.com/office/drawing/2014/main" id="{681CC6A7-6263-4837-9181-DB78031F14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7220" y="3657599"/>
            <a:ext cx="274956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E0D4A855-1CC9-40C0-B30B-C82B209C2342}"/>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#15</a:t>
            </a:r>
          </a:p>
        </p:txBody>
      </p:sp>
    </p:spTree>
    <p:extLst>
      <p:ext uri="{BB962C8B-B14F-4D97-AF65-F5344CB8AC3E}">
        <p14:creationId xmlns:p14="http://schemas.microsoft.com/office/powerpoint/2010/main" val="109476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17F64A9-91F6-47EC-BCCF-6184B3956AAE}"/>
              </a:ext>
            </a:extLst>
          </p:cNvPr>
          <p:cNvSpPr>
            <a:spLocks noGrp="1" noChangeArrowheads="1"/>
          </p:cNvSpPr>
          <p:nvPr>
            <p:ph type="body" idx="4294967295"/>
          </p:nvPr>
        </p:nvSpPr>
        <p:spPr>
          <a:xfrm>
            <a:off x="457200" y="1598762"/>
            <a:ext cx="8229600" cy="1296838"/>
          </a:xfrm>
        </p:spPr>
        <p:txBody>
          <a:bodyPr/>
          <a:lstStyle/>
          <a:p>
            <a:pPr marL="460375" indent="-460375" algn="just" eaLnBrk="1" hangingPunct="1">
              <a:lnSpc>
                <a:spcPct val="90000"/>
              </a:lnSpc>
              <a:defRPr/>
            </a:pPr>
            <a:r>
              <a:rPr lang="en-US" sz="3600" b="1" u="sng" dirty="0">
                <a:solidFill>
                  <a:srgbClr val="FFFFCC"/>
                </a:solidFill>
                <a:effectLst>
                  <a:outerShdw blurRad="38100" dist="38100" dir="2700000" algn="tl">
                    <a:srgbClr val="000000">
                      <a:alpha val="43137"/>
                    </a:srgbClr>
                  </a:outerShdw>
                </a:effectLst>
              </a:rPr>
              <a:t>Faith</a:t>
            </a:r>
            <a:r>
              <a:rPr lang="en-US" sz="3600" dirty="0">
                <a:effectLst>
                  <a:outerShdw blurRad="38100" dist="38100" dir="2700000" algn="tl">
                    <a:srgbClr val="000000">
                      <a:alpha val="43137"/>
                    </a:srgbClr>
                  </a:outerShdw>
                </a:effectLst>
              </a:rPr>
              <a:t>: the ability to trust God in the midst of life’s difficulties</a:t>
            </a:r>
          </a:p>
        </p:txBody>
      </p:sp>
      <p:pic>
        <p:nvPicPr>
          <p:cNvPr id="26628" name="Picture 6" descr="C:\Users\awoods\AppData\Local\Microsoft\Windows\Temporary Internet Files\Content.IE5\O6YQEJO4\MC910215896[1].jpg">
            <a:extLst>
              <a:ext uri="{FF2B5EF4-FFF2-40B4-BE49-F238E27FC236}">
                <a16:creationId xmlns:a16="http://schemas.microsoft.com/office/drawing/2014/main" id="{59E2588E-AF3B-40EA-936E-709F94F517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7203" y="3048000"/>
            <a:ext cx="298959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645157B3-CD95-454E-8F58-0335D604AFAF}"/>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#16</a:t>
            </a:r>
          </a:p>
        </p:txBody>
      </p:sp>
    </p:spTree>
    <p:extLst>
      <p:ext uri="{BB962C8B-B14F-4D97-AF65-F5344CB8AC3E}">
        <p14:creationId xmlns:p14="http://schemas.microsoft.com/office/powerpoint/2010/main" val="1943967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426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0" y="228600"/>
            <a:ext cx="9144000" cy="762000"/>
          </a:xfrm>
        </p:spPr>
        <p:txBody>
          <a:bodyPr/>
          <a:lstStyle/>
          <a:p>
            <a:pPr algn="ctr"/>
            <a:r>
              <a:rPr lang="en-US" altLang="en-US" sz="3000" b="1" dirty="0">
                <a:effectLst>
                  <a:outerShdw blurRad="38100" dist="38100" dir="2700000" algn="tl">
                    <a:srgbClr val="000000">
                      <a:alpha val="43137"/>
                    </a:srgbClr>
                  </a:outerShdw>
                </a:effectLst>
              </a:rPr>
              <a:t>4. How do we discover our own unique area of gifting?</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34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0" y="228600"/>
            <a:ext cx="9144000" cy="762000"/>
          </a:xfrm>
        </p:spPr>
        <p:txBody>
          <a:bodyPr/>
          <a:lstStyle/>
          <a:p>
            <a:pPr algn="ctr"/>
            <a:r>
              <a:rPr lang="en-US" altLang="en-US" sz="3000" b="1" dirty="0">
                <a:effectLst>
                  <a:outerShdw blurRad="38100" dist="38100" dir="2700000" algn="tl">
                    <a:srgbClr val="000000">
                      <a:alpha val="43137"/>
                    </a:srgbClr>
                  </a:outerShdw>
                </a:effectLst>
              </a:rPr>
              <a:t>4. How do we discover our own unique area of gifting?</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6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3C35B9-4CD0-4042-A350-8EFBC0B06C0C}"/>
              </a:ext>
            </a:extLst>
          </p:cNvPr>
          <p:cNvSpPr>
            <a:spLocks noGrp="1" noChangeArrowheads="1"/>
          </p:cNvSpPr>
          <p:nvPr>
            <p:ph type="title" idx="4294967295"/>
          </p:nvPr>
        </p:nvSpPr>
        <p:spPr>
          <a:xfrm>
            <a:off x="685800" y="228600"/>
            <a:ext cx="7772400" cy="838200"/>
          </a:xfrm>
        </p:spPr>
        <p:txBody>
          <a:bodyPr/>
          <a:lstStyle/>
          <a:p>
            <a:pPr algn="ctr" eaLnBrk="1" hangingPunct="1"/>
            <a:r>
              <a:rPr lang="en-US" altLang="en-US" sz="4000" dirty="0">
                <a:effectLst>
                  <a:outerShdw blurRad="38100" dist="38100" dir="2700000" algn="tl">
                    <a:srgbClr val="000000">
                      <a:alpha val="43137"/>
                    </a:srgbClr>
                  </a:outerShdw>
                </a:effectLst>
              </a:rPr>
              <a:t>How Do We Discover Our Gifts?</a:t>
            </a:r>
          </a:p>
        </p:txBody>
      </p:sp>
      <p:sp>
        <p:nvSpPr>
          <p:cNvPr id="3075" name="Rectangle 3">
            <a:extLst>
              <a:ext uri="{FF2B5EF4-FFF2-40B4-BE49-F238E27FC236}">
                <a16:creationId xmlns:a16="http://schemas.microsoft.com/office/drawing/2014/main" id="{7FFEF219-721B-477B-9508-2C0CEE4C0992}"/>
              </a:ext>
            </a:extLst>
          </p:cNvPr>
          <p:cNvSpPr>
            <a:spLocks noGrp="1" noChangeArrowheads="1"/>
          </p:cNvSpPr>
          <p:nvPr>
            <p:ph type="body" idx="4294967295"/>
          </p:nvPr>
        </p:nvSpPr>
        <p:spPr>
          <a:xfrm>
            <a:off x="304800" y="1600201"/>
            <a:ext cx="8534400" cy="13716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Know what the gifts are and their purpose</a:t>
            </a:r>
          </a:p>
        </p:txBody>
      </p:sp>
      <p:pic>
        <p:nvPicPr>
          <p:cNvPr id="27652" name="Picture 4" descr="C:\Users\awoods\AppData\Local\Microsoft\Windows\Temporary Internet Files\Content.IE5\O6YQEJO4\MC900390744[1].wmf">
            <a:extLst>
              <a:ext uri="{FF2B5EF4-FFF2-40B4-BE49-F238E27FC236}">
                <a16:creationId xmlns:a16="http://schemas.microsoft.com/office/drawing/2014/main" id="{940B36A5-497B-469C-B1B5-783C9BFAF1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098" y="2971800"/>
            <a:ext cx="287980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81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0" y="228600"/>
            <a:ext cx="9144000" cy="762000"/>
          </a:xfrm>
        </p:spPr>
        <p:txBody>
          <a:bodyPr/>
          <a:lstStyle/>
          <a:p>
            <a:pPr algn="ctr"/>
            <a:r>
              <a:rPr lang="en-US" altLang="en-US" sz="3000" b="1" dirty="0">
                <a:effectLst>
                  <a:outerShdw blurRad="38100" dist="38100" dir="2700000" algn="tl">
                    <a:srgbClr val="000000">
                      <a:alpha val="43137"/>
                    </a:srgbClr>
                  </a:outerShdw>
                </a:effectLst>
              </a:rPr>
              <a:t>4. How do we discover our own unique area of gifting?</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88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CC633B5-E0A9-4906-9518-B4C5F1A6D231}"/>
              </a:ext>
            </a:extLst>
          </p:cNvPr>
          <p:cNvSpPr>
            <a:spLocks noGrp="1" noChangeArrowheads="1"/>
          </p:cNvSpPr>
          <p:nvPr>
            <p:ph type="body" idx="4294967295"/>
          </p:nvPr>
        </p:nvSpPr>
        <p:spPr>
          <a:xfrm>
            <a:off x="487362" y="1600201"/>
            <a:ext cx="8199438" cy="18288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Obey the known or revealed will of God to all believers (Luke 16:10; Rom 12:1)</a:t>
            </a:r>
          </a:p>
        </p:txBody>
      </p:sp>
      <p:pic>
        <p:nvPicPr>
          <p:cNvPr id="28676" name="Picture 4" descr="C:\Users\awoods\AppData\Local\Microsoft\Windows\Temporary Internet Files\Content.IE5\4YST7Z0P\MC900250609[1].wmf">
            <a:extLst>
              <a:ext uri="{FF2B5EF4-FFF2-40B4-BE49-F238E27FC236}">
                <a16:creationId xmlns:a16="http://schemas.microsoft.com/office/drawing/2014/main" id="{BE55B15D-4097-4044-9660-CFCA78D1ED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3100" y="3200399"/>
            <a:ext cx="4597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ECC53B1-2F7A-40CD-A481-81F70D8991F0}"/>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3394361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94D25753-971F-430C-BFFE-E5CB3B858126}"/>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523473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EE45E74-58A6-4E87-A0D9-CD65162591A7}"/>
              </a:ext>
            </a:extLst>
          </p:cNvPr>
          <p:cNvSpPr>
            <a:spLocks noGrp="1" noChangeArrowheads="1"/>
          </p:cNvSpPr>
          <p:nvPr>
            <p:ph type="body" idx="4294967295"/>
          </p:nvPr>
        </p:nvSpPr>
        <p:spPr>
          <a:xfrm>
            <a:off x="471054" y="1600200"/>
            <a:ext cx="8215745" cy="838201"/>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What do you naturally gravitate toward?</a:t>
            </a:r>
          </a:p>
        </p:txBody>
      </p:sp>
      <p:pic>
        <p:nvPicPr>
          <p:cNvPr id="29700" name="Picture 4" descr="C:\Users\awoods\AppData\Local\Microsoft\Windows\Temporary Internet Files\Content.IE5\MH5K0DD1\MC900310076[1].wmf">
            <a:extLst>
              <a:ext uri="{FF2B5EF4-FFF2-40B4-BE49-F238E27FC236}">
                <a16:creationId xmlns:a16="http://schemas.microsoft.com/office/drawing/2014/main" id="{F70800E2-D09B-43B4-A8D4-34A6E7835E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7551" y="2514600"/>
            <a:ext cx="280889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5DDB4879-1324-44D5-9F8E-D4EE01660047}"/>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3877317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2A487E24-47EA-4B5A-A932-6C7C8180EB6B}"/>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4088381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2879917-D78B-4D79-92F8-A9EA32FC4737}"/>
              </a:ext>
            </a:extLst>
          </p:cNvPr>
          <p:cNvSpPr>
            <a:spLocks noGrp="1" noChangeArrowheads="1"/>
          </p:cNvSpPr>
          <p:nvPr>
            <p:ph type="body" idx="4294967295"/>
          </p:nvPr>
        </p:nvSpPr>
        <p:spPr>
          <a:xfrm>
            <a:off x="457200" y="1600200"/>
            <a:ext cx="8458200" cy="12954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What ministry or ministries do you enjoy doing?</a:t>
            </a:r>
          </a:p>
        </p:txBody>
      </p:sp>
      <p:pic>
        <p:nvPicPr>
          <p:cNvPr id="30724" name="Picture 4" descr="C:\Users\awoods\AppData\Local\Microsoft\Windows\Temporary Internet Files\Content.IE5\Q1EAF2DI\MC900310354[1].wmf">
            <a:extLst>
              <a:ext uri="{FF2B5EF4-FFF2-40B4-BE49-F238E27FC236}">
                <a16:creationId xmlns:a16="http://schemas.microsoft.com/office/drawing/2014/main" id="{4954633E-7029-4CD7-899B-87C45D9D1EE3}"/>
              </a:ext>
            </a:extLst>
          </p:cNvPr>
          <p:cNvPicPr>
            <a:picLocks noChangeAspect="1" noChangeArrowheads="1"/>
          </p:cNvPicPr>
          <p:nvPr/>
        </p:nvPicPr>
        <p:blipFill>
          <a:blip r:embed="rId2" cstate="email">
            <a:clrChange>
              <a:clrFrom>
                <a:srgbClr val="F9E2A0"/>
              </a:clrFrom>
              <a:clrTo>
                <a:srgbClr val="F9E2A0">
                  <a:alpha val="0"/>
                </a:srgbClr>
              </a:clrTo>
            </a:clrChange>
            <a:extLst>
              <a:ext uri="{28A0092B-C50C-407E-A947-70E740481C1C}">
                <a14:useLocalDpi xmlns:a14="http://schemas.microsoft.com/office/drawing/2010/main"/>
              </a:ext>
            </a:extLst>
          </a:blip>
          <a:srcRect t="22026"/>
          <a:stretch>
            <a:fillRect/>
          </a:stretch>
        </p:blipFill>
        <p:spPr bwMode="auto">
          <a:xfrm>
            <a:off x="2650346" y="3047999"/>
            <a:ext cx="38433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0DB0C96-A15B-4162-834C-F8998FAAA7B8}"/>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1016983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ADFB0FB5-5C49-4FB1-926C-0216FC0A610D}"/>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169094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348FA67-64DE-448B-B649-C25F10E90514}"/>
              </a:ext>
            </a:extLst>
          </p:cNvPr>
          <p:cNvSpPr>
            <a:spLocks noGrp="1" noChangeArrowheads="1"/>
          </p:cNvSpPr>
          <p:nvPr>
            <p:ph type="body" idx="4294967295"/>
          </p:nvPr>
        </p:nvSpPr>
        <p:spPr>
          <a:xfrm>
            <a:off x="457200" y="1600201"/>
            <a:ext cx="8229600" cy="12954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Does anyone get especially blessed when you serve God in a particular way?</a:t>
            </a:r>
          </a:p>
        </p:txBody>
      </p:sp>
      <p:pic>
        <p:nvPicPr>
          <p:cNvPr id="31748" name="Picture 5" descr="C:\Users\awoods\AppData\Local\Microsoft\Windows\Temporary Internet Files\Content.IE5\MH5K0DD1\MC900057049[1].wmf">
            <a:extLst>
              <a:ext uri="{FF2B5EF4-FFF2-40B4-BE49-F238E27FC236}">
                <a16:creationId xmlns:a16="http://schemas.microsoft.com/office/drawing/2014/main" id="{D4A8852A-C6A5-487F-A79F-7115E75F70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6766" y="2971800"/>
            <a:ext cx="389046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ECD8734-2AA4-4A3C-8544-8186B2FC005E}"/>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2961061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00EBE0-C7BC-45A1-A606-861C6CB270E2}"/>
              </a:ext>
            </a:extLst>
          </p:cNvPr>
          <p:cNvSpPr>
            <a:spLocks noGrp="1" noChangeArrowheads="1"/>
          </p:cNvSpPr>
          <p:nvPr>
            <p:ph type="body" idx="1"/>
          </p:nvPr>
        </p:nvSpPr>
        <p:spPr>
          <a:xfrm>
            <a:off x="457200" y="1143001"/>
            <a:ext cx="8229600" cy="1905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Spiritual gifts are given in order to edify the church (1 Cor 12:7; 14:12, 26; Eph 4:11-12; 1 Pet 4:10)</a:t>
            </a:r>
          </a:p>
        </p:txBody>
      </p:sp>
      <p:pic>
        <p:nvPicPr>
          <p:cNvPr id="11268" name="Picture 8">
            <a:extLst>
              <a:ext uri="{FF2B5EF4-FFF2-40B4-BE49-F238E27FC236}">
                <a16:creationId xmlns:a16="http://schemas.microsoft.com/office/drawing/2014/main" id="{075167D7-31FE-4144-9D2D-13804A3FBA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3886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F74E3EA-0D5B-435A-9711-537E8F267EB8}"/>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Observation #6</a:t>
            </a:r>
          </a:p>
        </p:txBody>
      </p:sp>
    </p:spTree>
    <p:extLst>
      <p:ext uri="{BB962C8B-B14F-4D97-AF65-F5344CB8AC3E}">
        <p14:creationId xmlns:p14="http://schemas.microsoft.com/office/powerpoint/2010/main" val="1179762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6B97CFF-8914-478E-A3C4-C1E425A88F16}"/>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16331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5FE8301-3ACF-4DD7-B9B4-5B7CE1FFCCF4}"/>
              </a:ext>
            </a:extLst>
          </p:cNvPr>
          <p:cNvSpPr>
            <a:spLocks noGrp="1" noChangeArrowheads="1"/>
          </p:cNvSpPr>
          <p:nvPr>
            <p:ph type="body" idx="4294967295"/>
          </p:nvPr>
        </p:nvSpPr>
        <p:spPr>
          <a:xfrm>
            <a:off x="457200" y="1600200"/>
            <a:ext cx="8229600" cy="8382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What are you most critical of?</a:t>
            </a:r>
          </a:p>
        </p:txBody>
      </p:sp>
      <p:pic>
        <p:nvPicPr>
          <p:cNvPr id="33796" name="Picture 6" descr="C:\Users\awoods\AppData\Local\Microsoft\Windows\Temporary Internet Files\Content.IE5\O6YQEJO4\MC900439407[1].jpg">
            <a:extLst>
              <a:ext uri="{FF2B5EF4-FFF2-40B4-BE49-F238E27FC236}">
                <a16:creationId xmlns:a16="http://schemas.microsoft.com/office/drawing/2014/main" id="{C4D3B522-BC5D-40DC-8774-A312BBA2B7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5849" y="2590800"/>
            <a:ext cx="297230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B2B580D-A09B-4D35-937C-7C41B231E7E5}"/>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4291195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01F1CD9-9397-478D-9937-322CD2E91448}"/>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547415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EF2A400-9F2C-4236-96CB-D8EA169496FC}"/>
              </a:ext>
            </a:extLst>
          </p:cNvPr>
          <p:cNvSpPr>
            <a:spLocks noGrp="1" noChangeArrowheads="1"/>
          </p:cNvSpPr>
          <p:nvPr>
            <p:ph type="body" idx="4294967295"/>
          </p:nvPr>
        </p:nvSpPr>
        <p:spPr>
          <a:xfrm>
            <a:off x="457200" y="1600201"/>
            <a:ext cx="8229600" cy="762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Step out in faith (Rom 12:6)</a:t>
            </a:r>
          </a:p>
        </p:txBody>
      </p:sp>
      <p:pic>
        <p:nvPicPr>
          <p:cNvPr id="34820" name="Picture 1028">
            <a:extLst>
              <a:ext uri="{FF2B5EF4-FFF2-40B4-BE49-F238E27FC236}">
                <a16:creationId xmlns:a16="http://schemas.microsoft.com/office/drawing/2014/main" id="{A9E2DAD8-43F0-451D-B62D-AC8DF749C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3047" y="2590800"/>
            <a:ext cx="245790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3219659-A12C-41A7-A177-CBCE4925C1AF}"/>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797527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3ACA72A-D0B4-4F38-A9F7-E76FB39E1A38}"/>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4229491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394EFD4-9519-4E77-9ECD-452CEF4FF87E}"/>
              </a:ext>
            </a:extLst>
          </p:cNvPr>
          <p:cNvSpPr>
            <a:spLocks noGrp="1" noChangeArrowheads="1"/>
          </p:cNvSpPr>
          <p:nvPr>
            <p:ph type="body" idx="4294967295"/>
          </p:nvPr>
        </p:nvSpPr>
        <p:spPr>
          <a:xfrm>
            <a:off x="457200" y="1600201"/>
            <a:ext cx="8229600" cy="1371600"/>
          </a:xfrm>
        </p:spPr>
        <p:txBody>
          <a:bodyPr/>
          <a:lstStyle/>
          <a:p>
            <a:pPr marL="457200" indent="-457200" algn="just" eaLnBrk="1" hangingPunct="1">
              <a:defRPr/>
            </a:pPr>
            <a:r>
              <a:rPr lang="en-US" altLang="en-US" sz="3600" dirty="0">
                <a:effectLst>
                  <a:outerShdw blurRad="38100" dist="38100" dir="2700000" algn="tl">
                    <a:srgbClr val="000000">
                      <a:alpha val="43137"/>
                    </a:srgbClr>
                  </a:outerShdw>
                </a:effectLst>
              </a:rPr>
              <a:t>Do not despise the day of small beginnings (</a:t>
            </a:r>
            <a:r>
              <a:rPr lang="en-US" altLang="en-US" sz="3600" dirty="0" err="1">
                <a:effectLst>
                  <a:outerShdw blurRad="38100" dist="38100" dir="2700000" algn="tl">
                    <a:srgbClr val="000000">
                      <a:alpha val="43137"/>
                    </a:srgbClr>
                  </a:outerShdw>
                </a:effectLst>
              </a:rPr>
              <a:t>Zech</a:t>
            </a:r>
            <a:r>
              <a:rPr lang="en-US" altLang="en-US" sz="3600" dirty="0">
                <a:effectLst>
                  <a:outerShdw blurRad="38100" dist="38100" dir="2700000" algn="tl">
                    <a:srgbClr val="000000">
                      <a:alpha val="43137"/>
                    </a:srgbClr>
                  </a:outerShdw>
                </a:effectLst>
              </a:rPr>
              <a:t> 4:10)</a:t>
            </a:r>
          </a:p>
        </p:txBody>
      </p:sp>
      <p:pic>
        <p:nvPicPr>
          <p:cNvPr id="52229" name="Picture 5">
            <a:extLst>
              <a:ext uri="{FF2B5EF4-FFF2-40B4-BE49-F238E27FC236}">
                <a16:creationId xmlns:a16="http://schemas.microsoft.com/office/drawing/2014/main" id="{9F986BE5-A7C9-4C48-90EF-C55B8F6F20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6278" y="3124200"/>
            <a:ext cx="267144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ABF69712-B907-4C86-B7C8-F97E9C2B62C4}"/>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2307044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Know what the Spiritual gifts are and their purposes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Obey the revealed will of God to all believers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do you naturally gravitate towards?</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ministries do you enjoy (Ps. 37:4)?</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Does anyone get especially blessed when you serve in particular way?</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What are you most critical of?</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Step out in faith (Rom. 12:6)</a:t>
            </a:r>
          </a:p>
          <a:p>
            <a:pPr marL="514350" indent="-514350">
              <a:spcBef>
                <a:spcPts val="0"/>
              </a:spcBef>
              <a:spcAft>
                <a:spcPts val="1200"/>
              </a:spcAft>
              <a:buSzPct val="100000"/>
              <a:buFont typeface="+mj-lt"/>
              <a:buAutoNum type="alphaLcPeriod"/>
            </a:pPr>
            <a:r>
              <a:rPr lang="en-US" altLang="en-US" sz="2800" dirty="0">
                <a:effectLst>
                  <a:outerShdw blurRad="38100" dist="38100" dir="2700000" algn="tl">
                    <a:srgbClr val="000000">
                      <a:alpha val="43137"/>
                    </a:srgbClr>
                  </a:outerShdw>
                </a:effectLst>
              </a:rPr>
              <a:t>Do not despise the day of small beginnings (Zech. 4:10)</a:t>
            </a:r>
          </a:p>
          <a:p>
            <a:pPr marL="514350" indent="-514350">
              <a:spcBef>
                <a:spcPts val="0"/>
              </a:spcBef>
              <a:spcAft>
                <a:spcPts val="1800"/>
              </a:spcAft>
              <a:buSzPct val="100000"/>
              <a:buFont typeface="+mj-lt"/>
              <a:buAutoNum type="alphaLcPeriod"/>
            </a:pPr>
            <a:endParaRPr lang="en-US" altLang="en-US" sz="3000" dirty="0">
              <a:effectLst>
                <a:outerShdw blurRad="38100" dist="38100" dir="2700000" algn="tl">
                  <a:srgbClr val="000000">
                    <a:alpha val="43137"/>
                  </a:srgbClr>
                </a:outerShdw>
              </a:effectLst>
            </a:endParaRP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8408" y="4038600"/>
            <a:ext cx="146979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DE544CE0-B181-4F55-9D74-A80DA575DD8B}"/>
              </a:ext>
            </a:extLst>
          </p:cNvPr>
          <p:cNvSpPr txBox="1">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a:r>
              <a:rPr lang="en-US" altLang="en-US" sz="3000" b="1" kern="0" dirty="0">
                <a:effectLst>
                  <a:outerShdw blurRad="38100" dist="38100" dir="2700000" algn="tl">
                    <a:srgbClr val="000000">
                      <a:alpha val="43137"/>
                    </a:srgbClr>
                  </a:outerShdw>
                </a:effectLst>
              </a:rPr>
              <a:t>4. How do we discover our own unique area of gifting?</a:t>
            </a:r>
          </a:p>
        </p:txBody>
      </p:sp>
    </p:spTree>
    <p:extLst>
      <p:ext uri="{BB962C8B-B14F-4D97-AF65-F5344CB8AC3E}">
        <p14:creationId xmlns:p14="http://schemas.microsoft.com/office/powerpoint/2010/main" val="844602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916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9642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7850</TotalTime>
  <Words>1930</Words>
  <Application>Microsoft Office PowerPoint</Application>
  <PresentationFormat>On-screen Show (4:3)</PresentationFormat>
  <Paragraphs>263</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Calibri</vt:lpstr>
      <vt:lpstr>Times New Roman</vt:lpstr>
      <vt:lpstr>Wingdings</vt:lpstr>
      <vt:lpstr>Azure</vt:lpstr>
      <vt:lpstr>PowerPoint Presentation</vt:lpstr>
      <vt:lpstr>Areas of Systematic Theology</vt:lpstr>
      <vt:lpstr>Ecclesiology Overview</vt:lpstr>
      <vt:lpstr>VII. Purposes of the Local Church</vt:lpstr>
      <vt:lpstr>PowerPoint Presentation</vt:lpstr>
      <vt:lpstr>PowerPoint Presentation</vt:lpstr>
      <vt:lpstr>Spiritual Gifts</vt:lpstr>
      <vt:lpstr>Areas of Systematic Theology</vt:lpstr>
      <vt:lpstr>12/12/4/4</vt:lpstr>
      <vt:lpstr>Four Questions</vt:lpstr>
      <vt:lpstr>Four Questions</vt:lpstr>
      <vt:lpstr>Four Questions</vt:lpstr>
      <vt:lpstr>The 7 Disputed Gifts</vt:lpstr>
      <vt:lpstr>Two Camps</vt:lpstr>
      <vt:lpstr>PowerPoint Presentation</vt:lpstr>
      <vt:lpstr>Four Questions</vt:lpstr>
      <vt:lpstr>12/12/4/4</vt:lpstr>
      <vt:lpstr>Spiritual Gifts: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Questions</vt:lpstr>
      <vt:lpstr>4. How do we discover our own unique area of gifting?</vt:lpstr>
      <vt:lpstr>4. How do we discover our own unique area of gifting?</vt:lpstr>
      <vt:lpstr>How Do We Discover Our Gifts?</vt:lpstr>
      <vt:lpstr>4. How do we discover our own unique area of gifting?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Questions</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821</cp:revision>
  <cp:lastPrinted>2018-10-11T02:10:37Z</cp:lastPrinted>
  <dcterms:created xsi:type="dcterms:W3CDTF">2009-02-28T19:27:16Z</dcterms:created>
  <dcterms:modified xsi:type="dcterms:W3CDTF">2018-10-11T02:12:07Z</dcterms:modified>
</cp:coreProperties>
</file>