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6"/>
  </p:notesMasterIdLst>
  <p:handoutMasterIdLst>
    <p:handoutMasterId r:id="rId97"/>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2761" r:id="rId15"/>
    <p:sldId id="4341" r:id="rId16"/>
    <p:sldId id="4435" r:id="rId17"/>
    <p:sldId id="4436" r:id="rId18"/>
    <p:sldId id="4485" r:id="rId19"/>
    <p:sldId id="4437" r:id="rId20"/>
    <p:sldId id="4438" r:id="rId21"/>
    <p:sldId id="4440" r:id="rId22"/>
    <p:sldId id="4439" r:id="rId23"/>
    <p:sldId id="4441" r:id="rId24"/>
    <p:sldId id="4442" r:id="rId25"/>
    <p:sldId id="4443" r:id="rId26"/>
    <p:sldId id="3783" r:id="rId27"/>
    <p:sldId id="3923" r:id="rId28"/>
    <p:sldId id="4445" r:id="rId29"/>
    <p:sldId id="4444" r:id="rId30"/>
    <p:sldId id="4482" r:id="rId31"/>
    <p:sldId id="4349" r:id="rId32"/>
    <p:sldId id="4423" r:id="rId33"/>
    <p:sldId id="4447" r:id="rId34"/>
    <p:sldId id="4448" r:id="rId35"/>
    <p:sldId id="863" r:id="rId36"/>
    <p:sldId id="2755" r:id="rId37"/>
    <p:sldId id="2750" r:id="rId38"/>
    <p:sldId id="2751" r:id="rId39"/>
    <p:sldId id="571" r:id="rId40"/>
    <p:sldId id="4425" r:id="rId41"/>
    <p:sldId id="4449" r:id="rId42"/>
    <p:sldId id="4451" r:id="rId43"/>
    <p:sldId id="4375" r:id="rId44"/>
    <p:sldId id="4452" r:id="rId45"/>
    <p:sldId id="4450" r:id="rId46"/>
    <p:sldId id="4453" r:id="rId47"/>
    <p:sldId id="4454" r:id="rId48"/>
    <p:sldId id="4455" r:id="rId49"/>
    <p:sldId id="4417" r:id="rId50"/>
    <p:sldId id="2758" r:id="rId51"/>
    <p:sldId id="2815" r:id="rId52"/>
    <p:sldId id="4457" r:id="rId53"/>
    <p:sldId id="4483" r:id="rId54"/>
    <p:sldId id="4458" r:id="rId55"/>
    <p:sldId id="4429" r:id="rId56"/>
    <p:sldId id="4462" r:id="rId57"/>
    <p:sldId id="4278" r:id="rId58"/>
    <p:sldId id="4463" r:id="rId59"/>
    <p:sldId id="4464" r:id="rId60"/>
    <p:sldId id="4465" r:id="rId61"/>
    <p:sldId id="4472" r:id="rId62"/>
    <p:sldId id="4473" r:id="rId63"/>
    <p:sldId id="4474" r:id="rId64"/>
    <p:sldId id="4475" r:id="rId65"/>
    <p:sldId id="4323" r:id="rId66"/>
    <p:sldId id="4169" r:id="rId67"/>
    <p:sldId id="4466" r:id="rId68"/>
    <p:sldId id="4481" r:id="rId69"/>
    <p:sldId id="1515" r:id="rId70"/>
    <p:sldId id="1529" r:id="rId71"/>
    <p:sldId id="492" r:id="rId72"/>
    <p:sldId id="545" r:id="rId73"/>
    <p:sldId id="4476" r:id="rId74"/>
    <p:sldId id="821" r:id="rId75"/>
    <p:sldId id="822" r:id="rId76"/>
    <p:sldId id="4467" r:id="rId77"/>
    <p:sldId id="537" r:id="rId78"/>
    <p:sldId id="4484" r:id="rId79"/>
    <p:sldId id="4468" r:id="rId80"/>
    <p:sldId id="4486" r:id="rId81"/>
    <p:sldId id="4477" r:id="rId82"/>
    <p:sldId id="4478" r:id="rId83"/>
    <p:sldId id="4469" r:id="rId84"/>
    <p:sldId id="4479" r:id="rId85"/>
    <p:sldId id="4470" r:id="rId86"/>
    <p:sldId id="3093" r:id="rId87"/>
    <p:sldId id="3092" r:id="rId88"/>
    <p:sldId id="4487" r:id="rId89"/>
    <p:sldId id="4480" r:id="rId90"/>
    <p:sldId id="4471" r:id="rId91"/>
    <p:sldId id="4260" r:id="rId92"/>
    <p:sldId id="4459" r:id="rId93"/>
    <p:sldId id="4460" r:id="rId94"/>
    <p:sldId id="4461" r:id="rId9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61" d="100"/>
          <a:sy n="61"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fld id="{AE7EC0B6-E761-4383-A43C-A9E71F4A8D37}" type="datetime1">
              <a:rPr lang="en-US" smtClean="0">
                <a:latin typeface="Calibri" panose="020F0502020204030204" pitchFamily="34" charset="0"/>
                <a:cs typeface="Calibri" panose="020F0502020204030204" pitchFamily="34" charset="0"/>
              </a:rPr>
              <a:t>10/10/2018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FB20347E-BBC5-40AE-A8AC-331C6876D46D}" type="datetime1">
              <a:rPr lang="en-US" smtClean="0"/>
              <a:t>10/10/2018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FFD16F48-CC13-42D2-BE5C-DAC44A65FB34}" type="datetime1">
              <a:rPr lang="en-US" smtClean="0"/>
              <a:t>10/10/2018</a:t>
            </a:fld>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58</a:t>
            </a:fld>
            <a:endParaRPr lang="en-US" altLang="en-US" dirty="0"/>
          </a:p>
        </p:txBody>
      </p:sp>
    </p:spTree>
    <p:extLst>
      <p:ext uri="{BB962C8B-B14F-4D97-AF65-F5344CB8AC3E}">
        <p14:creationId xmlns:p14="http://schemas.microsoft.com/office/powerpoint/2010/main" val="42753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68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11884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74</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360645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75</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179302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78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73911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81</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238798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F44FBCB0-600B-4E98-B3ED-A007CD8DFE7F}" type="datetime1">
              <a:rPr lang="en-US" smtClean="0"/>
              <a:t>10/10/2018</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fld id="{09CFD478-D406-4E61-8B5A-1C070AA05D62}" type="datetime1">
              <a:rPr lang="en-US" smtClean="0"/>
              <a:t>10/10/2018</a:t>
            </a:fld>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fld id="{28C10860-9214-47E5-BB45-2CDDAA21722A}" type="datetime1">
              <a:rPr lang="en-US" smtClean="0"/>
              <a:t>10/10/2018</a:t>
            </a:fld>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10/10/2018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40</a:t>
            </a:fld>
            <a:endParaRPr lang="en-US" altLang="en-US" dirty="0"/>
          </a:p>
        </p:txBody>
      </p:sp>
    </p:spTree>
    <p:extLst>
      <p:ext uri="{BB962C8B-B14F-4D97-AF65-F5344CB8AC3E}">
        <p14:creationId xmlns:p14="http://schemas.microsoft.com/office/powerpoint/2010/main" val="379730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43</a:t>
            </a:fld>
            <a:endParaRPr lang="en-US" altLang="en-US" dirty="0"/>
          </a:p>
        </p:txBody>
      </p:sp>
    </p:spTree>
    <p:extLst>
      <p:ext uri="{BB962C8B-B14F-4D97-AF65-F5344CB8AC3E}">
        <p14:creationId xmlns:p14="http://schemas.microsoft.com/office/powerpoint/2010/main" val="217971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44</a:t>
            </a:fld>
            <a:endParaRPr lang="en-US" altLang="en-US" dirty="0"/>
          </a:p>
        </p:txBody>
      </p:sp>
    </p:spTree>
    <p:extLst>
      <p:ext uri="{BB962C8B-B14F-4D97-AF65-F5344CB8AC3E}">
        <p14:creationId xmlns:p14="http://schemas.microsoft.com/office/powerpoint/2010/main" val="165124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10/10/2018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48</a:t>
            </a:fld>
            <a:endParaRPr lang="en-US" altLang="en-US" dirty="0"/>
          </a:p>
        </p:txBody>
      </p:sp>
    </p:spTree>
    <p:extLst>
      <p:ext uri="{BB962C8B-B14F-4D97-AF65-F5344CB8AC3E}">
        <p14:creationId xmlns:p14="http://schemas.microsoft.com/office/powerpoint/2010/main" val="67028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57</a:t>
            </a:fld>
            <a:endParaRPr lang="en-US" altLang="en-US" dirty="0"/>
          </a:p>
        </p:txBody>
      </p:sp>
    </p:spTree>
    <p:extLst>
      <p:ext uri="{BB962C8B-B14F-4D97-AF65-F5344CB8AC3E}">
        <p14:creationId xmlns:p14="http://schemas.microsoft.com/office/powerpoint/2010/main" val="323259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90541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19608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20640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6" r:id="rId13"/>
    <p:sldLayoutId id="2147492667"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3.xml"/><Relationship Id="rId1" Type="http://schemas.openxmlformats.org/officeDocument/2006/relationships/slideLayout" Target="../slideLayouts/slideLayout10.xml"/><Relationship Id="rId6" Type="http://schemas.openxmlformats.org/officeDocument/2006/relationships/customXml" Target="../ink/ink5.xml"/><Relationship Id="rId5" Type="http://schemas.openxmlformats.org/officeDocument/2006/relationships/image" Target="../media/image20.emf"/><Relationship Id="rId4" Type="http://schemas.openxmlformats.org/officeDocument/2006/relationships/customXml" Target="../ink/ink4.xml"/><Relationship Id="rId9"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6.xml"/><Relationship Id="rId1" Type="http://schemas.openxmlformats.org/officeDocument/2006/relationships/slideLayout" Target="../slideLayouts/slideLayout10.xml"/><Relationship Id="rId6" Type="http://schemas.openxmlformats.org/officeDocument/2006/relationships/customXml" Target="../ink/ink8.xml"/><Relationship Id="rId5" Type="http://schemas.openxmlformats.org/officeDocument/2006/relationships/image" Target="../media/image20.emf"/><Relationship Id="rId4" Type="http://schemas.openxmlformats.org/officeDocument/2006/relationships/customXml" Target="../ink/ink7.xml"/><Relationship Id="rId9" Type="http://schemas.openxmlformats.org/officeDocument/2006/relationships/image" Target="../media/image31.jpe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9.xml"/><Relationship Id="rId1" Type="http://schemas.openxmlformats.org/officeDocument/2006/relationships/slideLayout" Target="../slideLayouts/slideLayout10.xml"/><Relationship Id="rId6" Type="http://schemas.openxmlformats.org/officeDocument/2006/relationships/customXml" Target="../ink/ink11.xml"/><Relationship Id="rId5" Type="http://schemas.openxmlformats.org/officeDocument/2006/relationships/image" Target="../media/image20.emf"/><Relationship Id="rId4" Type="http://schemas.openxmlformats.org/officeDocument/2006/relationships/customXml" Target="../ink/ink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a:t>
            </a:r>
          </a:p>
          <a:p>
            <a:pPr algn="just">
              <a:spcBef>
                <a:spcPts val="0"/>
              </a:spcBef>
              <a:spcAft>
                <a:spcPts val="0"/>
              </a:spcAft>
            </a:pP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43</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say to you, the kingdom of God will be taken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away from you</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given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 people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producing the fruit of it.”</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2992967" y="2713689"/>
            <a:ext cx="3158067" cy="2110588"/>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k. The Kingdom is Taken From You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21:43)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Kingdom is taken away from Israel?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Kingdom is given to the Church?</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139322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k. The Kingdom is Taken From You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21:43)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The Kingdom is taken away from Israel?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Kingdom is given to the Church?</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224468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21:45</a:t>
            </a:r>
          </a:p>
          <a:p>
            <a:pPr algn="just">
              <a:spcBef>
                <a:spcPts val="0"/>
              </a:spcBef>
              <a:spcAft>
                <a:spcPts val="0"/>
              </a:spcAft>
            </a:pP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chief priests and the Pharisees heard His parables, they understood that He was speaking about them.”</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2992967" y="2713689"/>
            <a:ext cx="3158067" cy="2110588"/>
          </a:xfrm>
          <a:prstGeom prst="rect">
            <a:avLst/>
          </a:prstGeom>
        </p:spPr>
      </p:pic>
    </p:spTree>
    <p:extLst>
      <p:ext uri="{BB962C8B-B14F-4D97-AF65-F5344CB8AC3E}">
        <p14:creationId xmlns:p14="http://schemas.microsoft.com/office/powerpoint/2010/main" val="215168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a:t>
            </a:r>
          </a:p>
          <a:p>
            <a:pPr algn="just">
              <a:spcBef>
                <a:spcPts val="0"/>
              </a:spcBef>
              <a:spcAft>
                <a:spcPts val="0"/>
              </a:spcAft>
            </a:pP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43</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say to you, the kingdom of God will be taken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away from you</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given to a people, producing the fruit of it.”</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2992967" y="2713689"/>
            <a:ext cx="3158067" cy="2110588"/>
          </a:xfrm>
          <a:prstGeom prst="rect">
            <a:avLst/>
          </a:prstGeom>
        </p:spPr>
      </p:pic>
    </p:spTree>
    <p:extLst>
      <p:ext uri="{BB962C8B-B14F-4D97-AF65-F5344CB8AC3E}">
        <p14:creationId xmlns:p14="http://schemas.microsoft.com/office/powerpoint/2010/main" val="380772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k. The Kingdom is Taken From You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21:43)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Kingdom is taken away from Israel? </a:t>
            </a:r>
          </a:p>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The Kingdom is given to the Church?</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426899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a:t>
            </a:r>
          </a:p>
          <a:p>
            <a:pPr algn="just">
              <a:spcBef>
                <a:spcPts val="0"/>
              </a:spcBef>
              <a:spcAft>
                <a:spcPts val="0"/>
              </a:spcAft>
            </a:pP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43</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say to you, the kingdom of God will be taken away from you and given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 people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producing the fruit of it.”</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2992967" y="2713689"/>
            <a:ext cx="3158067" cy="2110588"/>
          </a:xfrm>
          <a:prstGeom prst="rect">
            <a:avLst/>
          </a:prstGeom>
        </p:spPr>
      </p:pic>
    </p:spTree>
    <p:extLst>
      <p:ext uri="{BB962C8B-B14F-4D97-AF65-F5344CB8AC3E}">
        <p14:creationId xmlns:p14="http://schemas.microsoft.com/office/powerpoint/2010/main" val="3732044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10:19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not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spTree>
    <p:extLst>
      <p:ext uri="{BB962C8B-B14F-4D97-AF65-F5344CB8AC3E}">
        <p14:creationId xmlns:p14="http://schemas.microsoft.com/office/powerpoint/2010/main" val="101172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3:28</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3260795" y="3048000"/>
            <a:ext cx="2622411" cy="1752600"/>
          </a:xfrm>
          <a:prstGeom prst="rect">
            <a:avLst/>
          </a:prstGeom>
        </p:spPr>
      </p:pic>
    </p:spTree>
    <p:extLst>
      <p:ext uri="{BB962C8B-B14F-4D97-AF65-F5344CB8AC3E}">
        <p14:creationId xmlns:p14="http://schemas.microsoft.com/office/powerpoint/2010/main" val="257801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3260795" y="3048000"/>
            <a:ext cx="2622411" cy="1752600"/>
          </a:xfrm>
          <a:prstGeom prst="rect">
            <a:avLst/>
          </a:prstGeom>
        </p:spPr>
      </p:pic>
    </p:spTree>
    <p:extLst>
      <p:ext uri="{BB962C8B-B14F-4D97-AF65-F5344CB8AC3E}">
        <p14:creationId xmlns:p14="http://schemas.microsoft.com/office/powerpoint/2010/main" val="262702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3932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11:51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he did not say this on his own initiative, but being high priest that year, he prophesied that Jesus was going to die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6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3260795" y="3048000"/>
            <a:ext cx="2622411" cy="1752600"/>
          </a:xfrm>
          <a:prstGeom prst="rect">
            <a:avLst/>
          </a:prstGeom>
        </p:spPr>
      </p:pic>
    </p:spTree>
    <p:extLst>
      <p:ext uri="{BB962C8B-B14F-4D97-AF65-F5344CB8AC3E}">
        <p14:creationId xmlns:p14="http://schemas.microsoft.com/office/powerpoint/2010/main" val="1450619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24:17</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after several years I came to bring alms to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6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and to present offerings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3260795" y="3048000"/>
            <a:ext cx="2622411" cy="1752600"/>
          </a:xfrm>
          <a:prstGeom prst="rect">
            <a:avLst/>
          </a:prstGeom>
        </p:spPr>
      </p:pic>
    </p:spTree>
    <p:extLst>
      <p:ext uri="{BB962C8B-B14F-4D97-AF65-F5344CB8AC3E}">
        <p14:creationId xmlns:p14="http://schemas.microsoft.com/office/powerpoint/2010/main" val="29540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79B71C-78DD-4625-A1B2-50850F766C0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3999"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 will not see Me until you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66501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78FDD1E5-972F-4856-916A-E1A549915C8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0" y="0"/>
            <a:ext cx="9144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Matthew 25:31</a:t>
            </a:r>
          </a:p>
          <a:p>
            <a:pPr marL="0" indent="0" algn="just">
              <a:spcBef>
                <a:spcPts val="0"/>
              </a:spcBef>
              <a:buNone/>
            </a:pPr>
            <a:r>
              <a:rPr lang="en-US" sz="3000" kern="0" dirty="0">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31 </a:t>
            </a:r>
            <a:r>
              <a:rPr lang="en-US" sz="3000" dirty="0">
                <a:effectLst>
                  <a:outerShdw blurRad="38100" dist="38100" dir="2700000" algn="tl">
                    <a:srgbClr val="000000">
                      <a:alpha val="43137"/>
                    </a:srgbClr>
                  </a:outerShdw>
                </a:effectLst>
              </a:rPr>
              <a:t>But when the Son of Man comes in His glory, and all the angels with Him, then </a:t>
            </a:r>
            <a:r>
              <a:rPr lang="en-US" sz="3000" b="1" u="sng" dirty="0">
                <a:solidFill>
                  <a:srgbClr val="FFFFCC"/>
                </a:solidFill>
                <a:effectLst>
                  <a:outerShdw blurRad="38100" dist="38100" dir="2700000" algn="tl">
                    <a:srgbClr val="000000">
                      <a:alpha val="43137"/>
                    </a:srgbClr>
                  </a:outerShdw>
                </a:effectLst>
              </a:rPr>
              <a:t>He will sit on His glorious throne</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32 </a:t>
            </a:r>
            <a:r>
              <a:rPr lang="en-US" sz="3000" dirty="0">
                <a:effectLst>
                  <a:outerShdw blurRad="38100" dist="38100" dir="2700000" algn="tl">
                    <a:srgbClr val="000000">
                      <a:alpha val="43137"/>
                    </a:srgbClr>
                  </a:outerShdw>
                </a:effectLst>
              </a:rPr>
              <a:t>All the nations will be gathered before Him; and He will separate them from one another, as the shepherd separates the sheep from the goats; </a:t>
            </a:r>
            <a:r>
              <a:rPr lang="en-US" sz="3000" baseline="30000" dirty="0">
                <a:effectLst>
                  <a:outerShdw blurRad="38100" dist="38100" dir="2700000" algn="tl">
                    <a:srgbClr val="000000">
                      <a:alpha val="43137"/>
                    </a:srgbClr>
                  </a:outerShdw>
                </a:effectLst>
              </a:rPr>
              <a:t>33 </a:t>
            </a:r>
            <a:r>
              <a:rPr lang="en-US" sz="3000" dirty="0">
                <a:effectLst>
                  <a:outerShdw blurRad="38100" dist="38100" dir="2700000" algn="tl">
                    <a:srgbClr val="000000">
                      <a:alpha val="43137"/>
                    </a:srgbClr>
                  </a:outerShdw>
                </a:effectLst>
              </a:rPr>
              <a:t>and He will put the sheep on His right, and the goats on the left. </a:t>
            </a:r>
            <a:r>
              <a:rPr lang="en-US" sz="3000" baseline="30000" dirty="0">
                <a:effectLst>
                  <a:outerShdw blurRad="38100" dist="38100" dir="2700000" algn="tl">
                    <a:srgbClr val="000000">
                      <a:alpha val="43137"/>
                    </a:srgbClr>
                  </a:outerShdw>
                </a:effectLst>
              </a:rPr>
              <a:t>34 </a:t>
            </a:r>
            <a:r>
              <a:rPr lang="en-US" sz="3000" dirty="0">
                <a:effectLst>
                  <a:outerShdw blurRad="38100" dist="38100" dir="2700000" algn="tl">
                    <a:srgbClr val="000000">
                      <a:alpha val="43137"/>
                    </a:srgbClr>
                  </a:outerShdw>
                </a:effectLst>
              </a:rPr>
              <a:t>Then the King will say to those on His right, ‘Come, you who are blessed of My Father, inherit </a:t>
            </a:r>
            <a:r>
              <a:rPr lang="en-US" sz="3000" b="1" u="sng" dirty="0">
                <a:solidFill>
                  <a:srgbClr val="FFFFCC"/>
                </a:solidFill>
                <a:effectLst>
                  <a:outerShdw blurRad="38100" dist="38100" dir="2700000" algn="tl">
                    <a:srgbClr val="000000">
                      <a:alpha val="43137"/>
                    </a:srgbClr>
                  </a:outerShdw>
                </a:effectLst>
              </a:rPr>
              <a:t>the kingdom</a:t>
            </a:r>
            <a:r>
              <a:rPr lang="en-US" sz="3000" dirty="0">
                <a:effectLst>
                  <a:outerShdw blurRad="38100" dist="38100" dir="2700000" algn="tl">
                    <a:srgbClr val="000000">
                      <a:alpha val="43137"/>
                    </a:srgbClr>
                  </a:outerShdw>
                </a:effectLst>
              </a:rPr>
              <a:t> prepared for you from the foundation of the world.’”</a:t>
            </a:r>
          </a:p>
        </p:txBody>
      </p:sp>
    </p:spTree>
    <p:extLst>
      <p:ext uri="{BB962C8B-B14F-4D97-AF65-F5344CB8AC3E}">
        <p14:creationId xmlns:p14="http://schemas.microsoft.com/office/powerpoint/2010/main" val="856451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say to you, the kingdom of God will be taken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away from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given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 people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producing the fruit of it.”</a:t>
            </a:r>
          </a:p>
        </p:txBody>
      </p:sp>
      <p:pic>
        <p:nvPicPr>
          <p:cNvPr id="4" name="Picture 3">
            <a:extLst>
              <a:ext uri="{FF2B5EF4-FFF2-40B4-BE49-F238E27FC236}">
                <a16:creationId xmlns:a16="http://schemas.microsoft.com/office/drawing/2014/main" id="{4DB2E9DA-8D5D-410E-840C-331BFA3ADEE7}"/>
              </a:ext>
            </a:extLst>
          </p:cNvPr>
          <p:cNvPicPr>
            <a:picLocks noChangeAspect="1"/>
          </p:cNvPicPr>
          <p:nvPr/>
        </p:nvPicPr>
        <p:blipFill>
          <a:blip r:embed="rId3"/>
          <a:stretch>
            <a:fillRect/>
          </a:stretch>
        </p:blipFill>
        <p:spPr>
          <a:xfrm>
            <a:off x="3124200" y="2713689"/>
            <a:ext cx="3158067" cy="2110588"/>
          </a:xfrm>
          <a:prstGeom prst="rect">
            <a:avLst/>
          </a:prstGeom>
        </p:spPr>
      </p:pic>
    </p:spTree>
    <p:extLst>
      <p:ext uri="{BB962C8B-B14F-4D97-AF65-F5344CB8AC3E}">
        <p14:creationId xmlns:p14="http://schemas.microsoft.com/office/powerpoint/2010/main" val="2101338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k. The Kingdom is Taken From You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21:43)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Kingdom is taken away from Israel?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Kingdom is given to the Church?</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99081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B4CA3-4FF5-4303-A884-DA9CCBF9108B}"/>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826037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659171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of this world. If My kingdom were of this world, then My servants would be fighting so that I would not be handed over to the Jews; but as it is, My kingdom is not of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96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EEFD392E-FDB7-4D30-850F-ACC94FAD8F7B}"/>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182912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28600"/>
            <a:ext cx="5181600" cy="914400"/>
          </a:xfrm>
        </p:spPr>
        <p:txBody>
          <a:bodyPr/>
          <a:lstStyle/>
          <a:p>
            <a:pPr lvl="0" algn="ct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br>
              <a:rPr lang="en-US" altLang="en-US" sz="36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Toussaint, </a:t>
            </a:r>
            <a:r>
              <a:rPr lang="en-US" altLang="en-US" sz="1800" i="1" dirty="0">
                <a:solidFill>
                  <a:srgbClr val="FFFFFF"/>
                </a:solidFill>
                <a:effectLst>
                  <a:outerShdw blurRad="38100" dist="38100" dir="2700000" algn="tl">
                    <a:srgbClr val="000000">
                      <a:alpha val="43137"/>
                    </a:srgbClr>
                  </a:outerShdw>
                </a:effectLst>
                <a:ea typeface="+mn-ea"/>
                <a:cs typeface="Calibri" panose="020F0502020204030204" pitchFamily="34"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 18-20</a:t>
            </a:r>
            <a:endParaRPr lang="en-US" altLang="en-US" sz="3600" dirty="0">
              <a:solidFill>
                <a:srgbClr val="00FFFF"/>
              </a:solidFill>
              <a:effectLst>
                <a:outerShdw blurRad="38100" dist="38100" dir="2700000" algn="tl">
                  <a:srgbClr val="000000">
                    <a:alpha val="43137"/>
                  </a:srgbClr>
                </a:outerShdw>
              </a:effectLst>
            </a:endParaRPr>
          </a:p>
        </p:txBody>
      </p:sp>
      <p:sp>
        <p:nvSpPr>
          <p:cNvPr id="86019" name="Rectangle 3"/>
          <p:cNvSpPr>
            <a:spLocks noGrp="1" noChangeArrowheads="1"/>
          </p:cNvSpPr>
          <p:nvPr>
            <p:ph type="body" sz="half" idx="2"/>
          </p:nvPr>
        </p:nvSpPr>
        <p:spPr>
          <a:xfrm>
            <a:off x="116207" y="1600200"/>
            <a:ext cx="8911587" cy="4572000"/>
          </a:xfrm>
        </p:spPr>
        <p:txBody>
          <a:bodyPr/>
          <a:lstStyle/>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predicted (Isa 11:6-9)</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offered (Matt. 3:2; 4:17; 10:5-7)</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rejected (Matt. 12:24)</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postponed (Matt. 13)</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Interim program? (Matt. 16:18; 28:18-20)</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7696200" y="3002280"/>
            <a:ext cx="1215387" cy="1645920"/>
          </a:xfrm>
          <a:ln w="38100">
            <a:solidFill>
              <a:srgbClr val="FFC000"/>
            </a:solidFill>
          </a:ln>
        </p:spPr>
      </p:pic>
    </p:spTree>
    <p:extLst>
      <p:ext uri="{BB962C8B-B14F-4D97-AF65-F5344CB8AC3E}">
        <p14:creationId xmlns:p14="http://schemas.microsoft.com/office/powerpoint/2010/main" val="2890911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52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812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228600"/>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Thomas Constable</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“Notes on John,” 294, accessed February 5, 2014, http://www.soniclight.com.</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Jesus was not denying that His kingdom was an earthly kingdom. He was not saying it was only the spiritual rule of God over the hearts of His people. He was not saying that His kingdom had nothing to do with this world, either. This should be clear from Jesus’ other references to His kingdom as being an earthly kingdom. His point was that He and His kingdom were not a present threat to Rome (cf. 18:10–11). It was non-threatening because God had postponed the messianic kingdom—due to Israel’s unbelief—though Jesus did not explain this to Pilate.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237C9B5F-3F8F-4DF3-A98C-8E6E5044D2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5250"/>
            <a:ext cx="729310" cy="1097280"/>
          </a:xfrm>
          <a:prstGeom prst="rect">
            <a:avLst/>
          </a:prstGeom>
        </p:spPr>
      </p:pic>
    </p:spTree>
    <p:extLst>
      <p:ext uri="{BB962C8B-B14F-4D97-AF65-F5344CB8AC3E}">
        <p14:creationId xmlns:p14="http://schemas.microsoft.com/office/powerpoint/2010/main" val="3525114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3C65364F-4544-4F8B-A607-AD0DD7019E72}"/>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1994581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of this world. If My kingdom were of this world, then My servants would be fighting so that I would not be handed over to the Jews; but as it is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nyn</a:t>
            </a:r>
            <a:r>
              <a:rPr lang="en-US" sz="3600" dirty="0">
                <a:effectLst>
                  <a:outerShdw blurRad="38100" dist="38100" dir="2700000" algn="tl">
                    <a:srgbClr val="000000">
                      <a:alpha val="43137"/>
                    </a:srgbClr>
                  </a:outerShdw>
                </a:effectLst>
                <a:latin typeface="Calibri" panose="020F0502020204030204" pitchFamily="34" charset="0"/>
              </a:rPr>
              <a:t>], My kingdom is not of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3970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100.</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3396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In this utterance, it is contended that our Lord intended to declare to Pilate that the kingdom He came to establish was not after the manner of the kingdoms of this world, </a:t>
            </a:r>
            <a:r>
              <a:rPr lang="en-US" sz="2800" i="1" dirty="0" err="1">
                <a:effectLst>
                  <a:outerShdw blurRad="38100" dist="38100" dir="2700000" algn="tl">
                    <a:srgbClr val="000000">
                      <a:alpha val="43137"/>
                    </a:srgbClr>
                  </a:outerShdw>
                </a:effectLst>
                <a:latin typeface="Calibri" panose="020F0502020204030204" pitchFamily="34" charset="0"/>
              </a:rPr>
              <a:t>i</a:t>
            </a:r>
            <a:r>
              <a:rPr lang="en-US" sz="2800" i="1" dirty="0">
                <a:effectLst>
                  <a:outerShdw blurRad="38100" dist="38100" dir="2700000" algn="tl">
                    <a:srgbClr val="000000">
                      <a:alpha val="43137"/>
                    </a:srgbClr>
                  </a:outerShdw>
                </a:effectLst>
                <a:latin typeface="Calibri" panose="020F0502020204030204" pitchFamily="34" charset="0"/>
              </a:rPr>
              <a:t>. e.</a:t>
            </a:r>
            <a:r>
              <a:rPr lang="en-US" sz="2800" dirty="0">
                <a:effectLst>
                  <a:outerShdw blurRad="38100" dist="38100" dir="2700000" algn="tl">
                    <a:srgbClr val="000000">
                      <a:alpha val="43137"/>
                    </a:srgbClr>
                  </a:outerShdw>
                </a:effectLst>
                <a:latin typeface="Calibri" panose="020F0502020204030204" pitchFamily="34" charset="0"/>
              </a:rPr>
              <a:t>, not external, political. It is admitted that the utterance considered in itself will bear this interpretation; but it will also bear one consistent with the theory herein advocated, especially in view of the introduction of </a:t>
            </a:r>
            <a:r>
              <a:rPr lang="en-US" sz="2800" i="1" dirty="0" err="1">
                <a:effectLst>
                  <a:outerShdw blurRad="38100" dist="38100" dir="2700000" algn="tl">
                    <a:srgbClr val="000000">
                      <a:alpha val="43137"/>
                    </a:srgbClr>
                  </a:outerShdw>
                </a:effectLst>
                <a:latin typeface="Calibri" panose="020F0502020204030204" pitchFamily="34" charset="0"/>
              </a:rPr>
              <a:t>nyn</a:t>
            </a:r>
            <a:r>
              <a:rPr lang="en-US" sz="2800" dirty="0">
                <a:effectLst>
                  <a:outerShdw blurRad="38100" dist="38100" dir="2700000" algn="tl">
                    <a:srgbClr val="000000">
                      <a:alpha val="43137"/>
                    </a:srgbClr>
                  </a:outerShdw>
                </a:effectLst>
                <a:latin typeface="Calibri" panose="020F0502020204030204" pitchFamily="34" charset="0"/>
              </a:rPr>
              <a:t> in the last clause of the verse, which may be regarded as a particle of time—My kingdom is not </a:t>
            </a:r>
            <a:r>
              <a:rPr lang="en-US" sz="2800" i="1" dirty="0">
                <a:effectLst>
                  <a:outerShdw blurRad="38100" dist="38100" dir="2700000" algn="tl">
                    <a:srgbClr val="000000">
                      <a:alpha val="43137"/>
                    </a:srgbClr>
                  </a:outerShdw>
                </a:effectLst>
                <a:latin typeface="Calibri" panose="020F0502020204030204" pitchFamily="34" charset="0"/>
              </a:rPr>
              <a:t>now</a:t>
            </a:r>
            <a:r>
              <a:rPr lang="en-US" sz="2800" dirty="0">
                <a:effectLst>
                  <a:outerShdw blurRad="38100" dist="38100" dir="2700000" algn="tl">
                    <a:srgbClr val="000000">
                      <a:alpha val="43137"/>
                    </a:srgbClr>
                  </a:outerShdw>
                </a:effectLst>
                <a:latin typeface="Calibri" panose="020F0502020204030204" pitchFamily="34" charset="0"/>
              </a:rPr>
              <a:t> established. Which of these interpretations are we to adopt?”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4"/>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2736027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100.</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97323"/>
            <a:ext cx="9144000" cy="3396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rPr>
              <a:t>The one supposes that our Lord whispered into the ear of a heathen (neither the disciples nor the Jews were in the </a:t>
            </a:r>
            <a:r>
              <a:rPr lang="en-US" sz="2600" dirty="0" err="1">
                <a:effectLst>
                  <a:outerShdw blurRad="38100" dist="38100" dir="2700000" algn="tl">
                    <a:srgbClr val="000000">
                      <a:alpha val="43137"/>
                    </a:srgbClr>
                  </a:outerShdw>
                </a:effectLst>
                <a:latin typeface="Calibri" panose="020F0502020204030204" pitchFamily="34" charset="0"/>
              </a:rPr>
              <a:t>Pretorium</a:t>
            </a:r>
            <a:r>
              <a:rPr lang="en-US" sz="2600" dirty="0">
                <a:effectLst>
                  <a:outerShdw blurRad="38100" dist="38100" dir="2700000" algn="tl">
                    <a:srgbClr val="000000">
                      <a:alpha val="43137"/>
                    </a:srgbClr>
                  </a:outerShdw>
                </a:effectLst>
                <a:latin typeface="Calibri" panose="020F0502020204030204" pitchFamily="34" charset="0"/>
              </a:rPr>
              <a:t>, ver. 28), the great truth concerning His kingdom, which he had not only </a:t>
            </a:r>
            <a:r>
              <a:rPr lang="en-US" sz="2600" i="1" dirty="0">
                <a:effectLst>
                  <a:outerShdw blurRad="38100" dist="38100" dir="2700000" algn="tl">
                    <a:srgbClr val="000000">
                      <a:alpha val="43137"/>
                    </a:srgbClr>
                  </a:outerShdw>
                </a:effectLst>
                <a:latin typeface="Calibri" panose="020F0502020204030204" pitchFamily="34" charset="0"/>
              </a:rPr>
              <a:t>concealed</a:t>
            </a:r>
            <a:r>
              <a:rPr lang="en-US" sz="2600" dirty="0">
                <a:effectLst>
                  <a:outerShdw blurRad="38100" dist="38100" dir="2700000" algn="tl">
                    <a:srgbClr val="000000">
                      <a:alpha val="43137"/>
                    </a:srgbClr>
                  </a:outerShdw>
                </a:effectLst>
                <a:latin typeface="Calibri" panose="020F0502020204030204" pitchFamily="34" charset="0"/>
              </a:rPr>
              <a:t> from His disciples (hid from them in a bewildering enigma) but a few hours before on the solemn occasion of the institution of the Supper, Luke 22:29, 30; but which, also, He continued to </a:t>
            </a:r>
            <a:r>
              <a:rPr lang="en-US" sz="2600" i="1" dirty="0">
                <a:effectLst>
                  <a:outerShdw blurRad="38100" dist="38100" dir="2700000" algn="tl">
                    <a:srgbClr val="000000">
                      <a:alpha val="43137"/>
                    </a:srgbClr>
                  </a:outerShdw>
                </a:effectLst>
                <a:latin typeface="Calibri" panose="020F0502020204030204" pitchFamily="34" charset="0"/>
              </a:rPr>
              <a:t>conceal</a:t>
            </a:r>
            <a:r>
              <a:rPr lang="en-US" sz="2600" dirty="0">
                <a:effectLst>
                  <a:outerShdw blurRad="38100" dist="38100" dir="2700000" algn="tl">
                    <a:srgbClr val="000000">
                      <a:alpha val="43137"/>
                    </a:srgbClr>
                  </a:outerShdw>
                </a:effectLst>
                <a:latin typeface="Calibri" panose="020F0502020204030204" pitchFamily="34" charset="0"/>
              </a:rPr>
              <a:t> throughout the forty days of His subsequent continuance with them, during which time He is represented as ‘speaking of the things pertaining to the kingdom of God,’ Acts 1:3, and as opening ‘their understanding, that they might understand the Scriptures,’ Luke 24:45! The other interpretation supposes that He </a:t>
            </a:r>
            <a:r>
              <a:rPr lang="en-US" sz="2600" dirty="0" err="1">
                <a:effectLst>
                  <a:outerShdw blurRad="38100" dist="38100" dir="2700000" algn="tl">
                    <a:srgbClr val="000000">
                      <a:alpha val="43137"/>
                    </a:srgbClr>
                  </a:outerShdw>
                </a:effectLst>
                <a:latin typeface="Calibri" panose="020F0502020204030204" pitchFamily="34" charset="0"/>
              </a:rPr>
              <a:t>spake</a:t>
            </a:r>
            <a:r>
              <a:rPr lang="en-US" sz="2600" dirty="0">
                <a:effectLst>
                  <a:outerShdw blurRad="38100" dist="38100" dir="2700000" algn="tl">
                    <a:srgbClr val="000000">
                      <a:alpha val="43137"/>
                    </a:srgbClr>
                  </a:outerShdw>
                </a:effectLst>
                <a:latin typeface="Calibri" panose="020F0502020204030204" pitchFamily="34" charset="0"/>
              </a:rPr>
              <a:t> in consistency with His previous and subsequent teaching.</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4"/>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2272089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70242797-6B09-4BB8-915B-99964129E597}"/>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364074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of this world. If My kingdom were of this world, then My servants would be fighting so that I would not be handed over to the Jews; but as it is, My kingdom is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of</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ek</a:t>
            </a:r>
            <a:r>
              <a:rPr lang="en-US" sz="3600" dirty="0">
                <a:effectLst>
                  <a:outerShdw blurRad="38100" dist="38100" dir="2700000" algn="tl">
                    <a:srgbClr val="000000">
                      <a:alpha val="43137"/>
                    </a:srgbClr>
                  </a:outerShdw>
                </a:effectLst>
                <a:latin typeface="Calibri" panose="020F0502020204030204" pitchFamily="34" charset="0"/>
              </a:rPr>
              <a:t>]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5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381.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My kingdom is not </a:t>
            </a:r>
            <a:r>
              <a:rPr lang="en-US" i="1" dirty="0">
                <a:effectLst>
                  <a:outerShdw blurRad="38100" dist="38100" dir="2700000" algn="tl">
                    <a:srgbClr val="000000">
                      <a:alpha val="43137"/>
                    </a:srgbClr>
                  </a:outerShdw>
                </a:effectLst>
              </a:rPr>
              <a:t>of</a:t>
            </a:r>
            <a:r>
              <a:rPr lang="en-US" dirty="0">
                <a:effectLst>
                  <a:outerShdw blurRad="38100" dist="38100" dir="2700000" algn="tl">
                    <a:srgbClr val="000000">
                      <a:alpha val="43137"/>
                    </a:srgbClr>
                  </a:outerShdw>
                </a:effectLst>
              </a:rPr>
              <a:t> this world (italics added), the word translated “of” is the Greek preposition </a:t>
            </a:r>
            <a:r>
              <a:rPr lang="en-US" i="1"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McClain notes its significance: “The preposition is </a:t>
            </a:r>
            <a:r>
              <a:rPr lang="en-US" i="1"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indicating source or originating cause. His kingdom does not originate in the present cosmos or world system</a:t>
            </a:r>
            <a:r>
              <a:rPr lang="en-US" sz="3000"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01619" y="4648200"/>
            <a:ext cx="2740762" cy="1828800"/>
          </a:xfrm>
          <a:prstGeom prst="rect">
            <a:avLst/>
          </a:prstGeom>
        </p:spPr>
      </p:pic>
    </p:spTree>
    <p:extLst>
      <p:ext uri="{BB962C8B-B14F-4D97-AF65-F5344CB8AC3E}">
        <p14:creationId xmlns:p14="http://schemas.microsoft.com/office/powerpoint/2010/main" val="3808241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latin typeface="Calibri" panose="020F0502020204030204" pitchFamily="34" charset="0"/>
              </a:rPr>
              <a:t>Jesus’ kingdom is ‘not of this realm’ or ‘from another place’ (Gr. </a:t>
            </a:r>
            <a:r>
              <a:rPr lang="en-US" i="1" dirty="0" err="1">
                <a:effectLst/>
                <a:latin typeface="Calibri" panose="020F0502020204030204" pitchFamily="34" charset="0"/>
              </a:rPr>
              <a:t>ouk</a:t>
            </a:r>
            <a:r>
              <a:rPr lang="en-US" i="1" dirty="0">
                <a:effectLst/>
                <a:latin typeface="Calibri" panose="020F0502020204030204" pitchFamily="34" charset="0"/>
              </a:rPr>
              <a:t> </a:t>
            </a:r>
            <a:r>
              <a:rPr lang="en-US" i="1" dirty="0" err="1">
                <a:effectLst/>
                <a:latin typeface="Calibri" panose="020F0502020204030204" pitchFamily="34" charset="0"/>
              </a:rPr>
              <a:t>enteuthen</a:t>
            </a:r>
            <a:r>
              <a:rPr lang="en-US" dirty="0">
                <a:effectLst/>
                <a:latin typeface="Calibri" panose="020F0502020204030204" pitchFamily="34" charset="0"/>
              </a:rPr>
              <a:t>, lit. not from this place) in another sense. It will come down from heaven to the earth rather than originating from the earth. It will begin when Jesus comes down from heaven to earth at His Second Coming.</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DD0928D9-2AF6-43EC-954C-61AE76A53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5250"/>
            <a:ext cx="729310" cy="1097280"/>
          </a:xfrm>
          <a:prstGeom prst="rect">
            <a:avLst/>
          </a:prstGeom>
        </p:spPr>
      </p:pic>
      <p:sp>
        <p:nvSpPr>
          <p:cNvPr id="7" name="Rectangle 2">
            <a:extLst>
              <a:ext uri="{FF2B5EF4-FFF2-40B4-BE49-F238E27FC236}">
                <a16:creationId xmlns:a16="http://schemas.microsoft.com/office/drawing/2014/main" id="{1BAD0CAF-5924-43BB-8E82-CFCCFDC9548C}"/>
              </a:ext>
            </a:extLst>
          </p:cNvPr>
          <p:cNvSpPr>
            <a:spLocks noGrp="1" noChangeArrowheads="1"/>
          </p:cNvSpPr>
          <p:nvPr>
            <p:ph type="title"/>
          </p:nvPr>
        </p:nvSpPr>
        <p:spPr>
          <a:xfrm>
            <a:off x="838200" y="228600"/>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Thomas Constable</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“Notes on John,” 294, accessed February 5, 2014, http://www.soniclight.com.</a:t>
            </a:r>
            <a:endParaRPr lang="en-US" alt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0388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392641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15001-BF57-4786-B740-7B4999F71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51A966B-BE35-443E-A6A9-2F27BDCA7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583999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E091A-7BCD-4A7F-94F0-BE8C91E86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Gentiles</a:t>
            </a:r>
            <a:r>
              <a:rPr lang="en-US" sz="3600" dirty="0">
                <a:effectLst>
                  <a:outerShdw blurRad="38100" dist="38100" dir="2700000" algn="tl">
                    <a:srgbClr val="000000">
                      <a:alpha val="43137"/>
                    </a:srgbClr>
                  </a:outerShdw>
                </a:effectLst>
                <a:latin typeface="Calibri" panose="020F0502020204030204" pitchFamily="34" charset="0"/>
              </a:rPr>
              <a:t>,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Samaritans</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house of Israel</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667853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2:44</a:t>
            </a:r>
          </a:p>
          <a:p>
            <a:pPr algn="just"/>
            <a:r>
              <a:rPr lang="en-US" sz="3600" dirty="0">
                <a:effectLst>
                  <a:outerShdw blurRad="38100" dist="38100" dir="2700000" algn="tl">
                    <a:srgbClr val="000000">
                      <a:alpha val="43137"/>
                    </a:srgbClr>
                  </a:outerShdw>
                </a:effectLst>
                <a:latin typeface="Calibri" panose="020F0502020204030204" pitchFamily="34" charset="0"/>
              </a:rPr>
              <a:t>“In the days of those kings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God of heaven</a:t>
            </a:r>
            <a:r>
              <a:rPr lang="en-US" sz="3600" dirty="0">
                <a:effectLst>
                  <a:outerShdw blurRad="38100" dist="38100" dir="2700000" algn="tl">
                    <a:srgbClr val="000000">
                      <a:alpha val="43137"/>
                    </a:srgbClr>
                  </a:outerShdw>
                </a:effectLst>
                <a:latin typeface="Calibri" panose="020F0502020204030204" pitchFamily="34" charset="0"/>
              </a:rPr>
              <a:t> will set up a kingdom which will never be destroyed, and that kingdom will not be left for another people; it will crush and put an end to all these kingdoms, but it will itself endure forever.”</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504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52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812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548388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476DF94C-9958-4F94-8526-8570B5DFDA33}"/>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552135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370410" y="257175"/>
            <a:ext cx="64031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60431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All authority has been given to Me in heaven and on earth</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159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197498"/>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Darrell Bock</a:t>
            </a:r>
            <a:br>
              <a:rPr lang="en-US" sz="24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Darrell Bock, “The Reign of the Lord Christ,” in Dispensationalism, Israel and the Church, ed. Craig A. </a:t>
            </a:r>
            <a:r>
              <a:rPr lang="en-US" sz="1600" dirty="0" err="1">
                <a:solidFill>
                  <a:schemeClr val="tx1"/>
                </a:solidFill>
                <a:effectLst>
                  <a:outerShdw blurRad="38100" dist="38100" dir="2700000" algn="tl">
                    <a:srgbClr val="000000">
                      <a:alpha val="43137"/>
                    </a:srgbClr>
                  </a:outerShdw>
                </a:effectLst>
              </a:rPr>
              <a:t>Blaising</a:t>
            </a:r>
            <a:r>
              <a:rPr lang="en-US" sz="1600" dirty="0">
                <a:solidFill>
                  <a:schemeClr val="tx1"/>
                </a:solidFill>
                <a:effectLst>
                  <a:outerShdw blurRad="38100" dist="38100" dir="2700000" algn="tl">
                    <a:srgbClr val="000000">
                      <a:alpha val="43137"/>
                    </a:srgbClr>
                  </a:outerShdw>
                </a:effectLst>
              </a:rPr>
              <a:t> and Darrell L. Bock (Grand Rapids: Zondervan, 1992), 61.</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2932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The point made here is like that of Matthew 28:18, where all authority resides with Jesus, who has formed a community through which He provides spiritual blessing. This is the first stage of the kingdom program. Nonetheless, the demonstration of full authority awaits his return.”</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3112909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723900" y="197498"/>
            <a:ext cx="7696200" cy="1066800"/>
          </a:xfrm>
        </p:spPr>
        <p:txBody>
          <a:bodyPr/>
          <a:lstStyle/>
          <a:p>
            <a:pPr algn="ctr">
              <a:spcAft>
                <a:spcPts val="600"/>
              </a:spcAft>
            </a:pPr>
            <a:r>
              <a:rPr lang="en-US" sz="3200" dirty="0">
                <a:effectLst>
                  <a:outerShdw blurRad="38100" dist="38100" dir="2700000" algn="tl">
                    <a:srgbClr val="000000">
                      <a:alpha val="43137"/>
                    </a:srgbClr>
                  </a:outerShdw>
                </a:effectLst>
              </a:rPr>
              <a:t>Darrell Bock</a:t>
            </a:r>
            <a:br>
              <a:rPr lang="en-US" sz="24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Darrell Bock, “Covenants in Progressive Dispensationalism,” in Three Central Issues in Contemporary Dispensationalism, ed. Hebert Bateman (Grand Rapids: Kregel, 1999), 223.</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46482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[T]he biblical terminology and conceptual field (even the name Christ) show that the authority of Jesus is received now (Matthew 28:18–20) and involves the exercise of that authority at certain key soteriological points. Jesus’ executive authority in a variety of areas as shown in this listing indicates that His activity is messianic, and thus regal, not merely high priestly. . . . If it is messianic and Davidic, then it is regal and indicates initial manifestations of Jesus’ rule</a:t>
            </a:r>
            <a:r>
              <a:rPr lang="en-US" sz="3600" dirty="0">
                <a:effectLst>
                  <a:outerShdw blurRad="38100" dist="38100" dir="2700000" algn="tl">
                    <a:srgbClr val="000000">
                      <a:alpha val="43137"/>
                    </a:srgbClr>
                  </a:outerShdw>
                </a:effectLst>
                <a:latin typeface="Calibri" panose="020F0502020204030204" pitchFamily="34" charset="0"/>
              </a:rPr>
              <a:t>.”</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1480376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875110" y="228600"/>
            <a:ext cx="7393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46482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00264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“Kingdom” (</a:t>
            </a:r>
            <a:r>
              <a:rPr lang="en-US" altLang="en-US" b="1" i="1" u="sng" dirty="0" err="1">
                <a:solidFill>
                  <a:srgbClr val="FFFFCC"/>
                </a:solidFill>
                <a:effectLst>
                  <a:outerShdw blurRad="38100" dist="38100" dir="2700000" algn="tl">
                    <a:srgbClr val="000000">
                      <a:alpha val="43137"/>
                    </a:srgbClr>
                  </a:outerShdw>
                </a:effectLst>
              </a:rPr>
              <a:t>basilea</a:t>
            </a:r>
            <a:r>
              <a:rPr lang="en-US" altLang="en-US" b="1" u="sng" dirty="0">
                <a:solidFill>
                  <a:srgbClr val="FFFFCC"/>
                </a:solidFill>
                <a:effectLst>
                  <a:outerShdw blurRad="38100" dist="38100" dir="2700000" algn="tl">
                    <a:srgbClr val="000000">
                      <a:alpha val="43137"/>
                    </a:srgbClr>
                  </a:outerShdw>
                </a:effectLst>
              </a:rPr>
              <a:t>) is absent</a:t>
            </a:r>
            <a:r>
              <a:rPr lang="en-US" altLang="en-US"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1780286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597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1782710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15001-BF57-4786-B740-7B4999F71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51A966B-BE35-443E-A6A9-2F27BDCA7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3598764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C39FC-EF56-4440-934B-CB5978CBB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Gentiles</a:t>
            </a:r>
            <a:r>
              <a:rPr lang="en-US" sz="3600" dirty="0">
                <a:effectLst>
                  <a:outerShdw blurRad="38100" dist="38100" dir="2700000" algn="tl">
                    <a:srgbClr val="000000">
                      <a:alpha val="43137"/>
                    </a:srgbClr>
                  </a:outerShdw>
                </a:effectLst>
                <a:latin typeface="Calibri" panose="020F0502020204030204" pitchFamily="34" charset="0"/>
              </a:rPr>
              <a:t>,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Samaritans</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house of Israel</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898397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6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21E23495-E882-4DB0-B99C-97ED70AADAB7}"/>
              </a:ext>
            </a:extLst>
          </p:cNvPr>
          <p:cNvPicPr>
            <a:picLocks noChangeAspect="1" noChangeArrowheads="1"/>
          </p:cNvPicPr>
          <p:nvPr/>
        </p:nvPicPr>
        <p:blipFill>
          <a:blip r:embed="rId3" cstate="print"/>
          <a:srcRect/>
          <a:stretch>
            <a:fillRect/>
          </a:stretch>
        </p:blipFill>
        <p:spPr bwMode="auto">
          <a:xfrm>
            <a:off x="2865438" y="2514600"/>
            <a:ext cx="3413124" cy="2286000"/>
          </a:xfrm>
          <a:prstGeom prst="rect">
            <a:avLst/>
          </a:prstGeom>
          <a:noFill/>
          <a:ln w="9525">
            <a:noFill/>
            <a:miter lim="800000"/>
            <a:headEnd/>
            <a:tailEnd/>
          </a:ln>
        </p:spPr>
      </p:pic>
    </p:spTree>
    <p:extLst>
      <p:ext uri="{BB962C8B-B14F-4D97-AF65-F5344CB8AC3E}">
        <p14:creationId xmlns:p14="http://schemas.microsoft.com/office/powerpoint/2010/main" val="3159960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01675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25:31-34</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 Son of Man comes in His glory, and all the angels with Him, then He will sit on His glorious throne. </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 will be gathered before Him; and He will separate them from one another, as the shepherd separates the sheep from the goats; </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put the sheep on His right, and the goats on the left.</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King will say to those on His right, ‘Come, you who are blessed of My Father, inherit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prepared for you from the foundation of the world.”</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992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793661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effectLst>
                  <a:outerShdw blurRad="38100" dist="38100" dir="2700000" algn="tl">
                    <a:srgbClr val="000000">
                      <a:alpha val="43137"/>
                    </a:srgbClr>
                  </a:outerShdw>
                </a:effectLst>
              </a:rPr>
              <a:t>Kingdom Characteristics </a:t>
            </a:r>
          </a:p>
          <a:p>
            <a:pPr eaLnBrk="1" hangingPunct="1">
              <a:lnSpc>
                <a:spcPct val="90000"/>
              </a:lnSpc>
              <a:defRPr/>
            </a:pPr>
            <a:r>
              <a:rPr lang="en-US" sz="2800" dirty="0">
                <a:effectLst>
                  <a:outerShdw blurRad="38100" dist="38100" dir="2700000" algn="tl">
                    <a:srgbClr val="000000">
                      <a:alpha val="43137"/>
                    </a:srgbClr>
                  </a:outerShdw>
                </a:effectLst>
              </a:rPr>
              <a:t>Is. 2:1-4; 11:6-9; 65:17-25</a:t>
            </a:r>
          </a:p>
          <a:p>
            <a:pPr lvl="1" eaLnBrk="1" hangingPunct="1">
              <a:lnSpc>
                <a:spcPct val="90000"/>
              </a:lnSpc>
              <a:defRPr/>
            </a:pPr>
            <a:r>
              <a:rPr lang="en-US" sz="2800" dirty="0">
                <a:effectLst>
                  <a:outerShdw blurRad="38100" dist="38100" dir="2700000" algn="tl">
                    <a:srgbClr val="000000">
                      <a:alpha val="43137"/>
                    </a:srgbClr>
                  </a:outerShdw>
                </a:effectLst>
              </a:rPr>
              <a:t>Jerusalem = center of world spiritual and political authority</a:t>
            </a:r>
          </a:p>
          <a:p>
            <a:pPr lvl="1" eaLnBrk="1" hangingPunct="1">
              <a:lnSpc>
                <a:spcPct val="90000"/>
              </a:lnSpc>
              <a:defRPr/>
            </a:pPr>
            <a:r>
              <a:rPr lang="en-US" sz="2800" dirty="0">
                <a:effectLst>
                  <a:outerShdw blurRad="38100" dist="38100" dir="2700000" algn="tl">
                    <a:srgbClr val="000000">
                      <a:alpha val="43137"/>
                    </a:srgbClr>
                  </a:outerShdw>
                </a:effectLst>
              </a:rPr>
              <a:t>Perfect justice</a:t>
            </a:r>
          </a:p>
          <a:p>
            <a:pPr lvl="1" eaLnBrk="1" hangingPunct="1">
              <a:lnSpc>
                <a:spcPct val="90000"/>
              </a:lnSpc>
              <a:defRPr/>
            </a:pPr>
            <a:r>
              <a:rPr lang="en-US" sz="2800" dirty="0">
                <a:effectLst>
                  <a:outerShdw blurRad="38100" dist="38100" dir="2700000" algn="tl">
                    <a:srgbClr val="000000">
                      <a:alpha val="43137"/>
                    </a:srgbClr>
                  </a:outerShdw>
                </a:effectLst>
              </a:rPr>
              <a:t>World peace</a:t>
            </a:r>
          </a:p>
          <a:p>
            <a:pPr lvl="1" eaLnBrk="1" hangingPunct="1">
              <a:lnSpc>
                <a:spcPct val="90000"/>
              </a:lnSpc>
              <a:defRPr/>
            </a:pPr>
            <a:r>
              <a:rPr lang="en-US" sz="2800" dirty="0">
                <a:effectLst>
                  <a:outerShdw blurRad="38100" dist="38100" dir="2700000" algn="tl">
                    <a:srgbClr val="000000">
                      <a:alpha val="43137"/>
                    </a:srgbClr>
                  </a:outerShdw>
                </a:effectLst>
              </a:rPr>
              <a:t>Peace in the animal kingdom</a:t>
            </a:r>
          </a:p>
          <a:p>
            <a:pPr lvl="1" eaLnBrk="1" hangingPunct="1">
              <a:lnSpc>
                <a:spcPct val="90000"/>
              </a:lnSpc>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1632885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03651" y="228600"/>
            <a:ext cx="6536699" cy="914400"/>
          </a:xfrm>
        </p:spPr>
        <p:txBody>
          <a:bodyPr/>
          <a:lstStyle/>
          <a:p>
            <a:pPr algn="ctr" eaLnBrk="1" hangingPunct="1"/>
            <a:r>
              <a:rPr lang="en-US" sz="3600" dirty="0">
                <a:effectLst>
                  <a:outerShdw blurRad="38100" dist="38100" dir="2700000" algn="tl">
                    <a:srgbClr val="000000">
                      <a:alpha val="43137"/>
                    </a:srgbClr>
                  </a:outerShdw>
                </a:effectLst>
              </a:rPr>
              <a:t>Apostasy is a Sign of the Last Days</a:t>
            </a:r>
          </a:p>
        </p:txBody>
      </p:sp>
      <p:pic>
        <p:nvPicPr>
          <p:cNvPr id="1843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000250"/>
            <a:ext cx="2144268" cy="2857500"/>
          </a:xfrm>
          <a:prstGeom prst="rect">
            <a:avLst/>
          </a:prstGeom>
          <a:noFill/>
          <a:ln w="38100">
            <a:solidFill>
              <a:srgbClr val="FF0000"/>
            </a:solidFill>
            <a:miter lim="800000"/>
            <a:headEnd/>
            <a:tailEnd/>
          </a:ln>
        </p:spPr>
      </p:pic>
      <p:pic>
        <p:nvPicPr>
          <p:cNvPr id="7" name="Picture 6">
            <a:extLst>
              <a:ext uri="{FF2B5EF4-FFF2-40B4-BE49-F238E27FC236}">
                <a16:creationId xmlns:a16="http://schemas.microsoft.com/office/drawing/2014/main" id="{4E228F02-6B11-4148-A788-BE2FE74E9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432" y="1243395"/>
            <a:ext cx="5505165" cy="43712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228600"/>
            <a:ext cx="6172200" cy="914400"/>
          </a:xfrm>
        </p:spPr>
        <p:txBody>
          <a:bodyPr/>
          <a:lstStyle/>
          <a:p>
            <a:pPr algn="ctr" eaLnBrk="1" hangingPunct="1"/>
            <a:r>
              <a:rPr lang="en-US" sz="3600" dirty="0">
                <a:effectLst>
                  <a:outerShdw blurRad="38100" dist="38100" dir="2700000" algn="tl">
                    <a:srgbClr val="000000">
                      <a:alpha val="43137"/>
                    </a:srgbClr>
                  </a:outerShdw>
                </a:effectLst>
              </a:rPr>
              <a:t>Apostasy is Internal</a:t>
            </a:r>
          </a:p>
        </p:txBody>
      </p:sp>
      <p:pic>
        <p:nvPicPr>
          <p:cNvPr id="3277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571750"/>
            <a:ext cx="1741170" cy="1714500"/>
          </a:xfrm>
          <a:prstGeom prst="rect">
            <a:avLst/>
          </a:prstGeom>
          <a:ln w="28575">
            <a:solidFill>
              <a:schemeClr val="tx1"/>
            </a:solidFill>
          </a:ln>
        </p:spPr>
      </p:pic>
      <p:pic>
        <p:nvPicPr>
          <p:cNvPr id="4" name="Picture 3">
            <a:extLst>
              <a:ext uri="{FF2B5EF4-FFF2-40B4-BE49-F238E27FC236}">
                <a16:creationId xmlns:a16="http://schemas.microsoft.com/office/drawing/2014/main" id="{F93F967E-C222-4F45-80CC-B48CBF706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255588"/>
            <a:ext cx="5785605" cy="434682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6EDD14AE-D924-41BF-9E5C-7BA0ADB751DC}"/>
              </a:ext>
            </a:extLst>
          </p:cNvPr>
          <p:cNvSpPr>
            <a:spLocks noGrp="1"/>
          </p:cNvSpPr>
          <p:nvPr>
            <p:ph idx="1"/>
          </p:nvPr>
        </p:nvSpPr>
        <p:spPr>
          <a:xfrm>
            <a:off x="457200" y="1981200"/>
            <a:ext cx="8229600" cy="4525963"/>
          </a:xfrm>
        </p:spPr>
        <p:txBody>
          <a:bodyPr/>
          <a:lstStyle/>
          <a:p>
            <a:pPr eaLnBrk="1" hangingPunct="1">
              <a:defRPr/>
            </a:pPr>
            <a:r>
              <a:rPr lang="en-US" sz="2800">
                <a:solidFill>
                  <a:schemeClr val="bg1"/>
                </a:solidFill>
              </a:rPr>
              <a:t>Imminency?</a:t>
            </a:r>
          </a:p>
          <a:p>
            <a:pPr eaLnBrk="1" hangingPunct="1">
              <a:defRPr/>
            </a:pPr>
            <a:r>
              <a:rPr lang="en-US" sz="2800">
                <a:solidFill>
                  <a:schemeClr val="bg1"/>
                </a:solidFill>
              </a:rPr>
              <a:t>Ethnocentricity</a:t>
            </a:r>
          </a:p>
          <a:p>
            <a:pPr eaLnBrk="1" hangingPunct="1">
              <a:defRPr/>
            </a:pPr>
            <a:r>
              <a:rPr lang="en-US" sz="2800">
                <a:solidFill>
                  <a:schemeClr val="bg1"/>
                </a:solidFill>
              </a:rPr>
              <a:t>Does not exactly fit church history</a:t>
            </a:r>
          </a:p>
          <a:p>
            <a:pPr eaLnBrk="1" hangingPunct="1">
              <a:defRPr/>
            </a:pPr>
            <a:r>
              <a:rPr lang="en-US" sz="2800">
                <a:solidFill>
                  <a:schemeClr val="bg1"/>
                </a:solidFill>
              </a:rPr>
              <a:t>Allegorical</a:t>
            </a:r>
          </a:p>
        </p:txBody>
      </p:sp>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20750"/>
            <a:ext cx="88011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William Newell, The Book of the Revelation (Chicago: Moody, 1935), 75.</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3870" y="4114800"/>
            <a:ext cx="3476261" cy="2319569"/>
          </a:xfrm>
          <a:prstGeom prst="rect">
            <a:avLst/>
          </a:prstGeom>
        </p:spPr>
      </p:pic>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spTree>
    <p:extLst>
      <p:ext uri="{BB962C8B-B14F-4D97-AF65-F5344CB8AC3E}">
        <p14:creationId xmlns:p14="http://schemas.microsoft.com/office/powerpoint/2010/main" val="25550061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25422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156634" y="228600"/>
            <a:ext cx="8830733" cy="6400800"/>
          </a:xfrm>
          <a:prstGeom prst="rect">
            <a:avLst/>
          </a:prstGeom>
        </p:spPr>
      </p:pic>
    </p:spTree>
    <p:extLst>
      <p:ext uri="{BB962C8B-B14F-4D97-AF65-F5344CB8AC3E}">
        <p14:creationId xmlns:p14="http://schemas.microsoft.com/office/powerpoint/2010/main" val="2785593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effectLst>
                  <a:outerShdw blurRad="38100" dist="38100" dir="2700000" algn="tl">
                    <a:srgbClr val="000000">
                      <a:alpha val="43137"/>
                    </a:srgbClr>
                  </a:outerShdw>
                </a:effectLst>
              </a:rPr>
              <a:t>Kingdom Characteristics </a:t>
            </a:r>
          </a:p>
          <a:p>
            <a:pPr eaLnBrk="1" hangingPunct="1">
              <a:lnSpc>
                <a:spcPct val="90000"/>
              </a:lnSpc>
              <a:defRPr/>
            </a:pPr>
            <a:r>
              <a:rPr lang="en-US" sz="2800" dirty="0">
                <a:effectLst>
                  <a:outerShdw blurRad="38100" dist="38100" dir="2700000" algn="tl">
                    <a:srgbClr val="000000">
                      <a:alpha val="43137"/>
                    </a:srgbClr>
                  </a:outerShdw>
                </a:effectLst>
              </a:rPr>
              <a:t>Is. 2:1-4; 11:6-9; 65:17-25</a:t>
            </a:r>
          </a:p>
          <a:p>
            <a:pPr lvl="1" eaLnBrk="1" hangingPunct="1">
              <a:lnSpc>
                <a:spcPct val="90000"/>
              </a:lnSpc>
              <a:defRPr/>
            </a:pPr>
            <a:r>
              <a:rPr lang="en-US" sz="2800" dirty="0">
                <a:effectLst>
                  <a:outerShdw blurRad="38100" dist="38100" dir="2700000" algn="tl">
                    <a:srgbClr val="000000">
                      <a:alpha val="43137"/>
                    </a:srgbClr>
                  </a:outerShdw>
                </a:effectLst>
              </a:rPr>
              <a:t>Jerusalem = center of world spiritual and political authority</a:t>
            </a:r>
          </a:p>
          <a:p>
            <a:pPr lvl="1" eaLnBrk="1" hangingPunct="1">
              <a:lnSpc>
                <a:spcPct val="90000"/>
              </a:lnSpc>
              <a:defRPr/>
            </a:pPr>
            <a:r>
              <a:rPr lang="en-US" sz="2800" dirty="0">
                <a:effectLst>
                  <a:outerShdw blurRad="38100" dist="38100" dir="2700000" algn="tl">
                    <a:srgbClr val="000000">
                      <a:alpha val="43137"/>
                    </a:srgbClr>
                  </a:outerShdw>
                </a:effectLst>
              </a:rPr>
              <a:t>Perfect justice</a:t>
            </a:r>
          </a:p>
          <a:p>
            <a:pPr lvl="1" eaLnBrk="1" hangingPunct="1">
              <a:lnSpc>
                <a:spcPct val="90000"/>
              </a:lnSpc>
              <a:defRPr/>
            </a:pPr>
            <a:r>
              <a:rPr lang="en-US" sz="2800" dirty="0">
                <a:effectLst>
                  <a:outerShdw blurRad="38100" dist="38100" dir="2700000" algn="tl">
                    <a:srgbClr val="000000">
                      <a:alpha val="43137"/>
                    </a:srgbClr>
                  </a:outerShdw>
                </a:effectLst>
              </a:rPr>
              <a:t>World peace</a:t>
            </a:r>
          </a:p>
          <a:p>
            <a:pPr lvl="1" eaLnBrk="1" hangingPunct="1">
              <a:lnSpc>
                <a:spcPct val="90000"/>
              </a:lnSpc>
              <a:defRPr/>
            </a:pPr>
            <a:r>
              <a:rPr lang="en-US" sz="2800" dirty="0">
                <a:effectLst>
                  <a:outerShdw blurRad="38100" dist="38100" dir="2700000" algn="tl">
                    <a:srgbClr val="000000">
                      <a:alpha val="43137"/>
                    </a:srgbClr>
                  </a:outerShdw>
                </a:effectLst>
              </a:rPr>
              <a:t>Peace in the animal kingdom</a:t>
            </a:r>
          </a:p>
          <a:p>
            <a:pPr lvl="1" eaLnBrk="1" hangingPunct="1">
              <a:lnSpc>
                <a:spcPct val="90000"/>
              </a:lnSpc>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7988464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255461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All authority has been given to Me in heaven and on earth</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5997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10:12-13</a:t>
            </a:r>
          </a:p>
          <a:p>
            <a:pPr marL="0" indent="0" algn="just">
              <a:spcBef>
                <a:spcPts val="0"/>
              </a:spcBef>
              <a:buNone/>
            </a:pPr>
            <a:r>
              <a:rPr lang="en-US" sz="3400" b="1" baseline="300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12</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He, having offered one sacrifice for sins for all time, </a:t>
            </a:r>
            <a:r>
              <a:rPr lang="en-US" sz="3400" cap="small" dirty="0">
                <a:effectLst>
                  <a:outerShdw blurRad="38100" dist="38100" dir="2700000" algn="tl">
                    <a:srgbClr val="000000">
                      <a:alpha val="43137"/>
                    </a:srgbClr>
                  </a:outerShdw>
                </a:effectLst>
                <a:latin typeface="Calibri" panose="020F0502020204030204" pitchFamily="34" charset="0"/>
              </a:rPr>
              <a:t>sat down at the right hand of God</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13</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waiting from that time onward </a:t>
            </a:r>
            <a:r>
              <a:rPr lang="en-US" sz="3400" cap="small" dirty="0">
                <a:effectLst>
                  <a:outerShdw blurRad="38100" dist="38100" dir="2700000" algn="tl">
                    <a:srgbClr val="000000">
                      <a:alpha val="43137"/>
                    </a:srgbClr>
                  </a:outerShdw>
                </a:effectLst>
                <a:latin typeface="Calibri" panose="020F0502020204030204" pitchFamily="34" charset="0"/>
              </a:rPr>
              <a:t>until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heos</a:t>
            </a:r>
            <a:r>
              <a:rPr lang="en-US" sz="3400" cap="small" dirty="0">
                <a:effectLst>
                  <a:outerShdw blurRad="38100" dist="38100" dir="2700000" algn="tl">
                    <a:srgbClr val="000000">
                      <a:alpha val="43137"/>
                    </a:srgbClr>
                  </a:outerShdw>
                </a:effectLst>
                <a:latin typeface="Calibri" panose="020F0502020204030204" pitchFamily="34" charset="0"/>
              </a:rPr>
              <a:t>] His enemies be made a footstool for His feet</a:t>
            </a:r>
            <a:r>
              <a:rPr lang="en-US" sz="3400" dirty="0">
                <a:effectLst>
                  <a:outerShdw blurRad="38100" dist="38100" dir="2700000" algn="tl">
                    <a:srgbClr val="000000">
                      <a:alpha val="43137"/>
                    </a:srgbClr>
                  </a:outerShdw>
                </a:effectLst>
                <a:latin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935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371886"/>
          </a:xfrm>
        </p:spPr>
        <p:txBody>
          <a:bodyPr/>
          <a:lstStyle/>
          <a:p>
            <a:pPr algn="ctr" eaLnBrk="1" hangingPunct="1">
              <a:spcAft>
                <a:spcPts val="600"/>
              </a:spcAft>
              <a:defRPr/>
            </a:pPr>
            <a:r>
              <a:rPr lang="en-US" altLang="en-US" sz="3200" dirty="0">
                <a:effectLst>
                  <a:outerShdw blurRad="38100" dist="38100" dir="2700000" algn="tl">
                    <a:srgbClr val="000000">
                      <a:alpha val="43137"/>
                    </a:srgbClr>
                  </a:outerShdw>
                </a:effectLst>
                <a:cs typeface="Calibri" panose="020F0502020204030204" pitchFamily="34" charset="0"/>
              </a:rPr>
              <a:t>Nelson’s New Illustrated Bible Commentary</a:t>
            </a:r>
            <a:br>
              <a:rPr lang="en-US" altLang="en-US" sz="3200" dirty="0">
                <a:effectLst>
                  <a:outerShdw blurRad="38100" dist="38100" dir="2700000" algn="tl">
                    <a:srgbClr val="000000">
                      <a:alpha val="43137"/>
                    </a:srgbClr>
                  </a:outerShdw>
                </a:effectLst>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rPr>
              <a:t>Earl </a:t>
            </a:r>
            <a:r>
              <a:rPr lang="en-US" altLang="en-US" sz="1800" dirty="0" err="1">
                <a:solidFill>
                  <a:schemeClr val="tx1"/>
                </a:solidFill>
                <a:effectLst>
                  <a:outerShdw blurRad="38100" dist="38100" dir="2700000" algn="tl">
                    <a:srgbClr val="000000">
                      <a:alpha val="43137"/>
                    </a:srgbClr>
                  </a:outerShdw>
                </a:effectLst>
                <a:cs typeface="Calibri" panose="020F0502020204030204" pitchFamily="34" charset="0"/>
              </a:rPr>
              <a:t>Radmacher</a:t>
            </a:r>
            <a:r>
              <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rPr>
              <a:t>, Ronald Allen, and H. Wayne House, eds., Nelson’s New Illustrated Bible Commentary (Nashville: Thomas Nelson, 1999), 1202.</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sz="36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All authority has been given to Jesus, although He is not yet exercising all of it (Phil. 2:9–11; Heb. 2:5–9; 10:12, 13; Rev. 3:21). He will manifest this power when He returns in all His glory (Matt. 19:28; 1 Cor. 15:27, 28; Eph. 1:10).</a:t>
            </a:r>
            <a:r>
              <a:rPr lang="en-US" sz="3600"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3870" y="4331138"/>
            <a:ext cx="3476261" cy="2319569"/>
          </a:xfrm>
          <a:prstGeom prst="rect">
            <a:avLst/>
          </a:prstGeom>
        </p:spPr>
      </p:pic>
    </p:spTree>
    <p:extLst>
      <p:ext uri="{BB962C8B-B14F-4D97-AF65-F5344CB8AC3E}">
        <p14:creationId xmlns:p14="http://schemas.microsoft.com/office/powerpoint/2010/main" val="16196120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27795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rPr>
              <a:t>oun</a:t>
            </a:r>
            <a:r>
              <a:rPr lang="en-US" sz="3400" dirty="0">
                <a:effectLst>
                  <a:outerShdw blurRad="38100" dist="38100" dir="2700000" algn="tl">
                    <a:srgbClr val="000000">
                      <a:alpha val="43137"/>
                    </a:srgbClr>
                  </a:outerShdw>
                </a:effectLst>
                <a:latin typeface="Calibri" panose="020F0502020204030204" pitchFamily="34" charset="0"/>
              </a:rPr>
              <a:t>]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301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3353601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a:t>
            </a:r>
            <a:r>
              <a:rPr lang="en-US" sz="3400" dirty="0">
                <a:effectLst>
                  <a:outerShdw blurRad="38100" dist="38100" dir="2700000" algn="tl">
                    <a:srgbClr val="000000">
                      <a:alpha val="43137"/>
                    </a:srgbClr>
                  </a:outerShdw>
                </a:effectLst>
                <a:latin typeface="Calibri" panose="020F0502020204030204" pitchFamily="34" charset="0"/>
              </a:rPr>
              <a:t>,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56601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kern="1200" dirty="0">
                <a:solidFill>
                  <a:srgbClr val="00FFFF"/>
                </a:solidFill>
                <a:effectLst>
                  <a:outerShdw blurRad="38100" dist="38100" dir="2700000" algn="tl">
                    <a:srgbClr val="000000">
                      <a:alpha val="43137"/>
                    </a:srgbClr>
                  </a:outerShdw>
                </a:effectLst>
                <a:cs typeface="Calibri" panose="020F0502020204030204" pitchFamily="34" charset="0"/>
              </a:rPr>
              <a:t>Tim LaHaye Prophecy Study Bible</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Tim LaHaye, ed. Tim LaHaye Prophecy Study Bible (Chattanooga: AMG, 2001), 1163.Illustrated Bible Commentary (Nashville: Thomas Nelson, 1999), 1202.</a:t>
            </a: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“Instead of sending His disciples back to the house of Israel, they were sent into all the world.</a:t>
            </a:r>
            <a:r>
              <a:rPr lang="en-US" kern="1200" dirty="0">
                <a:effectLst>
                  <a:outerShdw blurRad="38100" dist="38100" dir="2700000" algn="tl">
                    <a:srgbClr val="000000">
                      <a:alpha val="43137"/>
                    </a:srgbClr>
                  </a:outerShdw>
                </a:effectLst>
                <a:cs typeface="Calibri" panose="020F0502020204030204" pitchFamily="34" charset="0"/>
              </a:rPr>
              <a:t>”</a:t>
            </a:r>
          </a:p>
        </p:txBody>
      </p:sp>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3870" y="3200400"/>
            <a:ext cx="3476261" cy="2319569"/>
          </a:xfrm>
          <a:prstGeom prst="rect">
            <a:avLst/>
          </a:prstGeom>
        </p:spPr>
      </p:pic>
      <p:pic>
        <p:nvPicPr>
          <p:cNvPr id="2" name="Picture 1">
            <a:extLst>
              <a:ext uri="{FF2B5EF4-FFF2-40B4-BE49-F238E27FC236}">
                <a16:creationId xmlns:a16="http://schemas.microsoft.com/office/drawing/2014/main" id="{E4394D11-D028-4B81-80BB-96955F4CA6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 y="121920"/>
            <a:ext cx="962526" cy="1097280"/>
          </a:xfrm>
          <a:prstGeom prst="rect">
            <a:avLst/>
          </a:prstGeom>
        </p:spPr>
      </p:pic>
    </p:spTree>
    <p:extLst>
      <p:ext uri="{BB962C8B-B14F-4D97-AF65-F5344CB8AC3E}">
        <p14:creationId xmlns:p14="http://schemas.microsoft.com/office/powerpoint/2010/main" val="395167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96770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694370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245549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97829682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21568</TotalTime>
  <Words>3359</Words>
  <Application>Microsoft Office PowerPoint</Application>
  <PresentationFormat>On-screen Show (4:3)</PresentationFormat>
  <Paragraphs>408</Paragraphs>
  <Slides>94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PowerPoint Presentation</vt:lpstr>
      <vt:lpstr>k. The Kingdom is Taken From You  (Matthew 21:43)</vt:lpstr>
      <vt:lpstr>k. The Kingdom is Taken From You  (Matthew 21:43)</vt:lpstr>
      <vt:lpstr>PowerPoint Presentation</vt:lpstr>
      <vt:lpstr>PowerPoint Presentation</vt:lpstr>
      <vt:lpstr>k. The Kingdom is Taken From You  (Matthew 21:43)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 The Kingdom is Taken From You  (Matthew 21:43)</vt:lpstr>
      <vt:lpstr>PowerPoint Presentation</vt:lpstr>
      <vt:lpstr>1. Passages from Christ’s ministry</vt:lpstr>
      <vt:lpstr>PowerPoint Presentation</vt:lpstr>
      <vt:lpstr>L. My Kingdom is Not of this World  (John 18:36)</vt:lpstr>
      <vt:lpstr>L. My Kingdom is Not of this World  (John 18:36)</vt:lpstr>
      <vt:lpstr>Matthew and the Kingdom Toussaint, Behold the King, 18-20</vt:lpstr>
      <vt:lpstr>PowerPoint Presentation</vt:lpstr>
      <vt:lpstr>Matthew Outline</vt:lpstr>
      <vt:lpstr>Matthew Outline</vt:lpstr>
      <vt:lpstr>PowerPoint Presentation</vt:lpstr>
      <vt:lpstr>Thomas Constable “Notes on John,” 294, accessed February 5, 2014, http://www.soniclight.com.</vt:lpstr>
      <vt:lpstr>L. My Kingdom is Not of this World  (John 18:36)</vt:lpstr>
      <vt:lpstr>PowerPoint Presentation</vt:lpstr>
      <vt:lpstr>E.R. Craven “Excursus on the Basileia,” in Revelation of John, J. P. Lange (New York: Scribner, 1874), 100.</vt:lpstr>
      <vt:lpstr>E.R. Craven “Excursus on the Basileia,” in Revelation of John, J. P. Lange (New York: Scribner, 1874), 100.</vt:lpstr>
      <vt:lpstr>L. My Kingdom is Not of this World  (John 18:36)</vt:lpstr>
      <vt:lpstr>PowerPoint Presentation</vt:lpstr>
      <vt:lpstr>Alva J. McClain Alva J. McClain, The Greatness of the Kingdom: An Inductive Study of the Kingdom of God as Set Forth in the Scriptures (Grand Rapids: Zondervan, 1959), 381.</vt:lpstr>
      <vt:lpstr>Thomas Constable “Notes on John,” 294, accessed February 5, 2014, http://www.soniclight.com.</vt:lpstr>
      <vt:lpstr>PowerPoint Presentation</vt:lpstr>
      <vt:lpstr>PowerPoint Presentation</vt:lpstr>
      <vt:lpstr>PowerPoint Presentation</vt:lpstr>
      <vt:lpstr>PowerPoint Presentation</vt:lpstr>
      <vt:lpstr>PowerPoint Presentation</vt:lpstr>
      <vt:lpstr>L. My Kingdom is Not of this World  (John 18:36)</vt:lpstr>
      <vt:lpstr>1. Passages from Christ’s ministry</vt:lpstr>
      <vt:lpstr>PowerPoint Presentation</vt:lpstr>
      <vt:lpstr>Darrell Bock Darrell Bock, “The Reign of the Lord Christ,” in Dispensationalism, Israel and the Church, ed. Craig A. Blaising and Darrell L. Bock (Grand Rapids: Zondervan, 1992), 61.</vt:lpstr>
      <vt:lpstr>Darrell Bock Darrell Bock, “Covenants in Progressive Dispensationalism,” in Three Central Issues in Contemporary Dispensationalism, ed. Hebert Bateman (Grand Rapids: Kregel, 1999), 223.</vt:lpstr>
      <vt:lpstr>M. All Authority Has Been Given to Me  (Matthew 28:18-20)</vt:lpstr>
      <vt:lpstr>M. All Authority Has Been Given to Me  (Matthew 28:18-20)</vt:lpstr>
      <vt:lpstr>PowerPoint Presentation</vt:lpstr>
      <vt:lpstr>PowerPoint Presentation</vt:lpstr>
      <vt:lpstr>PowerPoint Presentation</vt:lpstr>
      <vt:lpstr>PowerPoint Presentation</vt:lpstr>
      <vt:lpstr>PowerPoint Presentation</vt:lpstr>
      <vt:lpstr>PowerPoint Presentation</vt:lpstr>
      <vt:lpstr>M. All Authority Has Been Given to Me  (Matthew 28:18-20)</vt:lpstr>
      <vt:lpstr>OT PROPHETS DESCRIBE THE KINGDOM</vt:lpstr>
      <vt:lpstr>Apostasy is a Sign of the Last Days</vt:lpstr>
      <vt:lpstr>Apostasy is Internal</vt:lpstr>
      <vt:lpstr>PowerPoint Presentation</vt:lpstr>
      <vt:lpstr>PowerPoint Presentation</vt:lpstr>
      <vt:lpstr>William Newell William Newell, The Book of the Revelation (Chicago: Moody, 1935), 75.</vt:lpstr>
      <vt:lpstr>PowerPoint Presentation</vt:lpstr>
      <vt:lpstr>PowerPoint Presentation</vt:lpstr>
      <vt:lpstr>M. All Authority Has Been Given to Me  (Matthew 28:18-20)</vt:lpstr>
      <vt:lpstr>PowerPoint Presentation</vt:lpstr>
      <vt:lpstr>OT PROPHETS DESCRIBE THE KINGDOM</vt:lpstr>
      <vt:lpstr>M. All Authority Has Been Given to Me  (Matthew 28:18-20)</vt:lpstr>
      <vt:lpstr>PowerPoint Presentation</vt:lpstr>
      <vt:lpstr>PowerPoint Presentation</vt:lpstr>
      <vt:lpstr>Nelson’s New Illustrated Bible Commentary Earl Radmacher, Ronald Allen, and H. Wayne House, eds., Nelson’s New Illustrated Bible Commentary (Nashville: Thomas Nelson, 1999), 1202.</vt:lpstr>
      <vt:lpstr>M. All Authority Has Been Given to Me  (Matthew 28:18-20)</vt:lpstr>
      <vt:lpstr>PowerPoint Presentation</vt:lpstr>
      <vt:lpstr>M. All Authority Has Been Given to Me  (Matthew 28:18-20)</vt:lpstr>
      <vt:lpstr>PowerPoint Presentation</vt:lpstr>
      <vt:lpstr>PowerPoint Presentation</vt:lpstr>
      <vt:lpstr>PowerPoint Presentation</vt:lpstr>
      <vt:lpstr>Tim LaHaye Prophecy Study Bible Tim LaHaye, ed. Tim LaHaye Prophecy Study Bible (Chattanooga: AMG, 2001), 1163.Illustrated Bible Commentary (Nashville: Thomas Nelson, 1999), 1202.</vt:lpstr>
      <vt:lpstr>M. All Authority Has Been Given to Me  (Matthew 28:18-20)</vt:lpstr>
      <vt:lpstr>PowerPoint Presentation</vt:lpstr>
      <vt:lpstr>Response to Kingdom Now Problem Passages</vt:lpstr>
      <vt:lpstr>1. Passages from Christ’s ministry</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SLBC_048 -Kingdom_09-05-2018</dc:title>
  <dc:subject>Kingdom Series</dc:subject>
  <dc:creator>A. Woods</dc:creator>
  <dc:description>Modified by Jim McGowan</dc:description>
  <cp:lastModifiedBy>anne woods</cp:lastModifiedBy>
  <cp:revision>2490</cp:revision>
  <cp:lastPrinted>2018-10-10T18:07:38Z</cp:lastPrinted>
  <dcterms:created xsi:type="dcterms:W3CDTF">2009-03-17T12:21:13Z</dcterms:created>
  <dcterms:modified xsi:type="dcterms:W3CDTF">2018-10-10T18:55:46Z</dcterms:modified>
</cp:coreProperties>
</file>