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2067" r:id="rId2"/>
    <p:sldId id="963" r:id="rId3"/>
    <p:sldId id="3944" r:id="rId4"/>
    <p:sldId id="3860" r:id="rId5"/>
    <p:sldId id="3960" r:id="rId6"/>
    <p:sldId id="4239" r:id="rId7"/>
    <p:sldId id="492" r:id="rId8"/>
    <p:sldId id="538" r:id="rId9"/>
    <p:sldId id="4161" r:id="rId10"/>
    <p:sldId id="4193" r:id="rId11"/>
    <p:sldId id="4214" r:id="rId12"/>
    <p:sldId id="4240" r:id="rId13"/>
    <p:sldId id="4279" r:id="rId14"/>
    <p:sldId id="4303" r:id="rId15"/>
    <p:sldId id="4523" r:id="rId16"/>
    <p:sldId id="4162" r:id="rId17"/>
    <p:sldId id="4524" r:id="rId18"/>
    <p:sldId id="4163" r:id="rId19"/>
    <p:sldId id="4525" r:id="rId20"/>
    <p:sldId id="4152" r:id="rId21"/>
    <p:sldId id="4300" r:id="rId22"/>
    <p:sldId id="4526" r:id="rId23"/>
    <p:sldId id="4532" r:id="rId24"/>
    <p:sldId id="4535" r:id="rId25"/>
    <p:sldId id="4541" r:id="rId26"/>
    <p:sldId id="4527" r:id="rId27"/>
    <p:sldId id="4528" r:id="rId28"/>
    <p:sldId id="4529" r:id="rId29"/>
    <p:sldId id="4546" r:id="rId30"/>
    <p:sldId id="4453" r:id="rId31"/>
    <p:sldId id="4622" r:id="rId32"/>
    <p:sldId id="4640" r:id="rId33"/>
    <p:sldId id="4557" r:id="rId34"/>
    <p:sldId id="1318" r:id="rId35"/>
    <p:sldId id="4605" r:id="rId36"/>
    <p:sldId id="2309" r:id="rId37"/>
    <p:sldId id="4649" r:id="rId38"/>
    <p:sldId id="269" r:id="rId39"/>
    <p:sldId id="4648" r:id="rId40"/>
    <p:sldId id="4607" r:id="rId41"/>
    <p:sldId id="4613" r:id="rId42"/>
    <p:sldId id="4641" r:id="rId43"/>
    <p:sldId id="4642" r:id="rId44"/>
    <p:sldId id="3878" r:id="rId45"/>
    <p:sldId id="3866" r:id="rId46"/>
    <p:sldId id="3867" r:id="rId47"/>
    <p:sldId id="2880" r:id="rId48"/>
    <p:sldId id="4615" r:id="rId49"/>
    <p:sldId id="4643" r:id="rId50"/>
    <p:sldId id="4080" r:id="rId51"/>
    <p:sldId id="730" r:id="rId52"/>
    <p:sldId id="4530" r:id="rId53"/>
    <p:sldId id="4319" r:id="rId54"/>
    <p:sldId id="4559" r:id="rId55"/>
    <p:sldId id="4213" r:id="rId56"/>
    <p:sldId id="1263" r:id="rId57"/>
    <p:sldId id="4262" r:id="rId58"/>
    <p:sldId id="4608" r:id="rId59"/>
    <p:sldId id="4644" r:id="rId60"/>
    <p:sldId id="4609" r:id="rId61"/>
    <p:sldId id="4610" r:id="rId62"/>
    <p:sldId id="4645" r:id="rId63"/>
    <p:sldId id="4611" r:id="rId64"/>
    <p:sldId id="4646" r:id="rId65"/>
    <p:sldId id="4014" r:id="rId66"/>
    <p:sldId id="3724" r:id="rId67"/>
    <p:sldId id="3725" r:id="rId68"/>
    <p:sldId id="4612" r:id="rId69"/>
    <p:sldId id="4647" r:id="rId70"/>
    <p:sldId id="4616" r:id="rId71"/>
    <p:sldId id="4617" r:id="rId72"/>
    <p:sldId id="4531" r:id="rId73"/>
    <p:sldId id="4510" r:id="rId74"/>
    <p:sldId id="4560" r:id="rId75"/>
    <p:sldId id="4192" r:id="rId76"/>
    <p:sldId id="4561" r:id="rId77"/>
    <p:sldId id="2248" r:id="rId78"/>
    <p:sldId id="4562" r:id="rId79"/>
    <p:sldId id="3488" r:id="rId8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071" autoAdjust="0"/>
  </p:normalViewPr>
  <p:slideViewPr>
    <p:cSldViewPr>
      <p:cViewPr varScale="1">
        <p:scale>
          <a:sx n="62" d="100"/>
          <a:sy n="62" d="100"/>
        </p:scale>
        <p:origin x="13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10/6/2018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10/6/2018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8</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52</a:t>
            </a:fld>
            <a:endParaRPr lang="en-US" altLang="en-US" dirty="0"/>
          </a:p>
        </p:txBody>
      </p:sp>
    </p:spTree>
    <p:extLst>
      <p:ext uri="{BB962C8B-B14F-4D97-AF65-F5344CB8AC3E}">
        <p14:creationId xmlns:p14="http://schemas.microsoft.com/office/powerpoint/2010/main" val="314049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65</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277480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72</a:t>
            </a:fld>
            <a:endParaRPr lang="en-US" altLang="en-US" dirty="0"/>
          </a:p>
        </p:txBody>
      </p:sp>
    </p:spTree>
    <p:extLst>
      <p:ext uri="{BB962C8B-B14F-4D97-AF65-F5344CB8AC3E}">
        <p14:creationId xmlns:p14="http://schemas.microsoft.com/office/powerpoint/2010/main" val="304869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78</a:t>
            </a:fld>
            <a:endParaRPr lang="en-US" altLang="en-US" dirty="0"/>
          </a:p>
        </p:txBody>
      </p:sp>
    </p:spTree>
    <p:extLst>
      <p:ext uri="{BB962C8B-B14F-4D97-AF65-F5344CB8AC3E}">
        <p14:creationId xmlns:p14="http://schemas.microsoft.com/office/powerpoint/2010/main" val="70123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16</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285357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47427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22</a:t>
            </a:fld>
            <a:endParaRPr lang="en-US" altLang="en-US" dirty="0"/>
          </a:p>
        </p:txBody>
      </p:sp>
    </p:spTree>
    <p:extLst>
      <p:ext uri="{BB962C8B-B14F-4D97-AF65-F5344CB8AC3E}">
        <p14:creationId xmlns:p14="http://schemas.microsoft.com/office/powerpoint/2010/main" val="193839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10899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27</a:t>
            </a:fld>
            <a:endParaRPr lang="en-US" altLang="en-US" dirty="0"/>
          </a:p>
        </p:txBody>
      </p:sp>
    </p:spTree>
    <p:extLst>
      <p:ext uri="{BB962C8B-B14F-4D97-AF65-F5344CB8AC3E}">
        <p14:creationId xmlns:p14="http://schemas.microsoft.com/office/powerpoint/2010/main" val="392346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10/6/2018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28</a:t>
            </a:fld>
            <a:endParaRPr lang="en-US" altLang="en-US" dirty="0"/>
          </a:p>
        </p:txBody>
      </p:sp>
    </p:spTree>
    <p:extLst>
      <p:ext uri="{BB962C8B-B14F-4D97-AF65-F5344CB8AC3E}">
        <p14:creationId xmlns:p14="http://schemas.microsoft.com/office/powerpoint/2010/main" val="157181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D2A78F-A95A-4355-A160-3D855756867F}" type="slidenum">
              <a:rPr lang="en-US" altLang="en-US" sz="1300" smtClean="0">
                <a:latin typeface="Calibri" panose="020F0502020204030204" pitchFamily="34" charset="0"/>
                <a:cs typeface="Calibri" panose="020F0502020204030204" pitchFamily="34" charset="0"/>
              </a:rPr>
              <a:pPr/>
              <a:t>34</a:t>
            </a:fld>
            <a:endParaRPr lang="en-US" altLang="en-US" sz="1300" dirty="0">
              <a:latin typeface="Calibri" panose="020F0502020204030204" pitchFamily="34" charset="0"/>
              <a:cs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34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10/6/2018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10/6/2018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183294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00096920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55035244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Sardis</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3:1-6</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Dead</a:t>
                      </a:r>
                    </a:p>
                  </a:txBody>
                  <a:tcPr marT="45713" marB="45713" anchor="ctr" horzOverflow="overflow">
                    <a:solidFill>
                      <a:srgbClr val="FFFFCC"/>
                    </a:solidFill>
                  </a:tcPr>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3390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953830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105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524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4586654" y="3657600"/>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123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E0FE7-1F01-496D-9609-00AA2832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36" y="685800"/>
            <a:ext cx="8690529" cy="5486400"/>
          </a:xfrm>
          <a:prstGeom prst="rect">
            <a:avLst/>
          </a:prstGeom>
        </p:spPr>
      </p:pic>
    </p:spTree>
    <p:extLst>
      <p:ext uri="{BB962C8B-B14F-4D97-AF65-F5344CB8AC3E}">
        <p14:creationId xmlns:p14="http://schemas.microsoft.com/office/powerpoint/2010/main" val="6951177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365738"/>
            <a:ext cx="8610599" cy="1828800"/>
          </a:xfrm>
        </p:spPr>
        <p:txBody>
          <a:bodyPr/>
          <a:lstStyle/>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Holy</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4572000"/>
            <a:ext cx="2124741" cy="2192732"/>
          </a:xfrm>
          <a:prstGeom prst="rect">
            <a:avLst/>
          </a:prstGeom>
        </p:spPr>
      </p:pic>
    </p:spTree>
    <p:extLst>
      <p:ext uri="{BB962C8B-B14F-4D97-AF65-F5344CB8AC3E}">
        <p14:creationId xmlns:p14="http://schemas.microsoft.com/office/powerpoint/2010/main" val="21585348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396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0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have put before you an open door which no one can shut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a little power, and have kept My word, and have not denied My name.”</a:t>
            </a:r>
          </a:p>
        </p:txBody>
      </p:sp>
      <p:pic>
        <p:nvPicPr>
          <p:cNvPr id="6" name="Picture 2" descr="Image result for church of philadelphia">
            <a:extLst>
              <a:ext uri="{FF2B5EF4-FFF2-40B4-BE49-F238E27FC236}">
                <a16:creationId xmlns:a16="http://schemas.microsoft.com/office/drawing/2014/main" id="{CF91CFB7-20CC-4119-B2F9-7D278BCED3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52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synagogue of Satan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say that they are Jews and are not, but lie—I will make them come and bow down at your feet, and make them know that I have loved you.”</a:t>
            </a:r>
          </a:p>
        </p:txBody>
      </p:sp>
      <p:pic>
        <p:nvPicPr>
          <p:cNvPr id="6" name="Picture 2" descr="Image result for church of philadelphia">
            <a:extLst>
              <a:ext uri="{FF2B5EF4-FFF2-40B4-BE49-F238E27FC236}">
                <a16:creationId xmlns:a16="http://schemas.microsoft.com/office/drawing/2014/main" id="{86F01048-1A3F-4F3C-A006-CD87614A3C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1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183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315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877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the hour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14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251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6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tacos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41FFA633-9320-400E-B04F-A7FE7E924E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57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2900" y="228600"/>
            <a:ext cx="8458200" cy="533400"/>
          </a:xfrm>
        </p:spPr>
        <p:txBody>
          <a:bodyPr/>
          <a:lstStyle/>
          <a:p>
            <a:pPr algn="ctr" eaLnBrk="1" hangingPunct="1"/>
            <a:r>
              <a:rPr lang="en-US" altLang="en-US" sz="3600" dirty="0">
                <a:effectLst>
                  <a:outerShdw blurRad="38100" dist="38100" dir="2700000" algn="tl">
                    <a:srgbClr val="000000">
                      <a:alpha val="43137"/>
                    </a:srgbClr>
                  </a:outerShdw>
                </a:effectLst>
              </a:rPr>
              <a:t>Chronological vs. Adverbial Use of </a:t>
            </a:r>
            <a:r>
              <a:rPr lang="en-US" altLang="en-US" sz="36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t>Tacos</a:t>
            </a:r>
            <a:endParaRPr lang="en-US" altLang="en-US" sz="32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DEE5B66A-1EC2-460D-B8AE-73F3730CBCF5}"/>
              </a:ext>
            </a:extLst>
          </p:cNvPr>
          <p:cNvSpPr>
            <a:spLocks noGrp="1" noChangeArrowheads="1"/>
          </p:cNvSpPr>
          <p:nvPr>
            <p:ph type="body" idx="1"/>
          </p:nvPr>
        </p:nvSpPr>
        <p:spPr>
          <a:xfrm>
            <a:off x="143830" y="1143001"/>
            <a:ext cx="8856341" cy="4343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 hope to come to you </a:t>
            </a:r>
            <a:r>
              <a:rPr lang="en-US" sz="2800" i="1" dirty="0">
                <a:effectLst>
                  <a:outerShdw blurRad="38100" dist="38100" dir="2700000" algn="tl">
                    <a:srgbClr val="000000">
                      <a:alpha val="43137"/>
                    </a:srgbClr>
                  </a:outerShdw>
                </a:effectLst>
              </a:rPr>
              <a:t>soon</a:t>
            </a:r>
            <a:r>
              <a:rPr lang="en-US" sz="2800" dirty="0">
                <a:effectLst>
                  <a:outerShdw blurRad="38100" dist="38100" dir="2700000" algn="tl">
                    <a:srgbClr val="000000">
                      <a:alpha val="43137"/>
                    </a:srgbClr>
                  </a:outerShdw>
                </a:effectLst>
              </a:rPr>
              <a:t>” (1 Tim 3:14) vs. “Leave Jerusalem </a:t>
            </a:r>
            <a:r>
              <a:rPr lang="en-US" sz="2800" i="1" dirty="0">
                <a:effectLst>
                  <a:outerShdw blurRad="38100" dist="38100" dir="2700000" algn="tl">
                    <a:srgbClr val="000000">
                      <a:alpha val="43137"/>
                    </a:srgbClr>
                  </a:outerShdw>
                </a:effectLst>
              </a:rPr>
              <a:t>quickly</a:t>
            </a:r>
            <a:r>
              <a:rPr lang="en-US" sz="2800" dirty="0">
                <a:effectLst>
                  <a:outerShdw blurRad="38100" dist="38100" dir="2700000" algn="tl">
                    <a:srgbClr val="000000">
                      <a:alpha val="43137"/>
                    </a:srgbClr>
                  </a:outerShdw>
                </a:effectLst>
              </a:rPr>
              <a:t>” (Acts 22:18)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LXX</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13:22: “Her fateful time also will </a:t>
            </a:r>
            <a:r>
              <a:rPr lang="en-US" sz="2800" i="1" dirty="0">
                <a:effectLst>
                  <a:outerShdw blurRad="38100" dist="38100" dir="2700000" algn="tl">
                    <a:srgbClr val="000000">
                      <a:alpha val="43137"/>
                    </a:srgbClr>
                  </a:outerShdw>
                </a:effectLst>
              </a:rPr>
              <a:t>soon </a:t>
            </a:r>
            <a:r>
              <a:rPr lang="en-US" sz="2800" dirty="0">
                <a:effectLst>
                  <a:outerShdw blurRad="38100" dist="38100" dir="2700000" algn="tl">
                    <a:srgbClr val="000000">
                      <a:alpha val="43137"/>
                    </a:srgbClr>
                  </a:outerShdw>
                </a:effectLst>
              </a:rPr>
              <a:t>come”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51:5: “My righteous is </a:t>
            </a:r>
            <a:r>
              <a:rPr lang="en-US" sz="2800" i="1" dirty="0">
                <a:effectLst>
                  <a:outerShdw blurRad="38100" dist="38100" dir="2700000" algn="tl">
                    <a:srgbClr val="000000">
                      <a:alpha val="43137"/>
                    </a:srgbClr>
                  </a:outerShdw>
                </a:effectLst>
              </a:rPr>
              <a:t>near</a:t>
            </a:r>
            <a:r>
              <a:rPr lang="en-US" sz="2800" dirty="0">
                <a:effectLst>
                  <a:outerShdw blurRad="38100" dist="38100" dir="2700000" algn="tl">
                    <a:srgbClr val="000000">
                      <a:alpha val="43137"/>
                    </a:srgbClr>
                  </a:outerShdw>
                </a:effectLst>
              </a:rPr>
              <a:t>, My salvation has gone forth, And my arms will judge the peoples; The coastlands will wait upon me, And on My arms they will trust.”</a:t>
            </a:r>
          </a:p>
        </p:txBody>
      </p:sp>
      <p:pic>
        <p:nvPicPr>
          <p:cNvPr id="53252" name="Picture 4" descr="Upon His Retur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2142" y="5151120"/>
            <a:ext cx="162659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p:cNvSpPr txBox="1">
            <a:spLocks noChangeArrowheads="1"/>
          </p:cNvSpPr>
          <p:nvPr/>
        </p:nvSpPr>
        <p:spPr bwMode="auto">
          <a:xfrm>
            <a:off x="2209800" y="6324600"/>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Ice, </a:t>
            </a:r>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 Times Controversy,</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pp.102-108</a:t>
            </a:r>
          </a:p>
        </p:txBody>
      </p:sp>
    </p:spTree>
    <p:extLst>
      <p:ext uri="{BB962C8B-B14F-4D97-AF65-F5344CB8AC3E}">
        <p14:creationId xmlns:p14="http://schemas.microsoft.com/office/powerpoint/2010/main" val="179357021"/>
      </p:ext>
    </p:extLst>
  </p:cSld>
  <p:clrMapOvr>
    <a:masterClrMapping/>
  </p:clrMapOvr>
  <mc:AlternateContent xmlns:mc="http://schemas.openxmlformats.org/markup-compatibility/2006" xmlns:p14="http://schemas.microsoft.com/office/powerpoint/2010/main">
    <mc:Choice Requires="p14">
      <p:transition p14:dur="0" advTm="116591"/>
    </mc:Choice>
    <mc:Fallback xmlns="">
      <p:transition advTm="11659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hold fast what you have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no one will take your crown.”</a:t>
            </a:r>
          </a:p>
        </p:txBody>
      </p:sp>
      <p:pic>
        <p:nvPicPr>
          <p:cNvPr id="6" name="Picture 2" descr="Image result for church of philadelphia">
            <a:extLst>
              <a:ext uri="{FF2B5EF4-FFF2-40B4-BE49-F238E27FC236}">
                <a16:creationId xmlns:a16="http://schemas.microsoft.com/office/drawing/2014/main" id="{CA712B47-C05C-419E-92FF-9C29019A2F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85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anew with the fact that almost without exception, when the coming of Christ is mentioned in the New Testament, it is followed by an exhortation to godliness and holy living</a:t>
            </a:r>
            <a:r>
              <a:rPr lang="en-US" sz="30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9A4A47-A8C3-4A2F-BAA0-1F61F24A190B}"/>
              </a:ext>
            </a:extLst>
          </p:cNvPr>
          <p:cNvSpPr/>
          <p:nvPr/>
        </p:nvSpPr>
        <p:spPr>
          <a:xfrm>
            <a:off x="2286000" y="228600"/>
            <a:ext cx="4572000" cy="938719"/>
          </a:xfrm>
          <a:prstGeom prst="rect">
            <a:avLst/>
          </a:prstGeom>
        </p:spPr>
        <p:txBody>
          <a:bodyPr>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 for Today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20</a:t>
            </a:r>
          </a:p>
        </p:txBody>
      </p:sp>
    </p:spTree>
    <p:extLst>
      <p:ext uri="{BB962C8B-B14F-4D97-AF65-F5344CB8AC3E}">
        <p14:creationId xmlns:p14="http://schemas.microsoft.com/office/powerpoint/2010/main" val="21330515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55218-1AB7-4FB0-84C4-3B53C82312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384"/>
            <a:ext cx="9144000" cy="6809231"/>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176213" y="76200"/>
            <a:ext cx="8791575" cy="5632311"/>
          </a:xfrm>
          <a:prstGeom prst="rect">
            <a:avLst/>
          </a:prstGeom>
          <a:noFill/>
          <a:ln w="28575">
            <a:noFill/>
            <a:miter lim="800000"/>
            <a:headEnd/>
            <a:tailEnd/>
          </a:ln>
        </p:spPr>
        <p:txBody>
          <a:bodyPr>
            <a:spAutoFit/>
          </a:bodyPr>
          <a:lstStyle/>
          <a:p>
            <a:pPr algn="ctr">
              <a:spcAft>
                <a:spcPts val="6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600" b="1"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3:10-11</a:t>
            </a:r>
          </a:p>
          <a:p>
            <a:pPr algn="just"/>
            <a:r>
              <a:rPr lang="en-US" sz="3600" baseline="30000" dirty="0">
                <a:effectLst>
                  <a:outerShdw blurRad="38100" dist="38100" dir="2700000" algn="tl">
                    <a:srgbClr val="000000">
                      <a:alpha val="43137"/>
                    </a:srgbClr>
                  </a:outerShdw>
                </a:effectLst>
                <a:latin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600" baseline="30000" dirty="0">
                <a:effectLst>
                  <a:outerShdw blurRad="38100" dist="38100" dir="2700000" algn="tl">
                    <a:srgbClr val="000000">
                      <a:alpha val="43137"/>
                    </a:srgbClr>
                  </a:outerShdw>
                </a:effectLst>
                <a:latin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rPr>
              <a:t> Since all these things are to be destroyed in this way, what sort of people ought you to be in holy conduct and godliness.</a:t>
            </a:r>
          </a:p>
          <a:p>
            <a:pPr algn="just">
              <a:defRPr/>
            </a:pPr>
            <a:endParaRPr lang="en-US" sz="31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683824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FA36E2-9375-47B2-B4F9-D470824608DE}"/>
              </a:ext>
            </a:extLst>
          </p:cNvPr>
          <p:cNvSpPr>
            <a:spLocks noGrp="1" noChangeArrowheads="1"/>
          </p:cNvSpPr>
          <p:nvPr>
            <p:ph type="title"/>
          </p:nvPr>
        </p:nvSpPr>
        <p:spPr>
          <a:xfrm>
            <a:off x="1600200" y="228600"/>
            <a:ext cx="5943600" cy="923544"/>
          </a:xfrm>
        </p:spPr>
        <p:txBody>
          <a:bodyPr/>
          <a:lstStyle/>
          <a:p>
            <a:pPr algn="ctr" eaLnBrk="1" hangingPunct="1"/>
            <a:r>
              <a:rPr lang="en-US" altLang="en-US" sz="3600" dirty="0">
                <a:cs typeface="Calibri" panose="020F0502020204030204" pitchFamily="34" charset="0"/>
              </a:rPr>
              <a:t>Remembrance in 2 Peter</a:t>
            </a:r>
          </a:p>
        </p:txBody>
      </p:sp>
      <p:sp>
        <p:nvSpPr>
          <p:cNvPr id="15363" name="Rectangle 3">
            <a:extLst>
              <a:ext uri="{FF2B5EF4-FFF2-40B4-BE49-F238E27FC236}">
                <a16:creationId xmlns:a16="http://schemas.microsoft.com/office/drawing/2014/main" id="{C45316C7-C21D-4B1D-8D45-83F9C875086E}"/>
              </a:ext>
            </a:extLst>
          </p:cNvPr>
          <p:cNvSpPr>
            <a:spLocks noGrp="1" noChangeArrowheads="1"/>
          </p:cNvSpPr>
          <p:nvPr>
            <p:ph type="body" idx="1"/>
          </p:nvPr>
        </p:nvSpPr>
        <p:spPr>
          <a:xfrm>
            <a:off x="329406" y="1322705"/>
            <a:ext cx="8485188" cy="5230495"/>
          </a:xfrm>
        </p:spPr>
        <p:txBody>
          <a:bodyPr/>
          <a:lstStyle/>
          <a:p>
            <a:pPr marL="461963" indent="-461963" eaLnBrk="1" hangingPunct="1">
              <a:spcBef>
                <a:spcPts val="0"/>
              </a:spcBef>
              <a:spcAft>
                <a:spcPts val="1200"/>
              </a:spcAft>
              <a:defRPr/>
            </a:pPr>
            <a:r>
              <a:rPr lang="en-US" dirty="0">
                <a:cs typeface="Calibri" panose="020F0502020204030204" pitchFamily="34" charset="0"/>
              </a:rPr>
              <a:t>Has forgotten that he has been cleansed (1:9)</a:t>
            </a:r>
          </a:p>
          <a:p>
            <a:pPr marL="461963" indent="-461963" eaLnBrk="1" hangingPunct="1">
              <a:spcBef>
                <a:spcPts val="0"/>
              </a:spcBef>
              <a:spcAft>
                <a:spcPts val="1200"/>
              </a:spcAft>
              <a:defRPr/>
            </a:pPr>
            <a:r>
              <a:rPr lang="en-US" dirty="0">
                <a:cs typeface="Calibri" panose="020F0502020204030204" pitchFamily="34" charset="0"/>
              </a:rPr>
              <a:t>I will always remind you of these things (1:12)</a:t>
            </a:r>
          </a:p>
          <a:p>
            <a:pPr marL="461963" indent="-461963" eaLnBrk="1" hangingPunct="1">
              <a:spcBef>
                <a:spcPts val="0"/>
              </a:spcBef>
              <a:spcAft>
                <a:spcPts val="1200"/>
              </a:spcAft>
              <a:defRPr/>
            </a:pPr>
            <a:r>
              <a:rPr lang="en-US" dirty="0">
                <a:cs typeface="Calibri" panose="020F0502020204030204" pitchFamily="34" charset="0"/>
              </a:rPr>
              <a:t>It is right to refresh your memory (1:13)</a:t>
            </a:r>
          </a:p>
          <a:p>
            <a:pPr marL="461963" indent="-461963" eaLnBrk="1" hangingPunct="1">
              <a:spcBef>
                <a:spcPts val="0"/>
              </a:spcBef>
              <a:spcAft>
                <a:spcPts val="1200"/>
              </a:spcAft>
              <a:defRPr/>
            </a:pPr>
            <a:r>
              <a:rPr lang="en-US" dirty="0">
                <a:cs typeface="Calibri" panose="020F0502020204030204" pitchFamily="34" charset="0"/>
              </a:rPr>
              <a:t>You will always be able to remember these things (1:15)</a:t>
            </a:r>
          </a:p>
          <a:p>
            <a:pPr marL="461963" indent="-461963" eaLnBrk="1" hangingPunct="1">
              <a:spcBef>
                <a:spcPts val="0"/>
              </a:spcBef>
              <a:spcAft>
                <a:spcPts val="1200"/>
              </a:spcAft>
              <a:defRPr/>
            </a:pPr>
            <a:r>
              <a:rPr lang="en-US" dirty="0">
                <a:cs typeface="Calibri" panose="020F0502020204030204" pitchFamily="34" charset="0"/>
              </a:rPr>
              <a:t>I have written both of them as reminders (3:1)</a:t>
            </a:r>
          </a:p>
          <a:p>
            <a:pPr marL="461963" indent="-461963" eaLnBrk="1" hangingPunct="1">
              <a:spcBef>
                <a:spcPts val="0"/>
              </a:spcBef>
              <a:spcAft>
                <a:spcPts val="1200"/>
              </a:spcAft>
              <a:defRPr/>
            </a:pPr>
            <a:r>
              <a:rPr lang="en-US" dirty="0">
                <a:cs typeface="Calibri" panose="020F0502020204030204" pitchFamily="34" charset="0"/>
              </a:rPr>
              <a:t>Do not forget (3:8)</a:t>
            </a:r>
          </a:p>
          <a:p>
            <a:pPr marL="461963" indent="-461963" eaLnBrk="1" hangingPunct="1">
              <a:spcBef>
                <a:spcPts val="0"/>
              </a:spcBef>
              <a:spcAft>
                <a:spcPts val="1200"/>
              </a:spcAft>
              <a:defRPr/>
            </a:pPr>
            <a:r>
              <a:rPr lang="en-US" dirty="0">
                <a:cs typeface="Calibri" panose="020F0502020204030204" pitchFamily="34" charset="0"/>
              </a:rPr>
              <a:t>Bear in mind (3:15)</a:t>
            </a:r>
          </a:p>
        </p:txBody>
      </p:sp>
      <p:pic>
        <p:nvPicPr>
          <p:cNvPr id="33796" name="Picture 3" descr="remember.gif">
            <a:extLst>
              <a:ext uri="{FF2B5EF4-FFF2-40B4-BE49-F238E27FC236}">
                <a16:creationId xmlns:a16="http://schemas.microsoft.com/office/drawing/2014/main" id="{269F8F20-FB35-4B1B-8EBC-6B4CFB7147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535295"/>
            <a:ext cx="1121712"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2:24-25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the rest who are in Thyatira, who do not hold this teaching, who have not known the deep things of Satan, as they call them—I place no other burden on you. Nevertheless what you have, hold fast until I come.”</a:t>
            </a:r>
          </a:p>
        </p:txBody>
      </p:sp>
    </p:spTree>
    <p:extLst>
      <p:ext uri="{BB962C8B-B14F-4D97-AF65-F5344CB8AC3E}">
        <p14:creationId xmlns:p14="http://schemas.microsoft.com/office/powerpoint/2010/main" val="296447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Jeremiah 6:16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Lord, ‘Stand by the ways and see and ask for the ancient paths, Where the good way is, and walk in it; And you will find rest for your souls. But they said, ‘We will not walk in it.’”</a:t>
            </a:r>
          </a:p>
        </p:txBody>
      </p:sp>
      <p:pic>
        <p:nvPicPr>
          <p:cNvPr id="6" name="Picture 2" descr="Image result for church of philadelphia">
            <a:extLst>
              <a:ext uri="{FF2B5EF4-FFF2-40B4-BE49-F238E27FC236}">
                <a16:creationId xmlns:a16="http://schemas.microsoft.com/office/drawing/2014/main" id="{9E6ADCF5-564C-464A-A5D9-ACDEB5510F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1" y="2971800"/>
            <a:ext cx="32511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18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E6E8593A-CCD8-404B-982E-D6D6E603B6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075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499555736"/>
              </p:ext>
            </p:extLst>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4:8</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future there is laid up for me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righteousness, which the Lord, the righteous Judge, will award to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that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to me, but also to all who have loved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appearing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2"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24370"/>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eaLnBrk="1" hangingPunct="1">
              <a:spcAft>
                <a:spcPts val="0"/>
              </a:spcAf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22186752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375854174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15F06D-74A1-40AD-A2CA-2B7B95093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55203"/>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22508804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John 8</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1780284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E02E4-A69B-4E2B-9DB9-4133938E3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judgment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before the time,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wait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comes who will both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bring to light the things hidden in the darkness and disclose the motives of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hearts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then each man’s praise will come to him from God.”</a:t>
            </a:r>
          </a:p>
        </p:txBody>
      </p:sp>
    </p:spTree>
    <p:extLst>
      <p:ext uri="{BB962C8B-B14F-4D97-AF65-F5344CB8AC3E}">
        <p14:creationId xmlns:p14="http://schemas.microsoft.com/office/powerpoint/2010/main" val="2256476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 y="1212750"/>
            <a:ext cx="9144000" cy="4953000"/>
          </a:xfrm>
        </p:spPr>
        <p:txBody>
          <a:bodyPr/>
          <a:lstStyle/>
          <a:p>
            <a:pPr marL="0" indent="0" algn="just">
              <a:buNone/>
              <a:defRPr/>
            </a:pPr>
            <a:r>
              <a:rPr lang="en-US" sz="2700" dirty="0">
                <a:effectLst>
                  <a:outerShdw blurRad="38100" dist="38100" dir="2700000" algn="tl">
                    <a:srgbClr val="000000">
                      <a:alpha val="43137"/>
                    </a:srgbClr>
                  </a:outerShdw>
                </a:effectLst>
              </a:rPr>
              <a:t>“Someday every Christian will stand before the Judgment Seat of Christ to receive rewards for faithful service. Some believers will receive no rewards at all because they lived their lives of service to self rather than service to the Lord...Christians are promised a number of golden crowns for us faithful service to the Lord. Jesus warned that we are to ‘hold fast’ lest we lose our crowns. This indicates that it is possible to lose eternal rewards and blessings that God prepared for those who love Him. While our salvation is assured today by our accepting Christ as our savior...our future reward will be determined at the Judgment Seat of Christ after the Rapture. We are encouraged to hold on to these rewards through continued faithful service.”</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85, 87.</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2927708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400" baseline="30000" dirty="0">
                <a:effectLst>
                  <a:outerShdw blurRad="38100" dist="38100" dir="2700000" algn="tl">
                    <a:srgbClr val="000000">
                      <a:alpha val="43137"/>
                    </a:srgbClr>
                  </a:outerShdw>
                </a:effectLst>
                <a:latin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4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400" dirty="0">
                <a:effectLst>
                  <a:outerShdw blurRad="38100" dist="38100" dir="2700000" algn="tl">
                    <a:srgbClr val="000000">
                      <a:alpha val="43137"/>
                    </a:srgbClr>
                  </a:outerShdw>
                </a:effectLst>
                <a:latin typeface="Calibri" panose="020F0502020204030204" pitchFamily="34" charset="0"/>
              </a:rPr>
              <a:t>]; and no one will snatch them out of My hand. 29 My Father, who has given them to Me, is greater than all; and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(12)</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3982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He who overcomes, I will make him a pillar in the temple of My God, and he will not go out from it anymore; and I will write on him the name of My God, and the name of the city of My God, the new Jerusalem, which comes down out of heaven from My God,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0027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He who overcomes</a:t>
            </a:r>
            <a:r>
              <a:rPr lang="en-US" sz="2600" dirty="0">
                <a:effectLst>
                  <a:outerShdw blurRad="38100" dist="38100" dir="2700000" algn="tl">
                    <a:srgbClr val="000000">
                      <a:alpha val="43137"/>
                    </a:srgbClr>
                  </a:outerShdw>
                </a:effectLst>
              </a:rPr>
              <a:t>, I will make him a pillar in the temple of My God, and he will not go out from it anymore; and I will write on him the name of My God, and the name of the city of My God, the new Jerusalem, which comes down out of heaven from My God,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663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41148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72358117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3962400"/>
          </a:xfrm>
        </p:spPr>
        <p:txBody>
          <a:bodyPr/>
          <a:lstStyle/>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C78E8F9F-EBCA-4287-ACD1-8ED7744D3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12843364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He who overcomes, </a:t>
            </a:r>
            <a:r>
              <a:rPr lang="en-US" sz="2600" b="1" u="sng" dirty="0">
                <a:solidFill>
                  <a:srgbClr val="FFFFCC"/>
                </a:solidFill>
                <a:effectLst>
                  <a:outerShdw blurRad="38100" dist="38100" dir="2700000" algn="tl">
                    <a:srgbClr val="000000">
                      <a:alpha val="43137"/>
                    </a:srgbClr>
                  </a:outerShdw>
                </a:effectLst>
              </a:rPr>
              <a:t>I will make him a pillar in the temple of My God, and he will not go out from it anymore</a:t>
            </a:r>
            <a:r>
              <a:rPr lang="en-US" sz="2600" dirty="0">
                <a:effectLst>
                  <a:outerShdw blurRad="38100" dist="38100" dir="2700000" algn="tl">
                    <a:srgbClr val="000000">
                      <a:alpha val="43137"/>
                    </a:srgbClr>
                  </a:outerShdw>
                </a:effectLst>
              </a:rPr>
              <a:t>; and I will write on him the name of My God, and the name of the city of My God, the new Jerusalem, which comes down out of heaven from My God,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040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40386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7A87214F-B4E6-47C6-97CC-0A12879A18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152011150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81644FA5-2CD4-461C-B7C4-247DEB95BD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255137572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He who overcomes, I will make him a pillar in the temple of My God, and he will not go out from it anymore; and </a:t>
            </a:r>
            <a:r>
              <a:rPr lang="en-US" sz="2600" b="1" u="sng" dirty="0">
                <a:solidFill>
                  <a:srgbClr val="FFFFCC"/>
                </a:solidFill>
                <a:effectLst>
                  <a:outerShdw blurRad="38100" dist="38100" dir="2700000" algn="tl">
                    <a:srgbClr val="000000">
                      <a:alpha val="43137"/>
                    </a:srgbClr>
                  </a:outerShdw>
                </a:effectLst>
              </a:rPr>
              <a:t>I will write on him the name of My God</a:t>
            </a:r>
            <a:r>
              <a:rPr lang="en-US" sz="2600" dirty="0">
                <a:effectLst>
                  <a:outerShdw blurRad="38100" dist="38100" dir="2700000" algn="tl">
                    <a:srgbClr val="000000">
                      <a:alpha val="43137"/>
                    </a:srgbClr>
                  </a:outerShdw>
                </a:effectLst>
              </a:rPr>
              <a:t>, and the name of the city of My God, the new Jerusalem, which comes down out of heaven from My God,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5268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37ABC562-64BA-4FA8-AD45-A09E239B10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210117240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He who overcomes, I will make him a pillar in the temple of My God, and he will not go out from it anymore; and I will write on him the name of My God, </a:t>
            </a:r>
            <a:r>
              <a:rPr lang="en-US" sz="2600" b="1" u="sng" dirty="0">
                <a:solidFill>
                  <a:srgbClr val="FFFFCC"/>
                </a:solidFill>
                <a:effectLst>
                  <a:outerShdw blurRad="38100" dist="38100" dir="2700000" algn="tl">
                    <a:srgbClr val="000000">
                      <a:alpha val="43137"/>
                    </a:srgbClr>
                  </a:outerShdw>
                </a:effectLst>
              </a:rPr>
              <a:t>and the name of the city of My God, the new Jerusalem, which comes down out of heaven from My God</a:t>
            </a:r>
            <a:r>
              <a:rPr lang="en-US" sz="2600" dirty="0">
                <a:effectLst>
                  <a:outerShdw blurRad="38100" dist="38100" dir="2700000" algn="tl">
                    <a:srgbClr val="000000">
                      <a:alpha val="43137"/>
                    </a:srgbClr>
                  </a:outerShdw>
                </a:effectLst>
              </a:rPr>
              <a:t>,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9529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dirty="0">
              <a:cs typeface="Calibri" panose="020F0502020204030204" pitchFamily="34" charset="0"/>
            </a:endParaRPr>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dirty="0">
              <a:cs typeface="Calibri" panose="020F0502020204030204" pitchFamily="34" charset="0"/>
            </a:endParaRPr>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dirty="0">
              <a:cs typeface="Calibri" panose="020F0502020204030204" pitchFamily="34" charset="0"/>
            </a:endParaRPr>
          </a:p>
        </p:txBody>
      </p:sp>
    </p:spTree>
    <p:extLst>
      <p:ext uri="{BB962C8B-B14F-4D97-AF65-F5344CB8AC3E}">
        <p14:creationId xmlns:p14="http://schemas.microsoft.com/office/powerpoint/2010/main" val="1476854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2296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55218-1AB7-4FB0-84C4-3B53C82312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384"/>
            <a:ext cx="9144000" cy="6809231"/>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176213" y="76200"/>
            <a:ext cx="8791575" cy="5094288"/>
          </a:xfrm>
          <a:prstGeom prst="rect">
            <a:avLst/>
          </a:prstGeom>
          <a:noFill/>
          <a:ln w="28575">
            <a:noFill/>
            <a:miter lim="800000"/>
            <a:headEnd/>
            <a:tailEnd/>
          </a:ln>
        </p:spPr>
        <p:txBody>
          <a:bodyPr>
            <a:spAutoFit/>
          </a:bodyPr>
          <a:lstStyle/>
          <a:p>
            <a:pPr algn="ctr">
              <a:spcAft>
                <a:spcPts val="6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8:19-22</a:t>
            </a:r>
          </a:p>
          <a:p>
            <a:pPr algn="just">
              <a:defRPr/>
            </a:pP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3100" baseline="30000" dirty="0">
                <a:effectLst>
                  <a:outerShdw blurRad="38100" dist="38100" dir="2700000" algn="tl">
                    <a:srgbClr val="000000">
                      <a:alpha val="43137"/>
                    </a:srgbClr>
                  </a:outerShdw>
                </a:effectLst>
                <a:latin typeface="Calibri" panose="020F0502020204030204" pitchFamily="34" charset="0"/>
              </a:rPr>
              <a:t>21</a:t>
            </a:r>
            <a:r>
              <a:rPr lang="en-US" sz="310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3100" baseline="30000" dirty="0">
                <a:effectLst>
                  <a:outerShdw blurRad="38100" dist="38100" dir="2700000" algn="tl">
                    <a:srgbClr val="000000">
                      <a:alpha val="43137"/>
                    </a:srgbClr>
                  </a:outerShdw>
                </a:effectLst>
                <a:latin typeface="Calibri" panose="020F0502020204030204" pitchFamily="34" charset="0"/>
              </a:rPr>
              <a:t>22</a:t>
            </a:r>
            <a:r>
              <a:rPr lang="en-US" sz="3100" dirty="0">
                <a:effectLst>
                  <a:outerShdw blurRad="38100" dist="38100" dir="2700000" algn="tl">
                    <a:srgbClr val="000000">
                      <a:alpha val="43137"/>
                    </a:srgbClr>
                  </a:outerShdw>
                </a:effectLst>
                <a:latin typeface="Calibri" panose="020F0502020204030204" pitchFamily="34" charset="0"/>
              </a:rPr>
              <a:t> For we know that the whole creation groans and suffers the pains of childbirth together until now.</a:t>
            </a:r>
          </a:p>
        </p:txBody>
      </p:sp>
    </p:spTree>
    <p:extLst>
      <p:ext uri="{BB962C8B-B14F-4D97-AF65-F5344CB8AC3E}">
        <p14:creationId xmlns:p14="http://schemas.microsoft.com/office/powerpoint/2010/main" val="258946053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7AE53095-FD58-45C0-8592-6762ED07D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203378041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He who overcomes, I will make him a pillar in the temple of My God, and he will not go out from it anymore; and I will write on him the name of My God, and the name of the city of My God, the new Jerusalem, which comes down out of heaven from My God, </a:t>
            </a:r>
            <a:r>
              <a:rPr lang="en-US" sz="2600" b="1" u="sng" dirty="0">
                <a:solidFill>
                  <a:srgbClr val="FFFFCC"/>
                </a:solidFill>
                <a:effectLst>
                  <a:outerShdw blurRad="38100" dist="38100" dir="2700000" algn="tl">
                    <a:srgbClr val="000000">
                      <a:alpha val="43137"/>
                    </a:srgbClr>
                  </a:outerShdw>
                </a:effectLst>
              </a:rPr>
              <a:t>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80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1:2</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foreknowledge of God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sanctifying work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 sprinkled with His blood: May grace and peace be yours in the fullest measure.”</a:t>
            </a:r>
          </a:p>
        </p:txBody>
      </p:sp>
      <p:pic>
        <p:nvPicPr>
          <p:cNvPr id="5" name="Picture 4">
            <a:extLst>
              <a:ext uri="{FF2B5EF4-FFF2-40B4-BE49-F238E27FC236}">
                <a16:creationId xmlns:a16="http://schemas.microsoft.com/office/drawing/2014/main" id="{9AB0201B-A936-4006-ACB8-13E4446710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379574767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96FFCB-F476-48C8-B735-95ABDF6CD6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38" y="228600"/>
            <a:ext cx="7676124" cy="6400800"/>
          </a:xfrm>
          <a:prstGeom prst="rect">
            <a:avLst/>
          </a:prstGeom>
        </p:spPr>
      </p:pic>
    </p:spTree>
    <p:extLst>
      <p:ext uri="{BB962C8B-B14F-4D97-AF65-F5344CB8AC3E}">
        <p14:creationId xmlns:p14="http://schemas.microsoft.com/office/powerpoint/2010/main" val="373545619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2515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27432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has an ear, let him hear what the Spirit says 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147418675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He who has an ear, let him hear what the Spirit says </a:t>
            </a:r>
            <a:r>
              <a:rPr lang="en-US" dirty="0">
                <a:effectLst>
                  <a:outerShdw blurRad="38100" dist="38100" dir="2700000" algn="tl">
                    <a:srgbClr val="000000">
                      <a:alpha val="43137"/>
                    </a:srgbClr>
                  </a:outerShdw>
                </a:effectLst>
              </a:rPr>
              <a:t>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299340777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has an ear, let him hear what the Spirit says </a:t>
            </a:r>
            <a:r>
              <a:rPr lang="en-US" b="1" u="sng" dirty="0">
                <a:solidFill>
                  <a:srgbClr val="FFFFCC"/>
                </a:solidFill>
                <a:effectLst>
                  <a:outerShdw blurRad="38100" dist="38100" dir="2700000" algn="tl">
                    <a:srgbClr val="000000">
                      <a:alpha val="43137"/>
                    </a:srgbClr>
                  </a:outerShdw>
                </a:effectLst>
              </a:rPr>
              <a:t>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118279126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9502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Calibri" panose="020F0502020204030204" pitchFamily="34"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17091</TotalTime>
  <Words>2031</Words>
  <Application>Microsoft Office PowerPoint</Application>
  <PresentationFormat>On-screen Show (4:3)</PresentationFormat>
  <Paragraphs>522</Paragraphs>
  <Slides>79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Lucida Blackletter</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Pattern of the Letters in Revelation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Philadelphia  Revelation 3:7-13</vt:lpstr>
      <vt:lpstr>Philadelphia  Revelation 3:7-13</vt:lpstr>
      <vt:lpstr>PowerPoint Presentation</vt:lpstr>
      <vt:lpstr>Philadelphia  Revelation 3:7-13</vt:lpstr>
      <vt:lpstr>PowerPoint Presentation</vt:lpstr>
      <vt:lpstr>2. Description of Christ to Philadelphia  (Rev. 3:7b)</vt:lpstr>
      <vt:lpstr>Philadelphia  Revelation 3:7-13</vt:lpstr>
      <vt:lpstr>PowerPoint Presentation</vt:lpstr>
      <vt:lpstr>PowerPoint Presentation</vt:lpstr>
      <vt:lpstr>PowerPoint Presentation</vt:lpstr>
      <vt:lpstr>Philadelphia  Revelation 3:7-13</vt:lpstr>
      <vt:lpstr>Philadelphia  Revelation 3:7-13</vt:lpstr>
      <vt:lpstr>Philadelphia  Revelation 3:7-13</vt:lpstr>
      <vt:lpstr>PowerPoint Presentation</vt:lpstr>
      <vt:lpstr>Does Revelation 3:10 Teach the Pre-Tribulation Rapture?</vt:lpstr>
      <vt:lpstr>Does Revelation 3:10 Teach the Pre-Tribulation Rapture?</vt:lpstr>
      <vt:lpstr>PowerPoint Presentation</vt:lpstr>
      <vt:lpstr>PowerPoint Presentation</vt:lpstr>
      <vt:lpstr>Chronological vs. Adverbial Use of Tacos</vt:lpstr>
      <vt:lpstr>PowerPoint Presentation</vt:lpstr>
      <vt:lpstr>PowerPoint Presentation</vt:lpstr>
      <vt:lpstr>PowerPoint Presentation</vt:lpstr>
      <vt:lpstr>Remembrance in 2 Peter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Philadelphia  Revelation 3:7-13</vt:lpstr>
      <vt:lpstr>PowerPoint Presentation</vt:lpstr>
      <vt:lpstr>PowerPoint Presentation</vt:lpstr>
      <vt:lpstr>PowerPoint Presentation</vt:lpstr>
      <vt:lpstr>PowerPoint Presentation</vt:lpstr>
      <vt:lpstr>7. Christ’s Promises to Overcomers in Philadelphia  (Rev. 3:12)</vt:lpstr>
      <vt:lpstr>7. Christ’s Promises to Overcomers in Philadelphia  (Rev. 3:12)</vt:lpstr>
      <vt:lpstr>PowerPoint Presentation</vt:lpstr>
      <vt:lpstr>7. Christ’s Promises to Overcomers in Philadelphia  (Rev. 3:12)</vt:lpstr>
      <vt:lpstr>7. Christ’s Promises to Overcomers in Philadelphia  (Rev. 3:12)</vt:lpstr>
      <vt:lpstr>PowerPoint Presentation</vt:lpstr>
      <vt:lpstr>7. Christ’s Promises to Overcomers in Philadelphia  (Rev. 3:12)</vt:lpstr>
      <vt:lpstr>PowerPoint Presentation</vt:lpstr>
      <vt:lpstr>Jerusalem Descending</vt:lpstr>
      <vt:lpstr>PowerPoint Presentation</vt:lpstr>
      <vt:lpstr>PowerPoint Presentation</vt:lpstr>
      <vt:lpstr>7. Christ’s Promises to Overcomers in Philadelphia  (Rev. 3:12)</vt:lpstr>
      <vt:lpstr>PowerPoint Presentation</vt:lpstr>
      <vt:lpstr>PowerPoint Presentation</vt:lpstr>
      <vt:lpstr>PowerPoint Presentation</vt:lpstr>
      <vt:lpstr>Philadelphia  Revelation 3:7-13</vt:lpstr>
      <vt:lpstr>PowerPoint Presentation</vt:lpstr>
      <vt:lpstr>PowerPoint Presentation</vt:lpstr>
      <vt:lpstr>PowerPoint Presentation</vt:lpstr>
      <vt:lpstr>PowerPoint Presentation</vt:lpstr>
      <vt:lpstr>Conclusion</vt:lpstr>
      <vt:lpstr>Philadelphia  Revelation 3:7-13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3v10-13</dc:title>
  <dc:subject>Revelation</dc:subject>
  <dc:creator>A. Woods</dc:creator>
  <dc:description>Modified by Jim McGowan</dc:description>
  <cp:lastModifiedBy>anne woods</cp:lastModifiedBy>
  <cp:revision>1799</cp:revision>
  <cp:lastPrinted>2018-07-08T14:38:51Z</cp:lastPrinted>
  <dcterms:created xsi:type="dcterms:W3CDTF">2009-03-17T12:21:13Z</dcterms:created>
  <dcterms:modified xsi:type="dcterms:W3CDTF">2018-10-07T04:59:16Z</dcterms:modified>
</cp:coreProperties>
</file>