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73"/>
  </p:notesMasterIdLst>
  <p:handoutMasterIdLst>
    <p:handoutMasterId r:id="rId74"/>
  </p:handoutMasterIdLst>
  <p:sldIdLst>
    <p:sldId id="257" r:id="rId2"/>
    <p:sldId id="258" r:id="rId3"/>
    <p:sldId id="427" r:id="rId4"/>
    <p:sldId id="360" r:id="rId5"/>
    <p:sldId id="294" r:id="rId6"/>
    <p:sldId id="295" r:id="rId7"/>
    <p:sldId id="428" r:id="rId8"/>
    <p:sldId id="296" r:id="rId9"/>
    <p:sldId id="297" r:id="rId10"/>
    <p:sldId id="379" r:id="rId11"/>
    <p:sldId id="429" r:id="rId12"/>
    <p:sldId id="430" r:id="rId13"/>
    <p:sldId id="361" r:id="rId14"/>
    <p:sldId id="299" r:id="rId15"/>
    <p:sldId id="381" r:id="rId16"/>
    <p:sldId id="302" r:id="rId17"/>
    <p:sldId id="300" r:id="rId18"/>
    <p:sldId id="382" r:id="rId19"/>
    <p:sldId id="385" r:id="rId20"/>
    <p:sldId id="384" r:id="rId21"/>
    <p:sldId id="383" r:id="rId22"/>
    <p:sldId id="386" r:id="rId23"/>
    <p:sldId id="304" r:id="rId24"/>
    <p:sldId id="387" r:id="rId25"/>
    <p:sldId id="389" r:id="rId26"/>
    <p:sldId id="388" r:id="rId27"/>
    <p:sldId id="362" r:id="rId28"/>
    <p:sldId id="305" r:id="rId29"/>
    <p:sldId id="306" r:id="rId30"/>
    <p:sldId id="390" r:id="rId31"/>
    <p:sldId id="391" r:id="rId32"/>
    <p:sldId id="307" r:id="rId33"/>
    <p:sldId id="392" r:id="rId34"/>
    <p:sldId id="393" r:id="rId35"/>
    <p:sldId id="363" r:id="rId36"/>
    <p:sldId id="395" r:id="rId37"/>
    <p:sldId id="312" r:id="rId38"/>
    <p:sldId id="394" r:id="rId39"/>
    <p:sldId id="364" r:id="rId40"/>
    <p:sldId id="313" r:id="rId41"/>
    <p:sldId id="396" r:id="rId42"/>
    <p:sldId id="406" r:id="rId43"/>
    <p:sldId id="315" r:id="rId44"/>
    <p:sldId id="401" r:id="rId45"/>
    <p:sldId id="400" r:id="rId46"/>
    <p:sldId id="420" r:id="rId47"/>
    <p:sldId id="399" r:id="rId48"/>
    <p:sldId id="398" r:id="rId49"/>
    <p:sldId id="397" r:id="rId50"/>
    <p:sldId id="418" r:id="rId51"/>
    <p:sldId id="419" r:id="rId52"/>
    <p:sldId id="316" r:id="rId53"/>
    <p:sldId id="405" r:id="rId54"/>
    <p:sldId id="404" r:id="rId55"/>
    <p:sldId id="403" r:id="rId56"/>
    <p:sldId id="314" r:id="rId57"/>
    <p:sldId id="412" r:id="rId58"/>
    <p:sldId id="410" r:id="rId59"/>
    <p:sldId id="317" r:id="rId60"/>
    <p:sldId id="320" r:id="rId61"/>
    <p:sldId id="321" r:id="rId62"/>
    <p:sldId id="322" r:id="rId63"/>
    <p:sldId id="411" r:id="rId64"/>
    <p:sldId id="413" r:id="rId65"/>
    <p:sldId id="414" r:id="rId66"/>
    <p:sldId id="415" r:id="rId67"/>
    <p:sldId id="416" r:id="rId68"/>
    <p:sldId id="417" r:id="rId69"/>
    <p:sldId id="426" r:id="rId70"/>
    <p:sldId id="422" r:id="rId71"/>
    <p:sldId id="376" r:id="rId7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AF4699-963B-4545-9ABE-4858D35F498E}" v="290" dt="2018-09-03T14:20:09.9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3" autoAdjust="0"/>
    <p:restoredTop sz="88734" autoAdjust="0"/>
  </p:normalViewPr>
  <p:slideViewPr>
    <p:cSldViewPr snapToGrid="0">
      <p:cViewPr varScale="1">
        <p:scale>
          <a:sx n="97" d="100"/>
          <a:sy n="97" d="100"/>
        </p:scale>
        <p:origin x="1422" y="78"/>
      </p:cViewPr>
      <p:guideLst>
        <p:guide orient="horz" pos="2160"/>
        <p:guide pos="2880"/>
      </p:guideLst>
    </p:cSldViewPr>
  </p:slideViewPr>
  <p:notesTextViewPr>
    <p:cViewPr>
      <p:scale>
        <a:sx n="1" d="1"/>
        <a:sy n="1" d="1"/>
      </p:scale>
      <p:origin x="0" y="0"/>
    </p:cViewPr>
  </p:notesTextViewPr>
  <p:notesViewPr>
    <p:cSldViewPr snapToGrid="0">
      <p:cViewPr varScale="1">
        <p:scale>
          <a:sx n="79" d="100"/>
          <a:sy n="79" d="100"/>
        </p:scale>
        <p:origin x="3516"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A53E8B-C02D-43B0-BED8-7FAF35507016}"/>
              </a:ext>
            </a:extLst>
          </p:cNvPr>
          <p:cNvSpPr>
            <a:spLocks noGrp="1"/>
          </p:cNvSpPr>
          <p:nvPr>
            <p:ph type="hdr" sz="quarter"/>
          </p:nvPr>
        </p:nvSpPr>
        <p:spPr>
          <a:xfrm>
            <a:off x="-1" y="0"/>
            <a:ext cx="7313614" cy="712519"/>
          </a:xfrm>
          <a:prstGeom prst="rect">
            <a:avLst/>
          </a:prstGeom>
        </p:spPr>
        <p:txBody>
          <a:bodyPr vert="horz" lIns="91440" tIns="45720" rIns="91440" bIns="45720" rtlCol="0"/>
          <a:lstStyle>
            <a:lvl1pPr algn="l">
              <a:defRPr sz="1200"/>
            </a:lvl1pPr>
          </a:lstStyle>
          <a:p>
            <a:pPr algn="ctr"/>
            <a:r>
              <a:rPr lang="en-US" b="1" dirty="0"/>
              <a:t>Jim McGowan, Th.D.</a:t>
            </a:r>
          </a:p>
          <a:p>
            <a:pPr algn="ctr"/>
            <a:r>
              <a:rPr lang="en-US" b="1" dirty="0"/>
              <a:t>Introduction to Biblical Dispensationalism - Session 1</a:t>
            </a:r>
          </a:p>
          <a:p>
            <a:pPr algn="ctr"/>
            <a:r>
              <a:rPr lang="en-US" b="1" dirty="0"/>
              <a:t>10/3/2018</a:t>
            </a:r>
          </a:p>
          <a:p>
            <a:endParaRPr lang="en-US" b="1" dirty="0"/>
          </a:p>
        </p:txBody>
      </p:sp>
      <p:sp>
        <p:nvSpPr>
          <p:cNvPr id="4" name="Footer Placeholder 3">
            <a:extLst>
              <a:ext uri="{FF2B5EF4-FFF2-40B4-BE49-F238E27FC236}">
                <a16:creationId xmlns:a16="http://schemas.microsoft.com/office/drawing/2014/main" id="{B3912811-5D34-4916-AC4B-5B2AFDDF6DA4}"/>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r>
              <a:rPr lang="en-US" b="1" dirty="0"/>
              <a:t>Sugar Land Bible Church</a:t>
            </a:r>
          </a:p>
        </p:txBody>
      </p:sp>
      <p:sp>
        <p:nvSpPr>
          <p:cNvPr id="5" name="Slide Number Placeholder 4">
            <a:extLst>
              <a:ext uri="{FF2B5EF4-FFF2-40B4-BE49-F238E27FC236}">
                <a16:creationId xmlns:a16="http://schemas.microsoft.com/office/drawing/2014/main" id="{CBBF776D-52BD-43B2-9414-0F2C8159C6E0}"/>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D2776D9D-FFAE-4C36-A735-521704A58613}" type="slidenum">
              <a:rPr lang="en-US" b="1" smtClean="0"/>
              <a:t>‹#›</a:t>
            </a:fld>
            <a:endParaRPr lang="en-US" b="1" dirty="0"/>
          </a:p>
        </p:txBody>
      </p:sp>
    </p:spTree>
    <p:extLst>
      <p:ext uri="{BB962C8B-B14F-4D97-AF65-F5344CB8AC3E}">
        <p14:creationId xmlns:p14="http://schemas.microsoft.com/office/powerpoint/2010/main" val="251766379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a:t>Jim McGowan, Th.D. - Session 1-2 - Introduction to Biblical Dispensationalism</a:t>
            </a:r>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r>
              <a:rPr lang="en-US"/>
              <a:t>10/3/2018</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r>
              <a:rPr lang="en-US"/>
              <a:t>Sugar Land Bible Church</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93BF39D-59FE-4703-8D79-4FF36B8C7479}" type="slidenum">
              <a:rPr lang="en-US" smtClean="0"/>
              <a:t>‹#›</a:t>
            </a:fld>
            <a:endParaRPr lang="en-US"/>
          </a:p>
        </p:txBody>
      </p:sp>
    </p:spTree>
    <p:extLst>
      <p:ext uri="{BB962C8B-B14F-4D97-AF65-F5344CB8AC3E}">
        <p14:creationId xmlns:p14="http://schemas.microsoft.com/office/powerpoint/2010/main" val="157958470"/>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1-2 - Introduction to Biblical Dispensationalism</a:t>
            </a:r>
          </a:p>
        </p:txBody>
      </p:sp>
      <p:sp>
        <p:nvSpPr>
          <p:cNvPr id="5" name="Date Placeholder 4"/>
          <p:cNvSpPr>
            <a:spLocks noGrp="1"/>
          </p:cNvSpPr>
          <p:nvPr>
            <p:ph type="dt" idx="1"/>
          </p:nvPr>
        </p:nvSpPr>
        <p:spPr/>
        <p:txBody>
          <a:bodyPr/>
          <a:lstStyle/>
          <a:p>
            <a:r>
              <a:rPr lang="en-US"/>
              <a:t>10/3/2018</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593BF39D-59FE-4703-8D79-4FF36B8C7479}" type="slidenum">
              <a:rPr lang="en-US" smtClean="0"/>
              <a:t>1</a:t>
            </a:fld>
            <a:endParaRPr lang="en-US"/>
          </a:p>
        </p:txBody>
      </p:sp>
    </p:spTree>
    <p:extLst>
      <p:ext uri="{BB962C8B-B14F-4D97-AF65-F5344CB8AC3E}">
        <p14:creationId xmlns:p14="http://schemas.microsoft.com/office/powerpoint/2010/main" val="2167724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9" indent="-241629">
              <a:buAutoNum type="arabicPeriod"/>
            </a:pPr>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10</a:t>
            </a:fld>
            <a:endParaRPr lang="en-US"/>
          </a:p>
        </p:txBody>
      </p:sp>
      <p:sp>
        <p:nvSpPr>
          <p:cNvPr id="5" name="Footer Placeholder 4">
            <a:extLst>
              <a:ext uri="{FF2B5EF4-FFF2-40B4-BE49-F238E27FC236}">
                <a16:creationId xmlns:a16="http://schemas.microsoft.com/office/drawing/2014/main" id="{047D513F-CFC6-4F29-B24B-A57392E9A2C3}"/>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F861B6F9-E2BA-4AB7-97F6-8CE84FF30329}"/>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4D3EBABE-0731-403C-B73B-9497A0C30E26}"/>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1542182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9" indent="-241629">
              <a:buAutoNum type="arabicPeriod"/>
            </a:pPr>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11</a:t>
            </a:fld>
            <a:endParaRPr lang="en-US"/>
          </a:p>
        </p:txBody>
      </p:sp>
      <p:sp>
        <p:nvSpPr>
          <p:cNvPr id="5" name="Footer Placeholder 4">
            <a:extLst>
              <a:ext uri="{FF2B5EF4-FFF2-40B4-BE49-F238E27FC236}">
                <a16:creationId xmlns:a16="http://schemas.microsoft.com/office/drawing/2014/main" id="{047D513F-CFC6-4F29-B24B-A57392E9A2C3}"/>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F861B6F9-E2BA-4AB7-97F6-8CE84FF30329}"/>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4D3EBABE-0731-403C-B73B-9497A0C30E26}"/>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1362020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9" indent="-241629">
              <a:buAutoNum type="arabicPeriod"/>
            </a:pPr>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12</a:t>
            </a:fld>
            <a:endParaRPr lang="en-US"/>
          </a:p>
        </p:txBody>
      </p:sp>
      <p:sp>
        <p:nvSpPr>
          <p:cNvPr id="5" name="Footer Placeholder 4">
            <a:extLst>
              <a:ext uri="{FF2B5EF4-FFF2-40B4-BE49-F238E27FC236}">
                <a16:creationId xmlns:a16="http://schemas.microsoft.com/office/drawing/2014/main" id="{047D513F-CFC6-4F29-B24B-A57392E9A2C3}"/>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F861B6F9-E2BA-4AB7-97F6-8CE84FF30329}"/>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4D3EBABE-0731-403C-B73B-9497A0C30E26}"/>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1630630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9" indent="-241629">
              <a:buAutoNum type="arabicPeriod"/>
            </a:pPr>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13</a:t>
            </a:fld>
            <a:endParaRPr lang="en-US"/>
          </a:p>
        </p:txBody>
      </p:sp>
      <p:sp>
        <p:nvSpPr>
          <p:cNvPr id="5" name="Footer Placeholder 4">
            <a:extLst>
              <a:ext uri="{FF2B5EF4-FFF2-40B4-BE49-F238E27FC236}">
                <a16:creationId xmlns:a16="http://schemas.microsoft.com/office/drawing/2014/main" id="{F9219295-5A5F-46C6-B3BC-D58A801383FA}"/>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EE9DFA07-8F2F-4C3F-AAA8-B3BA97B22625}"/>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E213DE40-0F04-445D-A277-811D2F6895A3}"/>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1848763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9" indent="-241629">
              <a:buAutoNum type="alphaLcPeriod"/>
            </a:pPr>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14</a:t>
            </a:fld>
            <a:endParaRPr lang="en-US"/>
          </a:p>
        </p:txBody>
      </p:sp>
      <p:sp>
        <p:nvSpPr>
          <p:cNvPr id="5" name="Footer Placeholder 4">
            <a:extLst>
              <a:ext uri="{FF2B5EF4-FFF2-40B4-BE49-F238E27FC236}">
                <a16:creationId xmlns:a16="http://schemas.microsoft.com/office/drawing/2014/main" id="{8F9C9BA7-748B-4E94-BEB8-3990B50513F8}"/>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CFCB6FB1-7D47-4154-9EDF-35907FC0465D}"/>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0E84F9F2-1916-496B-8983-76C212FB1017}"/>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4217981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1-2 - Introduction to Biblical Dispensationalism</a:t>
            </a:r>
          </a:p>
        </p:txBody>
      </p:sp>
      <p:sp>
        <p:nvSpPr>
          <p:cNvPr id="5" name="Date Placeholder 4"/>
          <p:cNvSpPr>
            <a:spLocks noGrp="1"/>
          </p:cNvSpPr>
          <p:nvPr>
            <p:ph type="dt" idx="1"/>
          </p:nvPr>
        </p:nvSpPr>
        <p:spPr/>
        <p:txBody>
          <a:bodyPr/>
          <a:lstStyle/>
          <a:p>
            <a:r>
              <a:rPr lang="en-US"/>
              <a:t>10/3/2018</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593BF39D-59FE-4703-8D79-4FF36B8C7479}" type="slidenum">
              <a:rPr lang="en-US" smtClean="0"/>
              <a:t>15</a:t>
            </a:fld>
            <a:endParaRPr lang="en-US"/>
          </a:p>
        </p:txBody>
      </p:sp>
    </p:spTree>
    <p:extLst>
      <p:ext uri="{BB962C8B-B14F-4D97-AF65-F5344CB8AC3E}">
        <p14:creationId xmlns:p14="http://schemas.microsoft.com/office/powerpoint/2010/main" val="4146542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9" indent="-241629">
              <a:buAutoNum type="alphaLcPeriod"/>
            </a:pPr>
            <a:r>
              <a:rPr lang="en-US" b="1" i="1" dirty="0"/>
              <a:t>“All Scripture is inspired by God” </a:t>
            </a:r>
            <a:r>
              <a:rPr lang="en-US" b="1" dirty="0"/>
              <a:t>– in the Greek </a:t>
            </a:r>
            <a:r>
              <a:rPr lang="en-US" b="1" i="1" dirty="0" err="1"/>
              <a:t>theopneustos</a:t>
            </a:r>
            <a:r>
              <a:rPr lang="en-US" b="1" dirty="0"/>
              <a:t>, literally: breathed out from God –</a:t>
            </a:r>
            <a:r>
              <a:rPr lang="en-US" b="1" baseline="0" dirty="0"/>
              <a:t> produced by the life-giving breath of God, proceeding from Him, spoken by Him.</a:t>
            </a:r>
          </a:p>
          <a:p>
            <a:pPr marL="241629" indent="-241629">
              <a:buAutoNum type="alphaLcPeriod"/>
            </a:pPr>
            <a:r>
              <a:rPr lang="en-US" b="1" baseline="0" dirty="0"/>
              <a:t>Creation by the breath of His mouth (Ps 33:6)</a:t>
            </a:r>
          </a:p>
          <a:p>
            <a:pPr marL="241629" indent="-241629">
              <a:buAutoNum type="alphaLcPeriod"/>
            </a:pPr>
            <a:r>
              <a:rPr lang="en-US" b="1" baseline="0" dirty="0"/>
              <a:t>It is “every Scripture” or “all the Scripture” which is inspired.</a:t>
            </a:r>
          </a:p>
          <a:p>
            <a:pPr marL="241629" indent="-241629">
              <a:buAutoNum type="alphaLcPeriod"/>
            </a:pPr>
            <a:r>
              <a:rPr lang="en-US" b="1" baseline="0" dirty="0"/>
              <a:t>It is the Scripture, the text itself, which, according to Paul, is inspired. </a:t>
            </a:r>
          </a:p>
          <a:p>
            <a:pPr marL="241629" indent="-241629">
              <a:buAutoNum type="alphaLcPeriod"/>
            </a:pPr>
            <a:r>
              <a:rPr lang="en-US" baseline="0" dirty="0"/>
              <a:t>Every scripture is “profitable.” Rev 22:18-19</a:t>
            </a:r>
          </a:p>
          <a:p>
            <a:pPr marL="241629" indent="-241629">
              <a:buAutoNum type="alphaLcPeriod"/>
            </a:pPr>
            <a:r>
              <a:rPr lang="en-US" baseline="0" dirty="0"/>
              <a:t>Every scripture is “for reproof”. John 16:8 – Same word as “convict”</a:t>
            </a:r>
          </a:p>
          <a:p>
            <a:pPr marL="241629" indent="-241629">
              <a:buAutoNum type="alphaLcPeriod"/>
            </a:pPr>
            <a:r>
              <a:rPr lang="en-US" baseline="0" dirty="0"/>
              <a:t>Every scripture is “for correction”. Ps 119:9-11</a:t>
            </a:r>
          </a:p>
          <a:p>
            <a:pPr marL="241629" indent="-241629">
              <a:buAutoNum type="alphaLcPeriod"/>
            </a:pPr>
            <a:r>
              <a:rPr lang="en-US" baseline="0" dirty="0"/>
              <a:t>Every scripture is “training in righteousness”. Ps 119:98-99, 130; 2 Tim 3:15</a:t>
            </a:r>
          </a:p>
          <a:p>
            <a:pPr marL="241629" indent="-241629">
              <a:buAutoNum type="alphaLcPeriod"/>
            </a:pPr>
            <a:r>
              <a:rPr lang="en-US" baseline="0" dirty="0"/>
              <a:t>Every scripture is “</a:t>
            </a:r>
            <a:r>
              <a:rPr lang="en-US" dirty="0"/>
              <a:t>so that the man of God may be adequate, equipped for every good work.” James</a:t>
            </a:r>
            <a:r>
              <a:rPr lang="en-US" baseline="0" dirty="0"/>
              <a:t> 1:4</a:t>
            </a:r>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16</a:t>
            </a:fld>
            <a:endParaRPr lang="en-US"/>
          </a:p>
        </p:txBody>
      </p:sp>
      <p:sp>
        <p:nvSpPr>
          <p:cNvPr id="5" name="Footer Placeholder 4">
            <a:extLst>
              <a:ext uri="{FF2B5EF4-FFF2-40B4-BE49-F238E27FC236}">
                <a16:creationId xmlns:a16="http://schemas.microsoft.com/office/drawing/2014/main" id="{610125D0-FEF0-41E4-8D8E-849AA4CB9302}"/>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A130D2C1-63F9-4BD5-9B13-30768E79F725}"/>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AF06C62E-2467-47A4-99C5-8D1705B067D7}"/>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669053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9" indent="-241629">
              <a:buAutoNum type="alphaLcPeriod"/>
            </a:pPr>
            <a:r>
              <a:rPr lang="en-US" i="1" dirty="0"/>
              <a:t>“All Scripture is inspired by God” </a:t>
            </a:r>
            <a:r>
              <a:rPr lang="en-US" dirty="0"/>
              <a:t>– in the Greek </a:t>
            </a:r>
            <a:r>
              <a:rPr lang="en-US" i="1" dirty="0" err="1"/>
              <a:t>theopneustos</a:t>
            </a:r>
            <a:r>
              <a:rPr lang="en-US" dirty="0"/>
              <a:t>, literally: breathed out from God –</a:t>
            </a:r>
            <a:r>
              <a:rPr lang="en-US" baseline="0" dirty="0"/>
              <a:t> produced by the life-giving breath of God, proceeding from Him, spoken by Him.</a:t>
            </a:r>
          </a:p>
          <a:p>
            <a:pPr marL="241629" indent="-241629">
              <a:buAutoNum type="alphaLcPeriod"/>
            </a:pPr>
            <a:r>
              <a:rPr lang="en-US" baseline="0" dirty="0"/>
              <a:t>Creation by the breath of His mouth (Ps 33:6)</a:t>
            </a:r>
          </a:p>
          <a:p>
            <a:pPr marL="241629" indent="-241629">
              <a:buAutoNum type="alphaLcPeriod"/>
            </a:pPr>
            <a:r>
              <a:rPr lang="en-US" baseline="0" dirty="0"/>
              <a:t>It is “every Scripture” or “all the Scripture” which is inspired.</a:t>
            </a:r>
          </a:p>
          <a:p>
            <a:pPr marL="241629" indent="-241629">
              <a:buAutoNum type="alphaLcPeriod"/>
            </a:pPr>
            <a:r>
              <a:rPr lang="en-US" baseline="0" dirty="0"/>
              <a:t>It is the Scripture, the text itself, which, according to Paul, is inspired. </a:t>
            </a:r>
          </a:p>
          <a:p>
            <a:pPr marL="241629" indent="-241629">
              <a:buAutoNum type="alphaLcPeriod"/>
            </a:pPr>
            <a:r>
              <a:rPr lang="en-US" b="1" baseline="0" dirty="0"/>
              <a:t>Every scripture is “profitable.” Rev 22:18-19</a:t>
            </a:r>
          </a:p>
          <a:p>
            <a:pPr marL="241629" indent="-241629">
              <a:buAutoNum type="alphaLcPeriod"/>
            </a:pPr>
            <a:r>
              <a:rPr lang="en-US" b="1" baseline="0" dirty="0"/>
              <a:t>Every scripture is “for reproof”. John 16:8 – Same word as “convict”</a:t>
            </a:r>
          </a:p>
          <a:p>
            <a:pPr marL="241629" indent="-241629">
              <a:buAutoNum type="alphaLcPeriod"/>
            </a:pPr>
            <a:r>
              <a:rPr lang="en-US" b="1" baseline="0" dirty="0"/>
              <a:t>Every scripture is “for correction”. Ps 119:9-11</a:t>
            </a:r>
          </a:p>
          <a:p>
            <a:pPr marL="241629" indent="-241629">
              <a:buAutoNum type="alphaLcPeriod"/>
            </a:pPr>
            <a:r>
              <a:rPr lang="en-US" b="1" baseline="0" dirty="0"/>
              <a:t>Every scripture is “training in righteousness”. Ps 119:98-99, 130; 2 Tim 3:15</a:t>
            </a:r>
          </a:p>
          <a:p>
            <a:pPr marL="241629" indent="-241629">
              <a:buAutoNum type="alphaLcPeriod"/>
            </a:pPr>
            <a:r>
              <a:rPr lang="en-US" b="1" baseline="0" dirty="0"/>
              <a:t>Every scripture is “</a:t>
            </a:r>
            <a:r>
              <a:rPr lang="en-US" b="1" dirty="0"/>
              <a:t>so that the man of God may be adequate, equipped for every good work.” James</a:t>
            </a:r>
            <a:r>
              <a:rPr lang="en-US" b="1" baseline="0" dirty="0"/>
              <a:t> 1:4</a:t>
            </a:r>
            <a:endParaRPr lang="en-US" b="1" dirty="0"/>
          </a:p>
        </p:txBody>
      </p:sp>
      <p:sp>
        <p:nvSpPr>
          <p:cNvPr id="4" name="Slide Number Placeholder 3"/>
          <p:cNvSpPr>
            <a:spLocks noGrp="1"/>
          </p:cNvSpPr>
          <p:nvPr>
            <p:ph type="sldNum" sz="quarter" idx="10"/>
          </p:nvPr>
        </p:nvSpPr>
        <p:spPr/>
        <p:txBody>
          <a:bodyPr/>
          <a:lstStyle/>
          <a:p>
            <a:fld id="{593BF39D-59FE-4703-8D79-4FF36B8C7479}" type="slidenum">
              <a:rPr lang="en-US" smtClean="0"/>
              <a:t>17</a:t>
            </a:fld>
            <a:endParaRPr lang="en-US"/>
          </a:p>
        </p:txBody>
      </p:sp>
      <p:sp>
        <p:nvSpPr>
          <p:cNvPr id="5" name="Footer Placeholder 4">
            <a:extLst>
              <a:ext uri="{FF2B5EF4-FFF2-40B4-BE49-F238E27FC236}">
                <a16:creationId xmlns:a16="http://schemas.microsoft.com/office/drawing/2014/main" id="{48C27BE3-FA36-4814-9DEB-AEFF422FF5FE}"/>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3E376D48-C3CA-41F9-AC9F-2C515123FA4D}"/>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2131B675-A0AE-4260-AF08-A67DB654455D}"/>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3578020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9" indent="-241629">
              <a:buAutoNum type="arabicPeriod"/>
            </a:pPr>
            <a:r>
              <a:rPr lang="en-US" dirty="0"/>
              <a:t>If</a:t>
            </a:r>
            <a:r>
              <a:rPr lang="en-US" baseline="0" dirty="0"/>
              <a:t> true, how were the biblical writers able to make so many detailed predictions, confirmed by history, if they had no revelation from above? If the Scriptures were only the product of the human brain, inherently fallible as it is, the Bible would have failed completely in its purpose, which is to give us a sure knowledge of truth.</a:t>
            </a:r>
          </a:p>
          <a:p>
            <a:pPr marL="241629" indent="-241629">
              <a:buAutoNum type="arabicPeriod"/>
            </a:pPr>
            <a:r>
              <a:rPr lang="en-US" baseline="0" dirty="0"/>
              <a:t>Those who make such a distinction seem to admit that God spoke to the prophets, but they consider themselves entirely free to reject or to make changes in the written message.</a:t>
            </a:r>
          </a:p>
          <a:p>
            <a:pPr marL="241629" indent="-241629">
              <a:buAutoNum type="arabicPeriod"/>
            </a:pPr>
            <a:r>
              <a:rPr lang="en-US" baseline="0" dirty="0"/>
              <a:t>The view that the Scriptures are twofold, both the divine inspiration of every word and the human character, does not seem acceptable to modern unbelievers, even “religious” ones.</a:t>
            </a:r>
          </a:p>
          <a:p>
            <a:pPr marL="241629" indent="-241629">
              <a:buAutoNum type="arabicPeriod"/>
            </a:pPr>
            <a:r>
              <a:rPr lang="en-US" baseline="0" dirty="0"/>
              <a:t>We believe that in the composition of the original manuscripts, the Holy Spirit guided the authors even in their choice of expressions and this throughout all the pages of the Scriptures still without eroding the personalities of the different men.</a:t>
            </a:r>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18</a:t>
            </a:fld>
            <a:endParaRPr lang="en-US"/>
          </a:p>
        </p:txBody>
      </p:sp>
      <p:sp>
        <p:nvSpPr>
          <p:cNvPr id="5" name="Footer Placeholder 4">
            <a:extLst>
              <a:ext uri="{FF2B5EF4-FFF2-40B4-BE49-F238E27FC236}">
                <a16:creationId xmlns:a16="http://schemas.microsoft.com/office/drawing/2014/main" id="{9444ABE2-69DF-4471-98CE-F9681AF5E8B9}"/>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4324217E-BFDA-4D24-8427-98E6EC06256F}"/>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4CCF1208-44A2-4011-BA36-C20C1DE6137C}"/>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765206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9" indent="-241629">
              <a:buAutoNum type="arabicPeriod"/>
            </a:pPr>
            <a:r>
              <a:rPr lang="en-US" dirty="0"/>
              <a:t>If</a:t>
            </a:r>
            <a:r>
              <a:rPr lang="en-US" baseline="0" dirty="0"/>
              <a:t> true, how were the biblical writers able to make so many detailed predictions, confirmed by history, if they had no revelation from above? If the Scriptures were only the product of the human brain, inherently fallible as it is, the Bible would have failed completely in its purpose, which is to give us a sure knowledge of truth.</a:t>
            </a:r>
          </a:p>
          <a:p>
            <a:pPr marL="241629" indent="-241629">
              <a:buAutoNum type="arabicPeriod"/>
            </a:pPr>
            <a:r>
              <a:rPr lang="en-US" baseline="0" dirty="0"/>
              <a:t>Those who make such a distinction seem to admit that God spoke to the prophets, but they consider themselves entirely free to reject or to make changes in the written message.</a:t>
            </a:r>
          </a:p>
          <a:p>
            <a:pPr marL="241629" indent="-241629">
              <a:buAutoNum type="arabicPeriod"/>
            </a:pPr>
            <a:r>
              <a:rPr lang="en-US" baseline="0" dirty="0"/>
              <a:t>The view that the Scriptures are twofold, both the divine inspiration of every word and the human character, does not seem acceptable to modern unbelievers, even “religious” ones.</a:t>
            </a:r>
          </a:p>
          <a:p>
            <a:pPr marL="241629" indent="-241629">
              <a:buAutoNum type="arabicPeriod"/>
            </a:pPr>
            <a:r>
              <a:rPr lang="en-US" baseline="0" dirty="0"/>
              <a:t>We believe that in the composition of the original manuscripts, the Holy Spirit guided the authors even in their choice of expressions and this throughout all the pages of the Scriptures still without eroding the personalities of the different men.</a:t>
            </a:r>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19</a:t>
            </a:fld>
            <a:endParaRPr lang="en-US"/>
          </a:p>
        </p:txBody>
      </p:sp>
      <p:sp>
        <p:nvSpPr>
          <p:cNvPr id="5" name="Footer Placeholder 4">
            <a:extLst>
              <a:ext uri="{FF2B5EF4-FFF2-40B4-BE49-F238E27FC236}">
                <a16:creationId xmlns:a16="http://schemas.microsoft.com/office/drawing/2014/main" id="{BF6D589B-9306-49EE-8941-AB6AB7EAE226}"/>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E51DDC2A-DCA7-4946-8C10-13BA80EE1FBA}"/>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582E71AD-A5B1-42C8-8747-A98806AF6EEC}"/>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1808210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1-2 - Introduction to Biblical Dispensationalism</a:t>
            </a:r>
          </a:p>
        </p:txBody>
      </p:sp>
      <p:sp>
        <p:nvSpPr>
          <p:cNvPr id="5" name="Date Placeholder 4"/>
          <p:cNvSpPr>
            <a:spLocks noGrp="1"/>
          </p:cNvSpPr>
          <p:nvPr>
            <p:ph type="dt" idx="1"/>
          </p:nvPr>
        </p:nvSpPr>
        <p:spPr/>
        <p:txBody>
          <a:bodyPr/>
          <a:lstStyle/>
          <a:p>
            <a:r>
              <a:rPr lang="en-US"/>
              <a:t>10/3/2018</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593BF39D-59FE-4703-8D79-4FF36B8C7479}" type="slidenum">
              <a:rPr lang="en-US" smtClean="0"/>
              <a:t>2</a:t>
            </a:fld>
            <a:endParaRPr lang="en-US"/>
          </a:p>
        </p:txBody>
      </p:sp>
    </p:spTree>
    <p:extLst>
      <p:ext uri="{BB962C8B-B14F-4D97-AF65-F5344CB8AC3E}">
        <p14:creationId xmlns:p14="http://schemas.microsoft.com/office/powerpoint/2010/main" val="1831000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9" indent="-241629">
              <a:buAutoNum type="arabicPeriod"/>
            </a:pPr>
            <a:r>
              <a:rPr lang="en-US" dirty="0"/>
              <a:t>If</a:t>
            </a:r>
            <a:r>
              <a:rPr lang="en-US" baseline="0" dirty="0"/>
              <a:t> true, how were the biblical writers able to make so many detailed predictions, confirmed by history, if they had no revelation from above? If the Scriptures were only the product of the human brain, inherently fallible as it is, the Bible would have failed completely in its purpose, which is to give us a sure knowledge of truth.</a:t>
            </a:r>
          </a:p>
          <a:p>
            <a:pPr marL="241629" indent="-241629">
              <a:buAutoNum type="arabicPeriod"/>
            </a:pPr>
            <a:r>
              <a:rPr lang="en-US" baseline="0" dirty="0"/>
              <a:t>Those who make such a distinction seem to admit that God spoke to the prophets, but they consider themselves entirely free to reject or to make changes in the written message.</a:t>
            </a:r>
          </a:p>
          <a:p>
            <a:pPr marL="241629" indent="-241629">
              <a:buAutoNum type="arabicPeriod"/>
            </a:pPr>
            <a:r>
              <a:rPr lang="en-US" baseline="0" dirty="0"/>
              <a:t>The view that the Scriptures are twofold, both the divine inspiration of every word and the human character, does not seem acceptable to modern unbelievers, even “religious” ones.</a:t>
            </a:r>
          </a:p>
          <a:p>
            <a:pPr marL="241629" indent="-241629">
              <a:buAutoNum type="arabicPeriod"/>
            </a:pPr>
            <a:r>
              <a:rPr lang="en-US" baseline="0" dirty="0"/>
              <a:t>We believe that in the composition of the original manuscripts, the Holy Spirit guided the authors even in their choice of expressions and this throughout all the pages of the Scriptures still without eroding the personalities of the different men.</a:t>
            </a:r>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20</a:t>
            </a:fld>
            <a:endParaRPr lang="en-US"/>
          </a:p>
        </p:txBody>
      </p:sp>
      <p:sp>
        <p:nvSpPr>
          <p:cNvPr id="5" name="Footer Placeholder 4">
            <a:extLst>
              <a:ext uri="{FF2B5EF4-FFF2-40B4-BE49-F238E27FC236}">
                <a16:creationId xmlns:a16="http://schemas.microsoft.com/office/drawing/2014/main" id="{8079B14D-F4B6-4CA1-85D0-CF6666299C81}"/>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7F877AA8-AA15-4497-B1F6-BCB0C19D07DF}"/>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96AF5C2E-0E21-4BF6-8133-AF3EE394FBE8}"/>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2739139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9" indent="-241629">
              <a:buAutoNum type="arabicPeriod"/>
            </a:pPr>
            <a:r>
              <a:rPr lang="en-US" dirty="0"/>
              <a:t>If</a:t>
            </a:r>
            <a:r>
              <a:rPr lang="en-US" baseline="0" dirty="0"/>
              <a:t> true, how were the biblical writers able to make so many detailed predictions, confirmed by history, if they had no revelation from above? If the Scriptures were only the product of the human brain, inherently fallible as it is, the Bible would have failed completely in its purpose, which is to give us a sure knowledge of truth.</a:t>
            </a:r>
          </a:p>
          <a:p>
            <a:pPr marL="241629" indent="-241629">
              <a:buAutoNum type="arabicPeriod"/>
            </a:pPr>
            <a:r>
              <a:rPr lang="en-US" baseline="0" dirty="0"/>
              <a:t>Those who make such a distinction seem to admit that God spoke to the prophets, but they consider themselves entirely free to reject or to make changes in the written message.</a:t>
            </a:r>
          </a:p>
          <a:p>
            <a:pPr marL="241629" indent="-241629">
              <a:buAutoNum type="arabicPeriod"/>
            </a:pPr>
            <a:r>
              <a:rPr lang="en-US" baseline="0" dirty="0"/>
              <a:t>The view that the Scriptures are twofold, both the divine inspiration of every word and the human character, does not seem acceptable to modern unbelievers, even “religious” ones.</a:t>
            </a:r>
          </a:p>
          <a:p>
            <a:pPr marL="241629" indent="-241629">
              <a:buAutoNum type="arabicPeriod"/>
            </a:pPr>
            <a:r>
              <a:rPr lang="en-US" baseline="0" dirty="0"/>
              <a:t>We believe that in the composition of the original manuscripts, the Holy Spirit guided the authors even in their choice of expressions and this throughout all the pages of the Scriptures still without eroding the personalities of the different men.</a:t>
            </a:r>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21</a:t>
            </a:fld>
            <a:endParaRPr lang="en-US"/>
          </a:p>
        </p:txBody>
      </p:sp>
      <p:sp>
        <p:nvSpPr>
          <p:cNvPr id="5" name="Footer Placeholder 4">
            <a:extLst>
              <a:ext uri="{FF2B5EF4-FFF2-40B4-BE49-F238E27FC236}">
                <a16:creationId xmlns:a16="http://schemas.microsoft.com/office/drawing/2014/main" id="{E6ADB707-8E30-4521-A1F6-0FBD4E649BD8}"/>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37CCBCDE-E364-4577-B658-E389EB398E80}"/>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F3DA26BA-860A-4EA2-B3FC-FE13EFA4D010}"/>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888017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9" indent="-241629">
              <a:buAutoNum type="arabicPeriod"/>
            </a:pPr>
            <a:r>
              <a:rPr lang="en-US" dirty="0"/>
              <a:t>If</a:t>
            </a:r>
            <a:r>
              <a:rPr lang="en-US" baseline="0" dirty="0"/>
              <a:t> true, how were the biblical writers able to make so many detailed predictions, confirmed by history, if they had no revelation from above? If the Scriptures were only the product of the human brain, inherently fallible as it is, the Bible would have failed completely in its purpose, which is to give us a sure knowledge of truth.</a:t>
            </a:r>
          </a:p>
          <a:p>
            <a:pPr marL="241629" indent="-241629">
              <a:buAutoNum type="arabicPeriod"/>
            </a:pPr>
            <a:r>
              <a:rPr lang="en-US" baseline="0" dirty="0"/>
              <a:t>Those who make such a distinction seem to admit that God spoke to the prophets, but they consider themselves entirely free to reject or to make changes in the written message.</a:t>
            </a:r>
          </a:p>
          <a:p>
            <a:pPr marL="241629" indent="-241629">
              <a:buAutoNum type="arabicPeriod"/>
            </a:pPr>
            <a:r>
              <a:rPr lang="en-US" baseline="0" dirty="0"/>
              <a:t>The view that the Scriptures are twofold, both the divine inspiration of every word and the human character, does not seem acceptable to modern unbelievers, even “religious” ones.</a:t>
            </a:r>
          </a:p>
          <a:p>
            <a:pPr marL="241629" indent="-241629">
              <a:buAutoNum type="arabicPeriod"/>
            </a:pPr>
            <a:r>
              <a:rPr lang="en-US" baseline="0" dirty="0"/>
              <a:t>We believe that in the composition of the original manuscripts, the Holy Spirit guided the authors even in their choice of expressions and this throughout all the pages of the Scriptures still without eroding the personalities of the different men.</a:t>
            </a:r>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22</a:t>
            </a:fld>
            <a:endParaRPr lang="en-US"/>
          </a:p>
        </p:txBody>
      </p:sp>
      <p:sp>
        <p:nvSpPr>
          <p:cNvPr id="5" name="Footer Placeholder 4">
            <a:extLst>
              <a:ext uri="{FF2B5EF4-FFF2-40B4-BE49-F238E27FC236}">
                <a16:creationId xmlns:a16="http://schemas.microsoft.com/office/drawing/2014/main" id="{48EA33FD-9E21-48C4-95D8-328A169F0D50}"/>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95C4F581-7C07-4D96-97CB-57025551A488}"/>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9BFB7BD2-368E-4234-9139-33C58C5C6328}"/>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1835812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9" indent="-241629">
              <a:buAutoNum type="arabicPeriod"/>
            </a:pPr>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23</a:t>
            </a:fld>
            <a:endParaRPr lang="en-US"/>
          </a:p>
        </p:txBody>
      </p:sp>
      <p:sp>
        <p:nvSpPr>
          <p:cNvPr id="5" name="Footer Placeholder 4">
            <a:extLst>
              <a:ext uri="{FF2B5EF4-FFF2-40B4-BE49-F238E27FC236}">
                <a16:creationId xmlns:a16="http://schemas.microsoft.com/office/drawing/2014/main" id="{FB5F716F-C84B-4515-B2B9-8B2D4D722A2F}"/>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A30069A5-2526-483D-89B7-8A328E48182D}"/>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EC6BC199-11A1-4351-83DC-8446B43DA83B}"/>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1834650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1-2 - Introduction to Biblical Dispensationalism</a:t>
            </a:r>
          </a:p>
        </p:txBody>
      </p:sp>
      <p:sp>
        <p:nvSpPr>
          <p:cNvPr id="5" name="Date Placeholder 4"/>
          <p:cNvSpPr>
            <a:spLocks noGrp="1"/>
          </p:cNvSpPr>
          <p:nvPr>
            <p:ph type="dt" idx="1"/>
          </p:nvPr>
        </p:nvSpPr>
        <p:spPr/>
        <p:txBody>
          <a:bodyPr/>
          <a:lstStyle/>
          <a:p>
            <a:r>
              <a:rPr lang="en-US"/>
              <a:t>10/3/2018</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593BF39D-59FE-4703-8D79-4FF36B8C7479}" type="slidenum">
              <a:rPr lang="en-US" smtClean="0"/>
              <a:t>24</a:t>
            </a:fld>
            <a:endParaRPr lang="en-US"/>
          </a:p>
        </p:txBody>
      </p:sp>
    </p:spTree>
    <p:extLst>
      <p:ext uri="{BB962C8B-B14F-4D97-AF65-F5344CB8AC3E}">
        <p14:creationId xmlns:p14="http://schemas.microsoft.com/office/powerpoint/2010/main" val="1482291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9" indent="-241629">
              <a:buAutoNum type="arabicPeriod"/>
            </a:pPr>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25</a:t>
            </a:fld>
            <a:endParaRPr lang="en-US"/>
          </a:p>
        </p:txBody>
      </p:sp>
      <p:sp>
        <p:nvSpPr>
          <p:cNvPr id="5" name="Footer Placeholder 4">
            <a:extLst>
              <a:ext uri="{FF2B5EF4-FFF2-40B4-BE49-F238E27FC236}">
                <a16:creationId xmlns:a16="http://schemas.microsoft.com/office/drawing/2014/main" id="{2186C2CF-B9A3-41C2-B059-D8CE2F620F17}"/>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32C45DE6-2889-4F57-863D-63B61B058EDA}"/>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8337159C-066A-4B34-BF57-CC39F3724F2C}"/>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29279535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Men…ones being borne along by the Holy Spirit… </a:t>
            </a:r>
            <a:r>
              <a:rPr lang="el-GR" dirty="0"/>
              <a:t>φερόμενοι</a:t>
            </a:r>
            <a:r>
              <a:rPr lang="en-US" dirty="0"/>
              <a:t>  PPP NMP </a:t>
            </a:r>
            <a:r>
              <a:rPr lang="el-GR" dirty="0"/>
              <a:t>φέρω </a:t>
            </a:r>
            <a:r>
              <a:rPr lang="en-US" dirty="0" err="1"/>
              <a:t>phérō</a:t>
            </a:r>
            <a:r>
              <a:rPr lang="en-US" dirty="0"/>
              <a:t>;  </a:t>
            </a:r>
          </a:p>
        </p:txBody>
      </p:sp>
      <p:sp>
        <p:nvSpPr>
          <p:cNvPr id="4" name="Header Placeholder 3"/>
          <p:cNvSpPr>
            <a:spLocks noGrp="1"/>
          </p:cNvSpPr>
          <p:nvPr>
            <p:ph type="hdr" sz="quarter"/>
          </p:nvPr>
        </p:nvSpPr>
        <p:spPr/>
        <p:txBody>
          <a:bodyPr/>
          <a:lstStyle/>
          <a:p>
            <a:r>
              <a:rPr lang="en-US"/>
              <a:t>Jim McGowan, Th.D. - Session 1-2 - Introduction to Biblical Dispensationalism</a:t>
            </a:r>
          </a:p>
        </p:txBody>
      </p:sp>
      <p:sp>
        <p:nvSpPr>
          <p:cNvPr id="5" name="Date Placeholder 4"/>
          <p:cNvSpPr>
            <a:spLocks noGrp="1"/>
          </p:cNvSpPr>
          <p:nvPr>
            <p:ph type="dt" idx="1"/>
          </p:nvPr>
        </p:nvSpPr>
        <p:spPr/>
        <p:txBody>
          <a:bodyPr/>
          <a:lstStyle/>
          <a:p>
            <a:r>
              <a:rPr lang="en-US"/>
              <a:t>10/3/2018</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593BF39D-59FE-4703-8D79-4FF36B8C7479}" type="slidenum">
              <a:rPr lang="en-US" smtClean="0"/>
              <a:t>26</a:t>
            </a:fld>
            <a:endParaRPr lang="en-US"/>
          </a:p>
        </p:txBody>
      </p:sp>
    </p:spTree>
    <p:extLst>
      <p:ext uri="{BB962C8B-B14F-4D97-AF65-F5344CB8AC3E}">
        <p14:creationId xmlns:p14="http://schemas.microsoft.com/office/powerpoint/2010/main" val="34452727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9" indent="-241629">
              <a:buAutoNum type="arabicPeriod"/>
            </a:pPr>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27</a:t>
            </a:fld>
            <a:endParaRPr lang="en-US"/>
          </a:p>
        </p:txBody>
      </p:sp>
      <p:sp>
        <p:nvSpPr>
          <p:cNvPr id="5" name="Footer Placeholder 4">
            <a:extLst>
              <a:ext uri="{FF2B5EF4-FFF2-40B4-BE49-F238E27FC236}">
                <a16:creationId xmlns:a16="http://schemas.microsoft.com/office/drawing/2014/main" id="{5722A41F-66A7-4B05-945D-431063D5DA28}"/>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193439F9-8C8D-4EE3-A172-4204C1A8AE3C}"/>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FE1A3F54-E76B-45BD-8807-5E5CB4567A93}"/>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2241199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9" indent="-241629">
              <a:buAutoNum type="arabicPeriod"/>
            </a:pPr>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28</a:t>
            </a:fld>
            <a:endParaRPr lang="en-US"/>
          </a:p>
        </p:txBody>
      </p:sp>
      <p:sp>
        <p:nvSpPr>
          <p:cNvPr id="5" name="Footer Placeholder 4">
            <a:extLst>
              <a:ext uri="{FF2B5EF4-FFF2-40B4-BE49-F238E27FC236}">
                <a16:creationId xmlns:a16="http://schemas.microsoft.com/office/drawing/2014/main" id="{A46933CD-E8B0-4D4A-BC58-9D22971B274E}"/>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33C2AEAF-FB22-49B0-9DCD-C87C1639B587}"/>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86E29EC1-6DDE-4374-9837-ADC4AD3EB47C}"/>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1025413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a:buFont typeface="+mj-lt"/>
              <a:buAutoNum type="alphaLcParenR"/>
            </a:pPr>
            <a:r>
              <a:rPr lang="en-US" dirty="0"/>
              <a:t>The books of Samuel, Kings, and Chronicles all belong in large part to the same historical period but their point of view and their expression vary sometimes. The four Gospel recount the life of Christ yet with different details.</a:t>
            </a:r>
          </a:p>
          <a:p>
            <a:pPr marL="241653" indent="-241653">
              <a:buFont typeface="+mj-lt"/>
              <a:buAutoNum type="alphaLcParenR"/>
            </a:pPr>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29</a:t>
            </a:fld>
            <a:endParaRPr lang="en-US"/>
          </a:p>
        </p:txBody>
      </p:sp>
      <p:sp>
        <p:nvSpPr>
          <p:cNvPr id="5" name="Footer Placeholder 4">
            <a:extLst>
              <a:ext uri="{FF2B5EF4-FFF2-40B4-BE49-F238E27FC236}">
                <a16:creationId xmlns:a16="http://schemas.microsoft.com/office/drawing/2014/main" id="{51E7D7D2-F2F3-4FCF-AA99-BC08140FD9FF}"/>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3BE3E8D7-40D3-4CBC-9258-0C314534CDE1}"/>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937CFA0D-4791-4180-A6E6-DB2FFC77DB59}"/>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494594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1-2 - Introduction to Biblical Dispensationalism</a:t>
            </a:r>
          </a:p>
        </p:txBody>
      </p:sp>
      <p:sp>
        <p:nvSpPr>
          <p:cNvPr id="5" name="Date Placeholder 4"/>
          <p:cNvSpPr>
            <a:spLocks noGrp="1"/>
          </p:cNvSpPr>
          <p:nvPr>
            <p:ph type="dt" idx="1"/>
          </p:nvPr>
        </p:nvSpPr>
        <p:spPr/>
        <p:txBody>
          <a:bodyPr/>
          <a:lstStyle/>
          <a:p>
            <a:r>
              <a:rPr lang="en-US"/>
              <a:t>10/3/2018</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593BF39D-59FE-4703-8D79-4FF36B8C7479}" type="slidenum">
              <a:rPr lang="en-US" smtClean="0"/>
              <a:t>3</a:t>
            </a:fld>
            <a:endParaRPr lang="en-US"/>
          </a:p>
        </p:txBody>
      </p:sp>
    </p:spTree>
    <p:extLst>
      <p:ext uri="{BB962C8B-B14F-4D97-AF65-F5344CB8AC3E}">
        <p14:creationId xmlns:p14="http://schemas.microsoft.com/office/powerpoint/2010/main" val="3878320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a:buFont typeface="+mj-lt"/>
              <a:buAutoNum type="alphaLcParenR"/>
            </a:pPr>
            <a:r>
              <a:rPr lang="en-US" dirty="0"/>
              <a:t>The books of Samuel, Kings, and Chronicles all belong in large part to the same historical period but their point of view and their expression vary sometimes. The four Gospel recount the life of Christ yet with different details.</a:t>
            </a:r>
          </a:p>
          <a:p>
            <a:pPr marL="241653" indent="-241653">
              <a:buFont typeface="+mj-lt"/>
              <a:buAutoNum type="alphaLcParenR"/>
            </a:pPr>
            <a:r>
              <a:rPr lang="en-US" dirty="0"/>
              <a:t>The plain meaning of many passages is clear from an historical, practical, legal and moral point of view. But there are also many pages where the language is obviously symbolical.</a:t>
            </a:r>
          </a:p>
          <a:p>
            <a:pPr marL="241653" indent="-241653">
              <a:buFont typeface="+mj-lt"/>
              <a:buAutoNum type="alphaLcParenR"/>
            </a:pPr>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30</a:t>
            </a:fld>
            <a:endParaRPr lang="en-US"/>
          </a:p>
        </p:txBody>
      </p:sp>
      <p:sp>
        <p:nvSpPr>
          <p:cNvPr id="5" name="Footer Placeholder 4">
            <a:extLst>
              <a:ext uri="{FF2B5EF4-FFF2-40B4-BE49-F238E27FC236}">
                <a16:creationId xmlns:a16="http://schemas.microsoft.com/office/drawing/2014/main" id="{E5EE653E-C082-418E-952A-20FCE04E3DB2}"/>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E4E689EA-A88C-4BE4-92AF-795A852AA6A3}"/>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2AEB80C7-F61B-4D5E-AB3A-7D9BCBCE94A1}"/>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25710622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a:buFont typeface="+mj-lt"/>
              <a:buAutoNum type="alphaLcParenR"/>
            </a:pPr>
            <a:r>
              <a:rPr lang="en-US" dirty="0"/>
              <a:t>The books of Samuel, Kings, and Chronicles all belong in large part to the same historical period but their point of view and their expression vary sometimes. The four Gospel recount the life of Christ yet with different details.</a:t>
            </a:r>
          </a:p>
          <a:p>
            <a:pPr marL="241653" indent="-241653">
              <a:buFont typeface="+mj-lt"/>
              <a:buAutoNum type="alphaLcParenR"/>
            </a:pPr>
            <a:r>
              <a:rPr lang="en-US" dirty="0"/>
              <a:t>The plain meaning of many passages is clear from an historical, practical, legal and moral point of view. But there are also many pages where the language is obviously symbolical.</a:t>
            </a:r>
          </a:p>
          <a:p>
            <a:pPr marL="241653" indent="-241653">
              <a:buFont typeface="+mj-lt"/>
              <a:buAutoNum type="alphaLcParenR"/>
            </a:pPr>
            <a:r>
              <a:rPr lang="en-US" dirty="0"/>
              <a:t>The Biblical authors employed the language of their times, not claiming to foresee modern science. But when they did set down facts in the realm of science, they expressed themselves without error in regard to fundamental principles.</a:t>
            </a:r>
          </a:p>
          <a:p>
            <a:pPr marL="241653" indent="-241653">
              <a:buFont typeface="+mj-lt"/>
              <a:buAutoNum type="alphaLcParenR"/>
            </a:pPr>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31</a:t>
            </a:fld>
            <a:endParaRPr lang="en-US"/>
          </a:p>
        </p:txBody>
      </p:sp>
      <p:sp>
        <p:nvSpPr>
          <p:cNvPr id="5" name="Footer Placeholder 4">
            <a:extLst>
              <a:ext uri="{FF2B5EF4-FFF2-40B4-BE49-F238E27FC236}">
                <a16:creationId xmlns:a16="http://schemas.microsoft.com/office/drawing/2014/main" id="{B693B6B9-54E7-48F0-AB8D-FC55BC3C1864}"/>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D453623D-8703-4AD2-8BEA-D973CFD29AB3}"/>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1008DCBC-1982-45A2-A6C8-5F7655A68DC6}"/>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13772524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a:buFont typeface="+mj-lt"/>
              <a:buAutoNum type="alphaLcParenR"/>
            </a:pPr>
            <a:r>
              <a:rPr lang="en-US" dirty="0"/>
              <a:t>The books of Samuel, Kings, and Chronicles all belong in large part to the same historical period but their point of view and their expression vary sometimes. The four Gospel recount the life of Christ yet with different details.</a:t>
            </a:r>
          </a:p>
          <a:p>
            <a:pPr marL="241653" indent="-241653">
              <a:buFont typeface="+mj-lt"/>
              <a:buAutoNum type="alphaLcParenR"/>
            </a:pPr>
            <a:r>
              <a:rPr lang="en-US" dirty="0"/>
              <a:t>The plain meaning of many passages is clear from an historical, practical, legal and moral point of view. But there are also many pages where the language is obviously symbolical.</a:t>
            </a:r>
          </a:p>
          <a:p>
            <a:pPr marL="241653" indent="-241653">
              <a:buFont typeface="+mj-lt"/>
              <a:buAutoNum type="alphaLcParenR"/>
            </a:pPr>
            <a:r>
              <a:rPr lang="en-US" dirty="0"/>
              <a:t>The Biblical authors employed the language of their times, not claiming to foresee modern science. But when they did set down facts in the realm of science, they expressed themselves without error in regard to fundamental principles.</a:t>
            </a:r>
          </a:p>
          <a:p>
            <a:pPr marL="241653" indent="-241653">
              <a:buFont typeface="+mj-lt"/>
              <a:buAutoNum type="alphaLcParenR"/>
            </a:pPr>
            <a:r>
              <a:rPr lang="en-US" dirty="0"/>
              <a:t>Certain declarations of Scripture were true when they were made, although the circumstances are different now. Joshua 4:9 “are there unto this day”</a:t>
            </a:r>
          </a:p>
        </p:txBody>
      </p:sp>
      <p:sp>
        <p:nvSpPr>
          <p:cNvPr id="4" name="Slide Number Placeholder 3"/>
          <p:cNvSpPr>
            <a:spLocks noGrp="1"/>
          </p:cNvSpPr>
          <p:nvPr>
            <p:ph type="sldNum" sz="quarter" idx="10"/>
          </p:nvPr>
        </p:nvSpPr>
        <p:spPr/>
        <p:txBody>
          <a:bodyPr/>
          <a:lstStyle/>
          <a:p>
            <a:fld id="{593BF39D-59FE-4703-8D79-4FF36B8C7479}" type="slidenum">
              <a:rPr lang="en-US" smtClean="0"/>
              <a:t>32</a:t>
            </a:fld>
            <a:endParaRPr lang="en-US"/>
          </a:p>
        </p:txBody>
      </p:sp>
      <p:sp>
        <p:nvSpPr>
          <p:cNvPr id="5" name="Footer Placeholder 4">
            <a:extLst>
              <a:ext uri="{FF2B5EF4-FFF2-40B4-BE49-F238E27FC236}">
                <a16:creationId xmlns:a16="http://schemas.microsoft.com/office/drawing/2014/main" id="{499DCD5B-C379-45D1-A94A-B4800FB80383}"/>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505F2E12-C1D8-45C1-907B-62BB4587E0BC}"/>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C3D2BCB8-065D-4EE5-85ED-933631D749DA}"/>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36902047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a:buFont typeface="+mj-lt"/>
              <a:buAutoNum type="alphaLcParenR"/>
            </a:pPr>
            <a:r>
              <a:rPr lang="en-US" dirty="0"/>
              <a:t>The books of Samuel, Kings, and Chronicles all belong in large part to the same historical period but their point of view and their expression vary sometimes. The four Gospel recount the life of Christ yet with different details.</a:t>
            </a:r>
          </a:p>
          <a:p>
            <a:pPr marL="241653" indent="-241653">
              <a:buFont typeface="+mj-lt"/>
              <a:buAutoNum type="alphaLcParenR"/>
            </a:pPr>
            <a:r>
              <a:rPr lang="en-US" dirty="0"/>
              <a:t>The plain meaning of many passages is clear from an historical, practical, legal and moral point of view. But there are also many pages where the language is obviously symbolical.</a:t>
            </a:r>
          </a:p>
          <a:p>
            <a:pPr marL="241653" indent="-241653">
              <a:buFont typeface="+mj-lt"/>
              <a:buAutoNum type="alphaLcParenR"/>
            </a:pPr>
            <a:r>
              <a:rPr lang="en-US" dirty="0"/>
              <a:t>The Biblical authors employed the language of their times, not claiming to foresee modern science. But when they did set down facts in the realm of science, they expressed themselves without error in regard to fundamental principles.</a:t>
            </a:r>
          </a:p>
          <a:p>
            <a:pPr marL="241653" indent="-241653">
              <a:buFont typeface="+mj-lt"/>
              <a:buAutoNum type="alphaLcParenR"/>
            </a:pPr>
            <a:r>
              <a:rPr lang="en-US" dirty="0"/>
              <a:t>Certain declarations of Scripture were true when they were made, although the circumstances are different now. Joshua 4:9 “are there unto this day”</a:t>
            </a:r>
          </a:p>
          <a:p>
            <a:pPr marL="241653" indent="-241653">
              <a:buFont typeface="+mj-lt"/>
              <a:buAutoNum type="alphaLcParenR"/>
            </a:pPr>
            <a:r>
              <a:rPr lang="en-US" dirty="0"/>
              <a:t>Everything in Scripture is true, not just the “faith and practice”. The historical facts are so intimately tied in with spiritual realities that we would find it very hard to separate the two.</a:t>
            </a:r>
          </a:p>
        </p:txBody>
      </p:sp>
      <p:sp>
        <p:nvSpPr>
          <p:cNvPr id="4" name="Slide Number Placeholder 3"/>
          <p:cNvSpPr>
            <a:spLocks noGrp="1"/>
          </p:cNvSpPr>
          <p:nvPr>
            <p:ph type="sldNum" sz="quarter" idx="10"/>
          </p:nvPr>
        </p:nvSpPr>
        <p:spPr/>
        <p:txBody>
          <a:bodyPr/>
          <a:lstStyle/>
          <a:p>
            <a:fld id="{593BF39D-59FE-4703-8D79-4FF36B8C7479}" type="slidenum">
              <a:rPr lang="en-US" smtClean="0"/>
              <a:t>33</a:t>
            </a:fld>
            <a:endParaRPr lang="en-US"/>
          </a:p>
        </p:txBody>
      </p:sp>
      <p:sp>
        <p:nvSpPr>
          <p:cNvPr id="5" name="Footer Placeholder 4">
            <a:extLst>
              <a:ext uri="{FF2B5EF4-FFF2-40B4-BE49-F238E27FC236}">
                <a16:creationId xmlns:a16="http://schemas.microsoft.com/office/drawing/2014/main" id="{E9F35F9E-FE4E-4E6F-8A2D-C73D4E7CB03E}"/>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E0DCA166-F7BF-47A1-9C35-EA19D739EE46}"/>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E5772FE3-FC22-4B32-A54C-586A9B7AAA6C}"/>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27531942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a:buFont typeface="+mj-lt"/>
              <a:buAutoNum type="alphaLcParenR"/>
            </a:pPr>
            <a:r>
              <a:rPr lang="en-US" dirty="0"/>
              <a:t>The books of Samuel, Kings, and Chronicles all belong in large part to the same historical period but their point of view and their expression vary sometimes. The four Gospel recount the life of Christ yet with different details.</a:t>
            </a:r>
          </a:p>
          <a:p>
            <a:pPr marL="241653" indent="-241653">
              <a:buFont typeface="+mj-lt"/>
              <a:buAutoNum type="alphaLcParenR"/>
            </a:pPr>
            <a:r>
              <a:rPr lang="en-US" dirty="0"/>
              <a:t>The plain meaning of many passages is clear from an historical, practical, legal and moral point of view. But there are also many pages where the language is obviously symbolical.</a:t>
            </a:r>
          </a:p>
          <a:p>
            <a:pPr marL="241653" indent="-241653">
              <a:buFont typeface="+mj-lt"/>
              <a:buAutoNum type="alphaLcParenR"/>
            </a:pPr>
            <a:r>
              <a:rPr lang="en-US" dirty="0"/>
              <a:t>The Biblical authors employed the language of their times, not claiming to foresee modern science. But when they did set down facts in the realm of science, they expressed themselves without error in regard to fundamental principles.</a:t>
            </a:r>
          </a:p>
          <a:p>
            <a:pPr marL="241653" indent="-241653">
              <a:buFont typeface="+mj-lt"/>
              <a:buAutoNum type="alphaLcParenR"/>
            </a:pPr>
            <a:r>
              <a:rPr lang="en-US" dirty="0"/>
              <a:t>Certain declarations of Scripture were true when they were made, although the circumstances are different now. Joshua 4:9 “are there unto this day”</a:t>
            </a:r>
          </a:p>
          <a:p>
            <a:pPr marL="241653" indent="-241653">
              <a:buFont typeface="+mj-lt"/>
              <a:buAutoNum type="alphaLcParenR"/>
            </a:pPr>
            <a:r>
              <a:rPr lang="en-US" dirty="0"/>
              <a:t>Everything in Scripture is true, not just the “faith and practice”. The historical facts are so intimately tied in with spiritual realities that we would find it very hard to separate the two.</a:t>
            </a:r>
          </a:p>
          <a:p>
            <a:pPr marL="241653" indent="-241653">
              <a:buFont typeface="+mj-lt"/>
              <a:buAutoNum type="alphaLcParenR"/>
            </a:pPr>
            <a:r>
              <a:rPr lang="en-US" dirty="0"/>
              <a:t>The Scriptures were written by men who were kept from error, but who were not endowed with the perceptive faculties which belong to God alone.</a:t>
            </a:r>
          </a:p>
        </p:txBody>
      </p:sp>
      <p:sp>
        <p:nvSpPr>
          <p:cNvPr id="4" name="Slide Number Placeholder 3"/>
          <p:cNvSpPr>
            <a:spLocks noGrp="1"/>
          </p:cNvSpPr>
          <p:nvPr>
            <p:ph type="sldNum" sz="quarter" idx="10"/>
          </p:nvPr>
        </p:nvSpPr>
        <p:spPr/>
        <p:txBody>
          <a:bodyPr/>
          <a:lstStyle/>
          <a:p>
            <a:fld id="{593BF39D-59FE-4703-8D79-4FF36B8C7479}" type="slidenum">
              <a:rPr lang="en-US" smtClean="0"/>
              <a:t>34</a:t>
            </a:fld>
            <a:endParaRPr lang="en-US"/>
          </a:p>
        </p:txBody>
      </p:sp>
      <p:sp>
        <p:nvSpPr>
          <p:cNvPr id="5" name="Footer Placeholder 4">
            <a:extLst>
              <a:ext uri="{FF2B5EF4-FFF2-40B4-BE49-F238E27FC236}">
                <a16:creationId xmlns:a16="http://schemas.microsoft.com/office/drawing/2014/main" id="{643AE890-7834-4664-A405-067E21D266B7}"/>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229966FB-0BFC-48AE-9BD3-D0C0597428CE}"/>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D243283A-E571-4887-8A81-A0F58FDA410E}"/>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35912087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9" indent="-241629">
              <a:buAutoNum type="arabicPeriod"/>
            </a:pPr>
            <a:r>
              <a:rPr lang="en-US" dirty="0"/>
              <a:t>God is,</a:t>
            </a:r>
            <a:r>
              <a:rPr lang="en-US" baseline="0" dirty="0"/>
              <a:t> by definition, inaccessible to the creature. Isa 55:9, 1 Tim 6:15-16, Isa 45:15</a:t>
            </a:r>
          </a:p>
          <a:p>
            <a:pPr marL="241629" indent="-241629">
              <a:buAutoNum type="arabicPeriod"/>
            </a:pPr>
            <a:r>
              <a:rPr lang="en-US" baseline="0" dirty="0"/>
              <a:t>By the fall, man broke the contact with God. </a:t>
            </a:r>
            <a:r>
              <a:rPr lang="en-US" baseline="0" dirty="0" err="1"/>
              <a:t>Eph</a:t>
            </a:r>
            <a:r>
              <a:rPr lang="en-US" baseline="0" dirty="0"/>
              <a:t> 2:1,5; 1 Cor 2:14; 2 Cor 4:4</a:t>
            </a:r>
          </a:p>
          <a:p>
            <a:pPr marL="241629" indent="-241629">
              <a:buAutoNum type="arabicPeriod"/>
            </a:pPr>
            <a:r>
              <a:rPr lang="en-US" baseline="0" dirty="0"/>
              <a:t>The revelation of God in nature. Rom 1:19-21; Ps 19:1; Ps 8:3-4</a:t>
            </a:r>
          </a:p>
          <a:p>
            <a:pPr marL="241629" indent="-241629">
              <a:buAutoNum type="arabicPeriod"/>
            </a:pPr>
            <a:r>
              <a:rPr lang="en-US" baseline="0" dirty="0"/>
              <a:t>The voice of God in conscience. Rom 2:14-16; 1 Tim 1:19</a:t>
            </a:r>
          </a:p>
          <a:p>
            <a:pPr marL="241629" indent="-241629">
              <a:buAutoNum type="arabicPeriod"/>
            </a:pPr>
            <a:endParaRPr lang="en-US" baseline="0" dirty="0"/>
          </a:p>
          <a:p>
            <a:r>
              <a:rPr lang="en-US" baseline="0" dirty="0"/>
              <a:t>Revelation – The act by which God makes Himself known to His creatures</a:t>
            </a:r>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35</a:t>
            </a:fld>
            <a:endParaRPr lang="en-US"/>
          </a:p>
        </p:txBody>
      </p:sp>
      <p:sp>
        <p:nvSpPr>
          <p:cNvPr id="5" name="Footer Placeholder 4">
            <a:extLst>
              <a:ext uri="{FF2B5EF4-FFF2-40B4-BE49-F238E27FC236}">
                <a16:creationId xmlns:a16="http://schemas.microsoft.com/office/drawing/2014/main" id="{CA96AFBC-B7F3-40D1-B877-F7FD76C2816C}"/>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B5E1A29D-4035-4E75-B885-1C8B25E2AA65}"/>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FF80F8A4-BF1E-4C11-86AB-4BB353752174}"/>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15672827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Are men capable of discerning inspiration to the point of knowing with certainty whether or not a specific book belongs in the canon? In themselves, of course, they are not. The principle is the same essentially as for the revelation itself. </a:t>
            </a:r>
          </a:p>
          <a:p>
            <a:pPr>
              <a:spcBef>
                <a:spcPct val="0"/>
              </a:spcBef>
            </a:pPr>
            <a:endParaRPr lang="en-US" altLang="en-US" dirty="0"/>
          </a:p>
          <a:p>
            <a:pPr>
              <a:spcBef>
                <a:spcPct val="0"/>
              </a:spcBef>
            </a:pPr>
            <a:r>
              <a:rPr lang="en-US" altLang="en-US" dirty="0"/>
              <a:t>How did God assemble the Canon?</a:t>
            </a:r>
          </a:p>
          <a:p>
            <a:pPr>
              <a:spcBef>
                <a:spcPct val="0"/>
              </a:spcBef>
            </a:pPr>
            <a:r>
              <a:rPr lang="en-US" altLang="en-US" dirty="0"/>
              <a:t>God grants </a:t>
            </a:r>
            <a:r>
              <a:rPr lang="en-US" altLang="en-US" b="1" dirty="0"/>
              <a:t>inspiration</a:t>
            </a:r>
            <a:r>
              <a:rPr lang="en-US" altLang="en-US" dirty="0"/>
              <a:t> to the sacred writers; </a:t>
            </a:r>
            <a:r>
              <a:rPr lang="en-US" altLang="en-US" b="1" dirty="0"/>
              <a:t>illumination</a:t>
            </a:r>
            <a:r>
              <a:rPr lang="en-US" altLang="en-US" dirty="0"/>
              <a:t> to the open-hearted individual reader, that he may understand the inspired text; and </a:t>
            </a:r>
            <a:r>
              <a:rPr lang="en-US" altLang="en-US" b="1" dirty="0"/>
              <a:t>discernment</a:t>
            </a:r>
            <a:r>
              <a:rPr lang="en-US" altLang="en-US" dirty="0"/>
              <a:t> to the body of believers, for the recognition of the books of divine origin and for the inclusion of these books in the canon.</a:t>
            </a:r>
          </a:p>
          <a:p>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36</a:t>
            </a:fld>
            <a:endParaRPr lang="en-US"/>
          </a:p>
        </p:txBody>
      </p:sp>
      <p:sp>
        <p:nvSpPr>
          <p:cNvPr id="5" name="Footer Placeholder 4">
            <a:extLst>
              <a:ext uri="{FF2B5EF4-FFF2-40B4-BE49-F238E27FC236}">
                <a16:creationId xmlns:a16="http://schemas.microsoft.com/office/drawing/2014/main" id="{D271D93F-BD02-424E-BCB9-7A64288BA32D}"/>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E9F59816-7C37-4842-B641-73410D62F053}"/>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31D9E045-2983-42E1-9444-E1B89575699C}"/>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31076178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Are men capable of discerning inspiration to the point of knowing with certainty whether or not a specific book belongs in the canon? In themselves, of course, they are not. The principle is the same essentially as for the revelation itself. </a:t>
            </a:r>
          </a:p>
          <a:p>
            <a:pPr>
              <a:spcBef>
                <a:spcPct val="0"/>
              </a:spcBef>
            </a:pPr>
            <a:endParaRPr lang="en-US" altLang="en-US" dirty="0"/>
          </a:p>
          <a:p>
            <a:pPr>
              <a:spcBef>
                <a:spcPct val="0"/>
              </a:spcBef>
            </a:pPr>
            <a:r>
              <a:rPr lang="en-US" altLang="en-US" dirty="0"/>
              <a:t>How did God assemble the Cannon?</a:t>
            </a:r>
          </a:p>
          <a:p>
            <a:pPr>
              <a:spcBef>
                <a:spcPct val="0"/>
              </a:spcBef>
            </a:pPr>
            <a:r>
              <a:rPr lang="en-US" altLang="en-US" dirty="0"/>
              <a:t>God grants </a:t>
            </a:r>
            <a:r>
              <a:rPr lang="en-US" altLang="en-US" b="1" dirty="0"/>
              <a:t>inspiration</a:t>
            </a:r>
            <a:r>
              <a:rPr lang="en-US" altLang="en-US" dirty="0"/>
              <a:t> to the sacred writers; </a:t>
            </a:r>
            <a:r>
              <a:rPr lang="en-US" altLang="en-US" b="1" dirty="0"/>
              <a:t>illumination</a:t>
            </a:r>
            <a:r>
              <a:rPr lang="en-US" altLang="en-US" dirty="0"/>
              <a:t> to the open-hearted individual reader, that he may understand the inspired text; and </a:t>
            </a:r>
            <a:r>
              <a:rPr lang="en-US" altLang="en-US" b="1" dirty="0"/>
              <a:t>discernment</a:t>
            </a:r>
            <a:r>
              <a:rPr lang="en-US" altLang="en-US" dirty="0"/>
              <a:t> to the body of believers, for the recognition of the books of divine origin and for the inclusion of these books in the canon.</a:t>
            </a:r>
          </a:p>
          <a:p>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37</a:t>
            </a:fld>
            <a:endParaRPr lang="en-US"/>
          </a:p>
        </p:txBody>
      </p:sp>
      <p:sp>
        <p:nvSpPr>
          <p:cNvPr id="5" name="Footer Placeholder 4">
            <a:extLst>
              <a:ext uri="{FF2B5EF4-FFF2-40B4-BE49-F238E27FC236}">
                <a16:creationId xmlns:a16="http://schemas.microsoft.com/office/drawing/2014/main" id="{AE681216-FCA5-4ED9-AEA5-054CA786E998}"/>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65050132-A79F-4386-A201-0113D1EB2CC3}"/>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4572DB3D-605D-4BAA-8878-8A7C551E6514}"/>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37148635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1-2 - Introduction to Biblical Dispensationalism</a:t>
            </a:r>
          </a:p>
        </p:txBody>
      </p:sp>
      <p:sp>
        <p:nvSpPr>
          <p:cNvPr id="5" name="Date Placeholder 4"/>
          <p:cNvSpPr>
            <a:spLocks noGrp="1"/>
          </p:cNvSpPr>
          <p:nvPr>
            <p:ph type="dt" idx="1"/>
          </p:nvPr>
        </p:nvSpPr>
        <p:spPr/>
        <p:txBody>
          <a:bodyPr/>
          <a:lstStyle/>
          <a:p>
            <a:r>
              <a:rPr lang="en-US"/>
              <a:t>10/3/2018</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593BF39D-59FE-4703-8D79-4FF36B8C7479}" type="slidenum">
              <a:rPr lang="en-US" smtClean="0"/>
              <a:t>38</a:t>
            </a:fld>
            <a:endParaRPr lang="en-US"/>
          </a:p>
        </p:txBody>
      </p:sp>
    </p:spTree>
    <p:extLst>
      <p:ext uri="{BB962C8B-B14F-4D97-AF65-F5344CB8AC3E}">
        <p14:creationId xmlns:p14="http://schemas.microsoft.com/office/powerpoint/2010/main" val="16639299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9" indent="-241629">
              <a:buAutoNum type="arabicPeriod"/>
            </a:pPr>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39</a:t>
            </a:fld>
            <a:endParaRPr lang="en-US"/>
          </a:p>
        </p:txBody>
      </p:sp>
      <p:sp>
        <p:nvSpPr>
          <p:cNvPr id="5" name="Footer Placeholder 4">
            <a:extLst>
              <a:ext uri="{FF2B5EF4-FFF2-40B4-BE49-F238E27FC236}">
                <a16:creationId xmlns:a16="http://schemas.microsoft.com/office/drawing/2014/main" id="{9DE31FBF-3E5F-4F2E-8AA7-57E687D6830C}"/>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6C82B404-7812-489F-8471-C4ECF8503C95}"/>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4B013F65-A0B1-4CEF-8615-AED5C2EA4D77}"/>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3798234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aseline="0" dirty="0"/>
              <a:t>Revelation – The act by which God makes Himself known to His creatures</a:t>
            </a:r>
            <a:endParaRPr lang="en-US" dirty="0"/>
          </a:p>
          <a:p>
            <a:endParaRPr lang="en-US" dirty="0"/>
          </a:p>
          <a:p>
            <a:pPr marL="241629" indent="-241629">
              <a:buAutoNum type="arabicPeriod"/>
            </a:pPr>
            <a:r>
              <a:rPr lang="en-US" dirty="0"/>
              <a:t>God is,</a:t>
            </a:r>
            <a:r>
              <a:rPr lang="en-US" baseline="0" dirty="0"/>
              <a:t> by definition, inaccessible to the creature. Isa 55:9, 1 Tim 6:15-16, Isa 45:15</a:t>
            </a:r>
          </a:p>
          <a:p>
            <a:pPr marL="241629" indent="-241629">
              <a:buAutoNum type="arabicPeriod"/>
            </a:pPr>
            <a:r>
              <a:rPr lang="en-US" baseline="0" dirty="0"/>
              <a:t>By the fall, man broke the contact with God. </a:t>
            </a:r>
            <a:r>
              <a:rPr lang="en-US" baseline="0" dirty="0" err="1"/>
              <a:t>Eph</a:t>
            </a:r>
            <a:r>
              <a:rPr lang="en-US" baseline="0" dirty="0"/>
              <a:t> 2:1,5; 1 Cor 2:14; 2 Cor 4:4</a:t>
            </a:r>
          </a:p>
          <a:p>
            <a:pPr marL="241629" indent="-241629">
              <a:buAutoNum type="arabicPeriod"/>
            </a:pPr>
            <a:r>
              <a:rPr lang="en-US" baseline="0" dirty="0"/>
              <a:t>The revelation of God in nature. Rom 1:19-21; Ps 19:1; Ps 8:3-4</a:t>
            </a:r>
          </a:p>
          <a:p>
            <a:pPr marL="241629" indent="-241629">
              <a:buAutoNum type="arabicPeriod"/>
            </a:pPr>
            <a:r>
              <a:rPr lang="en-US" baseline="0" dirty="0"/>
              <a:t>The voice of God in conscience. Rom 2:14-16; 1 Tim 1:19</a:t>
            </a:r>
          </a:p>
          <a:p>
            <a:pPr marL="241629" indent="-241629">
              <a:buAutoNum type="arabicPeriod"/>
            </a:pPr>
            <a:endParaRPr lang="en-US" baseline="0" dirty="0"/>
          </a:p>
        </p:txBody>
      </p:sp>
      <p:sp>
        <p:nvSpPr>
          <p:cNvPr id="4" name="Slide Number Placeholder 3"/>
          <p:cNvSpPr>
            <a:spLocks noGrp="1"/>
          </p:cNvSpPr>
          <p:nvPr>
            <p:ph type="sldNum" sz="quarter" idx="10"/>
          </p:nvPr>
        </p:nvSpPr>
        <p:spPr/>
        <p:txBody>
          <a:bodyPr/>
          <a:lstStyle/>
          <a:p>
            <a:fld id="{593BF39D-59FE-4703-8D79-4FF36B8C7479}" type="slidenum">
              <a:rPr lang="en-US" smtClean="0"/>
              <a:t>4</a:t>
            </a:fld>
            <a:endParaRPr lang="en-US"/>
          </a:p>
        </p:txBody>
      </p:sp>
      <p:sp>
        <p:nvSpPr>
          <p:cNvPr id="5" name="Footer Placeholder 4">
            <a:extLst>
              <a:ext uri="{FF2B5EF4-FFF2-40B4-BE49-F238E27FC236}">
                <a16:creationId xmlns:a16="http://schemas.microsoft.com/office/drawing/2014/main" id="{32D8F636-3F80-49AB-A02D-53C4DDD2DD23}"/>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AEA6107B-D2F8-4744-8CA6-6FE13F7CBC84}"/>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6D0035BC-E082-4D41-9395-5C181B97A124}"/>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9045356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40</a:t>
            </a:fld>
            <a:endParaRPr lang="en-US"/>
          </a:p>
        </p:txBody>
      </p:sp>
      <p:sp>
        <p:nvSpPr>
          <p:cNvPr id="5" name="Footer Placeholder 4">
            <a:extLst>
              <a:ext uri="{FF2B5EF4-FFF2-40B4-BE49-F238E27FC236}">
                <a16:creationId xmlns:a16="http://schemas.microsoft.com/office/drawing/2014/main" id="{F0214F6E-76D8-4B02-AF74-713DA465B00E}"/>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91025A0D-CA4C-4EAE-AD0F-B94E6D162591}"/>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1EE99503-68A7-497C-9DBF-FE2D6DCA6F2F}"/>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1221727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5009" indent="-245009">
              <a:spcBef>
                <a:spcPct val="0"/>
              </a:spcBef>
              <a:buFontTx/>
              <a:buAutoNum type="arabicPeriod"/>
            </a:pPr>
            <a:endParaRPr lang="en-US" alt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41</a:t>
            </a:fld>
            <a:endParaRPr lang="en-US"/>
          </a:p>
        </p:txBody>
      </p:sp>
      <p:sp>
        <p:nvSpPr>
          <p:cNvPr id="5" name="Footer Placeholder 4">
            <a:extLst>
              <a:ext uri="{FF2B5EF4-FFF2-40B4-BE49-F238E27FC236}">
                <a16:creationId xmlns:a16="http://schemas.microsoft.com/office/drawing/2014/main" id="{DBE8CF2A-0894-4014-8560-578C82DFF9C2}"/>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3DAA84CC-500A-48C8-8797-9B71CD109336}"/>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698228D3-0874-4B24-91B6-8229D3239F94}"/>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25701623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alt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42</a:t>
            </a:fld>
            <a:endParaRPr lang="en-US"/>
          </a:p>
        </p:txBody>
      </p:sp>
      <p:sp>
        <p:nvSpPr>
          <p:cNvPr id="5" name="Footer Placeholder 4">
            <a:extLst>
              <a:ext uri="{FF2B5EF4-FFF2-40B4-BE49-F238E27FC236}">
                <a16:creationId xmlns:a16="http://schemas.microsoft.com/office/drawing/2014/main" id="{8B5AA11F-F470-4135-919E-3BAD466C5E15}"/>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3BC04DBF-2942-42AD-9B47-112DD95FF1CC}"/>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DA39CA04-4384-49BF-892D-BD5CBE930FAB}"/>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8495880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5009" indent="-245009">
              <a:spcBef>
                <a:spcPct val="0"/>
              </a:spcBef>
              <a:buFontTx/>
              <a:buAutoNum type="arabicPeriod"/>
            </a:pPr>
            <a:r>
              <a:rPr lang="en-US" altLang="en-US" dirty="0"/>
              <a:t>The Bible is a closed volume of literature, having a cohesive historical context that is obviously differentiated from all other writings.</a:t>
            </a:r>
          </a:p>
          <a:p>
            <a:pPr marL="245009" indent="-245009">
              <a:spcBef>
                <a:spcPct val="0"/>
              </a:spcBef>
              <a:buFontTx/>
              <a:buAutoNum type="arabicPeriod"/>
            </a:pPr>
            <a:r>
              <a:rPr lang="en-US" altLang="en-US" dirty="0"/>
              <a:t>The Holy Spirit chose human language to convey the Word of God. Thus, an ordinary use of language conveys to us what God wants us to know.</a:t>
            </a:r>
          </a:p>
          <a:p>
            <a:pPr marL="245009" indent="-245009">
              <a:spcBef>
                <a:spcPct val="0"/>
              </a:spcBef>
              <a:buFontTx/>
              <a:buAutoNum type="arabicPeriod"/>
            </a:pPr>
            <a:r>
              <a:rPr lang="en-US" altLang="en-US" dirty="0"/>
              <a:t>Words and thoughts must be understood within the setting, the time frame, the mood of the moment, the culture, etc.</a:t>
            </a:r>
          </a:p>
          <a:p>
            <a:pPr marL="245009" indent="-245009">
              <a:spcBef>
                <a:spcPct val="0"/>
              </a:spcBef>
              <a:buFontTx/>
              <a:buAutoNum type="arabicPeriod"/>
            </a:pPr>
            <a:r>
              <a:rPr lang="en-US" altLang="en-US" dirty="0"/>
              <a:t>A mastery of the historical setting and of the grammar used is imperative to comprehending the sense of a given sentence or paragraph.</a:t>
            </a:r>
          </a:p>
          <a:p>
            <a:pPr marL="245009" indent="-245009">
              <a:spcBef>
                <a:spcPct val="0"/>
              </a:spcBef>
              <a:buFontTx/>
              <a:buAutoNum type="arabicPeriod"/>
            </a:pPr>
            <a:r>
              <a:rPr lang="en-US" altLang="en-US" dirty="0"/>
              <a:t>Behind the poetry are literal concepts that in turn give meaning to the poetic language, i.e., “the hills skipped like lambs”</a:t>
            </a:r>
          </a:p>
          <a:p>
            <a:pPr marL="245009" indent="-245009">
              <a:spcBef>
                <a:spcPct val="0"/>
              </a:spcBef>
              <a:buFontTx/>
              <a:buAutoNum type="arabicPeriod"/>
            </a:pPr>
            <a:r>
              <a:rPr lang="en-US" altLang="en-US" dirty="0"/>
              <a:t>The Biblical interpreter must use common sense in interpreting figurative language.</a:t>
            </a:r>
          </a:p>
        </p:txBody>
      </p:sp>
      <p:sp>
        <p:nvSpPr>
          <p:cNvPr id="4" name="Slide Number Placeholder 3"/>
          <p:cNvSpPr>
            <a:spLocks noGrp="1"/>
          </p:cNvSpPr>
          <p:nvPr>
            <p:ph type="sldNum" sz="quarter" idx="10"/>
          </p:nvPr>
        </p:nvSpPr>
        <p:spPr/>
        <p:txBody>
          <a:bodyPr/>
          <a:lstStyle/>
          <a:p>
            <a:fld id="{593BF39D-59FE-4703-8D79-4FF36B8C7479}" type="slidenum">
              <a:rPr lang="en-US" smtClean="0"/>
              <a:t>43</a:t>
            </a:fld>
            <a:endParaRPr lang="en-US"/>
          </a:p>
        </p:txBody>
      </p:sp>
      <p:sp>
        <p:nvSpPr>
          <p:cNvPr id="5" name="Footer Placeholder 4">
            <a:extLst>
              <a:ext uri="{FF2B5EF4-FFF2-40B4-BE49-F238E27FC236}">
                <a16:creationId xmlns:a16="http://schemas.microsoft.com/office/drawing/2014/main" id="{5C17EC6D-EE4D-49C4-9918-0E78CFD8833B}"/>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C79A6B2C-E98D-484F-A5B6-944A57E0113E}"/>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6F4ECA2F-0BB6-4B6A-A37A-B312CE0A4090}"/>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42075192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5009" indent="-245009">
              <a:spcBef>
                <a:spcPct val="0"/>
              </a:spcBef>
              <a:buFontTx/>
              <a:buAutoNum type="arabicPeriod"/>
            </a:pPr>
            <a:r>
              <a:rPr lang="en-US" altLang="en-US" dirty="0"/>
              <a:t>The Bible is a closed volume of literature, having a cohesive historical context that is obviously differentiated from all other writings.</a:t>
            </a:r>
          </a:p>
          <a:p>
            <a:pPr marL="245009" indent="-245009">
              <a:spcBef>
                <a:spcPct val="0"/>
              </a:spcBef>
              <a:buFontTx/>
              <a:buAutoNum type="arabicPeriod"/>
            </a:pPr>
            <a:r>
              <a:rPr lang="en-US" altLang="en-US" dirty="0"/>
              <a:t>The Holy Spirit chose human language to convey the Word of God. Thus, an ordinary use of language conveys to us what God wants us to know.</a:t>
            </a:r>
          </a:p>
          <a:p>
            <a:pPr marL="245009" indent="-245009">
              <a:spcBef>
                <a:spcPct val="0"/>
              </a:spcBef>
              <a:buFontTx/>
              <a:buAutoNum type="arabicPeriod"/>
            </a:pPr>
            <a:r>
              <a:rPr lang="en-US" altLang="en-US" dirty="0"/>
              <a:t>Words and thoughts must be understood within the setting, the time frame, the mood of the moment, the culture, etc.</a:t>
            </a:r>
          </a:p>
          <a:p>
            <a:pPr marL="245009" indent="-245009">
              <a:spcBef>
                <a:spcPct val="0"/>
              </a:spcBef>
              <a:buFontTx/>
              <a:buAutoNum type="arabicPeriod"/>
            </a:pPr>
            <a:r>
              <a:rPr lang="en-US" altLang="en-US" dirty="0"/>
              <a:t>A mastery of the historical setting and of the grammar used is imperative to comprehending the sense of a given sentence or paragraph.</a:t>
            </a:r>
          </a:p>
          <a:p>
            <a:pPr marL="245009" indent="-245009">
              <a:spcBef>
                <a:spcPct val="0"/>
              </a:spcBef>
              <a:buFontTx/>
              <a:buAutoNum type="arabicPeriod"/>
            </a:pPr>
            <a:r>
              <a:rPr lang="en-US" altLang="en-US" dirty="0"/>
              <a:t>Behind the poetry are literal concepts that in turn give meaning to the poetic language, i.e., “the hills skipped like lambs”</a:t>
            </a:r>
          </a:p>
          <a:p>
            <a:pPr marL="245009" indent="-245009">
              <a:spcBef>
                <a:spcPct val="0"/>
              </a:spcBef>
              <a:buFontTx/>
              <a:buAutoNum type="arabicPeriod"/>
            </a:pPr>
            <a:r>
              <a:rPr lang="en-US" altLang="en-US" dirty="0"/>
              <a:t>The Biblical interpreter must use common sense in interpreting figurative language.</a:t>
            </a:r>
          </a:p>
        </p:txBody>
      </p:sp>
      <p:sp>
        <p:nvSpPr>
          <p:cNvPr id="4" name="Slide Number Placeholder 3"/>
          <p:cNvSpPr>
            <a:spLocks noGrp="1"/>
          </p:cNvSpPr>
          <p:nvPr>
            <p:ph type="sldNum" sz="quarter" idx="10"/>
          </p:nvPr>
        </p:nvSpPr>
        <p:spPr/>
        <p:txBody>
          <a:bodyPr/>
          <a:lstStyle/>
          <a:p>
            <a:fld id="{593BF39D-59FE-4703-8D79-4FF36B8C7479}" type="slidenum">
              <a:rPr lang="en-US" smtClean="0"/>
              <a:t>44</a:t>
            </a:fld>
            <a:endParaRPr lang="en-US"/>
          </a:p>
        </p:txBody>
      </p:sp>
      <p:sp>
        <p:nvSpPr>
          <p:cNvPr id="5" name="Footer Placeholder 4">
            <a:extLst>
              <a:ext uri="{FF2B5EF4-FFF2-40B4-BE49-F238E27FC236}">
                <a16:creationId xmlns:a16="http://schemas.microsoft.com/office/drawing/2014/main" id="{29CAB9B5-6559-4876-B865-51C36CB568CC}"/>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A0D5EBB4-9D2C-4ED7-8B60-B6807C94F4B5}"/>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8CFC1B9C-7DFD-42D6-9DF5-32B5E8EF1FBD}"/>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36498273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5009" indent="-245009">
              <a:spcBef>
                <a:spcPct val="0"/>
              </a:spcBef>
              <a:buFontTx/>
              <a:buAutoNum type="arabicPeriod"/>
            </a:pPr>
            <a:r>
              <a:rPr lang="en-US" altLang="en-US" dirty="0"/>
              <a:t>The Bible is a closed volume of literature, having a cohesive historical context that is obviously differentiated from all other writings.</a:t>
            </a:r>
          </a:p>
          <a:p>
            <a:pPr marL="245009" indent="-245009">
              <a:spcBef>
                <a:spcPct val="0"/>
              </a:spcBef>
              <a:buFontTx/>
              <a:buAutoNum type="arabicPeriod"/>
            </a:pPr>
            <a:r>
              <a:rPr lang="en-US" altLang="en-US" dirty="0"/>
              <a:t>The Holy Spirit chose human language to convey the Word of God. Thus, an ordinary use of language conveys to us what God wants us to know.</a:t>
            </a:r>
          </a:p>
          <a:p>
            <a:pPr marL="245009" indent="-245009">
              <a:spcBef>
                <a:spcPct val="0"/>
              </a:spcBef>
              <a:buFontTx/>
              <a:buAutoNum type="arabicPeriod"/>
            </a:pPr>
            <a:r>
              <a:rPr lang="en-US" altLang="en-US" dirty="0"/>
              <a:t>Words and thoughts must be understood within the setting, the time frame, the mood of the moment, the culture, etc.</a:t>
            </a:r>
          </a:p>
          <a:p>
            <a:pPr marL="245009" indent="-245009">
              <a:spcBef>
                <a:spcPct val="0"/>
              </a:spcBef>
              <a:buFontTx/>
              <a:buAutoNum type="arabicPeriod"/>
            </a:pPr>
            <a:r>
              <a:rPr lang="en-US" altLang="en-US" dirty="0"/>
              <a:t>A mastery of the historical setting and of the grammar used is imperative to comprehending the sense of a given sentence or paragraph.</a:t>
            </a:r>
          </a:p>
          <a:p>
            <a:pPr marL="245009" indent="-245009">
              <a:spcBef>
                <a:spcPct val="0"/>
              </a:spcBef>
              <a:buFontTx/>
              <a:buAutoNum type="arabicPeriod"/>
            </a:pPr>
            <a:r>
              <a:rPr lang="en-US" altLang="en-US" dirty="0"/>
              <a:t>Behind the poetry are literal concepts that in turn give meaning to the poetic language, i.e., “the hills skipped like lambs”</a:t>
            </a:r>
          </a:p>
          <a:p>
            <a:pPr marL="245009" indent="-245009">
              <a:spcBef>
                <a:spcPct val="0"/>
              </a:spcBef>
              <a:buFontTx/>
              <a:buAutoNum type="arabicPeriod"/>
            </a:pPr>
            <a:r>
              <a:rPr lang="en-US" altLang="en-US" dirty="0"/>
              <a:t>The Biblical interpreter must use common sense in interpreting figurative language.</a:t>
            </a:r>
          </a:p>
        </p:txBody>
      </p:sp>
      <p:sp>
        <p:nvSpPr>
          <p:cNvPr id="4" name="Slide Number Placeholder 3"/>
          <p:cNvSpPr>
            <a:spLocks noGrp="1"/>
          </p:cNvSpPr>
          <p:nvPr>
            <p:ph type="sldNum" sz="quarter" idx="10"/>
          </p:nvPr>
        </p:nvSpPr>
        <p:spPr/>
        <p:txBody>
          <a:bodyPr/>
          <a:lstStyle/>
          <a:p>
            <a:fld id="{593BF39D-59FE-4703-8D79-4FF36B8C7479}" type="slidenum">
              <a:rPr lang="en-US" smtClean="0"/>
              <a:t>45</a:t>
            </a:fld>
            <a:endParaRPr lang="en-US"/>
          </a:p>
        </p:txBody>
      </p:sp>
      <p:sp>
        <p:nvSpPr>
          <p:cNvPr id="5" name="Footer Placeholder 4">
            <a:extLst>
              <a:ext uri="{FF2B5EF4-FFF2-40B4-BE49-F238E27FC236}">
                <a16:creationId xmlns:a16="http://schemas.microsoft.com/office/drawing/2014/main" id="{B93B3EFC-FB0A-48CF-B8CF-E7A602B3854D}"/>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3C459452-89A0-4DD9-8B0F-E48309C255F5}"/>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D7A76D97-4F78-467D-9293-EE6B30D1C115}"/>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8418970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5009" indent="-245009">
              <a:spcBef>
                <a:spcPct val="0"/>
              </a:spcBef>
              <a:buFontTx/>
              <a:buAutoNum type="arabicPeriod"/>
            </a:pPr>
            <a:r>
              <a:rPr lang="en-US" altLang="en-US" dirty="0"/>
              <a:t>The Bible is a closed volume of literature, having a cohesive historical context that is obviously differentiated from all other writings.</a:t>
            </a:r>
          </a:p>
          <a:p>
            <a:pPr marL="245009" indent="-245009">
              <a:spcBef>
                <a:spcPct val="0"/>
              </a:spcBef>
              <a:buFontTx/>
              <a:buAutoNum type="arabicPeriod"/>
            </a:pPr>
            <a:r>
              <a:rPr lang="en-US" altLang="en-US" dirty="0"/>
              <a:t>The Holy Spirit chose human language to convey the Word of God. Thus, an ordinary use of language conveys to us what God wants us to know.</a:t>
            </a:r>
          </a:p>
          <a:p>
            <a:pPr marL="245009" indent="-245009">
              <a:spcBef>
                <a:spcPct val="0"/>
              </a:spcBef>
              <a:buFontTx/>
              <a:buAutoNum type="arabicPeriod"/>
            </a:pPr>
            <a:r>
              <a:rPr lang="en-US" altLang="en-US" dirty="0"/>
              <a:t>Words and thoughts must be understood within the setting, the time frame, the mood of the moment, the culture, etc.</a:t>
            </a:r>
          </a:p>
          <a:p>
            <a:pPr marL="245009" indent="-245009">
              <a:spcBef>
                <a:spcPct val="0"/>
              </a:spcBef>
              <a:buFontTx/>
              <a:buAutoNum type="arabicPeriod"/>
            </a:pPr>
            <a:r>
              <a:rPr lang="en-US" altLang="en-US" dirty="0"/>
              <a:t>A mastery of the historical setting and of the grammar used is imperative to comprehending the sense of a given sentence or paragraph.</a:t>
            </a:r>
          </a:p>
          <a:p>
            <a:pPr marL="245009" indent="-245009">
              <a:spcBef>
                <a:spcPct val="0"/>
              </a:spcBef>
              <a:buFontTx/>
              <a:buAutoNum type="arabicPeriod"/>
            </a:pPr>
            <a:r>
              <a:rPr lang="en-US" altLang="en-US" dirty="0"/>
              <a:t>Behind the poetry are literal concepts that in turn give meaning to the poetic language, i.e., “the hills skipped like lambs”</a:t>
            </a:r>
          </a:p>
          <a:p>
            <a:pPr marL="245009" indent="-245009">
              <a:spcBef>
                <a:spcPct val="0"/>
              </a:spcBef>
              <a:buFontTx/>
              <a:buAutoNum type="arabicPeriod"/>
            </a:pPr>
            <a:r>
              <a:rPr lang="en-US" altLang="en-US" dirty="0"/>
              <a:t>The Biblical interpreter must use common sense in interpreting figurative language.</a:t>
            </a:r>
          </a:p>
        </p:txBody>
      </p:sp>
      <p:sp>
        <p:nvSpPr>
          <p:cNvPr id="4" name="Slide Number Placeholder 3"/>
          <p:cNvSpPr>
            <a:spLocks noGrp="1"/>
          </p:cNvSpPr>
          <p:nvPr>
            <p:ph type="sldNum" sz="quarter" idx="10"/>
          </p:nvPr>
        </p:nvSpPr>
        <p:spPr/>
        <p:txBody>
          <a:bodyPr/>
          <a:lstStyle/>
          <a:p>
            <a:fld id="{593BF39D-59FE-4703-8D79-4FF36B8C7479}" type="slidenum">
              <a:rPr lang="en-US" smtClean="0"/>
              <a:t>46</a:t>
            </a:fld>
            <a:endParaRPr lang="en-US"/>
          </a:p>
        </p:txBody>
      </p:sp>
      <p:sp>
        <p:nvSpPr>
          <p:cNvPr id="5" name="Footer Placeholder 4">
            <a:extLst>
              <a:ext uri="{FF2B5EF4-FFF2-40B4-BE49-F238E27FC236}">
                <a16:creationId xmlns:a16="http://schemas.microsoft.com/office/drawing/2014/main" id="{D85429BC-BF25-4F93-A07C-4E1FBDD00918}"/>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37C3C6F0-61F1-4D66-8006-A17C0832EE55}"/>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33D0E48E-C6F0-4493-BED4-4BA9A986A564}"/>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17339833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5009" indent="-245009">
              <a:spcBef>
                <a:spcPct val="0"/>
              </a:spcBef>
              <a:buFontTx/>
              <a:buAutoNum type="arabicPeriod"/>
            </a:pPr>
            <a:r>
              <a:rPr lang="en-US" altLang="en-US" dirty="0"/>
              <a:t>The Bible is a closed volume of literature, having a cohesive historical context that is obviously differentiated from all other writings.</a:t>
            </a:r>
          </a:p>
          <a:p>
            <a:pPr marL="245009" indent="-245009">
              <a:spcBef>
                <a:spcPct val="0"/>
              </a:spcBef>
              <a:buFontTx/>
              <a:buAutoNum type="arabicPeriod"/>
            </a:pPr>
            <a:r>
              <a:rPr lang="en-US" altLang="en-US" dirty="0"/>
              <a:t>The Holy Spirit chose human language to convey the Word of God. Thus, an ordinary use of language conveys to us what God wants us to know.</a:t>
            </a:r>
          </a:p>
          <a:p>
            <a:pPr marL="245009" indent="-245009">
              <a:spcBef>
                <a:spcPct val="0"/>
              </a:spcBef>
              <a:buFontTx/>
              <a:buAutoNum type="arabicPeriod"/>
            </a:pPr>
            <a:r>
              <a:rPr lang="en-US" altLang="en-US" dirty="0"/>
              <a:t>Words and thoughts must be understood within the setting, the time frame, the mood of the moment, the culture, etc.</a:t>
            </a:r>
          </a:p>
          <a:p>
            <a:pPr marL="245009" indent="-245009">
              <a:spcBef>
                <a:spcPct val="0"/>
              </a:spcBef>
              <a:buFontTx/>
              <a:buAutoNum type="arabicPeriod"/>
            </a:pPr>
            <a:r>
              <a:rPr lang="en-US" altLang="en-US" dirty="0"/>
              <a:t>A mastery of the historical setting and of the grammar used is imperative to comprehending the sense of a given sentence or paragraph.</a:t>
            </a:r>
          </a:p>
          <a:p>
            <a:pPr marL="245009" indent="-245009">
              <a:spcBef>
                <a:spcPct val="0"/>
              </a:spcBef>
              <a:buFontTx/>
              <a:buAutoNum type="arabicPeriod"/>
            </a:pPr>
            <a:r>
              <a:rPr lang="en-US" altLang="en-US" dirty="0"/>
              <a:t>Behind the poetry are literal concepts that in turn give meaning to the poetic language, i.e., “the hills skipped like lambs”</a:t>
            </a:r>
          </a:p>
          <a:p>
            <a:pPr marL="245009" indent="-245009">
              <a:spcBef>
                <a:spcPct val="0"/>
              </a:spcBef>
              <a:buFontTx/>
              <a:buAutoNum type="arabicPeriod"/>
            </a:pPr>
            <a:r>
              <a:rPr lang="en-US" altLang="en-US" dirty="0"/>
              <a:t>The Biblical interpreter must use common sense in interpreting figurative language.</a:t>
            </a:r>
          </a:p>
        </p:txBody>
      </p:sp>
      <p:sp>
        <p:nvSpPr>
          <p:cNvPr id="4" name="Slide Number Placeholder 3"/>
          <p:cNvSpPr>
            <a:spLocks noGrp="1"/>
          </p:cNvSpPr>
          <p:nvPr>
            <p:ph type="sldNum" sz="quarter" idx="10"/>
          </p:nvPr>
        </p:nvSpPr>
        <p:spPr/>
        <p:txBody>
          <a:bodyPr/>
          <a:lstStyle/>
          <a:p>
            <a:fld id="{593BF39D-59FE-4703-8D79-4FF36B8C7479}" type="slidenum">
              <a:rPr lang="en-US" smtClean="0"/>
              <a:t>47</a:t>
            </a:fld>
            <a:endParaRPr lang="en-US"/>
          </a:p>
        </p:txBody>
      </p:sp>
      <p:sp>
        <p:nvSpPr>
          <p:cNvPr id="5" name="Footer Placeholder 4">
            <a:extLst>
              <a:ext uri="{FF2B5EF4-FFF2-40B4-BE49-F238E27FC236}">
                <a16:creationId xmlns:a16="http://schemas.microsoft.com/office/drawing/2014/main" id="{9F548F09-C015-4901-9F7B-5FE96D7C9C6F}"/>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26F97D22-AC66-4908-889A-A88AA210FF64}"/>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B229D430-B285-4C08-B8A3-9F1C3236E780}"/>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11342013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5009" indent="-245009">
              <a:spcBef>
                <a:spcPct val="0"/>
              </a:spcBef>
              <a:buFontTx/>
              <a:buAutoNum type="arabicPeriod"/>
            </a:pPr>
            <a:r>
              <a:rPr lang="en-US" altLang="en-US" dirty="0"/>
              <a:t>The Bible is a closed volume of literature, having a cohesive historical context that is obviously differentiated from all other writings.</a:t>
            </a:r>
          </a:p>
          <a:p>
            <a:pPr marL="245009" indent="-245009">
              <a:spcBef>
                <a:spcPct val="0"/>
              </a:spcBef>
              <a:buFontTx/>
              <a:buAutoNum type="arabicPeriod"/>
            </a:pPr>
            <a:r>
              <a:rPr lang="en-US" altLang="en-US" dirty="0"/>
              <a:t>The Holy Spirit chose human language to convey the Word of God. Thus, an ordinary use of language conveys to us what God wants us to know.</a:t>
            </a:r>
          </a:p>
          <a:p>
            <a:pPr marL="245009" indent="-245009">
              <a:spcBef>
                <a:spcPct val="0"/>
              </a:spcBef>
              <a:buFontTx/>
              <a:buAutoNum type="arabicPeriod"/>
            </a:pPr>
            <a:r>
              <a:rPr lang="en-US" altLang="en-US" dirty="0"/>
              <a:t>Words and thoughts must be understood within the setting, the time frame, the mood of the moment, the culture, etc.</a:t>
            </a:r>
          </a:p>
          <a:p>
            <a:pPr marL="245009" indent="-245009">
              <a:spcBef>
                <a:spcPct val="0"/>
              </a:spcBef>
              <a:buFontTx/>
              <a:buAutoNum type="arabicPeriod"/>
            </a:pPr>
            <a:r>
              <a:rPr lang="en-US" altLang="en-US" dirty="0"/>
              <a:t>A mastery of the historical setting and of the grammar used is imperative to comprehending the sense of a given sentence or paragraph.</a:t>
            </a:r>
          </a:p>
          <a:p>
            <a:pPr marL="245009" indent="-245009">
              <a:spcBef>
                <a:spcPct val="0"/>
              </a:spcBef>
              <a:buFontTx/>
              <a:buAutoNum type="arabicPeriod"/>
            </a:pPr>
            <a:r>
              <a:rPr lang="en-US" altLang="en-US" dirty="0"/>
              <a:t>Behind the poetry are literal concepts that in turn give meaning to the poetic language, i.e., “the hills skipped like lambs”</a:t>
            </a:r>
          </a:p>
          <a:p>
            <a:pPr marL="245009" indent="-245009">
              <a:spcBef>
                <a:spcPct val="0"/>
              </a:spcBef>
              <a:buFontTx/>
              <a:buAutoNum type="arabicPeriod"/>
            </a:pPr>
            <a:r>
              <a:rPr lang="en-US" altLang="en-US" dirty="0"/>
              <a:t>The Biblical interpreter must use common sense in interpreting figurative language.</a:t>
            </a:r>
          </a:p>
        </p:txBody>
      </p:sp>
      <p:sp>
        <p:nvSpPr>
          <p:cNvPr id="4" name="Slide Number Placeholder 3"/>
          <p:cNvSpPr>
            <a:spLocks noGrp="1"/>
          </p:cNvSpPr>
          <p:nvPr>
            <p:ph type="sldNum" sz="quarter" idx="10"/>
          </p:nvPr>
        </p:nvSpPr>
        <p:spPr/>
        <p:txBody>
          <a:bodyPr/>
          <a:lstStyle/>
          <a:p>
            <a:fld id="{593BF39D-59FE-4703-8D79-4FF36B8C7479}" type="slidenum">
              <a:rPr lang="en-US" smtClean="0"/>
              <a:t>48</a:t>
            </a:fld>
            <a:endParaRPr lang="en-US"/>
          </a:p>
        </p:txBody>
      </p:sp>
      <p:sp>
        <p:nvSpPr>
          <p:cNvPr id="5" name="Footer Placeholder 4">
            <a:extLst>
              <a:ext uri="{FF2B5EF4-FFF2-40B4-BE49-F238E27FC236}">
                <a16:creationId xmlns:a16="http://schemas.microsoft.com/office/drawing/2014/main" id="{54DCE507-C008-4BA4-A0B2-F4F61FA5542E}"/>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92088616-1B87-44A6-9FFE-6C9F4A9163B4}"/>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237EBA69-BB0D-470B-B04A-83A047513244}"/>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37960437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5009" indent="-245009">
              <a:spcBef>
                <a:spcPct val="0"/>
              </a:spcBef>
              <a:buFontTx/>
              <a:buAutoNum type="arabicPeriod"/>
            </a:pPr>
            <a:r>
              <a:rPr lang="en-US" altLang="en-US" dirty="0"/>
              <a:t>The Bible is a closed volume of literature, having a cohesive historical context that is obviously differentiated from all other writings.</a:t>
            </a:r>
          </a:p>
          <a:p>
            <a:pPr marL="245009" indent="-245009">
              <a:spcBef>
                <a:spcPct val="0"/>
              </a:spcBef>
              <a:buFontTx/>
              <a:buAutoNum type="arabicPeriod"/>
            </a:pPr>
            <a:r>
              <a:rPr lang="en-US" altLang="en-US" dirty="0"/>
              <a:t>The Holy Spirit chose human language to convey the Word of God. Thus, an ordinary use of language conveys to us what God wants us to know.</a:t>
            </a:r>
          </a:p>
          <a:p>
            <a:pPr marL="245009" indent="-245009">
              <a:spcBef>
                <a:spcPct val="0"/>
              </a:spcBef>
              <a:buFontTx/>
              <a:buAutoNum type="arabicPeriod"/>
            </a:pPr>
            <a:r>
              <a:rPr lang="en-US" altLang="en-US" dirty="0"/>
              <a:t>Words and thoughts must be understood within the setting, the time frame, the mood of the moment, the culture, etc.</a:t>
            </a:r>
          </a:p>
          <a:p>
            <a:pPr marL="245009" indent="-245009">
              <a:spcBef>
                <a:spcPct val="0"/>
              </a:spcBef>
              <a:buFontTx/>
              <a:buAutoNum type="arabicPeriod"/>
            </a:pPr>
            <a:r>
              <a:rPr lang="en-US" altLang="en-US" dirty="0"/>
              <a:t>A mastery of the historical setting and of the grammar used is imperative to comprehending the sense of a given sentence or paragraph.</a:t>
            </a:r>
          </a:p>
          <a:p>
            <a:pPr marL="245009" indent="-245009">
              <a:spcBef>
                <a:spcPct val="0"/>
              </a:spcBef>
              <a:buFontTx/>
              <a:buAutoNum type="arabicPeriod"/>
            </a:pPr>
            <a:r>
              <a:rPr lang="en-US" altLang="en-US" dirty="0"/>
              <a:t>Behind the poetry are literal concepts that in turn give meaning to the poetic language, i.e., “the hills skipped like lambs”</a:t>
            </a:r>
          </a:p>
          <a:p>
            <a:pPr marL="245009" indent="-245009">
              <a:spcBef>
                <a:spcPct val="0"/>
              </a:spcBef>
              <a:buFontTx/>
              <a:buAutoNum type="arabicPeriod"/>
            </a:pPr>
            <a:r>
              <a:rPr lang="en-US" altLang="en-US" dirty="0"/>
              <a:t>The Biblical interpreter must use common sense in interpreting figurative language.</a:t>
            </a:r>
          </a:p>
        </p:txBody>
      </p:sp>
      <p:sp>
        <p:nvSpPr>
          <p:cNvPr id="4" name="Slide Number Placeholder 3"/>
          <p:cNvSpPr>
            <a:spLocks noGrp="1"/>
          </p:cNvSpPr>
          <p:nvPr>
            <p:ph type="sldNum" sz="quarter" idx="10"/>
          </p:nvPr>
        </p:nvSpPr>
        <p:spPr/>
        <p:txBody>
          <a:bodyPr/>
          <a:lstStyle/>
          <a:p>
            <a:fld id="{593BF39D-59FE-4703-8D79-4FF36B8C7479}" type="slidenum">
              <a:rPr lang="en-US" smtClean="0"/>
              <a:t>49</a:t>
            </a:fld>
            <a:endParaRPr lang="en-US"/>
          </a:p>
        </p:txBody>
      </p:sp>
      <p:sp>
        <p:nvSpPr>
          <p:cNvPr id="5" name="Footer Placeholder 4">
            <a:extLst>
              <a:ext uri="{FF2B5EF4-FFF2-40B4-BE49-F238E27FC236}">
                <a16:creationId xmlns:a16="http://schemas.microsoft.com/office/drawing/2014/main" id="{F04E23A5-BA12-4CED-AC4E-C670E3DD05C9}"/>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01131075-0F83-46FE-A867-B1F32671F992}"/>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99E0023B-7D08-4547-A579-BF23170A2D11}"/>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4123842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9" indent="-241629">
              <a:buAutoNum type="arabicPeriod"/>
            </a:pPr>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5</a:t>
            </a:fld>
            <a:endParaRPr lang="en-US"/>
          </a:p>
        </p:txBody>
      </p:sp>
      <p:sp>
        <p:nvSpPr>
          <p:cNvPr id="5" name="Footer Placeholder 4">
            <a:extLst>
              <a:ext uri="{FF2B5EF4-FFF2-40B4-BE49-F238E27FC236}">
                <a16:creationId xmlns:a16="http://schemas.microsoft.com/office/drawing/2014/main" id="{B34924AA-B40C-46D5-89B0-F0534209E893}"/>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F616D94F-CD66-4620-99B6-C0D3C868AB5F}"/>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D7408BA4-E107-449A-8693-5519148BD838}"/>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5671650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50</a:t>
            </a:fld>
            <a:endParaRPr lang="en-US"/>
          </a:p>
        </p:txBody>
      </p:sp>
      <p:sp>
        <p:nvSpPr>
          <p:cNvPr id="5" name="Footer Placeholder 4">
            <a:extLst>
              <a:ext uri="{FF2B5EF4-FFF2-40B4-BE49-F238E27FC236}">
                <a16:creationId xmlns:a16="http://schemas.microsoft.com/office/drawing/2014/main" id="{373E61F9-8BED-4EA4-9646-6C6E6D74A4EF}"/>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1518E103-1BFE-4480-91BC-5F5F973F53B9}"/>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5E81D869-C813-4E34-9837-BEFA2EB37230}"/>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38448928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51</a:t>
            </a:fld>
            <a:endParaRPr lang="en-US"/>
          </a:p>
        </p:txBody>
      </p:sp>
      <p:sp>
        <p:nvSpPr>
          <p:cNvPr id="5" name="Footer Placeholder 4">
            <a:extLst>
              <a:ext uri="{FF2B5EF4-FFF2-40B4-BE49-F238E27FC236}">
                <a16:creationId xmlns:a16="http://schemas.microsoft.com/office/drawing/2014/main" id="{46E86554-4097-401E-83BF-3AA4DF0181DA}"/>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E08B4DB4-3E31-4912-9578-12C672CA0EDF}"/>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0FA14479-B419-4961-ABC9-A438515907DC}"/>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18908538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7. The interpreter should avoid “wooden-headed literalism” that follows so stiff and rigid and interpretation that all normal human expression is destroyed.</a:t>
            </a:r>
          </a:p>
          <a:p>
            <a:pPr defTabSz="966612">
              <a:spcBef>
                <a:spcPct val="0"/>
              </a:spcBef>
              <a:defRPr/>
            </a:pPr>
            <a:r>
              <a:rPr lang="en-US" altLang="en-US" dirty="0"/>
              <a:t>8. The interpreter must familiarize himself with the customs and cultural norms related to the passage under consideration. </a:t>
            </a:r>
          </a:p>
          <a:p>
            <a:pPr>
              <a:spcBef>
                <a:spcPct val="0"/>
              </a:spcBef>
            </a:pPr>
            <a:r>
              <a:rPr lang="en-US" altLang="en-US" dirty="0"/>
              <a:t>9. The student of Scripture must observe carefully the context of a specific period in Bible history to ascertain how God worked in different ways.</a:t>
            </a:r>
          </a:p>
          <a:p>
            <a:pPr>
              <a:spcBef>
                <a:spcPct val="0"/>
              </a:spcBef>
            </a:pPr>
            <a:r>
              <a:rPr lang="en-US" altLang="en-US" dirty="0"/>
              <a:t>10. Not everything is revealed at the beginning of the Bible. Not only does each successive book presuppose the books that went before, but many passages in the earlier books clearly point to Scripture that was yet to come. God progressively, generation to generation, revealed new truth. Some things, such as the church, were mysteries and not previously revealed in the Old Testament.</a:t>
            </a:r>
          </a:p>
        </p:txBody>
      </p:sp>
      <p:sp>
        <p:nvSpPr>
          <p:cNvPr id="4" name="Slide Number Placeholder 3"/>
          <p:cNvSpPr>
            <a:spLocks noGrp="1"/>
          </p:cNvSpPr>
          <p:nvPr>
            <p:ph type="sldNum" sz="quarter" idx="10"/>
          </p:nvPr>
        </p:nvSpPr>
        <p:spPr/>
        <p:txBody>
          <a:bodyPr/>
          <a:lstStyle/>
          <a:p>
            <a:fld id="{593BF39D-59FE-4703-8D79-4FF36B8C7479}" type="slidenum">
              <a:rPr lang="en-US" smtClean="0"/>
              <a:t>52</a:t>
            </a:fld>
            <a:endParaRPr lang="en-US"/>
          </a:p>
        </p:txBody>
      </p:sp>
      <p:sp>
        <p:nvSpPr>
          <p:cNvPr id="5" name="Footer Placeholder 4">
            <a:extLst>
              <a:ext uri="{FF2B5EF4-FFF2-40B4-BE49-F238E27FC236}">
                <a16:creationId xmlns:a16="http://schemas.microsoft.com/office/drawing/2014/main" id="{DFB1D3A8-12D6-45E7-B321-58E71468E721}"/>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AF90B910-9CB9-4241-A1AF-A67D1B3DA78F}"/>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D035F524-1131-472C-ADF9-4C033E2BB661}"/>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1751327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7. The interpreter should avoid “wooden-headed literalism” that follows so stiff and rigid and interpretation that all normal human expression is destroyed.</a:t>
            </a:r>
          </a:p>
          <a:p>
            <a:pPr defTabSz="966612">
              <a:spcBef>
                <a:spcPct val="0"/>
              </a:spcBef>
              <a:defRPr/>
            </a:pPr>
            <a:r>
              <a:rPr lang="en-US" altLang="en-US" dirty="0"/>
              <a:t>8. The interpreter must familiarize himself with the customs and cultural norms related to the passage under consideration.</a:t>
            </a:r>
          </a:p>
          <a:p>
            <a:pPr>
              <a:spcBef>
                <a:spcPct val="0"/>
              </a:spcBef>
            </a:pPr>
            <a:r>
              <a:rPr lang="en-US" altLang="en-US" dirty="0"/>
              <a:t>9. The student of Scripture must observe carefully the context of a specific period in Bible history to ascertain how God worked in different ways.</a:t>
            </a:r>
          </a:p>
          <a:p>
            <a:pPr>
              <a:spcBef>
                <a:spcPct val="0"/>
              </a:spcBef>
            </a:pPr>
            <a:r>
              <a:rPr lang="en-US" altLang="en-US" dirty="0"/>
              <a:t>10. Not everything is revealed at the beginning of the Bible. Not only does each successive book presuppose the books that went before, but many passages in the earlier books clearly point to Scripture that was yet to come. God progressively, generation to generation, revealed new truth. Some things, such as the church, were mysteries and not previously revealed in the Old Testament.</a:t>
            </a:r>
          </a:p>
        </p:txBody>
      </p:sp>
      <p:sp>
        <p:nvSpPr>
          <p:cNvPr id="4" name="Slide Number Placeholder 3"/>
          <p:cNvSpPr>
            <a:spLocks noGrp="1"/>
          </p:cNvSpPr>
          <p:nvPr>
            <p:ph type="sldNum" sz="quarter" idx="10"/>
          </p:nvPr>
        </p:nvSpPr>
        <p:spPr/>
        <p:txBody>
          <a:bodyPr/>
          <a:lstStyle/>
          <a:p>
            <a:fld id="{593BF39D-59FE-4703-8D79-4FF36B8C7479}" type="slidenum">
              <a:rPr lang="en-US" smtClean="0"/>
              <a:t>53</a:t>
            </a:fld>
            <a:endParaRPr lang="en-US"/>
          </a:p>
        </p:txBody>
      </p:sp>
      <p:sp>
        <p:nvSpPr>
          <p:cNvPr id="5" name="Footer Placeholder 4">
            <a:extLst>
              <a:ext uri="{FF2B5EF4-FFF2-40B4-BE49-F238E27FC236}">
                <a16:creationId xmlns:a16="http://schemas.microsoft.com/office/drawing/2014/main" id="{E89056C3-DE09-4A32-BC78-13617E8238ED}"/>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A104947B-4BEB-4DCC-8259-EF2B47965FB8}"/>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24F19AAA-9867-405E-A3B2-F06C6DFBD48E}"/>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26345787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7. The interpreter should avoid “wooden-headed literalism” that follows so stiff and rigid and interpretation that all normal human expression is destroyed.</a:t>
            </a:r>
          </a:p>
          <a:p>
            <a:pPr defTabSz="966612">
              <a:spcBef>
                <a:spcPct val="0"/>
              </a:spcBef>
              <a:defRPr/>
            </a:pPr>
            <a:r>
              <a:rPr lang="en-US" altLang="en-US" dirty="0"/>
              <a:t>8. The interpreter must familiarize himself with the customs and cultural norms related to the passage under consideration.</a:t>
            </a:r>
          </a:p>
          <a:p>
            <a:pPr>
              <a:spcBef>
                <a:spcPct val="0"/>
              </a:spcBef>
            </a:pPr>
            <a:r>
              <a:rPr lang="en-US" altLang="en-US" dirty="0"/>
              <a:t>9. The student of Scripture must observe carefully the context of a specific period in Bible history to ascertain how God worked in different ways.</a:t>
            </a:r>
          </a:p>
          <a:p>
            <a:pPr>
              <a:spcBef>
                <a:spcPct val="0"/>
              </a:spcBef>
            </a:pPr>
            <a:r>
              <a:rPr lang="en-US" altLang="en-US" dirty="0"/>
              <a:t>10. Not everything is revealed at the beginning of the Bible. Not only does each successive book presuppose the books that went before, but many passages in the earlier books clearly point to Scripture that was yet to come. God progressively, generation to generation, revealed new truth. Some things, such as the church, were mysteries and not previously revealed in the Old Testament.</a:t>
            </a:r>
          </a:p>
        </p:txBody>
      </p:sp>
      <p:sp>
        <p:nvSpPr>
          <p:cNvPr id="4" name="Slide Number Placeholder 3"/>
          <p:cNvSpPr>
            <a:spLocks noGrp="1"/>
          </p:cNvSpPr>
          <p:nvPr>
            <p:ph type="sldNum" sz="quarter" idx="10"/>
          </p:nvPr>
        </p:nvSpPr>
        <p:spPr/>
        <p:txBody>
          <a:bodyPr/>
          <a:lstStyle/>
          <a:p>
            <a:fld id="{593BF39D-59FE-4703-8D79-4FF36B8C7479}" type="slidenum">
              <a:rPr lang="en-US" smtClean="0"/>
              <a:t>54</a:t>
            </a:fld>
            <a:endParaRPr lang="en-US"/>
          </a:p>
        </p:txBody>
      </p:sp>
      <p:sp>
        <p:nvSpPr>
          <p:cNvPr id="5" name="Footer Placeholder 4">
            <a:extLst>
              <a:ext uri="{FF2B5EF4-FFF2-40B4-BE49-F238E27FC236}">
                <a16:creationId xmlns:a16="http://schemas.microsoft.com/office/drawing/2014/main" id="{DF0A1384-0EED-4AEA-A002-871F8070AB1C}"/>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014BC00C-C93B-465E-8908-39841653A94E}"/>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4E382DCC-9378-4C97-9780-6D73B48EE077}"/>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15561206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7. The interpreter should avoid “wooden-headed literalism” that follows so stiff and rigid and interpretation that all normal human expression is destroyed.</a:t>
            </a:r>
          </a:p>
          <a:p>
            <a:pPr>
              <a:spcBef>
                <a:spcPct val="0"/>
              </a:spcBef>
            </a:pPr>
            <a:r>
              <a:rPr lang="en-US" altLang="en-US" dirty="0"/>
              <a:t>8. </a:t>
            </a:r>
          </a:p>
          <a:p>
            <a:pPr>
              <a:spcBef>
                <a:spcPct val="0"/>
              </a:spcBef>
            </a:pPr>
            <a:r>
              <a:rPr lang="en-US" altLang="en-US" dirty="0"/>
              <a:t>9. The student of Scripture must observe carefully the context of a specific period in Bible history to ascertain how God worked in different ways.</a:t>
            </a:r>
          </a:p>
          <a:p>
            <a:pPr>
              <a:spcBef>
                <a:spcPct val="0"/>
              </a:spcBef>
            </a:pPr>
            <a:r>
              <a:rPr lang="en-US" altLang="en-US" dirty="0"/>
              <a:t>10. Not everything is revealed at the beginning of the Bible. Not only does each successive book presuppose the books that went before, but many passages in the earlier books clearly point to Scripture that was yet to come. God progressively, generation to generation, revealed new truth. Some things, such as the church, were mysteries and not previously revealed in the Old Testament.</a:t>
            </a:r>
          </a:p>
        </p:txBody>
      </p:sp>
      <p:sp>
        <p:nvSpPr>
          <p:cNvPr id="4" name="Slide Number Placeholder 3"/>
          <p:cNvSpPr>
            <a:spLocks noGrp="1"/>
          </p:cNvSpPr>
          <p:nvPr>
            <p:ph type="sldNum" sz="quarter" idx="10"/>
          </p:nvPr>
        </p:nvSpPr>
        <p:spPr/>
        <p:txBody>
          <a:bodyPr/>
          <a:lstStyle/>
          <a:p>
            <a:fld id="{593BF39D-59FE-4703-8D79-4FF36B8C7479}" type="slidenum">
              <a:rPr lang="en-US" smtClean="0"/>
              <a:t>55</a:t>
            </a:fld>
            <a:endParaRPr lang="en-US"/>
          </a:p>
        </p:txBody>
      </p:sp>
      <p:sp>
        <p:nvSpPr>
          <p:cNvPr id="5" name="Footer Placeholder 4">
            <a:extLst>
              <a:ext uri="{FF2B5EF4-FFF2-40B4-BE49-F238E27FC236}">
                <a16:creationId xmlns:a16="http://schemas.microsoft.com/office/drawing/2014/main" id="{47C51A1D-F8FD-4CA3-BA9E-3575AD2A3954}"/>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E347E6F1-6F30-4CCC-A381-724BBDFE2B30}"/>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6ADB3D20-36F0-463A-B2B6-338168A113B4}"/>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12592527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Observation asks the question “what does it say”. </a:t>
            </a:r>
          </a:p>
          <a:p>
            <a:pPr>
              <a:spcBef>
                <a:spcPct val="0"/>
              </a:spcBef>
            </a:pPr>
            <a:r>
              <a:rPr lang="en-US" altLang="en-US" dirty="0"/>
              <a:t>Hermeneutics is the science (principles) and art (task) by which the meaning of the biblical text is determined.</a:t>
            </a:r>
          </a:p>
          <a:p>
            <a:pPr>
              <a:spcBef>
                <a:spcPct val="0"/>
              </a:spcBef>
            </a:pPr>
            <a:r>
              <a:rPr lang="en-US" altLang="en-US" dirty="0"/>
              <a:t>Exegesis is the determination of the meaning of the biblical text in its historical and literary contexts.</a:t>
            </a:r>
          </a:p>
          <a:p>
            <a:pPr>
              <a:spcBef>
                <a:spcPct val="0"/>
              </a:spcBef>
            </a:pPr>
            <a:r>
              <a:rPr lang="en-US" altLang="en-US" dirty="0"/>
              <a:t>Homiletics is the science (principles) and art (task) by which the meaning and relevance of the biblical text are communicated in a preaching situation.</a:t>
            </a:r>
          </a:p>
          <a:p>
            <a:pPr>
              <a:spcBef>
                <a:spcPct val="0"/>
              </a:spcBef>
            </a:pPr>
            <a:r>
              <a:rPr lang="en-US" altLang="en-US" dirty="0"/>
              <a:t>Pedagogy is the science (principles) and art (task) by which the meaning and relevance of the biblical text are communicated in a teaching situation.</a:t>
            </a:r>
          </a:p>
          <a:p>
            <a:pPr>
              <a:spcBef>
                <a:spcPct val="0"/>
              </a:spcBef>
            </a:pPr>
            <a:r>
              <a:rPr lang="en-US" altLang="en-US" dirty="0"/>
              <a:t>Exposition is the communication of the meaning of the text along with its relevance to present-day hearers.</a:t>
            </a:r>
          </a:p>
          <a:p>
            <a:pPr>
              <a:spcBef>
                <a:spcPct val="0"/>
              </a:spcBef>
            </a:pPr>
            <a:r>
              <a:rPr lang="en-US" altLang="en-US" dirty="0"/>
              <a:t>Concerning Edification: </a:t>
            </a:r>
          </a:p>
          <a:p>
            <a:pPr>
              <a:spcBef>
                <a:spcPct val="0"/>
              </a:spcBef>
            </a:pPr>
            <a:r>
              <a:rPr lang="en-US" altLang="en-US" dirty="0"/>
              <a:t>“All the historical, doctrinal, and practical truth of the Bible is for one purpose: to promote the spiritual prosperity of man. The Bible is not an end; it is a means.” Bernard Ramm</a:t>
            </a:r>
          </a:p>
          <a:p>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56</a:t>
            </a:fld>
            <a:endParaRPr lang="en-US"/>
          </a:p>
        </p:txBody>
      </p:sp>
      <p:sp>
        <p:nvSpPr>
          <p:cNvPr id="5" name="Footer Placeholder 4">
            <a:extLst>
              <a:ext uri="{FF2B5EF4-FFF2-40B4-BE49-F238E27FC236}">
                <a16:creationId xmlns:a16="http://schemas.microsoft.com/office/drawing/2014/main" id="{7F83B9F0-1B04-44C4-9997-6522E405FE8A}"/>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80AA55E9-D2A2-43BE-AF96-6AC6CD3A39E9}"/>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5BC0DA44-8143-4689-B595-57FA9FF42FD7}"/>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25891018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Hermeneutics is the science (principles) and art (task) by which the meaning of the biblical text is determined.</a:t>
            </a:r>
          </a:p>
          <a:p>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57</a:t>
            </a:fld>
            <a:endParaRPr lang="en-US"/>
          </a:p>
        </p:txBody>
      </p:sp>
      <p:sp>
        <p:nvSpPr>
          <p:cNvPr id="5" name="Footer Placeholder 4">
            <a:extLst>
              <a:ext uri="{FF2B5EF4-FFF2-40B4-BE49-F238E27FC236}">
                <a16:creationId xmlns:a16="http://schemas.microsoft.com/office/drawing/2014/main" id="{2457F318-DB68-4A51-A4E1-DE3510810A36}"/>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139602F4-641A-4992-AFF7-68EB70B4CBC8}"/>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FBECB592-3B87-4E9D-BC5B-0FA1D594415E}"/>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4208946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Observation asks the question “what does it say”. </a:t>
            </a:r>
          </a:p>
          <a:p>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58</a:t>
            </a:fld>
            <a:endParaRPr lang="en-US"/>
          </a:p>
        </p:txBody>
      </p:sp>
      <p:sp>
        <p:nvSpPr>
          <p:cNvPr id="5" name="Footer Placeholder 4">
            <a:extLst>
              <a:ext uri="{FF2B5EF4-FFF2-40B4-BE49-F238E27FC236}">
                <a16:creationId xmlns:a16="http://schemas.microsoft.com/office/drawing/2014/main" id="{BE1CB727-53D1-4E35-A3A8-78E23AB6037B}"/>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34242E98-4723-4BFA-AD23-0A733D29BF83}"/>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B5F6094C-EE7F-440F-BDCE-F30B0ADC7CDB}"/>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9057394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alt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59</a:t>
            </a:fld>
            <a:endParaRPr lang="en-US"/>
          </a:p>
        </p:txBody>
      </p:sp>
      <p:sp>
        <p:nvSpPr>
          <p:cNvPr id="5" name="Footer Placeholder 4">
            <a:extLst>
              <a:ext uri="{FF2B5EF4-FFF2-40B4-BE49-F238E27FC236}">
                <a16:creationId xmlns:a16="http://schemas.microsoft.com/office/drawing/2014/main" id="{2CFDBBE6-C9D2-4D34-829B-7B269122E169}"/>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4EA97376-0336-4179-BA86-C6091CB1D4B4}"/>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0A3D8758-3DB2-4D7E-B8D0-B349DDD1AA3B}"/>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4055836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9" indent="-241629">
              <a:buAutoNum type="arabicPeriod"/>
            </a:pPr>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6</a:t>
            </a:fld>
            <a:endParaRPr lang="en-US"/>
          </a:p>
        </p:txBody>
      </p:sp>
      <p:sp>
        <p:nvSpPr>
          <p:cNvPr id="5" name="Footer Placeholder 4">
            <a:extLst>
              <a:ext uri="{FF2B5EF4-FFF2-40B4-BE49-F238E27FC236}">
                <a16:creationId xmlns:a16="http://schemas.microsoft.com/office/drawing/2014/main" id="{1EFDE065-7B6B-41A6-AA23-8792F2DAB55C}"/>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1BF8DD74-1290-4EB6-A0A8-8F8775F0CF98}"/>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552196DB-2468-4096-ACBD-79864868496A}"/>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23767054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60</a:t>
            </a:fld>
            <a:endParaRPr lang="en-US"/>
          </a:p>
        </p:txBody>
      </p:sp>
      <p:sp>
        <p:nvSpPr>
          <p:cNvPr id="5" name="Footer Placeholder 4">
            <a:extLst>
              <a:ext uri="{FF2B5EF4-FFF2-40B4-BE49-F238E27FC236}">
                <a16:creationId xmlns:a16="http://schemas.microsoft.com/office/drawing/2014/main" id="{D2D627F4-4D4E-42A2-887A-C52468AD5167}"/>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FFE2FAD6-45F5-4FCD-9C3D-A0912729FD1B}"/>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9BA7EE28-7930-40F1-B817-DC601F515696}"/>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15085562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61</a:t>
            </a:fld>
            <a:endParaRPr lang="en-US"/>
          </a:p>
        </p:txBody>
      </p:sp>
      <p:sp>
        <p:nvSpPr>
          <p:cNvPr id="5" name="Footer Placeholder 4">
            <a:extLst>
              <a:ext uri="{FF2B5EF4-FFF2-40B4-BE49-F238E27FC236}">
                <a16:creationId xmlns:a16="http://schemas.microsoft.com/office/drawing/2014/main" id="{074303BA-BAD5-41A6-A0F8-233C08B293A7}"/>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68935418-B2AD-4F9C-B932-5084C61D5D05}"/>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88B4F7EA-AA7A-404D-BDDC-6F9CB1F4A85F}"/>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23561917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62</a:t>
            </a:fld>
            <a:endParaRPr lang="en-US"/>
          </a:p>
        </p:txBody>
      </p:sp>
      <p:sp>
        <p:nvSpPr>
          <p:cNvPr id="5" name="Footer Placeholder 4">
            <a:extLst>
              <a:ext uri="{FF2B5EF4-FFF2-40B4-BE49-F238E27FC236}">
                <a16:creationId xmlns:a16="http://schemas.microsoft.com/office/drawing/2014/main" id="{4BB0CB42-3B7C-43AD-A47A-D5C57F3EC806}"/>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1BA6ED31-E17D-4517-ADB1-FA48A7E683A3}"/>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0D610E66-3629-41D5-A5D1-9E9285136C15}"/>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321246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Exegesis is the determination of the meaning of the biblical text in its historical and literary contexts.</a:t>
            </a:r>
          </a:p>
          <a:p>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63</a:t>
            </a:fld>
            <a:endParaRPr lang="en-US"/>
          </a:p>
        </p:txBody>
      </p:sp>
      <p:sp>
        <p:nvSpPr>
          <p:cNvPr id="5" name="Footer Placeholder 4">
            <a:extLst>
              <a:ext uri="{FF2B5EF4-FFF2-40B4-BE49-F238E27FC236}">
                <a16:creationId xmlns:a16="http://schemas.microsoft.com/office/drawing/2014/main" id="{48A2F9E7-3BE0-4FF6-9CCB-05E5EB75D450}"/>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B9B1CA78-9F47-4E7B-ABBC-C14CB5105E57}"/>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3CA9A9EC-4A81-4352-A904-90594BC4746C}"/>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3122227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Theological Correlation refers t how the passage fits within the overall theological structure of the Bible.</a:t>
            </a:r>
          </a:p>
          <a:p>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64</a:t>
            </a:fld>
            <a:endParaRPr lang="en-US"/>
          </a:p>
        </p:txBody>
      </p:sp>
      <p:sp>
        <p:nvSpPr>
          <p:cNvPr id="5" name="Footer Placeholder 4">
            <a:extLst>
              <a:ext uri="{FF2B5EF4-FFF2-40B4-BE49-F238E27FC236}">
                <a16:creationId xmlns:a16="http://schemas.microsoft.com/office/drawing/2014/main" id="{D92C15A6-18EA-4CF1-8D88-CA2AACCAFA2C}"/>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A008B1E5-C44B-4F98-8BE1-C6ACA9A90420}"/>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62B67B25-1A8F-41A2-8ED6-49AFDDFA67EC}"/>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13908177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Personal Application refers to how I am to assimilate and incorporate the passage into my daily Christian experience.</a:t>
            </a:r>
          </a:p>
        </p:txBody>
      </p:sp>
      <p:sp>
        <p:nvSpPr>
          <p:cNvPr id="4" name="Slide Number Placeholder 3"/>
          <p:cNvSpPr>
            <a:spLocks noGrp="1"/>
          </p:cNvSpPr>
          <p:nvPr>
            <p:ph type="sldNum" sz="quarter" idx="10"/>
          </p:nvPr>
        </p:nvSpPr>
        <p:spPr/>
        <p:txBody>
          <a:bodyPr/>
          <a:lstStyle/>
          <a:p>
            <a:fld id="{593BF39D-59FE-4703-8D79-4FF36B8C7479}" type="slidenum">
              <a:rPr lang="en-US" smtClean="0"/>
              <a:t>65</a:t>
            </a:fld>
            <a:endParaRPr lang="en-US"/>
          </a:p>
        </p:txBody>
      </p:sp>
      <p:sp>
        <p:nvSpPr>
          <p:cNvPr id="5" name="Footer Placeholder 4">
            <a:extLst>
              <a:ext uri="{FF2B5EF4-FFF2-40B4-BE49-F238E27FC236}">
                <a16:creationId xmlns:a16="http://schemas.microsoft.com/office/drawing/2014/main" id="{AF6CBB51-DE96-49E7-8841-EB228F38501F}"/>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422C3E13-8ED2-4BE8-9022-7E0AF4CA07C9}"/>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F54FA452-6896-416D-A6A2-365DDBC0E85F}"/>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4937370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Homiletics is the science (principles) and art (task) by which the meaning and relevance of the biblical text are communicated in a preaching situation.</a:t>
            </a:r>
          </a:p>
          <a:p>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66</a:t>
            </a:fld>
            <a:endParaRPr lang="en-US"/>
          </a:p>
        </p:txBody>
      </p:sp>
      <p:sp>
        <p:nvSpPr>
          <p:cNvPr id="5" name="Footer Placeholder 4">
            <a:extLst>
              <a:ext uri="{FF2B5EF4-FFF2-40B4-BE49-F238E27FC236}">
                <a16:creationId xmlns:a16="http://schemas.microsoft.com/office/drawing/2014/main" id="{5F0D5EC8-15D6-46EA-A9C8-10C53432E0A8}"/>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CF615C94-C416-405A-A590-4FFA64222700}"/>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E366797F-4A0F-4D63-9A5E-3D9B039EB14E}"/>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22084596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Exposition is the communication of the meaning of the text along with its relevance to present-day hearers.</a:t>
            </a:r>
          </a:p>
          <a:p>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67</a:t>
            </a:fld>
            <a:endParaRPr lang="en-US"/>
          </a:p>
        </p:txBody>
      </p:sp>
      <p:sp>
        <p:nvSpPr>
          <p:cNvPr id="5" name="Footer Placeholder 4">
            <a:extLst>
              <a:ext uri="{FF2B5EF4-FFF2-40B4-BE49-F238E27FC236}">
                <a16:creationId xmlns:a16="http://schemas.microsoft.com/office/drawing/2014/main" id="{4C7E09E4-FFAD-4698-99DD-BEADF011AFBC}"/>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A71731FB-ACA0-464F-AAF6-6BE8FFE839C7}"/>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6D4A3528-B75B-4261-9CC1-5FEC335F7BCE}"/>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276039102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Concerning Edification: “All the historical, doctrinal, and practical truth of the Bible is for one purpose: to promote the spiritual prosperity of man. The Bible is not an end; it is a means.” Bernard Ramm</a:t>
            </a:r>
          </a:p>
          <a:p>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68</a:t>
            </a:fld>
            <a:endParaRPr lang="en-US"/>
          </a:p>
        </p:txBody>
      </p:sp>
      <p:sp>
        <p:nvSpPr>
          <p:cNvPr id="5" name="Footer Placeholder 4">
            <a:extLst>
              <a:ext uri="{FF2B5EF4-FFF2-40B4-BE49-F238E27FC236}">
                <a16:creationId xmlns:a16="http://schemas.microsoft.com/office/drawing/2014/main" id="{BCE172A3-ED4A-4401-B4F5-17527196FA73}"/>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FF37174A-2D52-4515-9328-400734F062DD}"/>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F40068B3-6D3D-45C7-B27E-C46122D27A05}"/>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192057960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1-2 - Introduction to Biblical Dispensationalism</a:t>
            </a:r>
          </a:p>
        </p:txBody>
      </p:sp>
      <p:sp>
        <p:nvSpPr>
          <p:cNvPr id="5" name="Date Placeholder 4"/>
          <p:cNvSpPr>
            <a:spLocks noGrp="1"/>
          </p:cNvSpPr>
          <p:nvPr>
            <p:ph type="dt" idx="1"/>
          </p:nvPr>
        </p:nvSpPr>
        <p:spPr/>
        <p:txBody>
          <a:bodyPr/>
          <a:lstStyle/>
          <a:p>
            <a:r>
              <a:rPr lang="en-US"/>
              <a:t>10/3/2018</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593BF39D-59FE-4703-8D79-4FF36B8C7479}" type="slidenum">
              <a:rPr lang="en-US" smtClean="0"/>
              <a:t>69</a:t>
            </a:fld>
            <a:endParaRPr lang="en-US"/>
          </a:p>
        </p:txBody>
      </p:sp>
    </p:spTree>
    <p:extLst>
      <p:ext uri="{BB962C8B-B14F-4D97-AF65-F5344CB8AC3E}">
        <p14:creationId xmlns:p14="http://schemas.microsoft.com/office/powerpoint/2010/main" val="4047932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9" indent="-241629">
              <a:buAutoNum type="arabicPeriod"/>
            </a:pPr>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7</a:t>
            </a:fld>
            <a:endParaRPr lang="en-US"/>
          </a:p>
        </p:txBody>
      </p:sp>
      <p:sp>
        <p:nvSpPr>
          <p:cNvPr id="5" name="Footer Placeholder 4">
            <a:extLst>
              <a:ext uri="{FF2B5EF4-FFF2-40B4-BE49-F238E27FC236}">
                <a16:creationId xmlns:a16="http://schemas.microsoft.com/office/drawing/2014/main" id="{1EFDE065-7B6B-41A6-AA23-8792F2DAB55C}"/>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1BF8DD74-1290-4EB6-A0A8-8F8775F0CF98}"/>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552196DB-2468-4096-ACBD-79864868496A}"/>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10339825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1-2 - Introduction to Biblical Dispensationalism</a:t>
            </a:r>
          </a:p>
        </p:txBody>
      </p:sp>
      <p:sp>
        <p:nvSpPr>
          <p:cNvPr id="5" name="Date Placeholder 4"/>
          <p:cNvSpPr>
            <a:spLocks noGrp="1"/>
          </p:cNvSpPr>
          <p:nvPr>
            <p:ph type="dt" idx="1"/>
          </p:nvPr>
        </p:nvSpPr>
        <p:spPr/>
        <p:txBody>
          <a:bodyPr/>
          <a:lstStyle/>
          <a:p>
            <a:r>
              <a:rPr lang="en-US"/>
              <a:t>10/3/2018</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593BF39D-59FE-4703-8D79-4FF36B8C7479}" type="slidenum">
              <a:rPr lang="en-US" smtClean="0"/>
              <a:t>70</a:t>
            </a:fld>
            <a:endParaRPr lang="en-US"/>
          </a:p>
        </p:txBody>
      </p:sp>
    </p:spTree>
    <p:extLst>
      <p:ext uri="{BB962C8B-B14F-4D97-AF65-F5344CB8AC3E}">
        <p14:creationId xmlns:p14="http://schemas.microsoft.com/office/powerpoint/2010/main" val="37393724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1-2 - Introduction to Biblical Dispensationalism</a:t>
            </a:r>
          </a:p>
        </p:txBody>
      </p:sp>
      <p:sp>
        <p:nvSpPr>
          <p:cNvPr id="5" name="Date Placeholder 4"/>
          <p:cNvSpPr>
            <a:spLocks noGrp="1"/>
          </p:cNvSpPr>
          <p:nvPr>
            <p:ph type="dt" idx="1"/>
          </p:nvPr>
        </p:nvSpPr>
        <p:spPr/>
        <p:txBody>
          <a:bodyPr/>
          <a:lstStyle/>
          <a:p>
            <a:r>
              <a:rPr lang="en-US"/>
              <a:t>10/3/2018</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593BF39D-59FE-4703-8D79-4FF36B8C7479}" type="slidenum">
              <a:rPr lang="en-US" smtClean="0"/>
              <a:t>71</a:t>
            </a:fld>
            <a:endParaRPr lang="en-US"/>
          </a:p>
        </p:txBody>
      </p:sp>
    </p:spTree>
    <p:extLst>
      <p:ext uri="{BB962C8B-B14F-4D97-AF65-F5344CB8AC3E}">
        <p14:creationId xmlns:p14="http://schemas.microsoft.com/office/powerpoint/2010/main" val="1935349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9" indent="-241629">
              <a:buAutoNum type="arabicPeriod"/>
            </a:pPr>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8</a:t>
            </a:fld>
            <a:endParaRPr lang="en-US"/>
          </a:p>
        </p:txBody>
      </p:sp>
      <p:sp>
        <p:nvSpPr>
          <p:cNvPr id="5" name="Footer Placeholder 4">
            <a:extLst>
              <a:ext uri="{FF2B5EF4-FFF2-40B4-BE49-F238E27FC236}">
                <a16:creationId xmlns:a16="http://schemas.microsoft.com/office/drawing/2014/main" id="{1BA228FC-3046-49FE-B05B-A6469FA2C027}"/>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D6AAE56D-8769-455C-89EB-048AEDC68696}"/>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A099FF34-5A69-4EC3-B60B-408D1CC40BCB}"/>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2786612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9" indent="-241629">
              <a:buAutoNum type="arabicPeriod"/>
            </a:pPr>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9</a:t>
            </a:fld>
            <a:endParaRPr lang="en-US"/>
          </a:p>
        </p:txBody>
      </p:sp>
      <p:sp>
        <p:nvSpPr>
          <p:cNvPr id="5" name="Footer Placeholder 4">
            <a:extLst>
              <a:ext uri="{FF2B5EF4-FFF2-40B4-BE49-F238E27FC236}">
                <a16:creationId xmlns:a16="http://schemas.microsoft.com/office/drawing/2014/main" id="{7FAA59A3-7275-4F5D-8500-1E00598EE3E8}"/>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A1534009-E992-4013-A74C-48265E446B85}"/>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25F1F748-3AAF-46BD-95BC-F1162BA6B166}"/>
              </a:ext>
            </a:extLst>
          </p:cNvPr>
          <p:cNvSpPr>
            <a:spLocks noGrp="1"/>
          </p:cNvSpPr>
          <p:nvPr>
            <p:ph type="dt" idx="13"/>
          </p:nvPr>
        </p:nvSpPr>
        <p:spPr/>
        <p:txBody>
          <a:bodyPr/>
          <a:lstStyle/>
          <a:p>
            <a:r>
              <a:rPr lang="en-US"/>
              <a:t>10/3/2018</a:t>
            </a:r>
          </a:p>
        </p:txBody>
      </p:sp>
    </p:spTree>
    <p:extLst>
      <p:ext uri="{BB962C8B-B14F-4D97-AF65-F5344CB8AC3E}">
        <p14:creationId xmlns:p14="http://schemas.microsoft.com/office/powerpoint/2010/main" val="959639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45C44A0-5D40-45EA-A4EA-F515B66021D0}" type="datetime1">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893390" y="6356351"/>
            <a:ext cx="2057400" cy="365125"/>
          </a:xfrm>
        </p:spPr>
        <p:txBody>
          <a:bodyPr/>
          <a:lstStyle>
            <a:lvl1pPr>
              <a:defRPr sz="1400" b="1">
                <a:solidFill>
                  <a:schemeClr val="tx1"/>
                </a:solidFill>
              </a:defRPr>
            </a:lvl1pPr>
          </a:lstStyle>
          <a:p>
            <a:fld id="{AC5C52A3-9897-47E2-BB87-DD2693676B83}" type="slidenum">
              <a:rPr lang="en-US" smtClean="0"/>
              <a:pPr/>
              <a:t>‹#›</a:t>
            </a:fld>
            <a:endParaRPr lang="en-US" dirty="0"/>
          </a:p>
        </p:txBody>
      </p:sp>
    </p:spTree>
    <p:extLst>
      <p:ext uri="{BB962C8B-B14F-4D97-AF65-F5344CB8AC3E}">
        <p14:creationId xmlns:p14="http://schemas.microsoft.com/office/powerpoint/2010/main" val="1188191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EC51FB-EDFB-4843-97AE-6054538E604B}" type="datetime1">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791466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730896-1728-4956-8A9A-287C29B58C33}" type="datetime1">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1602899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B0EC8B-CC9B-4F42-94C9-908F568CEB8E}" type="datetime1">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477831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FAA00A-6A8C-4CF5-9C5A-42ABE695ADB8}" type="datetime1">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989979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3E09ED-7BEE-4609-BC9D-7CE267C2CA09}" type="datetime1">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015207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57E34A-BB91-497F-822A-E9DD3FF0B02D}" type="datetime1">
              <a:rPr lang="en-US" smtClean="0"/>
              <a:t>10/3/2018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420735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123201-3BE0-42DA-B24A-35F64D03BCE4}" type="datetime1">
              <a:rPr lang="en-US" smtClean="0"/>
              <a:t>10/3/2018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453151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8ACB4A-C1FA-4C92-9481-FAF4342EAE0C}" type="datetime1">
              <a:rPr lang="en-US" smtClean="0"/>
              <a:t>10/3/2018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969895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8471746-A96F-442A-9CEF-1DDCAE41EA03}" type="datetime1">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599376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D2B44C0-773B-4CC7-B078-EE26CC1E2497}" type="datetime1">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081896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8C35287-E9D0-4037-BBFB-A29128C79032}" type="datetime1">
              <a:rPr lang="en-US" smtClean="0"/>
              <a:t>10/3/2018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5C52A3-9897-47E2-BB87-DD2693676B83}" type="slidenum">
              <a:rPr lang="en-US" smtClean="0"/>
              <a:t>‹#›</a:t>
            </a:fld>
            <a:endParaRPr lang="en-US"/>
          </a:p>
        </p:txBody>
      </p:sp>
    </p:spTree>
    <p:extLst>
      <p:ext uri="{BB962C8B-B14F-4D97-AF65-F5344CB8AC3E}">
        <p14:creationId xmlns:p14="http://schemas.microsoft.com/office/powerpoint/2010/main" val="172291165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http://www.slbc.org/"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hyperlink" Target="http://www.middletownbiblechurch.org/" TargetMode="External"/><Relationship Id="rId4" Type="http://schemas.openxmlformats.org/officeDocument/2006/relationships/hyperlink" Target="http://www.hollyhillsbiblechurch.or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20538"/>
            <a:ext cx="6858000" cy="1024071"/>
          </a:xfrm>
        </p:spPr>
        <p:txBody>
          <a:bodyPr anchor="ctr"/>
          <a:lstStyle/>
          <a:p>
            <a:r>
              <a:rPr lang="en-US" b="1" dirty="0">
                <a:latin typeface="+mn-lt"/>
              </a:rPr>
              <a:t>Biblical Dispensationalism</a:t>
            </a:r>
          </a:p>
        </p:txBody>
      </p:sp>
      <p:sp>
        <p:nvSpPr>
          <p:cNvPr id="3" name="Subtitle 2"/>
          <p:cNvSpPr>
            <a:spLocks noGrp="1"/>
          </p:cNvSpPr>
          <p:nvPr>
            <p:ph type="subTitle" idx="1"/>
          </p:nvPr>
        </p:nvSpPr>
        <p:spPr>
          <a:xfrm>
            <a:off x="1143000" y="1662764"/>
            <a:ext cx="6858000" cy="3532472"/>
          </a:xfrm>
        </p:spPr>
        <p:txBody>
          <a:bodyPr anchor="ctr">
            <a:normAutofit lnSpcReduction="10000"/>
          </a:bodyPr>
          <a:lstStyle/>
          <a:p>
            <a:r>
              <a:rPr lang="en-US" sz="3600" b="1" dirty="0"/>
              <a:t>Session 1</a:t>
            </a:r>
          </a:p>
          <a:p>
            <a:endParaRPr lang="en-US" sz="3200" b="1" dirty="0"/>
          </a:p>
          <a:p>
            <a:r>
              <a:rPr lang="en-US" sz="3200" b="1" dirty="0"/>
              <a:t> </a:t>
            </a:r>
            <a:r>
              <a:rPr lang="en-US" sz="3600" b="1" dirty="0"/>
              <a:t>Introduction to Biblical Dispensationalism</a:t>
            </a:r>
          </a:p>
          <a:p>
            <a:endParaRPr lang="en-US" sz="2800" dirty="0"/>
          </a:p>
          <a:p>
            <a:r>
              <a:rPr lang="en-US" sz="2800" dirty="0"/>
              <a:t>Sugar Land Bible Church</a:t>
            </a:r>
          </a:p>
          <a:p>
            <a:r>
              <a:rPr lang="en-US" sz="2800" dirty="0"/>
              <a:t>10-03-2018</a:t>
            </a:r>
          </a:p>
        </p:txBody>
      </p:sp>
      <p:pic>
        <p:nvPicPr>
          <p:cNvPr id="4" name="Picture 3" descr="A person in a blue shirt is smiling at the camera&#10;&#10;Description generated with very high confidence">
            <a:extLst>
              <a:ext uri="{FF2B5EF4-FFF2-40B4-BE49-F238E27FC236}">
                <a16:creationId xmlns:a16="http://schemas.microsoft.com/office/drawing/2014/main" id="{33C2754A-9E63-4CE6-8EF8-3F30A4F0374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7566" y="5472807"/>
            <a:ext cx="977315" cy="1097280"/>
          </a:xfrm>
          <a:prstGeom prst="ellipse">
            <a:avLst/>
          </a:prstGeom>
        </p:spPr>
      </p:pic>
      <p:sp>
        <p:nvSpPr>
          <p:cNvPr id="5" name="Title 1">
            <a:extLst>
              <a:ext uri="{FF2B5EF4-FFF2-40B4-BE49-F238E27FC236}">
                <a16:creationId xmlns:a16="http://schemas.microsoft.com/office/drawing/2014/main" id="{97EC0916-2A0D-4634-84DA-E34C1BFBF1BC}"/>
              </a:ext>
            </a:extLst>
          </p:cNvPr>
          <p:cNvSpPr txBox="1">
            <a:spLocks/>
          </p:cNvSpPr>
          <p:nvPr/>
        </p:nvSpPr>
        <p:spPr>
          <a:xfrm>
            <a:off x="2138313" y="5832277"/>
            <a:ext cx="4867375" cy="73781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2400" dirty="0">
                <a:latin typeface="+mn-lt"/>
                <a:cs typeface="Arial" charset="0"/>
              </a:rPr>
              <a:t>Jim McGowan, MTS, Th.D.</a:t>
            </a:r>
          </a:p>
        </p:txBody>
      </p:sp>
    </p:spTree>
    <p:extLst>
      <p:ext uri="{BB962C8B-B14F-4D97-AF65-F5344CB8AC3E}">
        <p14:creationId xmlns:p14="http://schemas.microsoft.com/office/powerpoint/2010/main" val="561225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1251" y="1093863"/>
            <a:ext cx="8661499" cy="2492990"/>
          </a:xfrm>
          <a:prstGeom prst="rect">
            <a:avLst/>
          </a:prstGeom>
          <a:noFill/>
        </p:spPr>
        <p:txBody>
          <a:bodyPr wrap="square" rtlCol="0">
            <a:spAutoFit/>
          </a:bodyPr>
          <a:lstStyle/>
          <a:p>
            <a:pPr marL="461963" lvl="2" indent="-461963">
              <a:spcAft>
                <a:spcPts val="1200"/>
              </a:spcAft>
              <a:buFont typeface="+mj-lt"/>
              <a:buAutoNum type="alphaLcParenR" startAt="6"/>
            </a:pPr>
            <a:r>
              <a:rPr lang="en-US" sz="3000" b="1" dirty="0">
                <a:solidFill>
                  <a:srgbClr val="0000FF"/>
                </a:solidFill>
                <a:highlight>
                  <a:srgbClr val="FFFF00"/>
                </a:highlight>
              </a:rPr>
              <a:t>The revelation of God in Jesus Christ </a:t>
            </a:r>
          </a:p>
          <a:p>
            <a:pPr marL="914400" lvl="3" indent="-457200">
              <a:spcAft>
                <a:spcPts val="1200"/>
              </a:spcAft>
              <a:buFont typeface="+mj-lt"/>
              <a:buAutoNum type="arabicParenR"/>
            </a:pPr>
            <a:r>
              <a:rPr lang="en-US" sz="3200" dirty="0"/>
              <a:t>Jn 1:18</a:t>
            </a:r>
          </a:p>
          <a:p>
            <a:pPr marL="914400" lvl="3" indent="-457200">
              <a:spcAft>
                <a:spcPts val="1200"/>
              </a:spcAft>
              <a:buFont typeface="+mj-lt"/>
              <a:buAutoNum type="arabicParenR"/>
            </a:pPr>
            <a:r>
              <a:rPr lang="en-US" sz="3200" dirty="0"/>
              <a:t>Matt 11:27</a:t>
            </a:r>
          </a:p>
          <a:p>
            <a:pPr marL="914400" lvl="3" indent="-457200">
              <a:spcAft>
                <a:spcPts val="1200"/>
              </a:spcAft>
              <a:buFont typeface="+mj-lt"/>
              <a:buAutoNum type="arabicParenR"/>
            </a:pPr>
            <a:r>
              <a:rPr lang="en-US" sz="3200" dirty="0"/>
              <a:t>Jn 14:9</a:t>
            </a:r>
          </a:p>
        </p:txBody>
      </p:sp>
      <p:sp>
        <p:nvSpPr>
          <p:cNvPr id="7" name="Title 1">
            <a:extLst>
              <a:ext uri="{FF2B5EF4-FFF2-40B4-BE49-F238E27FC236}">
                <a16:creationId xmlns:a16="http://schemas.microsoft.com/office/drawing/2014/main" id="{25847E31-36D1-4ACC-96ED-1B6B3DBFE3DF}"/>
              </a:ext>
            </a:extLst>
          </p:cNvPr>
          <p:cNvSpPr txBox="1">
            <a:spLocks/>
          </p:cNvSpPr>
          <p:nvPr/>
        </p:nvSpPr>
        <p:spPr>
          <a:xfrm>
            <a:off x="241251" y="190869"/>
            <a:ext cx="8661499" cy="902994"/>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461963" indent="-461963">
              <a:spcAft>
                <a:spcPts val="1200"/>
              </a:spcAft>
              <a:buFont typeface="+mj-lt"/>
              <a:buAutoNum type="arabicPeriod"/>
            </a:pPr>
            <a:r>
              <a:rPr lang="en-US" sz="3600" b="1" dirty="0">
                <a:latin typeface="+mn-lt"/>
              </a:rPr>
              <a:t>Revelation</a:t>
            </a:r>
          </a:p>
        </p:txBody>
      </p:sp>
    </p:spTree>
    <p:extLst>
      <p:ext uri="{BB962C8B-B14F-4D97-AF65-F5344CB8AC3E}">
        <p14:creationId xmlns:p14="http://schemas.microsoft.com/office/powerpoint/2010/main" val="2460846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1251" y="1093863"/>
            <a:ext cx="8661499" cy="3816429"/>
          </a:xfrm>
          <a:prstGeom prst="rect">
            <a:avLst/>
          </a:prstGeom>
          <a:noFill/>
        </p:spPr>
        <p:txBody>
          <a:bodyPr wrap="square" rtlCol="0">
            <a:spAutoFit/>
          </a:bodyPr>
          <a:lstStyle/>
          <a:p>
            <a:pPr marL="461963" lvl="2" indent="-461963">
              <a:spcAft>
                <a:spcPts val="1200"/>
              </a:spcAft>
              <a:buFont typeface="+mj-lt"/>
              <a:buAutoNum type="alphaLcParenR" startAt="7"/>
            </a:pPr>
            <a:r>
              <a:rPr lang="en-US" sz="3000" b="1" dirty="0">
                <a:solidFill>
                  <a:srgbClr val="0000FF"/>
                </a:solidFill>
                <a:highlight>
                  <a:srgbClr val="FFFF00"/>
                </a:highlight>
              </a:rPr>
              <a:t>The Scriptures</a:t>
            </a:r>
          </a:p>
          <a:p>
            <a:pPr marL="914400" lvl="3" indent="-457200">
              <a:spcAft>
                <a:spcPts val="600"/>
              </a:spcAft>
              <a:buFont typeface="+mj-lt"/>
              <a:buAutoNum type="arabicParenR"/>
            </a:pPr>
            <a:r>
              <a:rPr lang="en-US" sz="3200" dirty="0"/>
              <a:t>The written text calls to mind the original message – Ex 17:14; Mal 3:16</a:t>
            </a:r>
          </a:p>
          <a:p>
            <a:pPr marL="914400" lvl="3" indent="-457200">
              <a:spcAft>
                <a:spcPts val="600"/>
              </a:spcAft>
              <a:buFont typeface="+mj-lt"/>
              <a:buAutoNum type="arabicParenR"/>
            </a:pPr>
            <a:r>
              <a:rPr lang="en-US" sz="3200" dirty="0"/>
              <a:t>A book groups together all the messages received – 1 Cor 10:11</a:t>
            </a:r>
          </a:p>
          <a:p>
            <a:pPr marL="914400" lvl="3" indent="-457200">
              <a:spcAft>
                <a:spcPts val="600"/>
              </a:spcAft>
              <a:buFont typeface="+mj-lt"/>
              <a:buAutoNum type="arabicParenR"/>
            </a:pPr>
            <a:r>
              <a:rPr lang="en-US" sz="3200" dirty="0"/>
              <a:t>The written message works independently of orator and writer – </a:t>
            </a:r>
            <a:r>
              <a:rPr lang="en-US" sz="3200" dirty="0" err="1"/>
              <a:t>Jer</a:t>
            </a:r>
            <a:r>
              <a:rPr lang="en-US" sz="3200" dirty="0"/>
              <a:t> 36:2-32</a:t>
            </a:r>
          </a:p>
        </p:txBody>
      </p:sp>
      <p:sp>
        <p:nvSpPr>
          <p:cNvPr id="7" name="Title 1">
            <a:extLst>
              <a:ext uri="{FF2B5EF4-FFF2-40B4-BE49-F238E27FC236}">
                <a16:creationId xmlns:a16="http://schemas.microsoft.com/office/drawing/2014/main" id="{25847E31-36D1-4ACC-96ED-1B6B3DBFE3DF}"/>
              </a:ext>
            </a:extLst>
          </p:cNvPr>
          <p:cNvSpPr txBox="1">
            <a:spLocks/>
          </p:cNvSpPr>
          <p:nvPr/>
        </p:nvSpPr>
        <p:spPr>
          <a:xfrm>
            <a:off x="241251" y="190869"/>
            <a:ext cx="8661499" cy="902994"/>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461963" indent="-461963">
              <a:spcAft>
                <a:spcPts val="1200"/>
              </a:spcAft>
              <a:buFont typeface="+mj-lt"/>
              <a:buAutoNum type="arabicPeriod"/>
            </a:pPr>
            <a:r>
              <a:rPr lang="en-US" sz="3600" b="1" dirty="0">
                <a:latin typeface="+mn-lt"/>
              </a:rPr>
              <a:t>Revelation</a:t>
            </a:r>
          </a:p>
        </p:txBody>
      </p:sp>
    </p:spTree>
    <p:extLst>
      <p:ext uri="{BB962C8B-B14F-4D97-AF65-F5344CB8AC3E}">
        <p14:creationId xmlns:p14="http://schemas.microsoft.com/office/powerpoint/2010/main" val="268727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1251" y="1093863"/>
            <a:ext cx="8661499" cy="3739485"/>
          </a:xfrm>
          <a:prstGeom prst="rect">
            <a:avLst/>
          </a:prstGeom>
          <a:noFill/>
        </p:spPr>
        <p:txBody>
          <a:bodyPr wrap="square" rtlCol="0">
            <a:spAutoFit/>
          </a:bodyPr>
          <a:lstStyle/>
          <a:p>
            <a:pPr marL="461963" lvl="2" indent="-461963">
              <a:spcAft>
                <a:spcPts val="1200"/>
              </a:spcAft>
              <a:buFont typeface="+mj-lt"/>
              <a:buAutoNum type="alphaLcParenR" startAt="7"/>
            </a:pPr>
            <a:r>
              <a:rPr lang="en-US" sz="3000" b="1" dirty="0">
                <a:solidFill>
                  <a:srgbClr val="0000FF"/>
                </a:solidFill>
                <a:highlight>
                  <a:srgbClr val="FFFF00"/>
                </a:highlight>
              </a:rPr>
              <a:t>The Scriptures</a:t>
            </a:r>
          </a:p>
          <a:p>
            <a:pPr marL="914400" lvl="3" indent="-457200">
              <a:spcAft>
                <a:spcPts val="600"/>
              </a:spcAft>
              <a:buFont typeface="+mj-lt"/>
              <a:buAutoNum type="arabicParenR" startAt="4"/>
            </a:pPr>
            <a:r>
              <a:rPr lang="en-US" sz="3200" dirty="0"/>
              <a:t>Written message becomes universal, indestructible and almost omnipresent - Revelation to the prophet, orally to a few, but written word could be put in all population</a:t>
            </a:r>
          </a:p>
          <a:p>
            <a:pPr marL="914400" lvl="3" indent="-457200">
              <a:spcAft>
                <a:spcPts val="600"/>
              </a:spcAft>
              <a:buFont typeface="+mj-lt"/>
              <a:buAutoNum type="arabicParenR" startAt="4"/>
            </a:pPr>
            <a:r>
              <a:rPr lang="en-US" sz="3200" dirty="0"/>
              <a:t> Written revelation makes its readers forever afterward responsible – Luke 16:29 </a:t>
            </a:r>
          </a:p>
        </p:txBody>
      </p:sp>
      <p:sp>
        <p:nvSpPr>
          <p:cNvPr id="7" name="Title 1">
            <a:extLst>
              <a:ext uri="{FF2B5EF4-FFF2-40B4-BE49-F238E27FC236}">
                <a16:creationId xmlns:a16="http://schemas.microsoft.com/office/drawing/2014/main" id="{25847E31-36D1-4ACC-96ED-1B6B3DBFE3DF}"/>
              </a:ext>
            </a:extLst>
          </p:cNvPr>
          <p:cNvSpPr txBox="1">
            <a:spLocks/>
          </p:cNvSpPr>
          <p:nvPr/>
        </p:nvSpPr>
        <p:spPr>
          <a:xfrm>
            <a:off x="241251" y="190869"/>
            <a:ext cx="8661499" cy="902994"/>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461963" indent="-461963">
              <a:spcAft>
                <a:spcPts val="1200"/>
              </a:spcAft>
              <a:buFont typeface="+mj-lt"/>
              <a:buAutoNum type="arabicPeriod"/>
            </a:pPr>
            <a:r>
              <a:rPr lang="en-US" sz="3600" b="1" dirty="0">
                <a:latin typeface="+mn-lt"/>
              </a:rPr>
              <a:t>Revelation</a:t>
            </a:r>
          </a:p>
        </p:txBody>
      </p:sp>
    </p:spTree>
    <p:extLst>
      <p:ext uri="{BB962C8B-B14F-4D97-AF65-F5344CB8AC3E}">
        <p14:creationId xmlns:p14="http://schemas.microsoft.com/office/powerpoint/2010/main" val="2439613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57200" indent="-457200">
              <a:buFont typeface="+mj-lt"/>
              <a:buAutoNum type="romanUcPeriod"/>
            </a:pPr>
            <a:r>
              <a:rPr lang="en-US" sz="3600" b="1" dirty="0">
                <a:latin typeface="+mn-lt"/>
              </a:rPr>
              <a:t>Important Assumptions and Prerequisites</a:t>
            </a:r>
          </a:p>
        </p:txBody>
      </p:sp>
      <p:sp>
        <p:nvSpPr>
          <p:cNvPr id="6" name="TextBox 5"/>
          <p:cNvSpPr txBox="1"/>
          <p:nvPr/>
        </p:nvSpPr>
        <p:spPr>
          <a:xfrm>
            <a:off x="834014" y="1093863"/>
            <a:ext cx="8068736" cy="4508927"/>
          </a:xfrm>
          <a:prstGeom prst="rect">
            <a:avLst/>
          </a:prstGeom>
          <a:noFill/>
        </p:spPr>
        <p:txBody>
          <a:bodyPr wrap="square" rtlCol="0">
            <a:spAutoFit/>
          </a:bodyPr>
          <a:lstStyle/>
          <a:p>
            <a:pPr marL="461963" indent="-458788" defTabSz="685800">
              <a:spcAft>
                <a:spcPts val="1800"/>
              </a:spcAft>
              <a:buFont typeface="+mj-lt"/>
              <a:buAutoNum type="alphaUcPeriod"/>
            </a:pPr>
            <a:r>
              <a:rPr lang="en-US" sz="3200" b="1" dirty="0">
                <a:solidFill>
                  <a:srgbClr val="0000FF"/>
                </a:solidFill>
                <a:highlight>
                  <a:srgbClr val="FFFF00"/>
                </a:highlight>
              </a:rPr>
              <a:t>The Inspiration &amp; Authority of Scripture</a:t>
            </a:r>
          </a:p>
          <a:p>
            <a:pPr marL="914400" lvl="1" indent="-457200">
              <a:spcAft>
                <a:spcPts val="2400"/>
              </a:spcAft>
              <a:buFont typeface="+mj-lt"/>
              <a:buAutoNum type="arabicPeriod"/>
            </a:pPr>
            <a:r>
              <a:rPr lang="en-US" sz="3200" dirty="0"/>
              <a:t>Revelation</a:t>
            </a:r>
          </a:p>
          <a:p>
            <a:pPr marL="914400" lvl="1" indent="-457200">
              <a:spcAft>
                <a:spcPts val="2400"/>
              </a:spcAft>
              <a:buFont typeface="+mj-lt"/>
              <a:buAutoNum type="arabicPeriod"/>
            </a:pPr>
            <a:r>
              <a:rPr lang="en-US" sz="3200" b="1" u="sng" dirty="0">
                <a:solidFill>
                  <a:srgbClr val="0000FF"/>
                </a:solidFill>
                <a:highlight>
                  <a:srgbClr val="FFFF00"/>
                </a:highlight>
              </a:rPr>
              <a:t>Inspiration</a:t>
            </a:r>
          </a:p>
          <a:p>
            <a:pPr marL="914400" lvl="1" indent="-457200">
              <a:spcAft>
                <a:spcPts val="2400"/>
              </a:spcAft>
              <a:buFont typeface="+mj-lt"/>
              <a:buAutoNum type="arabicPeriod"/>
            </a:pPr>
            <a:r>
              <a:rPr lang="en-US" sz="3200" dirty="0"/>
              <a:t>Inerrancy</a:t>
            </a:r>
          </a:p>
          <a:p>
            <a:pPr marL="914400" lvl="1" indent="-457200">
              <a:spcAft>
                <a:spcPts val="2400"/>
              </a:spcAft>
              <a:buFont typeface="+mj-lt"/>
              <a:buAutoNum type="arabicPeriod"/>
            </a:pPr>
            <a:r>
              <a:rPr lang="en-US" sz="3200" dirty="0"/>
              <a:t>Canon</a:t>
            </a:r>
          </a:p>
          <a:p>
            <a:pPr marL="914400" lvl="1" indent="-457200">
              <a:spcAft>
                <a:spcPts val="2400"/>
              </a:spcAft>
              <a:buFont typeface="+mj-lt"/>
              <a:buAutoNum type="arabicPeriod"/>
            </a:pPr>
            <a:r>
              <a:rPr lang="en-US" sz="3200" dirty="0"/>
              <a:t>Hermeneutics</a:t>
            </a:r>
          </a:p>
        </p:txBody>
      </p:sp>
    </p:spTree>
    <p:extLst>
      <p:ext uri="{BB962C8B-B14F-4D97-AF65-F5344CB8AC3E}">
        <p14:creationId xmlns:p14="http://schemas.microsoft.com/office/powerpoint/2010/main" val="693081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3785652"/>
          </a:xfrm>
          <a:prstGeom prst="rect">
            <a:avLst/>
          </a:prstGeom>
          <a:noFill/>
        </p:spPr>
        <p:txBody>
          <a:bodyPr wrap="square" rtlCol="0">
            <a:spAutoFit/>
          </a:bodyPr>
          <a:lstStyle/>
          <a:p>
            <a:pPr lvl="1" indent="-452438" algn="just">
              <a:spcAft>
                <a:spcPts val="1200"/>
              </a:spcAft>
              <a:buFont typeface="+mj-lt"/>
              <a:buAutoNum type="arabicPeriod" startAt="2"/>
            </a:pPr>
            <a:r>
              <a:rPr lang="en-US" sz="3200" b="1" u="sng" dirty="0">
                <a:solidFill>
                  <a:srgbClr val="0000FF"/>
                </a:solidFill>
                <a:highlight>
                  <a:srgbClr val="FFFF00"/>
                </a:highlight>
              </a:rPr>
              <a:t>Inspiration</a:t>
            </a:r>
            <a:r>
              <a:rPr lang="en-US" sz="3000" b="1" dirty="0"/>
              <a:t> – </a:t>
            </a:r>
            <a:r>
              <a:rPr lang="en-US" sz="3000" dirty="0"/>
              <a:t>The determining influence exercised by the Holy Spirit on the writers of the Old and New Testaments in order that they might accurately proclaim and set down </a:t>
            </a:r>
            <a:r>
              <a:rPr lang="en-US" sz="3000" b="1" dirty="0"/>
              <a:t>in an exact and authentic way </a:t>
            </a:r>
            <a:r>
              <a:rPr lang="en-US" sz="3000" dirty="0"/>
              <a:t>the message as received from God. This influence guided them </a:t>
            </a:r>
            <a:r>
              <a:rPr lang="en-US" sz="3000" b="1" dirty="0"/>
              <a:t>even to the extent of their use of words</a:t>
            </a:r>
            <a:r>
              <a:rPr lang="en-US" sz="3000" dirty="0"/>
              <a:t>, that they might be kept from all error and omission.</a:t>
            </a:r>
            <a:endParaRPr lang="en-US" sz="3000" b="1" dirty="0"/>
          </a:p>
        </p:txBody>
      </p:sp>
    </p:spTree>
    <p:extLst>
      <p:ext uri="{BB962C8B-B14F-4D97-AF65-F5344CB8AC3E}">
        <p14:creationId xmlns:p14="http://schemas.microsoft.com/office/powerpoint/2010/main" val="3349698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D644D7-76F6-4D94-B10C-780A77D6F2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62" y="42378"/>
            <a:ext cx="8998476" cy="6773243"/>
          </a:xfrm>
          <a:prstGeom prst="rect">
            <a:avLst/>
          </a:prstGeom>
        </p:spPr>
      </p:pic>
      <p:sp>
        <p:nvSpPr>
          <p:cNvPr id="7" name="Rectangle 1">
            <a:extLst>
              <a:ext uri="{FF2B5EF4-FFF2-40B4-BE49-F238E27FC236}">
                <a16:creationId xmlns:a16="http://schemas.microsoft.com/office/drawing/2014/main" id="{22256A44-908B-4BE1-87AC-A86B71C9C690}"/>
              </a:ext>
            </a:extLst>
          </p:cNvPr>
          <p:cNvSpPr>
            <a:spLocks noChangeArrowheads="1"/>
          </p:cNvSpPr>
          <p:nvPr/>
        </p:nvSpPr>
        <p:spPr bwMode="auto">
          <a:xfrm>
            <a:off x="148046" y="91660"/>
            <a:ext cx="8847908" cy="3570208"/>
          </a:xfrm>
          <a:prstGeom prst="rect">
            <a:avLst/>
          </a:prstGeom>
          <a:noFill/>
          <a:ln w="28575">
            <a:noFill/>
            <a:miter lim="800000"/>
            <a:headEnd/>
            <a:tailEnd/>
          </a:ln>
        </p:spPr>
        <p:txBody>
          <a:bodyPr wrap="square">
            <a:spAutoFit/>
          </a:bodyPr>
          <a:lstStyle/>
          <a:p>
            <a:pPr algn="ctr">
              <a:spcAft>
                <a:spcPts val="1200"/>
              </a:spcAft>
            </a:pPr>
            <a:r>
              <a:rPr lang="en-US" sz="3600" b="1" dirty="0">
                <a:solidFill>
                  <a:srgbClr val="0000CC"/>
                </a:solidFill>
                <a:ea typeface="+mj-ea"/>
                <a:cs typeface="+mj-cs"/>
              </a:rPr>
              <a:t>2 Timothy 3:16–17</a:t>
            </a:r>
          </a:p>
          <a:p>
            <a:pPr algn="just"/>
            <a:r>
              <a:rPr lang="en-US" sz="3600" baseline="30000" dirty="0"/>
              <a:t>16</a:t>
            </a:r>
            <a:r>
              <a:rPr lang="en-US" sz="3600" dirty="0"/>
              <a:t> All Scripture is inspired by God and profitable for teaching, for reproof, for correction, for training in righteousness; </a:t>
            </a:r>
            <a:r>
              <a:rPr lang="en-US" sz="3600" baseline="30000" dirty="0"/>
              <a:t>17</a:t>
            </a:r>
            <a:r>
              <a:rPr lang="en-US" sz="3600" dirty="0"/>
              <a:t> so that the man of God may be adequate, equipped for every good work. </a:t>
            </a:r>
          </a:p>
        </p:txBody>
      </p:sp>
    </p:spTree>
    <p:extLst>
      <p:ext uri="{BB962C8B-B14F-4D97-AF65-F5344CB8AC3E}">
        <p14:creationId xmlns:p14="http://schemas.microsoft.com/office/powerpoint/2010/main" val="2980110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5324535"/>
          </a:xfrm>
          <a:prstGeom prst="rect">
            <a:avLst/>
          </a:prstGeom>
          <a:noFill/>
        </p:spPr>
        <p:txBody>
          <a:bodyPr wrap="square" rtlCol="0">
            <a:spAutoFit/>
          </a:bodyPr>
          <a:lstStyle/>
          <a:p>
            <a:pPr lvl="1" indent="-452438">
              <a:spcAft>
                <a:spcPts val="1200"/>
              </a:spcAft>
              <a:buFont typeface="+mj-lt"/>
              <a:buAutoNum type="arabicPeriod" startAt="2"/>
            </a:pPr>
            <a:r>
              <a:rPr lang="en-US" sz="3200" b="1" u="sng" dirty="0">
                <a:solidFill>
                  <a:srgbClr val="0000FF"/>
                </a:solidFill>
                <a:highlight>
                  <a:srgbClr val="FFFF00"/>
                </a:highlight>
              </a:rPr>
              <a:t>Inspiration</a:t>
            </a:r>
            <a:r>
              <a:rPr lang="en-US" sz="3200" b="1" dirty="0"/>
              <a:t> </a:t>
            </a:r>
            <a:r>
              <a:rPr lang="en-US" sz="3200" b="1" dirty="0">
                <a:solidFill>
                  <a:srgbClr val="0000FF"/>
                </a:solidFill>
              </a:rPr>
              <a:t>(cont’d)</a:t>
            </a:r>
          </a:p>
          <a:p>
            <a:pPr marL="971550" lvl="0" indent="-514350" algn="just">
              <a:spcAft>
                <a:spcPts val="1200"/>
              </a:spcAft>
              <a:buFont typeface="+mj-lt"/>
              <a:buAutoNum type="alphaLcParenR"/>
            </a:pPr>
            <a:r>
              <a:rPr lang="en-US" sz="3000" dirty="0">
                <a:solidFill>
                  <a:prstClr val="black"/>
                </a:solidFill>
              </a:rPr>
              <a:t>“All Scripture is inspired by God” – in the Greek </a:t>
            </a:r>
            <a:r>
              <a:rPr lang="en-US" sz="3000" b="1" i="1" u="sng" dirty="0" err="1">
                <a:solidFill>
                  <a:prstClr val="black"/>
                </a:solidFill>
              </a:rPr>
              <a:t>theopneustos</a:t>
            </a:r>
            <a:r>
              <a:rPr lang="en-US" sz="3000" dirty="0">
                <a:solidFill>
                  <a:prstClr val="black"/>
                </a:solidFill>
              </a:rPr>
              <a:t>, literally: breathed out from God – produced by the life-giving breath of God, proceeding from Him, spoken by Him.</a:t>
            </a:r>
          </a:p>
          <a:p>
            <a:pPr marL="971550" lvl="0" indent="-514350" algn="just">
              <a:spcAft>
                <a:spcPts val="1200"/>
              </a:spcAft>
              <a:buFont typeface="+mj-lt"/>
              <a:buAutoNum type="alphaLcParenR"/>
            </a:pPr>
            <a:r>
              <a:rPr lang="en-US" sz="3000" dirty="0">
                <a:solidFill>
                  <a:prstClr val="black"/>
                </a:solidFill>
              </a:rPr>
              <a:t>Creation by the breath of His mouth (Ps 33:6)</a:t>
            </a:r>
          </a:p>
          <a:p>
            <a:pPr marL="971550" lvl="0" indent="-514350" algn="just">
              <a:spcAft>
                <a:spcPts val="1200"/>
              </a:spcAft>
              <a:buFont typeface="+mj-lt"/>
              <a:buAutoNum type="alphaLcParenR"/>
            </a:pPr>
            <a:r>
              <a:rPr lang="en-US" sz="3000" dirty="0">
                <a:solidFill>
                  <a:prstClr val="black"/>
                </a:solidFill>
              </a:rPr>
              <a:t>It is “every Scripture” or “all the Scripture” which is inspired.</a:t>
            </a:r>
          </a:p>
          <a:p>
            <a:pPr marL="971550" lvl="0" indent="-514350" algn="just">
              <a:spcAft>
                <a:spcPts val="1200"/>
              </a:spcAft>
              <a:buFont typeface="+mj-lt"/>
              <a:buAutoNum type="alphaLcParenR"/>
            </a:pPr>
            <a:r>
              <a:rPr lang="en-US" sz="3000" dirty="0">
                <a:solidFill>
                  <a:prstClr val="black"/>
                </a:solidFill>
              </a:rPr>
              <a:t>It is the Scripture, the text itself, which, according to Paul, is inspired. </a:t>
            </a:r>
            <a:endParaRPr lang="en-US" sz="3000" b="1" dirty="0"/>
          </a:p>
        </p:txBody>
      </p:sp>
    </p:spTree>
    <p:extLst>
      <p:ext uri="{BB962C8B-B14F-4D97-AF65-F5344CB8AC3E}">
        <p14:creationId xmlns:p14="http://schemas.microsoft.com/office/powerpoint/2010/main" val="3794028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5478423"/>
          </a:xfrm>
          <a:prstGeom prst="rect">
            <a:avLst/>
          </a:prstGeom>
          <a:noFill/>
        </p:spPr>
        <p:txBody>
          <a:bodyPr wrap="square" rtlCol="0">
            <a:spAutoFit/>
          </a:bodyPr>
          <a:lstStyle/>
          <a:p>
            <a:pPr lvl="1" indent="-452438">
              <a:spcAft>
                <a:spcPts val="1200"/>
              </a:spcAft>
              <a:buFont typeface="+mj-lt"/>
              <a:buAutoNum type="arabicPeriod" startAt="2"/>
            </a:pPr>
            <a:r>
              <a:rPr lang="en-US" sz="3200" b="1" u="sng" dirty="0">
                <a:solidFill>
                  <a:srgbClr val="0000FF"/>
                </a:solidFill>
                <a:highlight>
                  <a:srgbClr val="FFFF00"/>
                </a:highlight>
              </a:rPr>
              <a:t>Inspiration</a:t>
            </a:r>
            <a:r>
              <a:rPr lang="en-US" sz="3200" b="1" dirty="0"/>
              <a:t> </a:t>
            </a:r>
            <a:r>
              <a:rPr lang="en-US" sz="3200" b="1" dirty="0">
                <a:solidFill>
                  <a:srgbClr val="0000FF"/>
                </a:solidFill>
              </a:rPr>
              <a:t>(cont’d)</a:t>
            </a:r>
          </a:p>
          <a:p>
            <a:pPr marL="971550" indent="-514350" algn="just">
              <a:spcAft>
                <a:spcPts val="1200"/>
              </a:spcAft>
              <a:buFont typeface="+mj-lt"/>
              <a:buAutoNum type="alphaLcParenR" startAt="5"/>
            </a:pPr>
            <a:r>
              <a:rPr lang="en-US" sz="3000" dirty="0">
                <a:solidFill>
                  <a:prstClr val="black"/>
                </a:solidFill>
              </a:rPr>
              <a:t>Every scripture is “profitable.” Rev 22:18-19</a:t>
            </a:r>
          </a:p>
          <a:p>
            <a:pPr marL="971550" indent="-514350" algn="just">
              <a:spcAft>
                <a:spcPts val="1200"/>
              </a:spcAft>
              <a:buFont typeface="+mj-lt"/>
              <a:buAutoNum type="alphaLcParenR" startAt="5"/>
            </a:pPr>
            <a:r>
              <a:rPr lang="en-US" sz="3000" dirty="0">
                <a:solidFill>
                  <a:prstClr val="black"/>
                </a:solidFill>
              </a:rPr>
              <a:t>Every scripture is “for reproof”. John 16:8 – Same word as “convict”</a:t>
            </a:r>
          </a:p>
          <a:p>
            <a:pPr marL="971550" indent="-514350" algn="just">
              <a:spcAft>
                <a:spcPts val="1200"/>
              </a:spcAft>
              <a:buFont typeface="+mj-lt"/>
              <a:buAutoNum type="alphaLcParenR" startAt="5"/>
            </a:pPr>
            <a:r>
              <a:rPr lang="en-US" sz="3000" dirty="0">
                <a:solidFill>
                  <a:prstClr val="black"/>
                </a:solidFill>
              </a:rPr>
              <a:t>Every scripture is “for correction”. Ps 119:9-11</a:t>
            </a:r>
          </a:p>
          <a:p>
            <a:pPr marL="971550" indent="-514350" algn="just">
              <a:spcAft>
                <a:spcPts val="1200"/>
              </a:spcAft>
              <a:buFont typeface="+mj-lt"/>
              <a:buAutoNum type="alphaLcParenR" startAt="5"/>
            </a:pPr>
            <a:r>
              <a:rPr lang="en-US" sz="3000" dirty="0">
                <a:solidFill>
                  <a:prstClr val="black"/>
                </a:solidFill>
              </a:rPr>
              <a:t>Every scripture is for “training in righteousness”. Ps 119:98-99, 130; 2 Tim 3:15</a:t>
            </a:r>
          </a:p>
          <a:p>
            <a:pPr marL="971550" indent="-514350" algn="just">
              <a:spcAft>
                <a:spcPts val="1200"/>
              </a:spcAft>
              <a:buFont typeface="+mj-lt"/>
              <a:buAutoNum type="alphaLcParenR" startAt="5"/>
            </a:pPr>
            <a:r>
              <a:rPr lang="en-US" sz="3000" dirty="0">
                <a:solidFill>
                  <a:prstClr val="black"/>
                </a:solidFill>
              </a:rPr>
              <a:t>Every scripture is “so that the man of God may be adequate, equipped for every good work.” Eph 2:10; 2 Peter 1:3</a:t>
            </a:r>
            <a:endParaRPr lang="en-US" sz="3000" b="1" dirty="0"/>
          </a:p>
        </p:txBody>
      </p:sp>
    </p:spTree>
    <p:extLst>
      <p:ext uri="{BB962C8B-B14F-4D97-AF65-F5344CB8AC3E}">
        <p14:creationId xmlns:p14="http://schemas.microsoft.com/office/powerpoint/2010/main" val="1232437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5632311"/>
          </a:xfrm>
          <a:prstGeom prst="rect">
            <a:avLst/>
          </a:prstGeom>
          <a:noFill/>
        </p:spPr>
        <p:txBody>
          <a:bodyPr wrap="square" rtlCol="0">
            <a:spAutoFit/>
          </a:bodyPr>
          <a:lstStyle/>
          <a:p>
            <a:pPr lvl="1" indent="-452438">
              <a:spcAft>
                <a:spcPts val="1200"/>
              </a:spcAft>
              <a:buFont typeface="+mj-lt"/>
              <a:buAutoNum type="arabicPeriod" startAt="2"/>
            </a:pPr>
            <a:r>
              <a:rPr lang="en-US" sz="3200" b="1" dirty="0">
                <a:solidFill>
                  <a:srgbClr val="0000FF"/>
                </a:solidFill>
                <a:highlight>
                  <a:srgbClr val="FFFF00"/>
                </a:highlight>
              </a:rPr>
              <a:t>Inspiration</a:t>
            </a:r>
            <a:r>
              <a:rPr lang="en-US" sz="3200" b="1" dirty="0"/>
              <a:t> </a:t>
            </a:r>
            <a:r>
              <a:rPr lang="en-US" sz="3200" b="1" dirty="0">
                <a:solidFill>
                  <a:srgbClr val="0000FF"/>
                </a:solidFill>
              </a:rPr>
              <a:t>(cont’d)</a:t>
            </a:r>
          </a:p>
          <a:p>
            <a:pPr marL="971550" indent="-514350" algn="just">
              <a:spcAft>
                <a:spcPts val="1200"/>
              </a:spcAft>
              <a:buFont typeface="+mj-lt"/>
              <a:buAutoNum type="alphaLcParenR" startAt="10"/>
            </a:pPr>
            <a:r>
              <a:rPr lang="en-US" sz="3000" b="1" u="sng" dirty="0">
                <a:solidFill>
                  <a:srgbClr val="0000FF"/>
                </a:solidFill>
                <a:highlight>
                  <a:srgbClr val="FFFF00"/>
                </a:highlight>
              </a:rPr>
              <a:t>Four ways to regard the Bible</a:t>
            </a:r>
            <a:r>
              <a:rPr lang="en-US" sz="3000" b="1" dirty="0">
                <a:solidFill>
                  <a:srgbClr val="0000FF"/>
                </a:solidFill>
                <a:highlight>
                  <a:srgbClr val="FFFF00"/>
                </a:highlight>
              </a:rPr>
              <a:t>:</a:t>
            </a:r>
          </a:p>
          <a:p>
            <a:pPr marL="1485900" lvl="1" indent="-571500" algn="just">
              <a:spcAft>
                <a:spcPts val="1200"/>
              </a:spcAft>
              <a:buFont typeface="+mj-lt"/>
              <a:buAutoNum type="romanLcPeriod"/>
            </a:pPr>
            <a:r>
              <a:rPr lang="en-US" sz="3000" dirty="0">
                <a:solidFill>
                  <a:prstClr val="black"/>
                </a:solidFill>
              </a:rPr>
              <a:t>It is only a remarkable human book without divine inspiration.</a:t>
            </a:r>
          </a:p>
          <a:p>
            <a:pPr marL="1485900" lvl="1" indent="-571500" algn="just">
              <a:spcAft>
                <a:spcPts val="1200"/>
              </a:spcAft>
              <a:buFont typeface="+mj-lt"/>
              <a:buAutoNum type="romanLcPeriod"/>
            </a:pPr>
            <a:r>
              <a:rPr lang="en-US" sz="3000" dirty="0">
                <a:solidFill>
                  <a:prstClr val="black"/>
                </a:solidFill>
              </a:rPr>
              <a:t>It is partially inspired by God.</a:t>
            </a:r>
          </a:p>
          <a:p>
            <a:pPr marL="1485900" lvl="1" indent="-571500" algn="just">
              <a:spcAft>
                <a:spcPts val="1200"/>
              </a:spcAft>
              <a:buFont typeface="+mj-lt"/>
              <a:buAutoNum type="romanLcPeriod"/>
            </a:pPr>
            <a:r>
              <a:rPr lang="en-US" sz="3000" dirty="0">
                <a:solidFill>
                  <a:prstClr val="black"/>
                </a:solidFill>
              </a:rPr>
              <a:t>It is </a:t>
            </a:r>
            <a:r>
              <a:rPr lang="en-US" sz="3000" u="sng" dirty="0">
                <a:solidFill>
                  <a:prstClr val="black"/>
                </a:solidFill>
              </a:rPr>
              <a:t>only</a:t>
            </a:r>
            <a:r>
              <a:rPr lang="en-US" sz="3000" dirty="0">
                <a:solidFill>
                  <a:prstClr val="black"/>
                </a:solidFill>
              </a:rPr>
              <a:t> divine, devoid of any human adjunction </a:t>
            </a:r>
            <a:r>
              <a:rPr lang="en-US" sz="3000" i="1" dirty="0">
                <a:solidFill>
                  <a:prstClr val="black"/>
                </a:solidFill>
              </a:rPr>
              <a:t>(subordinate association)</a:t>
            </a:r>
            <a:r>
              <a:rPr lang="en-US" sz="3000" dirty="0">
                <a:solidFill>
                  <a:prstClr val="black"/>
                </a:solidFill>
              </a:rPr>
              <a:t>.</a:t>
            </a:r>
          </a:p>
          <a:p>
            <a:pPr marL="1485900" lvl="1" indent="-571500" algn="just">
              <a:spcAft>
                <a:spcPts val="1200"/>
              </a:spcAft>
              <a:buFont typeface="+mj-lt"/>
              <a:buAutoNum type="romanLcPeriod"/>
            </a:pPr>
            <a:r>
              <a:rPr lang="en-US" sz="3000" dirty="0">
                <a:solidFill>
                  <a:prstClr val="black"/>
                </a:solidFill>
              </a:rPr>
              <a:t>It is at the same time divine and human, God having fully inspired the sacred authors who spoke in His name. </a:t>
            </a:r>
            <a:endParaRPr lang="en-US" sz="3000" b="1" dirty="0"/>
          </a:p>
        </p:txBody>
      </p:sp>
    </p:spTree>
    <p:extLst>
      <p:ext uri="{BB962C8B-B14F-4D97-AF65-F5344CB8AC3E}">
        <p14:creationId xmlns:p14="http://schemas.microsoft.com/office/powerpoint/2010/main" val="2882525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813102" cy="5509200"/>
          </a:xfrm>
          <a:prstGeom prst="rect">
            <a:avLst/>
          </a:prstGeom>
          <a:noFill/>
        </p:spPr>
        <p:txBody>
          <a:bodyPr wrap="square" rtlCol="0">
            <a:spAutoFit/>
          </a:bodyPr>
          <a:lstStyle/>
          <a:p>
            <a:pPr lvl="1" indent="-452438">
              <a:spcAft>
                <a:spcPts val="1200"/>
              </a:spcAft>
              <a:buFont typeface="+mj-lt"/>
              <a:buAutoNum type="arabicPeriod" startAt="2"/>
            </a:pPr>
            <a:r>
              <a:rPr lang="en-US" sz="3200" b="1" dirty="0">
                <a:solidFill>
                  <a:srgbClr val="0000FF"/>
                </a:solidFill>
                <a:highlight>
                  <a:srgbClr val="FFFF00"/>
                </a:highlight>
              </a:rPr>
              <a:t>Inspiration</a:t>
            </a:r>
            <a:r>
              <a:rPr lang="en-US" sz="3200" b="1" dirty="0"/>
              <a:t> </a:t>
            </a:r>
            <a:r>
              <a:rPr lang="en-US" sz="3200" b="1" dirty="0">
                <a:solidFill>
                  <a:srgbClr val="0000FF"/>
                </a:solidFill>
              </a:rPr>
              <a:t>(cont’d)</a:t>
            </a:r>
          </a:p>
          <a:p>
            <a:pPr marL="971550" indent="-514350" algn="just">
              <a:spcAft>
                <a:spcPts val="1200"/>
              </a:spcAft>
              <a:buFont typeface="+mj-lt"/>
              <a:buAutoNum type="alphaLcParenR" startAt="10"/>
            </a:pPr>
            <a:r>
              <a:rPr lang="en-US" sz="3000" b="1" u="sng" dirty="0">
                <a:solidFill>
                  <a:srgbClr val="0000FF"/>
                </a:solidFill>
                <a:highlight>
                  <a:srgbClr val="FFFF00"/>
                </a:highlight>
              </a:rPr>
              <a:t>Four ways to regard the Bible</a:t>
            </a:r>
            <a:r>
              <a:rPr lang="en-US" sz="3000" b="1" dirty="0">
                <a:solidFill>
                  <a:srgbClr val="0000FF"/>
                </a:solidFill>
                <a:highlight>
                  <a:srgbClr val="FFFF00"/>
                </a:highlight>
              </a:rPr>
              <a:t>:</a:t>
            </a:r>
          </a:p>
          <a:p>
            <a:pPr marL="1376363" lvl="1" indent="-461963" algn="just">
              <a:spcAft>
                <a:spcPts val="1200"/>
              </a:spcAft>
              <a:buFont typeface="+mj-lt"/>
              <a:buAutoNum type="romanLcPeriod"/>
            </a:pPr>
            <a:r>
              <a:rPr lang="en-US" sz="3000" b="1" dirty="0">
                <a:solidFill>
                  <a:prstClr val="black"/>
                </a:solidFill>
              </a:rPr>
              <a:t>It is only a remarkable human book without divine inspiration </a:t>
            </a:r>
            <a:r>
              <a:rPr lang="en-US" sz="3000" dirty="0">
                <a:solidFill>
                  <a:prstClr val="black"/>
                </a:solidFill>
              </a:rPr>
              <a:t>– </a:t>
            </a:r>
            <a:r>
              <a:rPr lang="en-US" sz="3000" i="1" dirty="0">
                <a:solidFill>
                  <a:srgbClr val="0000FF"/>
                </a:solidFill>
              </a:rPr>
              <a:t>If true, and if they had no revelation from above, how were the biblical writers able to make so many detailed predictions, confirmed by history? If the Scriptures were only the product of the human brain, inherently fallible as it is, the Bible would have failed completely in its purpose, which is to give us a sure knowledge of truth.</a:t>
            </a:r>
          </a:p>
        </p:txBody>
      </p:sp>
    </p:spTree>
    <p:extLst>
      <p:ext uri="{BB962C8B-B14F-4D97-AF65-F5344CB8AC3E}">
        <p14:creationId xmlns:p14="http://schemas.microsoft.com/office/powerpoint/2010/main" val="1777163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rPr>
              <a:t>Session 1</a:t>
            </a:r>
            <a:br>
              <a:rPr lang="en-US" sz="3600" b="1" dirty="0">
                <a:latin typeface="+mn-lt"/>
              </a:rPr>
            </a:br>
            <a:r>
              <a:rPr lang="en-US" sz="3600" b="1" dirty="0">
                <a:latin typeface="+mn-lt"/>
              </a:rPr>
              <a:t>Outline</a:t>
            </a:r>
          </a:p>
        </p:txBody>
      </p:sp>
      <p:sp>
        <p:nvSpPr>
          <p:cNvPr id="3" name="Subtitle 2"/>
          <p:cNvSpPr>
            <a:spLocks noGrp="1"/>
          </p:cNvSpPr>
          <p:nvPr>
            <p:ph type="subTitle" idx="1"/>
          </p:nvPr>
        </p:nvSpPr>
        <p:spPr>
          <a:xfrm>
            <a:off x="357351" y="1170775"/>
            <a:ext cx="8628993" cy="5145942"/>
          </a:xfrm>
        </p:spPr>
        <p:txBody>
          <a:bodyPr>
            <a:noAutofit/>
          </a:bodyPr>
          <a:lstStyle/>
          <a:p>
            <a:pPr marL="461963" indent="-461963" algn="l">
              <a:lnSpc>
                <a:spcPct val="100000"/>
              </a:lnSpc>
              <a:spcBef>
                <a:spcPts val="0"/>
              </a:spcBef>
              <a:spcAft>
                <a:spcPts val="1800"/>
              </a:spcAft>
              <a:buFont typeface="+mj-lt"/>
              <a:buAutoNum type="romanUcPeriod"/>
            </a:pPr>
            <a:r>
              <a:rPr lang="en-US" sz="3600" dirty="0"/>
              <a:t>Important Assumptions and Prerequisites</a:t>
            </a:r>
          </a:p>
          <a:p>
            <a:pPr marL="914400" lvl="1" indent="-452438" algn="l">
              <a:lnSpc>
                <a:spcPct val="100000"/>
              </a:lnSpc>
              <a:spcBef>
                <a:spcPts val="0"/>
              </a:spcBef>
              <a:spcAft>
                <a:spcPts val="1800"/>
              </a:spcAft>
              <a:buFont typeface="+mj-lt"/>
              <a:buAutoNum type="alphaUcPeriod"/>
            </a:pPr>
            <a:r>
              <a:rPr lang="en-US" sz="3200" dirty="0"/>
              <a:t>The Inspiration &amp; Authority of Scripture</a:t>
            </a:r>
          </a:p>
          <a:p>
            <a:pPr marL="1376363" lvl="2" indent="-461963" algn="l">
              <a:lnSpc>
                <a:spcPct val="100000"/>
              </a:lnSpc>
              <a:spcBef>
                <a:spcPts val="0"/>
              </a:spcBef>
              <a:spcAft>
                <a:spcPts val="1800"/>
              </a:spcAft>
              <a:buFont typeface="+mj-lt"/>
              <a:buAutoNum type="arabicPeriod"/>
            </a:pPr>
            <a:r>
              <a:rPr lang="en-US" sz="3200" dirty="0"/>
              <a:t>Revelation</a:t>
            </a:r>
          </a:p>
          <a:p>
            <a:pPr marL="1376363" lvl="2" indent="-461963" algn="l">
              <a:lnSpc>
                <a:spcPct val="100000"/>
              </a:lnSpc>
              <a:spcBef>
                <a:spcPts val="0"/>
              </a:spcBef>
              <a:spcAft>
                <a:spcPts val="1800"/>
              </a:spcAft>
              <a:buFont typeface="+mj-lt"/>
              <a:buAutoNum type="arabicPeriod"/>
            </a:pPr>
            <a:r>
              <a:rPr lang="en-US" sz="3200" dirty="0"/>
              <a:t>Inspiration</a:t>
            </a:r>
          </a:p>
          <a:p>
            <a:pPr marL="1376363" lvl="2" indent="-461963" algn="l">
              <a:lnSpc>
                <a:spcPct val="100000"/>
              </a:lnSpc>
              <a:spcBef>
                <a:spcPts val="0"/>
              </a:spcBef>
              <a:spcAft>
                <a:spcPts val="1800"/>
              </a:spcAft>
              <a:buFont typeface="+mj-lt"/>
              <a:buAutoNum type="arabicPeriod"/>
            </a:pPr>
            <a:r>
              <a:rPr lang="en-US" sz="3200" dirty="0"/>
              <a:t>Inerrancy</a:t>
            </a:r>
          </a:p>
          <a:p>
            <a:pPr marL="1376363" lvl="2" indent="-461963" algn="l">
              <a:lnSpc>
                <a:spcPct val="100000"/>
              </a:lnSpc>
              <a:spcBef>
                <a:spcPts val="0"/>
              </a:spcBef>
              <a:spcAft>
                <a:spcPts val="1800"/>
              </a:spcAft>
              <a:buFont typeface="+mj-lt"/>
              <a:buAutoNum type="arabicPeriod"/>
            </a:pPr>
            <a:r>
              <a:rPr lang="en-US" sz="3200" dirty="0"/>
              <a:t>Canon</a:t>
            </a:r>
          </a:p>
          <a:p>
            <a:pPr marL="1376363" lvl="2" indent="-461963" algn="l">
              <a:lnSpc>
                <a:spcPct val="100000"/>
              </a:lnSpc>
              <a:spcBef>
                <a:spcPts val="0"/>
              </a:spcBef>
              <a:spcAft>
                <a:spcPts val="1800"/>
              </a:spcAft>
              <a:buFont typeface="+mj-lt"/>
              <a:buAutoNum type="arabicPeriod"/>
            </a:pPr>
            <a:r>
              <a:rPr lang="en-US" sz="3200" dirty="0"/>
              <a:t>Hermeneutics</a:t>
            </a:r>
          </a:p>
        </p:txBody>
      </p:sp>
    </p:spTree>
    <p:extLst>
      <p:ext uri="{BB962C8B-B14F-4D97-AF65-F5344CB8AC3E}">
        <p14:creationId xmlns:p14="http://schemas.microsoft.com/office/powerpoint/2010/main" val="3604390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3662541"/>
          </a:xfrm>
          <a:prstGeom prst="rect">
            <a:avLst/>
          </a:prstGeom>
          <a:noFill/>
        </p:spPr>
        <p:txBody>
          <a:bodyPr wrap="square" rtlCol="0">
            <a:spAutoFit/>
          </a:bodyPr>
          <a:lstStyle/>
          <a:p>
            <a:pPr lvl="1" indent="-452438">
              <a:spcAft>
                <a:spcPts val="1200"/>
              </a:spcAft>
              <a:buFont typeface="+mj-lt"/>
              <a:buAutoNum type="arabicPeriod" startAt="2"/>
            </a:pPr>
            <a:r>
              <a:rPr lang="en-US" sz="3200" b="1" dirty="0">
                <a:solidFill>
                  <a:srgbClr val="0000FF"/>
                </a:solidFill>
                <a:highlight>
                  <a:srgbClr val="FFFF00"/>
                </a:highlight>
              </a:rPr>
              <a:t>Inspiration</a:t>
            </a:r>
            <a:r>
              <a:rPr lang="en-US" sz="3200" b="1" dirty="0"/>
              <a:t> </a:t>
            </a:r>
            <a:r>
              <a:rPr lang="en-US" sz="3200" b="1" dirty="0">
                <a:solidFill>
                  <a:srgbClr val="0000FF"/>
                </a:solidFill>
              </a:rPr>
              <a:t>(cont’d)</a:t>
            </a:r>
          </a:p>
          <a:p>
            <a:pPr marL="971550" indent="-514350" algn="just">
              <a:spcAft>
                <a:spcPts val="1200"/>
              </a:spcAft>
              <a:buFont typeface="+mj-lt"/>
              <a:buAutoNum type="alphaLcParenR" startAt="10"/>
            </a:pPr>
            <a:r>
              <a:rPr lang="en-US" sz="3000" b="1" u="sng" dirty="0">
                <a:solidFill>
                  <a:srgbClr val="0000FF"/>
                </a:solidFill>
                <a:highlight>
                  <a:srgbClr val="FFFF00"/>
                </a:highlight>
              </a:rPr>
              <a:t>Four ways to regard the Bible</a:t>
            </a:r>
            <a:r>
              <a:rPr lang="en-US" sz="3000" b="1" dirty="0">
                <a:solidFill>
                  <a:srgbClr val="0000FF"/>
                </a:solidFill>
                <a:highlight>
                  <a:srgbClr val="FFFF00"/>
                </a:highlight>
              </a:rPr>
              <a:t>:</a:t>
            </a:r>
          </a:p>
          <a:p>
            <a:pPr marL="1485900" lvl="1" indent="-571500" algn="just">
              <a:spcAft>
                <a:spcPts val="1200"/>
              </a:spcAft>
              <a:buFont typeface="+mj-lt"/>
              <a:buAutoNum type="romanLcPeriod" startAt="2"/>
            </a:pPr>
            <a:r>
              <a:rPr lang="en-US" sz="3000" b="1" dirty="0">
                <a:solidFill>
                  <a:prstClr val="black"/>
                </a:solidFill>
              </a:rPr>
              <a:t>It is partially inspired by God </a:t>
            </a:r>
            <a:r>
              <a:rPr lang="en-US" sz="3000" dirty="0">
                <a:solidFill>
                  <a:prstClr val="black"/>
                </a:solidFill>
              </a:rPr>
              <a:t>– </a:t>
            </a:r>
            <a:r>
              <a:rPr lang="en-US" sz="3000" i="1" dirty="0">
                <a:solidFill>
                  <a:srgbClr val="0000FF"/>
                </a:solidFill>
              </a:rPr>
              <a:t>Those who make such a distinction seem to admit that God spoke to the prophets, but they consider themselves entirely free to reject or to make changes in the written message. </a:t>
            </a:r>
          </a:p>
        </p:txBody>
      </p:sp>
    </p:spTree>
    <p:extLst>
      <p:ext uri="{BB962C8B-B14F-4D97-AF65-F5344CB8AC3E}">
        <p14:creationId xmlns:p14="http://schemas.microsoft.com/office/powerpoint/2010/main" val="2044331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5509200"/>
          </a:xfrm>
          <a:prstGeom prst="rect">
            <a:avLst/>
          </a:prstGeom>
          <a:noFill/>
        </p:spPr>
        <p:txBody>
          <a:bodyPr wrap="square" rtlCol="0">
            <a:spAutoFit/>
          </a:bodyPr>
          <a:lstStyle/>
          <a:p>
            <a:pPr lvl="1" indent="-452438">
              <a:spcAft>
                <a:spcPts val="1200"/>
              </a:spcAft>
              <a:buFont typeface="+mj-lt"/>
              <a:buAutoNum type="arabicPeriod" startAt="2"/>
            </a:pPr>
            <a:r>
              <a:rPr lang="en-US" sz="3200" b="1" dirty="0">
                <a:solidFill>
                  <a:srgbClr val="0000FF"/>
                </a:solidFill>
                <a:highlight>
                  <a:srgbClr val="FFFF00"/>
                </a:highlight>
              </a:rPr>
              <a:t>Inspiration</a:t>
            </a:r>
            <a:r>
              <a:rPr lang="en-US" sz="3200" b="1" dirty="0"/>
              <a:t> </a:t>
            </a:r>
            <a:r>
              <a:rPr lang="en-US" sz="3200" b="1" dirty="0">
                <a:solidFill>
                  <a:srgbClr val="0000FF"/>
                </a:solidFill>
              </a:rPr>
              <a:t>(cont’d)</a:t>
            </a:r>
          </a:p>
          <a:p>
            <a:pPr marL="971550" indent="-514350" algn="just">
              <a:spcAft>
                <a:spcPts val="1200"/>
              </a:spcAft>
              <a:buFont typeface="+mj-lt"/>
              <a:buAutoNum type="alphaLcParenR" startAt="10"/>
            </a:pPr>
            <a:r>
              <a:rPr lang="en-US" sz="3000" b="1" u="sng" dirty="0">
                <a:solidFill>
                  <a:srgbClr val="0000FF"/>
                </a:solidFill>
                <a:highlight>
                  <a:srgbClr val="FFFF00"/>
                </a:highlight>
              </a:rPr>
              <a:t>Four ways to regard the Bible</a:t>
            </a:r>
            <a:r>
              <a:rPr lang="en-US" sz="3000" b="1" dirty="0">
                <a:solidFill>
                  <a:srgbClr val="0000FF"/>
                </a:solidFill>
                <a:highlight>
                  <a:srgbClr val="FFFF00"/>
                </a:highlight>
              </a:rPr>
              <a:t>:</a:t>
            </a:r>
          </a:p>
          <a:p>
            <a:pPr marL="1485900" lvl="1" indent="-571500" algn="just">
              <a:spcAft>
                <a:spcPts val="1200"/>
              </a:spcAft>
              <a:buFont typeface="+mj-lt"/>
              <a:buAutoNum type="romanLcPeriod" startAt="3"/>
            </a:pPr>
            <a:r>
              <a:rPr lang="en-US" sz="3000" b="1" dirty="0">
                <a:solidFill>
                  <a:prstClr val="black"/>
                </a:solidFill>
              </a:rPr>
              <a:t>It is </a:t>
            </a:r>
            <a:r>
              <a:rPr lang="en-US" sz="3000" b="1" u="sng" dirty="0">
                <a:solidFill>
                  <a:prstClr val="black"/>
                </a:solidFill>
              </a:rPr>
              <a:t>only</a:t>
            </a:r>
            <a:r>
              <a:rPr lang="en-US" sz="3000" b="1" dirty="0">
                <a:solidFill>
                  <a:prstClr val="black"/>
                </a:solidFill>
              </a:rPr>
              <a:t> divine, devoid of any human contribution </a:t>
            </a:r>
            <a:r>
              <a:rPr lang="en-US" sz="3000" b="1" i="1" dirty="0">
                <a:solidFill>
                  <a:prstClr val="black"/>
                </a:solidFill>
              </a:rPr>
              <a:t>(mechanical dictation theory)</a:t>
            </a:r>
            <a:r>
              <a:rPr lang="en-US" sz="3000" dirty="0">
                <a:solidFill>
                  <a:prstClr val="black"/>
                </a:solidFill>
              </a:rPr>
              <a:t> – </a:t>
            </a:r>
            <a:r>
              <a:rPr lang="en-US" sz="3000" i="1" dirty="0">
                <a:solidFill>
                  <a:srgbClr val="0000FF"/>
                </a:solidFill>
              </a:rPr>
              <a:t>God “dictated” His Word to the writers of Scripture, who were fully under God’s control, in a state of relative passivity. Human personality and error could not interfere because the human writers did not personally contribute anything to the content of Scripture.</a:t>
            </a:r>
            <a:endParaRPr lang="en-US" sz="3000" dirty="0">
              <a:solidFill>
                <a:prstClr val="black"/>
              </a:solidFill>
            </a:endParaRPr>
          </a:p>
        </p:txBody>
      </p:sp>
    </p:spTree>
    <p:extLst>
      <p:ext uri="{BB962C8B-B14F-4D97-AF65-F5344CB8AC3E}">
        <p14:creationId xmlns:p14="http://schemas.microsoft.com/office/powerpoint/2010/main" val="3723454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5724644"/>
          </a:xfrm>
          <a:prstGeom prst="rect">
            <a:avLst/>
          </a:prstGeom>
          <a:noFill/>
        </p:spPr>
        <p:txBody>
          <a:bodyPr wrap="square" rtlCol="0">
            <a:spAutoFit/>
          </a:bodyPr>
          <a:lstStyle/>
          <a:p>
            <a:pPr lvl="1" indent="-452438">
              <a:spcAft>
                <a:spcPts val="1200"/>
              </a:spcAft>
              <a:buFont typeface="+mj-lt"/>
              <a:buAutoNum type="arabicPeriod" startAt="2"/>
            </a:pPr>
            <a:r>
              <a:rPr lang="en-US" sz="3200" b="1" dirty="0">
                <a:solidFill>
                  <a:srgbClr val="0000FF"/>
                </a:solidFill>
                <a:highlight>
                  <a:srgbClr val="FFFF00"/>
                </a:highlight>
              </a:rPr>
              <a:t>Inspiration</a:t>
            </a:r>
            <a:r>
              <a:rPr lang="en-US" sz="3200" b="1" dirty="0"/>
              <a:t> </a:t>
            </a:r>
            <a:r>
              <a:rPr lang="en-US" sz="3200" b="1" dirty="0">
                <a:solidFill>
                  <a:srgbClr val="0000FF"/>
                </a:solidFill>
              </a:rPr>
              <a:t>(cont’d)</a:t>
            </a:r>
          </a:p>
          <a:p>
            <a:pPr marL="971550" indent="-514350" algn="just">
              <a:spcAft>
                <a:spcPts val="1200"/>
              </a:spcAft>
              <a:buFont typeface="+mj-lt"/>
              <a:buAutoNum type="alphaLcParenR" startAt="10"/>
            </a:pPr>
            <a:r>
              <a:rPr lang="en-US" sz="3000" b="1" u="sng" dirty="0">
                <a:solidFill>
                  <a:srgbClr val="0000FF"/>
                </a:solidFill>
                <a:highlight>
                  <a:srgbClr val="FFFF00"/>
                </a:highlight>
              </a:rPr>
              <a:t>Four ways to regard the Bible</a:t>
            </a:r>
            <a:r>
              <a:rPr lang="en-US" sz="3000" b="1" dirty="0">
                <a:solidFill>
                  <a:srgbClr val="0000FF"/>
                </a:solidFill>
                <a:highlight>
                  <a:srgbClr val="FFFF00"/>
                </a:highlight>
              </a:rPr>
              <a:t>:</a:t>
            </a:r>
          </a:p>
          <a:p>
            <a:pPr marL="1485900" lvl="1" indent="-571500" algn="just">
              <a:spcAft>
                <a:spcPts val="1200"/>
              </a:spcAft>
              <a:buFont typeface="+mj-lt"/>
              <a:buAutoNum type="romanLcPeriod" startAt="4"/>
            </a:pPr>
            <a:r>
              <a:rPr lang="en-US" sz="3000" b="1" dirty="0">
                <a:solidFill>
                  <a:prstClr val="black"/>
                </a:solidFill>
              </a:rPr>
              <a:t>It is at the same time divine and human, God having fully inspired the sacred authors who spoke in His name </a:t>
            </a:r>
            <a:r>
              <a:rPr lang="en-US" sz="3000" dirty="0">
                <a:solidFill>
                  <a:prstClr val="black"/>
                </a:solidFill>
              </a:rPr>
              <a:t>–  </a:t>
            </a:r>
            <a:r>
              <a:rPr lang="en-US" sz="3000" i="1" dirty="0">
                <a:solidFill>
                  <a:srgbClr val="0000FF"/>
                </a:solidFill>
              </a:rPr>
              <a:t>We believe that in the composition of the original manuscripts, the Holy Spirit </a:t>
            </a:r>
            <a:r>
              <a:rPr lang="en-US" sz="3000" i="1" u="sng" dirty="0">
                <a:solidFill>
                  <a:srgbClr val="0000FF"/>
                </a:solidFill>
              </a:rPr>
              <a:t>guided</a:t>
            </a:r>
            <a:r>
              <a:rPr lang="en-US" sz="3000" i="1" dirty="0">
                <a:solidFill>
                  <a:srgbClr val="0000FF"/>
                </a:solidFill>
              </a:rPr>
              <a:t> the authors even in their choice of expressions and this throughout all the pages of the Scriptures still without eroding the personalities of the different men.</a:t>
            </a:r>
          </a:p>
        </p:txBody>
      </p:sp>
    </p:spTree>
    <p:extLst>
      <p:ext uri="{BB962C8B-B14F-4D97-AF65-F5344CB8AC3E}">
        <p14:creationId xmlns:p14="http://schemas.microsoft.com/office/powerpoint/2010/main" val="4026189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2123658"/>
          </a:xfrm>
          <a:prstGeom prst="rect">
            <a:avLst/>
          </a:prstGeom>
          <a:noFill/>
        </p:spPr>
        <p:txBody>
          <a:bodyPr wrap="square" rtlCol="0">
            <a:spAutoFit/>
          </a:bodyPr>
          <a:lstStyle/>
          <a:p>
            <a:pPr lvl="1" indent="-452438">
              <a:spcAft>
                <a:spcPts val="1200"/>
              </a:spcAft>
              <a:buFont typeface="+mj-lt"/>
              <a:buAutoNum type="arabicPeriod" startAt="2"/>
            </a:pPr>
            <a:r>
              <a:rPr lang="en-US" sz="3200" b="1" u="sng" dirty="0">
                <a:solidFill>
                  <a:srgbClr val="0000FF"/>
                </a:solidFill>
                <a:highlight>
                  <a:srgbClr val="FFFF00"/>
                </a:highlight>
              </a:rPr>
              <a:t>Inspiration</a:t>
            </a:r>
            <a:r>
              <a:rPr lang="en-US" sz="3200" b="1" dirty="0"/>
              <a:t> </a:t>
            </a:r>
            <a:r>
              <a:rPr lang="en-US" sz="3200" b="1" dirty="0">
                <a:solidFill>
                  <a:srgbClr val="0000FF"/>
                </a:solidFill>
              </a:rPr>
              <a:t>(cont’d)</a:t>
            </a:r>
          </a:p>
          <a:p>
            <a:pPr marL="457200" algn="just">
              <a:spcAft>
                <a:spcPts val="1200"/>
              </a:spcAft>
            </a:pPr>
            <a:r>
              <a:rPr lang="en-US" sz="3000" dirty="0">
                <a:solidFill>
                  <a:prstClr val="black"/>
                </a:solidFill>
              </a:rPr>
              <a:t>We hold to </a:t>
            </a:r>
            <a:r>
              <a:rPr lang="en-US" sz="3000" b="1" dirty="0">
                <a:solidFill>
                  <a:prstClr val="black"/>
                </a:solidFill>
              </a:rPr>
              <a:t>verbal</a:t>
            </a:r>
            <a:r>
              <a:rPr lang="en-US" sz="3000" dirty="0">
                <a:solidFill>
                  <a:prstClr val="black"/>
                </a:solidFill>
              </a:rPr>
              <a:t> </a:t>
            </a:r>
            <a:r>
              <a:rPr lang="en-US" sz="3000" b="1" dirty="0">
                <a:solidFill>
                  <a:prstClr val="black"/>
                </a:solidFill>
              </a:rPr>
              <a:t>inspiration </a:t>
            </a:r>
            <a:r>
              <a:rPr lang="en-US" sz="3000" i="1" dirty="0">
                <a:solidFill>
                  <a:prstClr val="black"/>
                </a:solidFill>
              </a:rPr>
              <a:t>(the very words, not just thoughts and ideas)</a:t>
            </a:r>
            <a:r>
              <a:rPr lang="en-US" sz="3000" dirty="0">
                <a:solidFill>
                  <a:prstClr val="black"/>
                </a:solidFill>
              </a:rPr>
              <a:t> and </a:t>
            </a:r>
            <a:r>
              <a:rPr lang="en-US" sz="3000" b="1" dirty="0">
                <a:solidFill>
                  <a:prstClr val="black"/>
                </a:solidFill>
              </a:rPr>
              <a:t>plenary</a:t>
            </a:r>
            <a:r>
              <a:rPr lang="en-US" sz="3000" dirty="0">
                <a:solidFill>
                  <a:prstClr val="black"/>
                </a:solidFill>
              </a:rPr>
              <a:t> </a:t>
            </a:r>
            <a:r>
              <a:rPr lang="en-US" sz="3000" b="1" dirty="0">
                <a:solidFill>
                  <a:prstClr val="black"/>
                </a:solidFill>
              </a:rPr>
              <a:t>inspiration </a:t>
            </a:r>
            <a:r>
              <a:rPr lang="en-US" sz="3000" i="1" dirty="0">
                <a:solidFill>
                  <a:prstClr val="black"/>
                </a:solidFill>
              </a:rPr>
              <a:t>(equally in every part of the Scriptures).</a:t>
            </a:r>
          </a:p>
        </p:txBody>
      </p:sp>
    </p:spTree>
    <p:extLst>
      <p:ext uri="{BB962C8B-B14F-4D97-AF65-F5344CB8AC3E}">
        <p14:creationId xmlns:p14="http://schemas.microsoft.com/office/powerpoint/2010/main" val="2450603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D644D7-76F6-4D94-B10C-780A77D6F2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62" y="42378"/>
            <a:ext cx="8998476" cy="6773243"/>
          </a:xfrm>
          <a:prstGeom prst="rect">
            <a:avLst/>
          </a:prstGeom>
        </p:spPr>
      </p:pic>
      <p:sp>
        <p:nvSpPr>
          <p:cNvPr id="7" name="Rectangle 1">
            <a:extLst>
              <a:ext uri="{FF2B5EF4-FFF2-40B4-BE49-F238E27FC236}">
                <a16:creationId xmlns:a16="http://schemas.microsoft.com/office/drawing/2014/main" id="{22256A44-908B-4BE1-87AC-A86B71C9C690}"/>
              </a:ext>
            </a:extLst>
          </p:cNvPr>
          <p:cNvSpPr>
            <a:spLocks noChangeArrowheads="1"/>
          </p:cNvSpPr>
          <p:nvPr/>
        </p:nvSpPr>
        <p:spPr bwMode="auto">
          <a:xfrm>
            <a:off x="148046" y="91660"/>
            <a:ext cx="8847908" cy="3570208"/>
          </a:xfrm>
          <a:prstGeom prst="rect">
            <a:avLst/>
          </a:prstGeom>
          <a:noFill/>
          <a:ln w="28575">
            <a:noFill/>
            <a:miter lim="800000"/>
            <a:headEnd/>
            <a:tailEnd/>
          </a:ln>
        </p:spPr>
        <p:txBody>
          <a:bodyPr wrap="square">
            <a:spAutoFit/>
          </a:bodyPr>
          <a:lstStyle/>
          <a:p>
            <a:pPr algn="ctr">
              <a:spcAft>
                <a:spcPts val="1200"/>
              </a:spcAft>
            </a:pPr>
            <a:r>
              <a:rPr lang="en-US" sz="3600" b="1" dirty="0">
                <a:solidFill>
                  <a:srgbClr val="0000CC"/>
                </a:solidFill>
                <a:ea typeface="+mj-ea"/>
                <a:cs typeface="+mj-cs"/>
              </a:rPr>
              <a:t>Matthew 5:17–18 (KJV) </a:t>
            </a:r>
          </a:p>
          <a:p>
            <a:pPr algn="just">
              <a:spcAft>
                <a:spcPts val="1000"/>
              </a:spcAft>
            </a:pPr>
            <a:r>
              <a:rPr lang="en-US" sz="3200" baseline="30000" dirty="0">
                <a:solidFill>
                  <a:srgbClr val="C00000"/>
                </a:solidFill>
                <a:latin typeface="Calibri" panose="020F0502020204030204" pitchFamily="34" charset="0"/>
              </a:rPr>
              <a:t>17</a:t>
            </a:r>
            <a:r>
              <a:rPr lang="en-US" sz="3200" dirty="0">
                <a:solidFill>
                  <a:srgbClr val="C00000"/>
                </a:solidFill>
                <a:latin typeface="Calibri" panose="020F0502020204030204" pitchFamily="34" charset="0"/>
              </a:rPr>
              <a:t> </a:t>
            </a:r>
            <a:r>
              <a:rPr lang="en-US" sz="3600" dirty="0">
                <a:solidFill>
                  <a:srgbClr val="C00000"/>
                </a:solidFill>
                <a:latin typeface="Calibri" panose="020F0502020204030204" pitchFamily="34" charset="0"/>
              </a:rPr>
              <a:t>Think not that I am come to destroy the law, or the prophets: I am not come to destroy, but to fulfil. </a:t>
            </a:r>
            <a:r>
              <a:rPr lang="en-US" sz="3200" baseline="30000" dirty="0">
                <a:solidFill>
                  <a:srgbClr val="C00000"/>
                </a:solidFill>
                <a:latin typeface="Calibri" panose="020F0502020204030204" pitchFamily="34" charset="0"/>
              </a:rPr>
              <a:t>18</a:t>
            </a:r>
            <a:r>
              <a:rPr lang="en-US" sz="3200" dirty="0">
                <a:solidFill>
                  <a:srgbClr val="C00000"/>
                </a:solidFill>
                <a:latin typeface="Calibri" panose="020F0502020204030204" pitchFamily="34" charset="0"/>
              </a:rPr>
              <a:t> </a:t>
            </a:r>
            <a:r>
              <a:rPr lang="en-US" sz="3600" dirty="0">
                <a:solidFill>
                  <a:srgbClr val="C00000"/>
                </a:solidFill>
                <a:latin typeface="Calibri" panose="020F0502020204030204" pitchFamily="34" charset="0"/>
              </a:rPr>
              <a:t>For verily I say unto you, Till heaven and earth pass, one </a:t>
            </a:r>
            <a:r>
              <a:rPr lang="en-US" sz="3600" b="1" u="sng" dirty="0">
                <a:solidFill>
                  <a:srgbClr val="0000FF"/>
                </a:solidFill>
                <a:highlight>
                  <a:srgbClr val="FFFF00"/>
                </a:highlight>
                <a:latin typeface="Calibri" panose="020F0502020204030204" pitchFamily="34" charset="0"/>
              </a:rPr>
              <a:t>jot</a:t>
            </a:r>
            <a:r>
              <a:rPr lang="en-US" sz="3600" dirty="0">
                <a:solidFill>
                  <a:srgbClr val="C00000"/>
                </a:solidFill>
                <a:latin typeface="Calibri" panose="020F0502020204030204" pitchFamily="34" charset="0"/>
              </a:rPr>
              <a:t> or one </a:t>
            </a:r>
            <a:r>
              <a:rPr lang="en-US" sz="3600" b="1" u="sng" dirty="0">
                <a:solidFill>
                  <a:srgbClr val="0000FF"/>
                </a:solidFill>
                <a:highlight>
                  <a:srgbClr val="FFFF00"/>
                </a:highlight>
                <a:latin typeface="Calibri" panose="020F0502020204030204" pitchFamily="34" charset="0"/>
              </a:rPr>
              <a:t>tittle</a:t>
            </a:r>
            <a:r>
              <a:rPr lang="en-US" sz="3600" dirty="0">
                <a:solidFill>
                  <a:srgbClr val="C00000"/>
                </a:solidFill>
                <a:latin typeface="Calibri" panose="020F0502020204030204" pitchFamily="34" charset="0"/>
              </a:rPr>
              <a:t> shall in no wise pass from the law, till all be fulfilled.</a:t>
            </a:r>
            <a:r>
              <a:rPr lang="en-US" sz="3200" dirty="0">
                <a:solidFill>
                  <a:srgbClr val="C00000"/>
                </a:solidFill>
                <a:latin typeface="Calibri" panose="020F0502020204030204" pitchFamily="34" charset="0"/>
              </a:rPr>
              <a:t> </a:t>
            </a:r>
            <a:endParaRPr lang="en-US" sz="3200" dirty="0">
              <a:solidFill>
                <a:srgbClr val="C00000"/>
              </a:solidFill>
              <a:effectLst/>
              <a:latin typeface="Calibri" panose="020F0502020204030204" pitchFamily="34" charset="0"/>
            </a:endParaRPr>
          </a:p>
        </p:txBody>
      </p:sp>
    </p:spTree>
    <p:extLst>
      <p:ext uri="{BB962C8B-B14F-4D97-AF65-F5344CB8AC3E}">
        <p14:creationId xmlns:p14="http://schemas.microsoft.com/office/powerpoint/2010/main" val="4058833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584775"/>
          </a:xfrm>
          <a:prstGeom prst="rect">
            <a:avLst/>
          </a:prstGeom>
          <a:noFill/>
        </p:spPr>
        <p:txBody>
          <a:bodyPr wrap="square" rtlCol="0">
            <a:spAutoFit/>
          </a:bodyPr>
          <a:lstStyle/>
          <a:p>
            <a:pPr lvl="1" indent="-452438">
              <a:spcAft>
                <a:spcPts val="1200"/>
              </a:spcAft>
              <a:buFont typeface="+mj-lt"/>
              <a:buAutoNum type="arabicPeriod" startAt="2"/>
            </a:pPr>
            <a:r>
              <a:rPr lang="en-US" sz="3200" b="1" u="sng" dirty="0">
                <a:solidFill>
                  <a:srgbClr val="0000FF"/>
                </a:solidFill>
                <a:highlight>
                  <a:srgbClr val="FFFF00"/>
                </a:highlight>
              </a:rPr>
              <a:t>Inspiration</a:t>
            </a:r>
            <a:r>
              <a:rPr lang="en-US" sz="3200" b="1" dirty="0"/>
              <a:t> </a:t>
            </a:r>
            <a:r>
              <a:rPr lang="en-US" sz="3200" b="1" dirty="0">
                <a:solidFill>
                  <a:srgbClr val="0000FF"/>
                </a:solidFill>
              </a:rPr>
              <a:t>(cont’d)</a:t>
            </a:r>
          </a:p>
        </p:txBody>
      </p:sp>
      <p:pic>
        <p:nvPicPr>
          <p:cNvPr id="5" name="Picture 4">
            <a:extLst>
              <a:ext uri="{FF2B5EF4-FFF2-40B4-BE49-F238E27FC236}">
                <a16:creationId xmlns:a16="http://schemas.microsoft.com/office/drawing/2014/main" id="{C15FEC11-F56B-4EA3-AF1B-40B05607506F}"/>
              </a:ext>
            </a:extLst>
          </p:cNvPr>
          <p:cNvPicPr>
            <a:picLocks noChangeAspect="1"/>
          </p:cNvPicPr>
          <p:nvPr/>
        </p:nvPicPr>
        <p:blipFill>
          <a:blip r:embed="rId3"/>
          <a:stretch>
            <a:fillRect/>
          </a:stretch>
        </p:blipFill>
        <p:spPr>
          <a:xfrm>
            <a:off x="1779424" y="2519811"/>
            <a:ext cx="5585153" cy="4114800"/>
          </a:xfrm>
          <a:prstGeom prst="rect">
            <a:avLst/>
          </a:prstGeom>
        </p:spPr>
      </p:pic>
      <p:pic>
        <p:nvPicPr>
          <p:cNvPr id="7" name="Picture 6">
            <a:extLst>
              <a:ext uri="{FF2B5EF4-FFF2-40B4-BE49-F238E27FC236}">
                <a16:creationId xmlns:a16="http://schemas.microsoft.com/office/drawing/2014/main" id="{10924C74-AA45-450F-B82E-2EC9246E0E9E}"/>
              </a:ext>
            </a:extLst>
          </p:cNvPr>
          <p:cNvPicPr>
            <a:picLocks noChangeAspect="1"/>
          </p:cNvPicPr>
          <p:nvPr/>
        </p:nvPicPr>
        <p:blipFill>
          <a:blip r:embed="rId4"/>
          <a:stretch>
            <a:fillRect/>
          </a:stretch>
        </p:blipFill>
        <p:spPr>
          <a:xfrm>
            <a:off x="1766887" y="1848963"/>
            <a:ext cx="5610225" cy="542925"/>
          </a:xfrm>
          <a:prstGeom prst="rect">
            <a:avLst/>
          </a:prstGeom>
        </p:spPr>
      </p:pic>
    </p:spTree>
    <p:extLst>
      <p:ext uri="{BB962C8B-B14F-4D97-AF65-F5344CB8AC3E}">
        <p14:creationId xmlns:p14="http://schemas.microsoft.com/office/powerpoint/2010/main" val="4255457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D644D7-76F6-4D94-B10C-780A77D6F2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62" y="42378"/>
            <a:ext cx="8998476" cy="6773243"/>
          </a:xfrm>
          <a:prstGeom prst="rect">
            <a:avLst/>
          </a:prstGeom>
        </p:spPr>
      </p:pic>
      <p:sp>
        <p:nvSpPr>
          <p:cNvPr id="7" name="Rectangle 1">
            <a:extLst>
              <a:ext uri="{FF2B5EF4-FFF2-40B4-BE49-F238E27FC236}">
                <a16:creationId xmlns:a16="http://schemas.microsoft.com/office/drawing/2014/main" id="{22256A44-908B-4BE1-87AC-A86B71C9C690}"/>
              </a:ext>
            </a:extLst>
          </p:cNvPr>
          <p:cNvSpPr>
            <a:spLocks noChangeArrowheads="1"/>
          </p:cNvSpPr>
          <p:nvPr/>
        </p:nvSpPr>
        <p:spPr bwMode="auto">
          <a:xfrm>
            <a:off x="148046" y="91660"/>
            <a:ext cx="8847908" cy="3416320"/>
          </a:xfrm>
          <a:prstGeom prst="rect">
            <a:avLst/>
          </a:prstGeom>
          <a:noFill/>
          <a:ln w="28575">
            <a:noFill/>
            <a:miter lim="800000"/>
            <a:headEnd/>
            <a:tailEnd/>
          </a:ln>
        </p:spPr>
        <p:txBody>
          <a:bodyPr wrap="square">
            <a:spAutoFit/>
          </a:bodyPr>
          <a:lstStyle/>
          <a:p>
            <a:pPr algn="ctr">
              <a:spcAft>
                <a:spcPts val="1200"/>
              </a:spcAft>
            </a:pPr>
            <a:r>
              <a:rPr lang="en-US" sz="3600" b="1" dirty="0">
                <a:solidFill>
                  <a:srgbClr val="0000CC"/>
                </a:solidFill>
                <a:ea typeface="+mj-ea"/>
                <a:cs typeface="+mj-cs"/>
              </a:rPr>
              <a:t>2 Peter 1:20–21</a:t>
            </a:r>
          </a:p>
          <a:p>
            <a:pPr algn="just"/>
            <a:r>
              <a:rPr lang="en-US" sz="3400" baseline="30000" dirty="0"/>
              <a:t>20</a:t>
            </a:r>
            <a:r>
              <a:rPr lang="en-US" sz="3400" dirty="0"/>
              <a:t> But know this first of all, that no prophecy of Scripture is </a:t>
            </a:r>
            <a:r>
              <a:rPr lang="en-US" sz="3400" i="1" dirty="0"/>
              <a:t>a matter</a:t>
            </a:r>
            <a:r>
              <a:rPr lang="en-US" sz="3400" dirty="0"/>
              <a:t> of one’s own interpretation, </a:t>
            </a:r>
            <a:r>
              <a:rPr lang="en-US" sz="3400" baseline="30000" dirty="0"/>
              <a:t>21</a:t>
            </a:r>
            <a:r>
              <a:rPr lang="en-US" sz="3400" dirty="0"/>
              <a:t> for no prophecy was ever made by an act of human will, but </a:t>
            </a:r>
            <a:r>
              <a:rPr lang="en-US" sz="3400" b="1" u="sng" dirty="0">
                <a:solidFill>
                  <a:srgbClr val="0000CC"/>
                </a:solidFill>
                <a:highlight>
                  <a:srgbClr val="FFFF00"/>
                </a:highlight>
                <a:ea typeface="+mj-ea"/>
                <a:cs typeface="+mj-cs"/>
              </a:rPr>
              <a:t>men moved by the Holy Spirit </a:t>
            </a:r>
            <a:r>
              <a:rPr lang="en-US" sz="3400" dirty="0"/>
              <a:t>spoke from God. </a:t>
            </a:r>
          </a:p>
        </p:txBody>
      </p:sp>
      <p:pic>
        <p:nvPicPr>
          <p:cNvPr id="2" name="Picture 1">
            <a:extLst>
              <a:ext uri="{FF2B5EF4-FFF2-40B4-BE49-F238E27FC236}">
                <a16:creationId xmlns:a16="http://schemas.microsoft.com/office/drawing/2014/main" id="{9C17ED92-76FF-40C7-8439-4046643ACDD6}"/>
              </a:ext>
            </a:extLst>
          </p:cNvPr>
          <p:cNvPicPr>
            <a:picLocks noChangeAspect="1"/>
          </p:cNvPicPr>
          <p:nvPr/>
        </p:nvPicPr>
        <p:blipFill>
          <a:blip r:embed="rId4"/>
          <a:stretch>
            <a:fillRect/>
          </a:stretch>
        </p:blipFill>
        <p:spPr>
          <a:xfrm>
            <a:off x="3265715" y="3370735"/>
            <a:ext cx="2612571" cy="1828800"/>
          </a:xfrm>
          <a:prstGeom prst="rect">
            <a:avLst/>
          </a:prstGeom>
        </p:spPr>
      </p:pic>
      <p:sp>
        <p:nvSpPr>
          <p:cNvPr id="3" name="TextBox 2">
            <a:extLst>
              <a:ext uri="{FF2B5EF4-FFF2-40B4-BE49-F238E27FC236}">
                <a16:creationId xmlns:a16="http://schemas.microsoft.com/office/drawing/2014/main" id="{F0C9CFD6-78A1-48D4-A5F6-EEF572AC8598}"/>
              </a:ext>
            </a:extLst>
          </p:cNvPr>
          <p:cNvSpPr txBox="1"/>
          <p:nvPr/>
        </p:nvSpPr>
        <p:spPr>
          <a:xfrm>
            <a:off x="6189045" y="4045018"/>
            <a:ext cx="2612571" cy="1169551"/>
          </a:xfrm>
          <a:prstGeom prst="rect">
            <a:avLst/>
          </a:prstGeom>
          <a:noFill/>
        </p:spPr>
        <p:txBody>
          <a:bodyPr wrap="square" rtlCol="0">
            <a:spAutoFit/>
          </a:bodyPr>
          <a:lstStyle/>
          <a:p>
            <a:pPr algn="just"/>
            <a:r>
              <a:rPr lang="en-US" sz="1400" b="1" dirty="0"/>
              <a:t>men… ‘ones being borne along’ by the Holy Spirit… </a:t>
            </a:r>
            <a:r>
              <a:rPr lang="el-GR" sz="1400" b="1" dirty="0"/>
              <a:t>φερόμενοι</a:t>
            </a:r>
            <a:r>
              <a:rPr lang="en-US" sz="1400" b="1" dirty="0"/>
              <a:t> - Present Passive Participle - </a:t>
            </a:r>
            <a:r>
              <a:rPr lang="en-US" sz="1400" b="1" dirty="0" err="1"/>
              <a:t>Nomative</a:t>
            </a:r>
            <a:r>
              <a:rPr lang="en-US" sz="1400" b="1" dirty="0"/>
              <a:t>  Masculine Plural of </a:t>
            </a:r>
            <a:r>
              <a:rPr lang="el-GR" sz="1400" b="1" dirty="0"/>
              <a:t>φέρω </a:t>
            </a:r>
            <a:r>
              <a:rPr lang="en-US" sz="1400" b="1" dirty="0" err="1"/>
              <a:t>phérō</a:t>
            </a:r>
            <a:endParaRPr lang="en-US" sz="1400" b="1" dirty="0"/>
          </a:p>
        </p:txBody>
      </p:sp>
    </p:spTree>
    <p:extLst>
      <p:ext uri="{BB962C8B-B14F-4D97-AF65-F5344CB8AC3E}">
        <p14:creationId xmlns:p14="http://schemas.microsoft.com/office/powerpoint/2010/main" val="274651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57200" indent="-457200">
              <a:buFont typeface="+mj-lt"/>
              <a:buAutoNum type="romanUcPeriod"/>
            </a:pPr>
            <a:r>
              <a:rPr lang="en-US" sz="3600" b="1" dirty="0">
                <a:latin typeface="+mn-lt"/>
              </a:rPr>
              <a:t>Important Assumptions and Prerequisites</a:t>
            </a:r>
          </a:p>
        </p:txBody>
      </p:sp>
      <p:sp>
        <p:nvSpPr>
          <p:cNvPr id="6" name="TextBox 5"/>
          <p:cNvSpPr txBox="1"/>
          <p:nvPr/>
        </p:nvSpPr>
        <p:spPr>
          <a:xfrm>
            <a:off x="834014" y="1093863"/>
            <a:ext cx="8068736" cy="4431983"/>
          </a:xfrm>
          <a:prstGeom prst="rect">
            <a:avLst/>
          </a:prstGeom>
          <a:noFill/>
        </p:spPr>
        <p:txBody>
          <a:bodyPr wrap="square" rtlCol="0">
            <a:spAutoFit/>
          </a:bodyPr>
          <a:lstStyle/>
          <a:p>
            <a:pPr marL="461963" indent="-461963">
              <a:spcAft>
                <a:spcPts val="1200"/>
              </a:spcAft>
              <a:buFont typeface="+mj-lt"/>
              <a:buAutoNum type="alphaUcPeriod"/>
            </a:pPr>
            <a:r>
              <a:rPr lang="en-US" sz="3200" b="1" dirty="0"/>
              <a:t>The Inspiration &amp; Authority of Scripture</a:t>
            </a:r>
          </a:p>
          <a:p>
            <a:pPr marL="914400" lvl="1" indent="-457200">
              <a:spcAft>
                <a:spcPts val="2400"/>
              </a:spcAft>
              <a:buFont typeface="+mj-lt"/>
              <a:buAutoNum type="arabicPeriod"/>
            </a:pPr>
            <a:r>
              <a:rPr lang="en-US" sz="3200" dirty="0"/>
              <a:t>Revelation</a:t>
            </a:r>
          </a:p>
          <a:p>
            <a:pPr marL="914400" lvl="1" indent="-457200">
              <a:spcAft>
                <a:spcPts val="2400"/>
              </a:spcAft>
              <a:buFont typeface="+mj-lt"/>
              <a:buAutoNum type="arabicPeriod"/>
            </a:pPr>
            <a:r>
              <a:rPr lang="en-US" sz="3200" dirty="0"/>
              <a:t>Inspiration</a:t>
            </a:r>
          </a:p>
          <a:p>
            <a:pPr marL="914400" lvl="1" indent="-457200">
              <a:spcAft>
                <a:spcPts val="2400"/>
              </a:spcAft>
              <a:buFont typeface="+mj-lt"/>
              <a:buAutoNum type="arabicPeriod"/>
            </a:pPr>
            <a:r>
              <a:rPr lang="en-US" sz="3200" b="1" u="sng" dirty="0">
                <a:solidFill>
                  <a:srgbClr val="0000FF"/>
                </a:solidFill>
                <a:highlight>
                  <a:srgbClr val="FFFF00"/>
                </a:highlight>
              </a:rPr>
              <a:t>Inerrancy</a:t>
            </a:r>
          </a:p>
          <a:p>
            <a:pPr marL="914400" lvl="1" indent="-457200">
              <a:spcAft>
                <a:spcPts val="2400"/>
              </a:spcAft>
              <a:buFont typeface="+mj-lt"/>
              <a:buAutoNum type="arabicPeriod"/>
            </a:pPr>
            <a:r>
              <a:rPr lang="en-US" sz="3200" dirty="0"/>
              <a:t>Canon</a:t>
            </a:r>
          </a:p>
          <a:p>
            <a:pPr marL="914400" lvl="1" indent="-457200">
              <a:spcAft>
                <a:spcPts val="2400"/>
              </a:spcAft>
              <a:buFont typeface="+mj-lt"/>
              <a:buAutoNum type="arabicPeriod"/>
            </a:pPr>
            <a:r>
              <a:rPr lang="en-US" sz="3200" dirty="0"/>
              <a:t>Hermeneutics</a:t>
            </a:r>
          </a:p>
        </p:txBody>
      </p:sp>
    </p:spTree>
    <p:extLst>
      <p:ext uri="{BB962C8B-B14F-4D97-AF65-F5344CB8AC3E}">
        <p14:creationId xmlns:p14="http://schemas.microsoft.com/office/powerpoint/2010/main" val="932648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5170646"/>
          </a:xfrm>
          <a:prstGeom prst="rect">
            <a:avLst/>
          </a:prstGeom>
          <a:noFill/>
        </p:spPr>
        <p:txBody>
          <a:bodyPr wrap="square" rtlCol="0">
            <a:spAutoFit/>
          </a:bodyPr>
          <a:lstStyle/>
          <a:p>
            <a:pPr lvl="1" indent="-454025" algn="just">
              <a:spcAft>
                <a:spcPts val="1200"/>
              </a:spcAft>
              <a:buFont typeface="+mj-lt"/>
              <a:buAutoNum type="arabicPeriod" startAt="3"/>
            </a:pPr>
            <a:r>
              <a:rPr lang="en-US" sz="3200" b="1" u="sng" dirty="0">
                <a:solidFill>
                  <a:srgbClr val="0000FF"/>
                </a:solidFill>
                <a:highlight>
                  <a:srgbClr val="FFFF00"/>
                </a:highlight>
              </a:rPr>
              <a:t>Inerrancy</a:t>
            </a:r>
            <a:r>
              <a:rPr lang="en-US" sz="3200" b="1" dirty="0"/>
              <a:t> – </a:t>
            </a:r>
            <a:r>
              <a:rPr lang="en-US" sz="3200" dirty="0"/>
              <a:t>3,808 times, the Old Testament authors claim to be transmitting the very words of God. Our Lord confirmed the Old Testament when He declared </a:t>
            </a:r>
            <a:r>
              <a:rPr lang="en-US" sz="3200" b="1" i="1" dirty="0">
                <a:solidFill>
                  <a:srgbClr val="0000FF"/>
                </a:solidFill>
              </a:rPr>
              <a:t>“One jot or one tittle shall in no wise pass away from the law, till all things be accomplished”</a:t>
            </a:r>
            <a:r>
              <a:rPr lang="en-US" sz="3200" i="1" dirty="0">
                <a:solidFill>
                  <a:srgbClr val="0000FF"/>
                </a:solidFill>
              </a:rPr>
              <a:t> (Matt 5:18). He says to the Jews, </a:t>
            </a:r>
            <a:r>
              <a:rPr lang="en-US" sz="3200" b="1" i="1" dirty="0">
                <a:solidFill>
                  <a:srgbClr val="0000FF"/>
                </a:solidFill>
              </a:rPr>
              <a:t>“The Scripture cannot be broken” </a:t>
            </a:r>
            <a:r>
              <a:rPr lang="en-US" sz="3200" i="1" dirty="0">
                <a:solidFill>
                  <a:srgbClr val="0000FF"/>
                </a:solidFill>
              </a:rPr>
              <a:t>(John 10:35) At the end of His earthly ministry He said </a:t>
            </a:r>
            <a:r>
              <a:rPr lang="en-US" sz="3200" b="1" i="1" dirty="0">
                <a:solidFill>
                  <a:srgbClr val="0000FF"/>
                </a:solidFill>
              </a:rPr>
              <a:t>“Sanctify them in truth; thy word is truth” </a:t>
            </a:r>
            <a:r>
              <a:rPr lang="en-US" sz="3200" i="1" dirty="0">
                <a:solidFill>
                  <a:srgbClr val="0000FF"/>
                </a:solidFill>
              </a:rPr>
              <a:t>(John 17:17)</a:t>
            </a:r>
          </a:p>
        </p:txBody>
      </p:sp>
    </p:spTree>
    <p:extLst>
      <p:ext uri="{BB962C8B-B14F-4D97-AF65-F5344CB8AC3E}">
        <p14:creationId xmlns:p14="http://schemas.microsoft.com/office/powerpoint/2010/main" val="3369147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4678204"/>
          </a:xfrm>
          <a:prstGeom prst="rect">
            <a:avLst/>
          </a:prstGeom>
          <a:noFill/>
        </p:spPr>
        <p:txBody>
          <a:bodyPr wrap="square" rtlCol="0">
            <a:spAutoFit/>
          </a:bodyPr>
          <a:lstStyle/>
          <a:p>
            <a:pPr marL="461963" lvl="1" indent="-458788" algn="just">
              <a:spcAft>
                <a:spcPts val="1200"/>
              </a:spcAft>
              <a:buFont typeface="+mj-lt"/>
              <a:buAutoNum type="arabicPeriod" startAt="3"/>
            </a:pPr>
            <a:r>
              <a:rPr lang="en-US" sz="3200" b="1" u="sng" dirty="0">
                <a:solidFill>
                  <a:srgbClr val="0000FF"/>
                </a:solidFill>
                <a:highlight>
                  <a:srgbClr val="FFFF00"/>
                </a:highlight>
              </a:rPr>
              <a:t>Inerrancy</a:t>
            </a:r>
            <a:r>
              <a:rPr lang="en-US" sz="3200" b="1" dirty="0"/>
              <a:t> – The Extent</a:t>
            </a:r>
          </a:p>
          <a:p>
            <a:pPr marL="971550" lvl="1" indent="-514350" algn="just">
              <a:spcAft>
                <a:spcPts val="1200"/>
              </a:spcAft>
              <a:buFont typeface="+mj-lt"/>
              <a:buAutoNum type="alphaLcParenR"/>
            </a:pPr>
            <a:r>
              <a:rPr lang="en-US" sz="3200" dirty="0"/>
              <a:t>Inerrancy does not mean uniformity in all the details given in analogous accounts written by different authors – </a:t>
            </a:r>
            <a:r>
              <a:rPr lang="en-US" sz="3200" i="1" dirty="0">
                <a:solidFill>
                  <a:srgbClr val="0000FF"/>
                </a:solidFill>
              </a:rPr>
              <a:t>The books of Samuel, Kings, and Chronicles all belong in large part to the same historical period but their point of view and their expression vary sometimes. The four Gospel recount the life of Christ yet with different details.</a:t>
            </a:r>
            <a:endParaRPr lang="en-US" sz="3200" dirty="0"/>
          </a:p>
        </p:txBody>
      </p:sp>
    </p:spTree>
    <p:extLst>
      <p:ext uri="{BB962C8B-B14F-4D97-AF65-F5344CB8AC3E}">
        <p14:creationId xmlns:p14="http://schemas.microsoft.com/office/powerpoint/2010/main" val="2889986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rPr>
              <a:t>Session 1</a:t>
            </a:r>
            <a:br>
              <a:rPr lang="en-US" sz="3600" b="1" dirty="0">
                <a:latin typeface="+mn-lt"/>
              </a:rPr>
            </a:br>
            <a:r>
              <a:rPr lang="en-US" sz="3600" b="1" dirty="0">
                <a:latin typeface="+mn-lt"/>
              </a:rPr>
              <a:t>Outline</a:t>
            </a:r>
          </a:p>
        </p:txBody>
      </p:sp>
      <p:sp>
        <p:nvSpPr>
          <p:cNvPr id="3" name="Subtitle 2"/>
          <p:cNvSpPr>
            <a:spLocks noGrp="1"/>
          </p:cNvSpPr>
          <p:nvPr>
            <p:ph type="subTitle" idx="1"/>
          </p:nvPr>
        </p:nvSpPr>
        <p:spPr>
          <a:xfrm>
            <a:off x="357351" y="1170775"/>
            <a:ext cx="8628993" cy="5145942"/>
          </a:xfrm>
        </p:spPr>
        <p:txBody>
          <a:bodyPr>
            <a:noAutofit/>
          </a:bodyPr>
          <a:lstStyle/>
          <a:p>
            <a:pPr marL="461963" indent="-461963" algn="l">
              <a:lnSpc>
                <a:spcPct val="100000"/>
              </a:lnSpc>
              <a:spcBef>
                <a:spcPts val="0"/>
              </a:spcBef>
              <a:spcAft>
                <a:spcPts val="1800"/>
              </a:spcAft>
              <a:buFont typeface="+mj-lt"/>
              <a:buAutoNum type="romanUcPeriod"/>
            </a:pPr>
            <a:r>
              <a:rPr lang="en-US" sz="3600" dirty="0"/>
              <a:t>Important Assumptions and Prerequisites</a:t>
            </a:r>
          </a:p>
          <a:p>
            <a:pPr marL="914400" lvl="1" indent="-452438" algn="l">
              <a:lnSpc>
                <a:spcPct val="100000"/>
              </a:lnSpc>
              <a:spcBef>
                <a:spcPts val="0"/>
              </a:spcBef>
              <a:spcAft>
                <a:spcPts val="1800"/>
              </a:spcAft>
              <a:buFont typeface="+mj-lt"/>
              <a:buAutoNum type="alphaUcPeriod"/>
            </a:pPr>
            <a:r>
              <a:rPr lang="en-US" sz="3200" b="1" dirty="0">
                <a:solidFill>
                  <a:srgbClr val="0000FF"/>
                </a:solidFill>
                <a:highlight>
                  <a:srgbClr val="FFFF00"/>
                </a:highlight>
              </a:rPr>
              <a:t>The Inspiration &amp; Authority of Scripture</a:t>
            </a:r>
          </a:p>
          <a:p>
            <a:pPr marL="1376363" lvl="2" indent="-461963" algn="l">
              <a:lnSpc>
                <a:spcPct val="100000"/>
              </a:lnSpc>
              <a:spcBef>
                <a:spcPts val="0"/>
              </a:spcBef>
              <a:spcAft>
                <a:spcPts val="1800"/>
              </a:spcAft>
              <a:buFont typeface="+mj-lt"/>
              <a:buAutoNum type="arabicPeriod"/>
            </a:pPr>
            <a:r>
              <a:rPr lang="en-US" sz="3200" b="1" u="sng" dirty="0">
                <a:solidFill>
                  <a:srgbClr val="0000FF"/>
                </a:solidFill>
                <a:highlight>
                  <a:srgbClr val="FFFF00"/>
                </a:highlight>
              </a:rPr>
              <a:t>Revelation</a:t>
            </a:r>
          </a:p>
          <a:p>
            <a:pPr marL="1376363" lvl="2" indent="-461963" algn="l">
              <a:lnSpc>
                <a:spcPct val="100000"/>
              </a:lnSpc>
              <a:spcBef>
                <a:spcPts val="0"/>
              </a:spcBef>
              <a:spcAft>
                <a:spcPts val="1800"/>
              </a:spcAft>
              <a:buFont typeface="+mj-lt"/>
              <a:buAutoNum type="arabicPeriod"/>
            </a:pPr>
            <a:r>
              <a:rPr lang="en-US" sz="3200" dirty="0"/>
              <a:t>Inspiration</a:t>
            </a:r>
          </a:p>
          <a:p>
            <a:pPr marL="1376363" lvl="2" indent="-461963" algn="l">
              <a:lnSpc>
                <a:spcPct val="100000"/>
              </a:lnSpc>
              <a:spcBef>
                <a:spcPts val="0"/>
              </a:spcBef>
              <a:spcAft>
                <a:spcPts val="1800"/>
              </a:spcAft>
              <a:buFont typeface="+mj-lt"/>
              <a:buAutoNum type="arabicPeriod"/>
            </a:pPr>
            <a:r>
              <a:rPr lang="en-US" sz="3200" dirty="0"/>
              <a:t>Inerrancy</a:t>
            </a:r>
          </a:p>
          <a:p>
            <a:pPr marL="1376363" lvl="2" indent="-461963" algn="l">
              <a:lnSpc>
                <a:spcPct val="100000"/>
              </a:lnSpc>
              <a:spcBef>
                <a:spcPts val="0"/>
              </a:spcBef>
              <a:spcAft>
                <a:spcPts val="1800"/>
              </a:spcAft>
              <a:buFont typeface="+mj-lt"/>
              <a:buAutoNum type="arabicPeriod"/>
            </a:pPr>
            <a:r>
              <a:rPr lang="en-US" sz="3200" dirty="0"/>
              <a:t>Canon</a:t>
            </a:r>
          </a:p>
          <a:p>
            <a:pPr marL="1376363" lvl="2" indent="-461963" algn="l">
              <a:lnSpc>
                <a:spcPct val="100000"/>
              </a:lnSpc>
              <a:spcBef>
                <a:spcPts val="0"/>
              </a:spcBef>
              <a:spcAft>
                <a:spcPts val="1800"/>
              </a:spcAft>
              <a:buFont typeface="+mj-lt"/>
              <a:buAutoNum type="arabicPeriod"/>
            </a:pPr>
            <a:r>
              <a:rPr lang="en-US" sz="3200" dirty="0"/>
              <a:t>Hermeneutics</a:t>
            </a:r>
            <a:endParaRPr lang="en-US" sz="3600" dirty="0"/>
          </a:p>
        </p:txBody>
      </p:sp>
    </p:spTree>
    <p:extLst>
      <p:ext uri="{BB962C8B-B14F-4D97-AF65-F5344CB8AC3E}">
        <p14:creationId xmlns:p14="http://schemas.microsoft.com/office/powerpoint/2010/main" val="4001850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3693319"/>
          </a:xfrm>
          <a:prstGeom prst="rect">
            <a:avLst/>
          </a:prstGeom>
          <a:noFill/>
        </p:spPr>
        <p:txBody>
          <a:bodyPr wrap="square" rtlCol="0">
            <a:spAutoFit/>
          </a:bodyPr>
          <a:lstStyle/>
          <a:p>
            <a:pPr marL="461963" lvl="1" indent="-458788" algn="just">
              <a:spcAft>
                <a:spcPts val="1200"/>
              </a:spcAft>
              <a:buFont typeface="+mj-lt"/>
              <a:buAutoNum type="arabicPeriod" startAt="3"/>
            </a:pPr>
            <a:r>
              <a:rPr lang="en-US" sz="3200" b="1" u="sng" dirty="0">
                <a:solidFill>
                  <a:srgbClr val="0000FF"/>
                </a:solidFill>
                <a:highlight>
                  <a:srgbClr val="FFFF00"/>
                </a:highlight>
              </a:rPr>
              <a:t>Inerrancy</a:t>
            </a:r>
            <a:r>
              <a:rPr lang="en-US" sz="3200" b="1" dirty="0"/>
              <a:t> – The Extent</a:t>
            </a:r>
          </a:p>
          <a:p>
            <a:pPr marL="971550" lvl="1" indent="-514350" algn="just">
              <a:spcAft>
                <a:spcPts val="1200"/>
              </a:spcAft>
              <a:buFont typeface="+mj-lt"/>
              <a:buAutoNum type="alphaLcParenR" startAt="2"/>
            </a:pPr>
            <a:r>
              <a:rPr lang="en-US" sz="3200" dirty="0"/>
              <a:t>Biblical inerrancy does not exclude the use of pictures and symbols – </a:t>
            </a:r>
            <a:r>
              <a:rPr lang="en-US" sz="3200" i="1" dirty="0">
                <a:solidFill>
                  <a:srgbClr val="0000FF"/>
                </a:solidFill>
              </a:rPr>
              <a:t>The plain meaning of many passages is clear from an historical, practical, legal and moral point of view. But there are also many pages where the language is obviously symbolical.</a:t>
            </a:r>
          </a:p>
        </p:txBody>
      </p:sp>
    </p:spTree>
    <p:extLst>
      <p:ext uri="{BB962C8B-B14F-4D97-AF65-F5344CB8AC3E}">
        <p14:creationId xmlns:p14="http://schemas.microsoft.com/office/powerpoint/2010/main" val="3998533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5170646"/>
          </a:xfrm>
          <a:prstGeom prst="rect">
            <a:avLst/>
          </a:prstGeom>
          <a:noFill/>
        </p:spPr>
        <p:txBody>
          <a:bodyPr wrap="square" rtlCol="0">
            <a:spAutoFit/>
          </a:bodyPr>
          <a:lstStyle/>
          <a:p>
            <a:pPr marL="461963" lvl="1" indent="-458788" algn="just">
              <a:spcAft>
                <a:spcPts val="1200"/>
              </a:spcAft>
              <a:buFont typeface="+mj-lt"/>
              <a:buAutoNum type="arabicPeriod" startAt="3"/>
            </a:pPr>
            <a:r>
              <a:rPr lang="en-US" sz="3200" b="1" u="sng" dirty="0">
                <a:solidFill>
                  <a:srgbClr val="0000FF"/>
                </a:solidFill>
                <a:highlight>
                  <a:srgbClr val="FFFF00"/>
                </a:highlight>
              </a:rPr>
              <a:t>Inerrancy</a:t>
            </a:r>
            <a:r>
              <a:rPr lang="en-US" sz="3200" b="1" dirty="0"/>
              <a:t> – The Extent</a:t>
            </a:r>
          </a:p>
          <a:p>
            <a:pPr marL="971550" lvl="1" indent="-514350" algn="just">
              <a:spcAft>
                <a:spcPts val="1200"/>
              </a:spcAft>
              <a:buFont typeface="+mj-lt"/>
              <a:buAutoNum type="alphaLcParenR" startAt="3"/>
            </a:pPr>
            <a:r>
              <a:rPr lang="en-US" sz="3200" dirty="0"/>
              <a:t>Biblical inerrancy does not imply the use of an exact technical vocabulary, conformed to present scientific terminology – </a:t>
            </a:r>
            <a:r>
              <a:rPr lang="en-US" sz="3200" i="1" dirty="0">
                <a:solidFill>
                  <a:srgbClr val="0000FF"/>
                </a:solidFill>
              </a:rPr>
              <a:t>The Biblical authors employed the language of their times, not claiming to foresee modern science. But when they did set down facts in the realm of science, they expressed themselves without error in regard to fundamental principles.</a:t>
            </a:r>
            <a:endParaRPr lang="en-US" sz="3000" i="1" dirty="0">
              <a:solidFill>
                <a:srgbClr val="0000FF"/>
              </a:solidFill>
            </a:endParaRPr>
          </a:p>
        </p:txBody>
      </p:sp>
    </p:spTree>
    <p:extLst>
      <p:ext uri="{BB962C8B-B14F-4D97-AF65-F5344CB8AC3E}">
        <p14:creationId xmlns:p14="http://schemas.microsoft.com/office/powerpoint/2010/main" val="3930805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4185761"/>
          </a:xfrm>
          <a:prstGeom prst="rect">
            <a:avLst/>
          </a:prstGeom>
          <a:noFill/>
        </p:spPr>
        <p:txBody>
          <a:bodyPr wrap="square" rtlCol="0">
            <a:spAutoFit/>
          </a:bodyPr>
          <a:lstStyle/>
          <a:p>
            <a:pPr marL="461963" lvl="1" indent="-458788" algn="just">
              <a:spcAft>
                <a:spcPts val="1200"/>
              </a:spcAft>
              <a:buFont typeface="+mj-lt"/>
              <a:buAutoNum type="arabicPeriod" startAt="3"/>
            </a:pPr>
            <a:r>
              <a:rPr lang="en-US" sz="3200" b="1" u="sng" dirty="0">
                <a:solidFill>
                  <a:srgbClr val="0000FF"/>
                </a:solidFill>
                <a:highlight>
                  <a:srgbClr val="FFFF00"/>
                </a:highlight>
              </a:rPr>
              <a:t>Inerrancy</a:t>
            </a:r>
            <a:r>
              <a:rPr lang="en-US" sz="3200" b="1" dirty="0"/>
              <a:t> – The Extent</a:t>
            </a:r>
          </a:p>
          <a:p>
            <a:pPr marL="971550" lvl="1" indent="-514350" algn="just">
              <a:spcAft>
                <a:spcPts val="1200"/>
              </a:spcAft>
              <a:buFont typeface="+mj-lt"/>
              <a:buAutoNum type="alphaLcParenR" startAt="4"/>
            </a:pPr>
            <a:r>
              <a:rPr lang="en-US" sz="3200" dirty="0"/>
              <a:t>Apropos of </a:t>
            </a:r>
            <a:r>
              <a:rPr lang="en-US" sz="3200" i="1" dirty="0"/>
              <a:t>(with reference to; concerning) </a:t>
            </a:r>
            <a:r>
              <a:rPr lang="en-US" sz="3200" dirty="0"/>
              <a:t>inerrancy, the biblical message has to be put back into its own historical setting – </a:t>
            </a:r>
            <a:r>
              <a:rPr lang="en-US" sz="3200" i="1" dirty="0">
                <a:solidFill>
                  <a:srgbClr val="0000FF"/>
                </a:solidFill>
              </a:rPr>
              <a:t>Certain declarations of Scripture were true when they were made, although the circumstances are different now. (cf. Joshua 4:9 “are there unto this day”).</a:t>
            </a:r>
            <a:endParaRPr lang="en-US" sz="3200" dirty="0"/>
          </a:p>
        </p:txBody>
      </p:sp>
    </p:spTree>
    <p:extLst>
      <p:ext uri="{BB962C8B-B14F-4D97-AF65-F5344CB8AC3E}">
        <p14:creationId xmlns:p14="http://schemas.microsoft.com/office/powerpoint/2010/main" val="2795585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3693319"/>
          </a:xfrm>
          <a:prstGeom prst="rect">
            <a:avLst/>
          </a:prstGeom>
          <a:noFill/>
        </p:spPr>
        <p:txBody>
          <a:bodyPr wrap="square" rtlCol="0">
            <a:spAutoFit/>
          </a:bodyPr>
          <a:lstStyle/>
          <a:p>
            <a:pPr marL="461963" lvl="1" indent="-458788" algn="just">
              <a:spcAft>
                <a:spcPts val="1200"/>
              </a:spcAft>
              <a:buFont typeface="+mj-lt"/>
              <a:buAutoNum type="arabicPeriod" startAt="3"/>
            </a:pPr>
            <a:r>
              <a:rPr lang="en-US" sz="3200" b="1" u="sng" dirty="0">
                <a:solidFill>
                  <a:srgbClr val="0000FF"/>
                </a:solidFill>
                <a:highlight>
                  <a:srgbClr val="FFFF00"/>
                </a:highlight>
              </a:rPr>
              <a:t>Inerrancy</a:t>
            </a:r>
            <a:r>
              <a:rPr lang="en-US" sz="3200" b="1" dirty="0"/>
              <a:t> – The Extent</a:t>
            </a:r>
          </a:p>
          <a:p>
            <a:pPr marL="971550" lvl="1" indent="-514350" algn="just">
              <a:spcAft>
                <a:spcPts val="1200"/>
              </a:spcAft>
              <a:buFont typeface="+mj-lt"/>
              <a:buAutoNum type="alphaLcParenR" startAt="5"/>
            </a:pPr>
            <a:r>
              <a:rPr lang="en-US" sz="3200" dirty="0"/>
              <a:t>Inerrancy has to do with the whole of the biblical message – </a:t>
            </a:r>
            <a:r>
              <a:rPr lang="en-US" sz="3200" i="1" dirty="0">
                <a:solidFill>
                  <a:srgbClr val="0000FF"/>
                </a:solidFill>
              </a:rPr>
              <a:t>Everything in Scripture is true, not just the “faith and practice”. The historical facts are so intimately tied in with spiritual realities that we would find it very hard to separate the two.</a:t>
            </a:r>
          </a:p>
        </p:txBody>
      </p:sp>
    </p:spTree>
    <p:extLst>
      <p:ext uri="{BB962C8B-B14F-4D97-AF65-F5344CB8AC3E}">
        <p14:creationId xmlns:p14="http://schemas.microsoft.com/office/powerpoint/2010/main" val="1471142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3693319"/>
          </a:xfrm>
          <a:prstGeom prst="rect">
            <a:avLst/>
          </a:prstGeom>
          <a:noFill/>
        </p:spPr>
        <p:txBody>
          <a:bodyPr wrap="square" rtlCol="0">
            <a:spAutoFit/>
          </a:bodyPr>
          <a:lstStyle/>
          <a:p>
            <a:pPr marL="461963" lvl="1" indent="-458788" algn="just">
              <a:spcAft>
                <a:spcPts val="1200"/>
              </a:spcAft>
              <a:buFont typeface="+mj-lt"/>
              <a:buAutoNum type="arabicPeriod" startAt="3"/>
            </a:pPr>
            <a:r>
              <a:rPr lang="en-US" sz="3200" b="1" u="sng" dirty="0">
                <a:solidFill>
                  <a:srgbClr val="0000FF"/>
                </a:solidFill>
                <a:highlight>
                  <a:srgbClr val="FFFF00"/>
                </a:highlight>
              </a:rPr>
              <a:t>Inerrancy</a:t>
            </a:r>
            <a:r>
              <a:rPr lang="en-US" sz="3200" b="1" dirty="0"/>
              <a:t> – The Extent</a:t>
            </a:r>
          </a:p>
          <a:p>
            <a:pPr marL="971550" lvl="1" indent="-514350" algn="just">
              <a:spcAft>
                <a:spcPts val="1200"/>
              </a:spcAft>
              <a:buFont typeface="+mj-lt"/>
              <a:buAutoNum type="alphaLcParenR" startAt="6"/>
            </a:pPr>
            <a:r>
              <a:rPr lang="en-US" sz="3200" dirty="0"/>
              <a:t>Inerrancy does not imply omniscience on the part of the biblical authors – </a:t>
            </a:r>
            <a:r>
              <a:rPr lang="en-US" sz="3200" i="1" dirty="0">
                <a:solidFill>
                  <a:srgbClr val="0000FF"/>
                </a:solidFill>
              </a:rPr>
              <a:t>The Scriptures were written by men who were kept from error, but who were not endowed with the perceptive faculties which belong to God alone.</a:t>
            </a:r>
            <a:endParaRPr lang="en-US" sz="3200" dirty="0"/>
          </a:p>
        </p:txBody>
      </p:sp>
    </p:spTree>
    <p:extLst>
      <p:ext uri="{BB962C8B-B14F-4D97-AF65-F5344CB8AC3E}">
        <p14:creationId xmlns:p14="http://schemas.microsoft.com/office/powerpoint/2010/main" val="193926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57200" indent="-457200">
              <a:buFont typeface="+mj-lt"/>
              <a:buAutoNum type="romanUcPeriod"/>
            </a:pPr>
            <a:r>
              <a:rPr lang="en-US" sz="3600" b="1" dirty="0">
                <a:latin typeface="+mn-lt"/>
              </a:rPr>
              <a:t>Important Assumptions and Prerequisites</a:t>
            </a:r>
          </a:p>
        </p:txBody>
      </p:sp>
      <p:sp>
        <p:nvSpPr>
          <p:cNvPr id="6" name="TextBox 5"/>
          <p:cNvSpPr txBox="1"/>
          <p:nvPr/>
        </p:nvSpPr>
        <p:spPr>
          <a:xfrm>
            <a:off x="834014" y="1093863"/>
            <a:ext cx="8068736" cy="4431983"/>
          </a:xfrm>
          <a:prstGeom prst="rect">
            <a:avLst/>
          </a:prstGeom>
          <a:noFill/>
        </p:spPr>
        <p:txBody>
          <a:bodyPr wrap="square" rtlCol="0">
            <a:spAutoFit/>
          </a:bodyPr>
          <a:lstStyle/>
          <a:p>
            <a:pPr marL="461963" indent="-461963">
              <a:spcAft>
                <a:spcPts val="1200"/>
              </a:spcAft>
              <a:buFont typeface="+mj-lt"/>
              <a:buAutoNum type="alphaUcPeriod"/>
            </a:pPr>
            <a:r>
              <a:rPr lang="en-US" sz="3200" b="1" dirty="0"/>
              <a:t>The Inspiration &amp; Authority of Scripture</a:t>
            </a:r>
          </a:p>
          <a:p>
            <a:pPr marL="914400" lvl="1" indent="-457200">
              <a:spcAft>
                <a:spcPts val="2400"/>
              </a:spcAft>
              <a:buFont typeface="+mj-lt"/>
              <a:buAutoNum type="arabicPeriod"/>
            </a:pPr>
            <a:r>
              <a:rPr lang="en-US" sz="3200" dirty="0"/>
              <a:t>Revelation</a:t>
            </a:r>
          </a:p>
          <a:p>
            <a:pPr marL="914400" lvl="1" indent="-457200">
              <a:spcAft>
                <a:spcPts val="2400"/>
              </a:spcAft>
              <a:buFont typeface="+mj-lt"/>
              <a:buAutoNum type="arabicPeriod"/>
            </a:pPr>
            <a:r>
              <a:rPr lang="en-US" sz="3200" dirty="0"/>
              <a:t>Inspiration</a:t>
            </a:r>
          </a:p>
          <a:p>
            <a:pPr marL="914400" lvl="1" indent="-457200">
              <a:spcAft>
                <a:spcPts val="2400"/>
              </a:spcAft>
              <a:buFont typeface="+mj-lt"/>
              <a:buAutoNum type="arabicPeriod"/>
            </a:pPr>
            <a:r>
              <a:rPr lang="en-US" sz="3200" dirty="0"/>
              <a:t>Inerrancy</a:t>
            </a:r>
          </a:p>
          <a:p>
            <a:pPr marL="914400" lvl="1" indent="-457200">
              <a:spcAft>
                <a:spcPts val="2400"/>
              </a:spcAft>
              <a:buFont typeface="+mj-lt"/>
              <a:buAutoNum type="arabicPeriod"/>
            </a:pPr>
            <a:r>
              <a:rPr lang="en-US" sz="3200" b="1" u="sng" dirty="0">
                <a:solidFill>
                  <a:srgbClr val="0000FF"/>
                </a:solidFill>
                <a:highlight>
                  <a:srgbClr val="FFFF00"/>
                </a:highlight>
              </a:rPr>
              <a:t>Canon</a:t>
            </a:r>
          </a:p>
          <a:p>
            <a:pPr marL="914400" lvl="1" indent="-457200">
              <a:spcAft>
                <a:spcPts val="2400"/>
              </a:spcAft>
              <a:buFont typeface="+mj-lt"/>
              <a:buAutoNum type="arabicPeriod"/>
            </a:pPr>
            <a:r>
              <a:rPr lang="en-US" sz="3200" dirty="0"/>
              <a:t>Hermeneutics</a:t>
            </a:r>
          </a:p>
        </p:txBody>
      </p:sp>
    </p:spTree>
    <p:extLst>
      <p:ext uri="{BB962C8B-B14F-4D97-AF65-F5344CB8AC3E}">
        <p14:creationId xmlns:p14="http://schemas.microsoft.com/office/powerpoint/2010/main" val="17462232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3046988"/>
          </a:xfrm>
          <a:prstGeom prst="rect">
            <a:avLst/>
          </a:prstGeom>
          <a:noFill/>
        </p:spPr>
        <p:txBody>
          <a:bodyPr wrap="square" rtlCol="0">
            <a:spAutoFit/>
          </a:bodyPr>
          <a:lstStyle/>
          <a:p>
            <a:pPr marL="461963" lvl="1" indent="-458788" algn="just">
              <a:spcAft>
                <a:spcPts val="1200"/>
              </a:spcAft>
              <a:buFont typeface="+mj-lt"/>
              <a:buAutoNum type="arabicPeriod" startAt="4"/>
            </a:pPr>
            <a:r>
              <a:rPr lang="en-US" sz="3200" b="1" u="sng" dirty="0">
                <a:solidFill>
                  <a:srgbClr val="0000FF"/>
                </a:solidFill>
                <a:highlight>
                  <a:srgbClr val="FFFF00"/>
                </a:highlight>
              </a:rPr>
              <a:t>Canon</a:t>
            </a:r>
            <a:r>
              <a:rPr lang="en-US" sz="3200" b="1" dirty="0"/>
              <a:t> – </a:t>
            </a:r>
            <a:r>
              <a:rPr lang="en-US" sz="3200" dirty="0"/>
              <a:t>means a rule which serves as a measure; and then, by extension, that which is measured.  A book is canonical if the Jewish synagogue or the Christian church recognized it as the bearer of the revelation communicated by the Spirit of God.</a:t>
            </a:r>
          </a:p>
        </p:txBody>
      </p:sp>
    </p:spTree>
    <p:extLst>
      <p:ext uri="{BB962C8B-B14F-4D97-AF65-F5344CB8AC3E}">
        <p14:creationId xmlns:p14="http://schemas.microsoft.com/office/powerpoint/2010/main" val="38224126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5632311"/>
          </a:xfrm>
          <a:prstGeom prst="rect">
            <a:avLst/>
          </a:prstGeom>
          <a:noFill/>
        </p:spPr>
        <p:txBody>
          <a:bodyPr wrap="square" rtlCol="0">
            <a:spAutoFit/>
          </a:bodyPr>
          <a:lstStyle/>
          <a:p>
            <a:pPr marL="461963" lvl="1" indent="-458788" algn="just">
              <a:spcAft>
                <a:spcPts val="1200"/>
              </a:spcAft>
              <a:buFont typeface="+mj-lt"/>
              <a:buAutoNum type="arabicPeriod" startAt="4"/>
            </a:pPr>
            <a:r>
              <a:rPr lang="en-US" sz="3200" b="1" u="sng" dirty="0">
                <a:solidFill>
                  <a:srgbClr val="0000FF"/>
                </a:solidFill>
                <a:highlight>
                  <a:srgbClr val="FFFF00"/>
                </a:highlight>
              </a:rPr>
              <a:t>Canon</a:t>
            </a:r>
            <a:r>
              <a:rPr lang="en-US" sz="3200" b="1" dirty="0"/>
              <a:t> – </a:t>
            </a:r>
            <a:r>
              <a:rPr lang="en-US" sz="2800" dirty="0"/>
              <a:t>Are men capable of discerning inspiration to the point of knowing with certainty whether or not a specific book belongs in the canon? </a:t>
            </a:r>
            <a:r>
              <a:rPr lang="en-US" sz="2800" b="1" dirty="0"/>
              <a:t>In themselves, of course, they are not</a:t>
            </a:r>
            <a:r>
              <a:rPr lang="en-US" sz="2800" dirty="0"/>
              <a:t>. The principle is the same essentially as for the revelation itself. </a:t>
            </a:r>
          </a:p>
          <a:p>
            <a:pPr marL="460375" lvl="2" algn="just">
              <a:spcAft>
                <a:spcPts val="1200"/>
              </a:spcAft>
            </a:pPr>
            <a:r>
              <a:rPr lang="en-US" sz="2800" b="1" i="1" dirty="0">
                <a:solidFill>
                  <a:srgbClr val="0000FF"/>
                </a:solidFill>
              </a:rPr>
              <a:t>So how did God assemble the Canon?</a:t>
            </a:r>
          </a:p>
          <a:p>
            <a:pPr marL="460375" lvl="2" algn="just">
              <a:spcAft>
                <a:spcPts val="1200"/>
              </a:spcAft>
            </a:pPr>
            <a:r>
              <a:rPr lang="en-US" sz="2800" dirty="0"/>
              <a:t>God grants </a:t>
            </a:r>
            <a:r>
              <a:rPr lang="en-US" sz="2800" b="1" dirty="0"/>
              <a:t>inspiration</a:t>
            </a:r>
            <a:r>
              <a:rPr lang="en-US" sz="2800" dirty="0"/>
              <a:t> to the sacred writers; </a:t>
            </a:r>
            <a:r>
              <a:rPr lang="en-US" sz="2800" b="1" dirty="0"/>
              <a:t>illumination</a:t>
            </a:r>
            <a:r>
              <a:rPr lang="en-US" sz="2800" dirty="0"/>
              <a:t> to the open-hearted individual reader, that he may understand the inspired text; and </a:t>
            </a:r>
            <a:r>
              <a:rPr lang="en-US" sz="2800" b="1" dirty="0"/>
              <a:t>discernment</a:t>
            </a:r>
            <a:r>
              <a:rPr lang="en-US" sz="2800" dirty="0"/>
              <a:t> to the body of believers, for the recognition of the books of divine origin and for the inclusion of these books in the canon.</a:t>
            </a:r>
          </a:p>
        </p:txBody>
      </p:sp>
    </p:spTree>
    <p:extLst>
      <p:ext uri="{BB962C8B-B14F-4D97-AF65-F5344CB8AC3E}">
        <p14:creationId xmlns:p14="http://schemas.microsoft.com/office/powerpoint/2010/main" val="1498748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D644D7-76F6-4D94-B10C-780A77D6F2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62" y="42378"/>
            <a:ext cx="8998476" cy="6773243"/>
          </a:xfrm>
          <a:prstGeom prst="rect">
            <a:avLst/>
          </a:prstGeom>
        </p:spPr>
      </p:pic>
      <p:sp>
        <p:nvSpPr>
          <p:cNvPr id="7" name="Rectangle 1">
            <a:extLst>
              <a:ext uri="{FF2B5EF4-FFF2-40B4-BE49-F238E27FC236}">
                <a16:creationId xmlns:a16="http://schemas.microsoft.com/office/drawing/2014/main" id="{22256A44-908B-4BE1-87AC-A86B71C9C690}"/>
              </a:ext>
            </a:extLst>
          </p:cNvPr>
          <p:cNvSpPr>
            <a:spLocks noChangeArrowheads="1"/>
          </p:cNvSpPr>
          <p:nvPr/>
        </p:nvSpPr>
        <p:spPr bwMode="auto">
          <a:xfrm>
            <a:off x="148046" y="91660"/>
            <a:ext cx="8847908" cy="5760551"/>
          </a:xfrm>
          <a:prstGeom prst="rect">
            <a:avLst/>
          </a:prstGeom>
          <a:noFill/>
          <a:ln w="28575">
            <a:noFill/>
            <a:miter lim="800000"/>
            <a:headEnd/>
            <a:tailEnd/>
          </a:ln>
        </p:spPr>
        <p:txBody>
          <a:bodyPr wrap="square">
            <a:spAutoFit/>
          </a:bodyPr>
          <a:lstStyle/>
          <a:p>
            <a:pPr algn="ctr">
              <a:spcAft>
                <a:spcPts val="1000"/>
              </a:spcAft>
            </a:pPr>
            <a:r>
              <a:rPr lang="en-US" sz="3600" b="1" dirty="0">
                <a:solidFill>
                  <a:srgbClr val="0000CC"/>
                </a:solidFill>
                <a:ea typeface="+mj-ea"/>
                <a:cs typeface="+mj-cs"/>
              </a:rPr>
              <a:t>1 Corinthians 2:9–10, 14</a:t>
            </a:r>
          </a:p>
          <a:p>
            <a:pPr algn="just">
              <a:spcAft>
                <a:spcPts val="1000"/>
              </a:spcAft>
            </a:pPr>
            <a:r>
              <a:rPr lang="en-US" sz="3200" baseline="30000" dirty="0"/>
              <a:t>9</a:t>
            </a:r>
            <a:r>
              <a:rPr lang="en-US" sz="3200" dirty="0"/>
              <a:t> but just as it is written, “</a:t>
            </a:r>
            <a:r>
              <a:rPr lang="en-US" sz="3200" cap="small" dirty="0"/>
              <a:t>Things which eye has not seen and ear has not heard</a:t>
            </a:r>
            <a:r>
              <a:rPr lang="en-US" sz="3200" dirty="0"/>
              <a:t>, </a:t>
            </a:r>
            <a:r>
              <a:rPr lang="en-US" sz="3200" cap="small" dirty="0"/>
              <a:t>And</a:t>
            </a:r>
            <a:r>
              <a:rPr lang="en-US" sz="3200" dirty="0"/>
              <a:t> </a:t>
            </a:r>
            <a:r>
              <a:rPr lang="en-US" sz="3200" i="1" dirty="0"/>
              <a:t>which</a:t>
            </a:r>
            <a:r>
              <a:rPr lang="en-US" sz="3200" dirty="0"/>
              <a:t> </a:t>
            </a:r>
            <a:r>
              <a:rPr lang="en-US" sz="3200" cap="small" dirty="0"/>
              <a:t>have not entered the heart of man</a:t>
            </a:r>
            <a:r>
              <a:rPr lang="en-US" sz="3200" dirty="0"/>
              <a:t>, </a:t>
            </a:r>
            <a:r>
              <a:rPr lang="en-US" sz="3200" cap="small" dirty="0"/>
              <a:t>All that God has prepared for those who love Him</a:t>
            </a:r>
            <a:r>
              <a:rPr lang="en-US" sz="3200" dirty="0"/>
              <a:t>.” </a:t>
            </a:r>
            <a:r>
              <a:rPr lang="en-US" sz="3200" baseline="30000" dirty="0"/>
              <a:t>10</a:t>
            </a:r>
            <a:r>
              <a:rPr lang="en-US" sz="3200" dirty="0"/>
              <a:t> For to us God </a:t>
            </a:r>
            <a:r>
              <a:rPr lang="en-US" sz="3200" b="1" dirty="0">
                <a:solidFill>
                  <a:srgbClr val="0000CC"/>
                </a:solidFill>
                <a:ea typeface="+mj-ea"/>
                <a:cs typeface="+mj-cs"/>
              </a:rPr>
              <a:t>revealed</a:t>
            </a:r>
            <a:r>
              <a:rPr lang="en-US" sz="3200" dirty="0"/>
              <a:t> </a:t>
            </a:r>
            <a:r>
              <a:rPr lang="en-US" sz="3200" i="1" dirty="0"/>
              <a:t>them</a:t>
            </a:r>
            <a:r>
              <a:rPr lang="en-US" sz="3200" dirty="0"/>
              <a:t> </a:t>
            </a:r>
            <a:r>
              <a:rPr lang="en-US" sz="3200" b="1" dirty="0">
                <a:solidFill>
                  <a:srgbClr val="0000CC"/>
                </a:solidFill>
                <a:ea typeface="+mj-ea"/>
                <a:cs typeface="+mj-cs"/>
              </a:rPr>
              <a:t>through the Spirit</a:t>
            </a:r>
            <a:r>
              <a:rPr lang="en-US" sz="3200" dirty="0"/>
              <a:t>; for the Spirit searches all things, even the depths of God…</a:t>
            </a:r>
            <a:r>
              <a:rPr lang="en-US" sz="3200" baseline="30000" dirty="0"/>
              <a:t>14</a:t>
            </a:r>
            <a:r>
              <a:rPr lang="en-US" sz="3200" dirty="0"/>
              <a:t> But </a:t>
            </a:r>
            <a:r>
              <a:rPr lang="en-US" sz="3200" b="1" dirty="0">
                <a:solidFill>
                  <a:srgbClr val="0000CC"/>
                </a:solidFill>
                <a:ea typeface="+mj-ea"/>
                <a:cs typeface="+mj-cs"/>
              </a:rPr>
              <a:t>a natural man does not accept the things of the Spirit of God, for they are foolishness to him; and he cannot understand them, because they are spiritually appraised</a:t>
            </a:r>
            <a:r>
              <a:rPr lang="en-US" sz="3200" dirty="0"/>
              <a:t>. </a:t>
            </a:r>
          </a:p>
        </p:txBody>
      </p:sp>
    </p:spTree>
    <p:extLst>
      <p:ext uri="{BB962C8B-B14F-4D97-AF65-F5344CB8AC3E}">
        <p14:creationId xmlns:p14="http://schemas.microsoft.com/office/powerpoint/2010/main" val="3968048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57200" indent="-457200">
              <a:buFont typeface="+mj-lt"/>
              <a:buAutoNum type="romanUcPeriod"/>
            </a:pPr>
            <a:r>
              <a:rPr lang="en-US" sz="3600" b="1" dirty="0">
                <a:latin typeface="+mn-lt"/>
              </a:rPr>
              <a:t>Important Assumptions and Prerequisites</a:t>
            </a:r>
          </a:p>
        </p:txBody>
      </p:sp>
      <p:sp>
        <p:nvSpPr>
          <p:cNvPr id="6" name="TextBox 5"/>
          <p:cNvSpPr txBox="1"/>
          <p:nvPr/>
        </p:nvSpPr>
        <p:spPr>
          <a:xfrm>
            <a:off x="834014" y="1093863"/>
            <a:ext cx="8068736" cy="4431983"/>
          </a:xfrm>
          <a:prstGeom prst="rect">
            <a:avLst/>
          </a:prstGeom>
          <a:noFill/>
        </p:spPr>
        <p:txBody>
          <a:bodyPr wrap="square" rtlCol="0">
            <a:spAutoFit/>
          </a:bodyPr>
          <a:lstStyle/>
          <a:p>
            <a:pPr marL="461963" indent="-461963">
              <a:spcAft>
                <a:spcPts val="1200"/>
              </a:spcAft>
              <a:buFont typeface="+mj-lt"/>
              <a:buAutoNum type="alphaUcPeriod"/>
            </a:pPr>
            <a:r>
              <a:rPr lang="en-US" sz="3200" b="1" dirty="0"/>
              <a:t>The Inspiration &amp; Authority of Scripture</a:t>
            </a:r>
          </a:p>
          <a:p>
            <a:pPr marL="914400" lvl="1" indent="-457200">
              <a:spcAft>
                <a:spcPts val="2400"/>
              </a:spcAft>
              <a:buFont typeface="+mj-lt"/>
              <a:buAutoNum type="arabicPeriod"/>
            </a:pPr>
            <a:r>
              <a:rPr lang="en-US" sz="3200" dirty="0"/>
              <a:t>Revelation</a:t>
            </a:r>
          </a:p>
          <a:p>
            <a:pPr marL="914400" lvl="1" indent="-457200">
              <a:spcAft>
                <a:spcPts val="2400"/>
              </a:spcAft>
              <a:buFont typeface="+mj-lt"/>
              <a:buAutoNum type="arabicPeriod"/>
            </a:pPr>
            <a:r>
              <a:rPr lang="en-US" sz="3200" dirty="0"/>
              <a:t>Inspiration</a:t>
            </a:r>
          </a:p>
          <a:p>
            <a:pPr marL="914400" lvl="1" indent="-457200">
              <a:spcAft>
                <a:spcPts val="2400"/>
              </a:spcAft>
              <a:buFont typeface="+mj-lt"/>
              <a:buAutoNum type="arabicPeriod"/>
            </a:pPr>
            <a:r>
              <a:rPr lang="en-US" sz="3200" dirty="0"/>
              <a:t>Inerrancy</a:t>
            </a:r>
          </a:p>
          <a:p>
            <a:pPr marL="914400" lvl="1" indent="-457200">
              <a:spcAft>
                <a:spcPts val="2400"/>
              </a:spcAft>
              <a:buFont typeface="+mj-lt"/>
              <a:buAutoNum type="arabicPeriod"/>
            </a:pPr>
            <a:r>
              <a:rPr lang="en-US" sz="3200" dirty="0"/>
              <a:t>Canon</a:t>
            </a:r>
          </a:p>
          <a:p>
            <a:pPr marL="914400" lvl="1" indent="-457200">
              <a:spcAft>
                <a:spcPts val="2400"/>
              </a:spcAft>
              <a:buFont typeface="+mj-lt"/>
              <a:buAutoNum type="arabicPeriod"/>
            </a:pPr>
            <a:r>
              <a:rPr lang="en-US" sz="3200" b="1" u="sng" dirty="0">
                <a:solidFill>
                  <a:srgbClr val="0000FF"/>
                </a:solidFill>
                <a:highlight>
                  <a:srgbClr val="FFFF00"/>
                </a:highlight>
              </a:rPr>
              <a:t>Hermeneutics</a:t>
            </a:r>
          </a:p>
        </p:txBody>
      </p:sp>
    </p:spTree>
    <p:extLst>
      <p:ext uri="{BB962C8B-B14F-4D97-AF65-F5344CB8AC3E}">
        <p14:creationId xmlns:p14="http://schemas.microsoft.com/office/powerpoint/2010/main" val="578481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dirty="0">
                <a:latin typeface="+mn-lt"/>
              </a:rPr>
              <a:t>The Inspiration &amp; Authority of Scripture</a:t>
            </a:r>
          </a:p>
        </p:txBody>
      </p:sp>
      <p:sp>
        <p:nvSpPr>
          <p:cNvPr id="6" name="TextBox 5"/>
          <p:cNvSpPr txBox="1"/>
          <p:nvPr/>
        </p:nvSpPr>
        <p:spPr>
          <a:xfrm>
            <a:off x="834014" y="1093863"/>
            <a:ext cx="8068736" cy="5632311"/>
          </a:xfrm>
          <a:prstGeom prst="rect">
            <a:avLst/>
          </a:prstGeom>
          <a:noFill/>
        </p:spPr>
        <p:txBody>
          <a:bodyPr wrap="square" rtlCol="0">
            <a:spAutoFit/>
          </a:bodyPr>
          <a:lstStyle/>
          <a:p>
            <a:pPr marL="509588" lvl="1" indent="-457200">
              <a:spcAft>
                <a:spcPts val="1200"/>
              </a:spcAft>
              <a:buFont typeface="+mj-lt"/>
              <a:buAutoNum type="arabicPeriod"/>
            </a:pPr>
            <a:r>
              <a:rPr lang="en-US" sz="3200" b="1" u="sng" dirty="0">
                <a:solidFill>
                  <a:srgbClr val="0000FF"/>
                </a:solidFill>
                <a:highlight>
                  <a:srgbClr val="FFFF00"/>
                </a:highlight>
              </a:rPr>
              <a:t>Revelation</a:t>
            </a:r>
            <a:r>
              <a:rPr lang="en-US" sz="3200" dirty="0"/>
              <a:t> </a:t>
            </a:r>
            <a:r>
              <a:rPr lang="en-US" sz="3200" b="1" dirty="0"/>
              <a:t>- Revelation is </a:t>
            </a:r>
            <a:r>
              <a:rPr lang="en-US" sz="3200" b="1" i="1" dirty="0"/>
              <a:t>of necessity</a:t>
            </a:r>
            <a:r>
              <a:rPr lang="en-US" sz="3200" b="1" dirty="0"/>
              <a:t> an act of God by which God makes Himself known to His creatures. </a:t>
            </a:r>
          </a:p>
          <a:p>
            <a:pPr lvl="2" indent="-457200">
              <a:spcAft>
                <a:spcPts val="600"/>
              </a:spcAft>
              <a:buFont typeface="+mj-lt"/>
              <a:buAutoNum type="alphaLcParenR"/>
            </a:pPr>
            <a:r>
              <a:rPr lang="en-US" sz="3200" dirty="0"/>
              <a:t>Theophanies (appearances of God) </a:t>
            </a:r>
          </a:p>
          <a:p>
            <a:pPr lvl="2" indent="-457200">
              <a:spcAft>
                <a:spcPts val="600"/>
              </a:spcAft>
              <a:buFont typeface="+mj-lt"/>
              <a:buAutoNum type="alphaLcParenR"/>
            </a:pPr>
            <a:r>
              <a:rPr lang="en-US" sz="3200" dirty="0"/>
              <a:t>Dreams and visions</a:t>
            </a:r>
          </a:p>
          <a:p>
            <a:pPr lvl="2" indent="-457200">
              <a:spcAft>
                <a:spcPts val="600"/>
              </a:spcAft>
              <a:buFont typeface="+mj-lt"/>
              <a:buAutoNum type="alphaLcParenR"/>
            </a:pPr>
            <a:r>
              <a:rPr lang="en-US" sz="3200" dirty="0"/>
              <a:t>Direct contacts </a:t>
            </a:r>
          </a:p>
          <a:p>
            <a:pPr lvl="2" indent="-457200">
              <a:spcAft>
                <a:spcPts val="600"/>
              </a:spcAft>
              <a:buFont typeface="+mj-lt"/>
              <a:buAutoNum type="alphaLcParenR"/>
            </a:pPr>
            <a:r>
              <a:rPr lang="en-US" sz="3200" dirty="0"/>
              <a:t>Miracles and signs</a:t>
            </a:r>
          </a:p>
          <a:p>
            <a:pPr lvl="2" indent="-457200">
              <a:spcAft>
                <a:spcPts val="600"/>
              </a:spcAft>
              <a:buFont typeface="+mj-lt"/>
              <a:buAutoNum type="alphaLcParenR"/>
            </a:pPr>
            <a:r>
              <a:rPr lang="en-US" sz="3200" dirty="0"/>
              <a:t>Prophets</a:t>
            </a:r>
          </a:p>
          <a:p>
            <a:pPr lvl="2" indent="-457200">
              <a:spcAft>
                <a:spcPts val="600"/>
              </a:spcAft>
              <a:buFont typeface="+mj-lt"/>
              <a:buAutoNum type="alphaLcParenR"/>
            </a:pPr>
            <a:r>
              <a:rPr lang="en-US" sz="3200" dirty="0"/>
              <a:t>The revelation of God in Jesus Christ </a:t>
            </a:r>
          </a:p>
          <a:p>
            <a:pPr lvl="2" indent="-457200">
              <a:spcAft>
                <a:spcPts val="600"/>
              </a:spcAft>
              <a:buFont typeface="+mj-lt"/>
              <a:buAutoNum type="alphaLcParenR"/>
            </a:pPr>
            <a:r>
              <a:rPr lang="en-US" sz="3200" dirty="0"/>
              <a:t>The Scriptures</a:t>
            </a:r>
            <a:endParaRPr lang="en-US" sz="3200" b="1" u="sng" dirty="0"/>
          </a:p>
        </p:txBody>
      </p:sp>
    </p:spTree>
    <p:extLst>
      <p:ext uri="{BB962C8B-B14F-4D97-AF65-F5344CB8AC3E}">
        <p14:creationId xmlns:p14="http://schemas.microsoft.com/office/powerpoint/2010/main" val="7021757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3539430"/>
          </a:xfrm>
          <a:prstGeom prst="rect">
            <a:avLst/>
          </a:prstGeom>
          <a:noFill/>
        </p:spPr>
        <p:txBody>
          <a:bodyPr wrap="square" rtlCol="0">
            <a:spAutoFit/>
          </a:bodyPr>
          <a:lstStyle/>
          <a:p>
            <a:pPr marL="517525" lvl="1" indent="-514350" algn="just">
              <a:spcAft>
                <a:spcPts val="1200"/>
              </a:spcAft>
              <a:buFont typeface="+mj-lt"/>
              <a:buAutoNum type="arabicPeriod" startAt="5"/>
            </a:pPr>
            <a:r>
              <a:rPr lang="en-US" sz="3200" b="1" dirty="0">
                <a:solidFill>
                  <a:srgbClr val="0000FF"/>
                </a:solidFill>
                <a:highlight>
                  <a:srgbClr val="FFFF00"/>
                </a:highlight>
              </a:rPr>
              <a:t>“</a:t>
            </a:r>
            <a:r>
              <a:rPr lang="en-US" sz="3200" b="1" u="sng" dirty="0">
                <a:solidFill>
                  <a:srgbClr val="0000FF"/>
                </a:solidFill>
                <a:highlight>
                  <a:srgbClr val="FFFF00"/>
                </a:highlight>
              </a:rPr>
              <a:t>Proper</a:t>
            </a:r>
            <a:r>
              <a:rPr lang="en-US" sz="3200" b="1" dirty="0">
                <a:solidFill>
                  <a:srgbClr val="0000FF"/>
                </a:solidFill>
                <a:highlight>
                  <a:srgbClr val="FFFF00"/>
                </a:highlight>
              </a:rPr>
              <a:t>” </a:t>
            </a:r>
            <a:r>
              <a:rPr lang="en-US" sz="3200" b="1" u="sng" dirty="0">
                <a:solidFill>
                  <a:srgbClr val="0000FF"/>
                </a:solidFill>
                <a:highlight>
                  <a:srgbClr val="FFFF00"/>
                </a:highlight>
              </a:rPr>
              <a:t>Hermeneutics</a:t>
            </a:r>
            <a:r>
              <a:rPr lang="en-US" sz="3200" b="1" dirty="0"/>
              <a:t> – </a:t>
            </a:r>
            <a:r>
              <a:rPr lang="en-US" altLang="en-US" sz="3200" dirty="0">
                <a:solidFill>
                  <a:prstClr val="black"/>
                </a:solidFill>
              </a:rPr>
              <a:t>a consistently literal, or normal, interpretive grid which attaches to every word the same meaning that it would have in normal usage, whether in speaking, writing, or thinking.  Often referred to as the “Literal, Historical, Grammatical,” method of interpretation.</a:t>
            </a:r>
            <a:endParaRPr lang="en-US" sz="3200" dirty="0"/>
          </a:p>
        </p:txBody>
      </p:sp>
    </p:spTree>
    <p:extLst>
      <p:ext uri="{BB962C8B-B14F-4D97-AF65-F5344CB8AC3E}">
        <p14:creationId xmlns:p14="http://schemas.microsoft.com/office/powerpoint/2010/main" val="37684433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830013" cy="5404043"/>
          </a:xfrm>
          <a:prstGeom prst="rect">
            <a:avLst/>
          </a:prstGeom>
          <a:noFill/>
        </p:spPr>
        <p:txBody>
          <a:bodyPr wrap="square" rtlCol="0">
            <a:spAutoFit/>
          </a:bodyPr>
          <a:lstStyle/>
          <a:p>
            <a:pPr marL="517525" lvl="1" indent="-514350" algn="just">
              <a:spcAft>
                <a:spcPts val="600"/>
              </a:spcAft>
              <a:buFont typeface="+mj-lt"/>
              <a:buAutoNum type="arabicPeriod" startAt="5"/>
            </a:pPr>
            <a:r>
              <a:rPr lang="en-US" sz="3200" b="1" dirty="0">
                <a:solidFill>
                  <a:srgbClr val="0000FF"/>
                </a:solidFill>
                <a:highlight>
                  <a:srgbClr val="FFFF00"/>
                </a:highlight>
              </a:rPr>
              <a:t>10 essentials of “Proper” </a:t>
            </a:r>
            <a:r>
              <a:rPr lang="en-US" sz="3200" b="1" u="sng" dirty="0">
                <a:solidFill>
                  <a:srgbClr val="0000FF"/>
                </a:solidFill>
                <a:highlight>
                  <a:srgbClr val="FFFF00"/>
                </a:highlight>
              </a:rPr>
              <a:t>Hermeneutics</a:t>
            </a:r>
            <a:endParaRPr lang="en-US" sz="3200" b="1" dirty="0">
              <a:solidFill>
                <a:srgbClr val="0000FF"/>
              </a:solidFill>
              <a:highlight>
                <a:srgbClr val="FFFF00"/>
              </a:highlight>
            </a:endParaRPr>
          </a:p>
          <a:p>
            <a:pPr marL="971550" indent="-514350">
              <a:spcAft>
                <a:spcPts val="400"/>
              </a:spcAft>
              <a:buFont typeface="+mj-lt"/>
              <a:buAutoNum type="alphaLcParenR"/>
              <a:defRPr/>
            </a:pPr>
            <a:r>
              <a:rPr lang="en-US" sz="2650" dirty="0"/>
              <a:t>Scripture interprets Scripture.</a:t>
            </a:r>
          </a:p>
          <a:p>
            <a:pPr marL="971550" indent="-514350">
              <a:spcAft>
                <a:spcPts val="400"/>
              </a:spcAft>
              <a:buFont typeface="+mj-lt"/>
              <a:buAutoNum type="alphaLcParenR"/>
              <a:defRPr/>
            </a:pPr>
            <a:r>
              <a:rPr lang="en-US" sz="2650" dirty="0"/>
              <a:t>The meaning of words is to be established by their usage.</a:t>
            </a:r>
          </a:p>
          <a:p>
            <a:pPr marL="971550" indent="-514350">
              <a:spcAft>
                <a:spcPts val="400"/>
              </a:spcAft>
              <a:buFont typeface="+mj-lt"/>
              <a:buAutoNum type="alphaLcParenR"/>
              <a:defRPr/>
            </a:pPr>
            <a:r>
              <a:rPr lang="en-US" sz="2650" dirty="0"/>
              <a:t>Context must be taken into account.</a:t>
            </a:r>
          </a:p>
          <a:p>
            <a:pPr marL="971550" indent="-514350">
              <a:spcAft>
                <a:spcPts val="400"/>
              </a:spcAft>
              <a:buFont typeface="+mj-lt"/>
              <a:buAutoNum type="alphaLcParenR"/>
              <a:defRPr/>
            </a:pPr>
            <a:r>
              <a:rPr lang="en-US" sz="2650" dirty="0"/>
              <a:t>A </a:t>
            </a:r>
            <a:r>
              <a:rPr lang="en-US" sz="2650" dirty="0" err="1"/>
              <a:t>grammatico</a:t>
            </a:r>
            <a:r>
              <a:rPr lang="en-US" sz="2650" dirty="0"/>
              <a:t>-historical interpretation must be used.</a:t>
            </a:r>
          </a:p>
          <a:p>
            <a:pPr marL="971550" indent="-514350">
              <a:spcAft>
                <a:spcPts val="400"/>
              </a:spcAft>
              <a:buFont typeface="+mj-lt"/>
              <a:buAutoNum type="alphaLcParenR"/>
              <a:defRPr/>
            </a:pPr>
            <a:r>
              <a:rPr lang="en-US" sz="2650" dirty="0"/>
              <a:t>The interpreter must begin assuming literal or normal interpretation in a passage unless otherwise indicated by common linguistic sense.</a:t>
            </a:r>
          </a:p>
          <a:p>
            <a:pPr marL="971550" indent="-514350">
              <a:spcAft>
                <a:spcPts val="400"/>
              </a:spcAft>
              <a:buFont typeface="+mj-lt"/>
              <a:buAutoNum type="alphaLcParenR"/>
              <a:defRPr/>
            </a:pPr>
            <a:r>
              <a:rPr lang="en-US" sz="2650" dirty="0"/>
              <a:t>Figurative language such as poetry, figures of speech, metaphors, similes and illustrations attempt to convey very actual, even literal concepts.</a:t>
            </a:r>
          </a:p>
        </p:txBody>
      </p:sp>
      <p:sp>
        <p:nvSpPr>
          <p:cNvPr id="8" name="TextBox 11"/>
          <p:cNvSpPr txBox="1">
            <a:spLocks noChangeArrowheads="1"/>
          </p:cNvSpPr>
          <p:nvPr/>
        </p:nvSpPr>
        <p:spPr bwMode="auto">
          <a:xfrm>
            <a:off x="2017388" y="6396038"/>
            <a:ext cx="51092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dirty="0"/>
              <a:t>Couch, M. (2000). </a:t>
            </a:r>
            <a:r>
              <a:rPr lang="en-US" altLang="en-US" sz="1000" i="1" dirty="0"/>
              <a:t>An Introduction to Classical Evangelical Hermeneutics, A Guide to the History and Practice of Biblical Interpretation</a:t>
            </a:r>
            <a:r>
              <a:rPr lang="en-US" altLang="en-US" sz="1000" dirty="0"/>
              <a:t>. Grand Rapids, MI: </a:t>
            </a:r>
            <a:r>
              <a:rPr lang="en-US" altLang="en-US" sz="1000" dirty="0" err="1"/>
              <a:t>Kregel</a:t>
            </a:r>
            <a:r>
              <a:rPr lang="en-US" altLang="en-US" sz="1000" dirty="0"/>
              <a:t> Publications.</a:t>
            </a:r>
            <a:endParaRPr lang="en-US" altLang="en-US" sz="1200" dirty="0"/>
          </a:p>
        </p:txBody>
      </p:sp>
    </p:spTree>
    <p:extLst>
      <p:ext uri="{BB962C8B-B14F-4D97-AF65-F5344CB8AC3E}">
        <p14:creationId xmlns:p14="http://schemas.microsoft.com/office/powerpoint/2010/main" val="23861120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850794" cy="4632037"/>
          </a:xfrm>
          <a:prstGeom prst="rect">
            <a:avLst/>
          </a:prstGeom>
          <a:noFill/>
        </p:spPr>
        <p:txBody>
          <a:bodyPr wrap="square" rtlCol="0">
            <a:spAutoFit/>
          </a:bodyPr>
          <a:lstStyle/>
          <a:p>
            <a:pPr marL="517525" lvl="1" indent="-514350" algn="just">
              <a:spcAft>
                <a:spcPts val="600"/>
              </a:spcAft>
              <a:buFont typeface="+mj-lt"/>
              <a:buAutoNum type="arabicPeriod" startAt="5"/>
            </a:pPr>
            <a:r>
              <a:rPr lang="en-US" sz="3200" b="1" dirty="0">
                <a:solidFill>
                  <a:srgbClr val="0000FF"/>
                </a:solidFill>
                <a:highlight>
                  <a:srgbClr val="FFFF00"/>
                </a:highlight>
              </a:rPr>
              <a:t>10 essentials of “Proper” </a:t>
            </a:r>
            <a:r>
              <a:rPr lang="en-US" sz="3200" b="1" u="sng" dirty="0">
                <a:solidFill>
                  <a:srgbClr val="0000FF"/>
                </a:solidFill>
                <a:highlight>
                  <a:srgbClr val="FFFF00"/>
                </a:highlight>
              </a:rPr>
              <a:t>Hermeneutics</a:t>
            </a:r>
          </a:p>
          <a:p>
            <a:pPr marL="914400" indent="-457200" algn="just">
              <a:spcAft>
                <a:spcPts val="600"/>
              </a:spcAft>
              <a:buFont typeface="+mj-lt"/>
              <a:buAutoNum type="alphaLcParenR" startAt="7"/>
              <a:defRPr/>
            </a:pPr>
            <a:r>
              <a:rPr lang="en-US" sz="2700" dirty="0"/>
              <a:t>The “human drama” must be allowed to come forth.</a:t>
            </a:r>
          </a:p>
          <a:p>
            <a:pPr marL="914400" indent="-457200" algn="just">
              <a:spcAft>
                <a:spcPts val="600"/>
              </a:spcAft>
              <a:buFont typeface="+mj-lt"/>
              <a:buAutoNum type="alphaLcParenR" startAt="7"/>
              <a:defRPr/>
            </a:pPr>
            <a:r>
              <a:rPr lang="en-US" sz="2700" dirty="0"/>
              <a:t>As part of the context, factors such as culture, historical background, social setting, and geography all play a part in interpretation.</a:t>
            </a:r>
          </a:p>
          <a:p>
            <a:pPr marL="914400" indent="-457200" algn="just">
              <a:spcAft>
                <a:spcPts val="600"/>
              </a:spcAft>
              <a:buFont typeface="+mj-lt"/>
              <a:buAutoNum type="alphaLcParenR" startAt="7"/>
              <a:defRPr/>
            </a:pPr>
            <a:r>
              <a:rPr lang="en-US" sz="2700" dirty="0"/>
              <a:t>The Bible must be studied dispensationally in order to see how God dealt with people and nations differently at different time periods.</a:t>
            </a:r>
          </a:p>
          <a:p>
            <a:pPr marL="914400" indent="-457200" algn="just">
              <a:spcAft>
                <a:spcPts val="600"/>
              </a:spcAft>
              <a:buFont typeface="+mj-lt"/>
              <a:buAutoNum type="alphaLcParenR" startAt="7"/>
              <a:defRPr/>
            </a:pPr>
            <a:r>
              <a:rPr lang="en-US" sz="2700" dirty="0"/>
              <a:t>Progressive revelation is also important in dispensational hermeneutics.</a:t>
            </a:r>
          </a:p>
        </p:txBody>
      </p:sp>
      <p:sp>
        <p:nvSpPr>
          <p:cNvPr id="8" name="TextBox 11"/>
          <p:cNvSpPr txBox="1">
            <a:spLocks noChangeArrowheads="1"/>
          </p:cNvSpPr>
          <p:nvPr/>
        </p:nvSpPr>
        <p:spPr bwMode="auto">
          <a:xfrm>
            <a:off x="2017388" y="6396038"/>
            <a:ext cx="51092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dirty="0"/>
              <a:t>Couch, M. (2000). </a:t>
            </a:r>
            <a:r>
              <a:rPr lang="en-US" altLang="en-US" sz="1000" i="1" dirty="0"/>
              <a:t>An Introduction to Classical Evangelical Hermeneutics, A Guide to the History and Practice of Biblical Interpretation</a:t>
            </a:r>
            <a:r>
              <a:rPr lang="en-US" altLang="en-US" sz="1000" dirty="0"/>
              <a:t>. Grand Rapids, MI: </a:t>
            </a:r>
            <a:r>
              <a:rPr lang="en-US" altLang="en-US" sz="1000" dirty="0" err="1"/>
              <a:t>Kregel</a:t>
            </a:r>
            <a:r>
              <a:rPr lang="en-US" altLang="en-US" sz="1000" dirty="0"/>
              <a:t> Publications.</a:t>
            </a:r>
            <a:endParaRPr lang="en-US" altLang="en-US" sz="1200" dirty="0"/>
          </a:p>
        </p:txBody>
      </p:sp>
    </p:spTree>
    <p:extLst>
      <p:ext uri="{BB962C8B-B14F-4D97-AF65-F5344CB8AC3E}">
        <p14:creationId xmlns:p14="http://schemas.microsoft.com/office/powerpoint/2010/main" val="27903758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2508379"/>
          </a:xfrm>
          <a:prstGeom prst="rect">
            <a:avLst/>
          </a:prstGeom>
          <a:noFill/>
        </p:spPr>
        <p:txBody>
          <a:bodyPr wrap="square" rtlCol="0">
            <a:spAutoFit/>
          </a:bodyPr>
          <a:lstStyle/>
          <a:p>
            <a:pPr marL="517525" lvl="1" indent="-514350" algn="just">
              <a:spcAft>
                <a:spcPts val="600"/>
              </a:spcAft>
              <a:buFont typeface="+mj-lt"/>
              <a:buAutoNum type="arabicPeriod" startAt="5"/>
            </a:pPr>
            <a:r>
              <a:rPr lang="en-US" sz="3200" b="1" dirty="0">
                <a:solidFill>
                  <a:srgbClr val="0000FF"/>
                </a:solidFill>
                <a:highlight>
                  <a:srgbClr val="FFFF00"/>
                </a:highlight>
              </a:rPr>
              <a:t>10 essentials of “Proper” </a:t>
            </a:r>
            <a:r>
              <a:rPr lang="en-US" sz="3200" b="1" u="sng" dirty="0">
                <a:solidFill>
                  <a:srgbClr val="0000FF"/>
                </a:solidFill>
                <a:highlight>
                  <a:srgbClr val="FFFF00"/>
                </a:highlight>
              </a:rPr>
              <a:t>Hermeneutics</a:t>
            </a:r>
            <a:endParaRPr lang="en-US" sz="3200" b="1" dirty="0">
              <a:solidFill>
                <a:srgbClr val="0000FF"/>
              </a:solidFill>
              <a:highlight>
                <a:srgbClr val="FFFF00"/>
              </a:highlight>
            </a:endParaRPr>
          </a:p>
          <a:p>
            <a:pPr marL="971550" indent="-514350" algn="just">
              <a:spcAft>
                <a:spcPts val="400"/>
              </a:spcAft>
              <a:buFont typeface="+mj-lt"/>
              <a:buAutoNum type="alphaLcParenR"/>
              <a:defRPr/>
            </a:pPr>
            <a:r>
              <a:rPr lang="en-US" sz="3000" dirty="0"/>
              <a:t>Scripture interprets Scripture – </a:t>
            </a:r>
            <a:r>
              <a:rPr lang="en-US" sz="3000" i="1" dirty="0">
                <a:solidFill>
                  <a:srgbClr val="0000FF"/>
                </a:solidFill>
              </a:rPr>
              <a:t>The Bible is a closed volume of literature, having a cohesive historical context that is obviously differentiated from all other writings.</a:t>
            </a:r>
            <a:endParaRPr lang="en-US" sz="2650" i="1" dirty="0">
              <a:solidFill>
                <a:srgbClr val="0000FF"/>
              </a:solidFill>
            </a:endParaRPr>
          </a:p>
        </p:txBody>
      </p:sp>
      <p:sp>
        <p:nvSpPr>
          <p:cNvPr id="8" name="TextBox 11"/>
          <p:cNvSpPr txBox="1">
            <a:spLocks noChangeArrowheads="1"/>
          </p:cNvSpPr>
          <p:nvPr/>
        </p:nvSpPr>
        <p:spPr bwMode="auto">
          <a:xfrm>
            <a:off x="2017388" y="6396038"/>
            <a:ext cx="51092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dirty="0"/>
              <a:t>Couch, M. (2000). </a:t>
            </a:r>
            <a:r>
              <a:rPr lang="en-US" altLang="en-US" sz="1000" i="1" dirty="0"/>
              <a:t>An Introduction to Classical Evangelical Hermeneutics, A Guide to the History and Practice of Biblical Interpretation</a:t>
            </a:r>
            <a:r>
              <a:rPr lang="en-US" altLang="en-US" sz="1000" dirty="0"/>
              <a:t>. Grand Rapids, MI: </a:t>
            </a:r>
            <a:r>
              <a:rPr lang="en-US" altLang="en-US" sz="1000" dirty="0" err="1"/>
              <a:t>Kregel</a:t>
            </a:r>
            <a:r>
              <a:rPr lang="en-US" altLang="en-US" sz="1000" dirty="0"/>
              <a:t> Publications.</a:t>
            </a:r>
            <a:endParaRPr lang="en-US" altLang="en-US" sz="1200" dirty="0"/>
          </a:p>
        </p:txBody>
      </p:sp>
    </p:spTree>
    <p:extLst>
      <p:ext uri="{BB962C8B-B14F-4D97-AF65-F5344CB8AC3E}">
        <p14:creationId xmlns:p14="http://schemas.microsoft.com/office/powerpoint/2010/main" val="12804564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2970044"/>
          </a:xfrm>
          <a:prstGeom prst="rect">
            <a:avLst/>
          </a:prstGeom>
          <a:noFill/>
        </p:spPr>
        <p:txBody>
          <a:bodyPr wrap="square" rtlCol="0">
            <a:spAutoFit/>
          </a:bodyPr>
          <a:lstStyle/>
          <a:p>
            <a:pPr marL="517525" lvl="1" indent="-514350" algn="just">
              <a:spcAft>
                <a:spcPts val="600"/>
              </a:spcAft>
              <a:buFont typeface="+mj-lt"/>
              <a:buAutoNum type="arabicPeriod" startAt="5"/>
            </a:pPr>
            <a:r>
              <a:rPr lang="en-US" sz="3200" b="1" dirty="0">
                <a:solidFill>
                  <a:srgbClr val="0000FF"/>
                </a:solidFill>
                <a:highlight>
                  <a:srgbClr val="FFFF00"/>
                </a:highlight>
              </a:rPr>
              <a:t>10 essentials of “Proper” </a:t>
            </a:r>
            <a:r>
              <a:rPr lang="en-US" sz="3200" b="1" u="sng" dirty="0">
                <a:solidFill>
                  <a:srgbClr val="0000FF"/>
                </a:solidFill>
                <a:highlight>
                  <a:srgbClr val="FFFF00"/>
                </a:highlight>
              </a:rPr>
              <a:t>Hermeneutics</a:t>
            </a:r>
          </a:p>
          <a:p>
            <a:pPr marL="971550" indent="-514350" algn="just">
              <a:spcAft>
                <a:spcPts val="400"/>
              </a:spcAft>
              <a:buFont typeface="+mj-lt"/>
              <a:buAutoNum type="alphaLcParenR" startAt="2"/>
              <a:defRPr/>
            </a:pPr>
            <a:r>
              <a:rPr lang="en-US" sz="3000" dirty="0"/>
              <a:t>The meaning of words is to be established by their usage – </a:t>
            </a:r>
            <a:r>
              <a:rPr lang="en-US" sz="3000" i="1" dirty="0">
                <a:solidFill>
                  <a:srgbClr val="0000FF"/>
                </a:solidFill>
              </a:rPr>
              <a:t>The Holy Spirit chose human language to convey the Word of God. Thus, an ordinary use of language conveys to us what God wants us to know.</a:t>
            </a:r>
          </a:p>
        </p:txBody>
      </p:sp>
      <p:sp>
        <p:nvSpPr>
          <p:cNvPr id="8" name="TextBox 11"/>
          <p:cNvSpPr txBox="1">
            <a:spLocks noChangeArrowheads="1"/>
          </p:cNvSpPr>
          <p:nvPr/>
        </p:nvSpPr>
        <p:spPr bwMode="auto">
          <a:xfrm>
            <a:off x="2017388" y="6396038"/>
            <a:ext cx="51092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dirty="0"/>
              <a:t>Couch, M. (2000). </a:t>
            </a:r>
            <a:r>
              <a:rPr lang="en-US" altLang="en-US" sz="1000" i="1" dirty="0"/>
              <a:t>An Introduction to Classical Evangelical Hermeneutics, A Guide to the History and Practice of Biblical Interpretation</a:t>
            </a:r>
            <a:r>
              <a:rPr lang="en-US" altLang="en-US" sz="1000" dirty="0"/>
              <a:t>. Grand Rapids, MI: </a:t>
            </a:r>
            <a:r>
              <a:rPr lang="en-US" altLang="en-US" sz="1000" dirty="0" err="1"/>
              <a:t>Kregel</a:t>
            </a:r>
            <a:r>
              <a:rPr lang="en-US" altLang="en-US" sz="1000" dirty="0"/>
              <a:t> Publications.</a:t>
            </a:r>
            <a:endParaRPr lang="en-US" altLang="en-US" sz="1200" dirty="0"/>
          </a:p>
        </p:txBody>
      </p:sp>
    </p:spTree>
    <p:extLst>
      <p:ext uri="{BB962C8B-B14F-4D97-AF65-F5344CB8AC3E}">
        <p14:creationId xmlns:p14="http://schemas.microsoft.com/office/powerpoint/2010/main" val="38360567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2967479"/>
          </a:xfrm>
          <a:prstGeom prst="rect">
            <a:avLst/>
          </a:prstGeom>
          <a:noFill/>
        </p:spPr>
        <p:txBody>
          <a:bodyPr wrap="square" rtlCol="0">
            <a:spAutoFit/>
          </a:bodyPr>
          <a:lstStyle/>
          <a:p>
            <a:pPr marL="517525" lvl="1" indent="-514350" algn="just">
              <a:spcAft>
                <a:spcPts val="600"/>
              </a:spcAft>
              <a:buFont typeface="+mj-lt"/>
              <a:buAutoNum type="arabicPeriod" startAt="5"/>
            </a:pPr>
            <a:r>
              <a:rPr lang="en-US" sz="3200" b="1" dirty="0">
                <a:solidFill>
                  <a:srgbClr val="0000FF"/>
                </a:solidFill>
                <a:highlight>
                  <a:srgbClr val="FFFF00"/>
                </a:highlight>
              </a:rPr>
              <a:t>10 essentials of “Proper” </a:t>
            </a:r>
            <a:r>
              <a:rPr lang="en-US" sz="3200" b="1" u="sng" dirty="0">
                <a:solidFill>
                  <a:srgbClr val="0000FF"/>
                </a:solidFill>
                <a:highlight>
                  <a:srgbClr val="FFFF00"/>
                </a:highlight>
              </a:rPr>
              <a:t>Hermeneutics</a:t>
            </a:r>
          </a:p>
          <a:p>
            <a:pPr marL="971550" indent="-514350" algn="just">
              <a:spcAft>
                <a:spcPts val="400"/>
              </a:spcAft>
              <a:buFont typeface="+mj-lt"/>
              <a:buAutoNum type="alphaLcParenR" startAt="3"/>
              <a:defRPr/>
            </a:pPr>
            <a:r>
              <a:rPr lang="en-US" sz="3000" dirty="0"/>
              <a:t>Context must be taken into account – </a:t>
            </a:r>
            <a:r>
              <a:rPr lang="en-US" sz="3000" i="1" dirty="0">
                <a:solidFill>
                  <a:srgbClr val="0000FF"/>
                </a:solidFill>
              </a:rPr>
              <a:t>Words and thoughts must be understood within the setting, the time frame, the mood of the moment, the culture, etc.</a:t>
            </a:r>
          </a:p>
          <a:p>
            <a:pPr marL="971550" indent="-514350">
              <a:spcAft>
                <a:spcPts val="400"/>
              </a:spcAft>
              <a:buFont typeface="+mj-lt"/>
              <a:buAutoNum type="alphaLcParenR" startAt="3"/>
              <a:defRPr/>
            </a:pPr>
            <a:endParaRPr lang="en-US" sz="2650" dirty="0"/>
          </a:p>
        </p:txBody>
      </p:sp>
      <p:sp>
        <p:nvSpPr>
          <p:cNvPr id="8" name="TextBox 11"/>
          <p:cNvSpPr txBox="1">
            <a:spLocks noChangeArrowheads="1"/>
          </p:cNvSpPr>
          <p:nvPr/>
        </p:nvSpPr>
        <p:spPr bwMode="auto">
          <a:xfrm>
            <a:off x="2017388" y="6396038"/>
            <a:ext cx="51092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dirty="0"/>
              <a:t>Couch, M. (2000). </a:t>
            </a:r>
            <a:r>
              <a:rPr lang="en-US" altLang="en-US" sz="1000" i="1" dirty="0"/>
              <a:t>An Introduction to Classical Evangelical Hermeneutics, A Guide to the History and Practice of Biblical Interpretation</a:t>
            </a:r>
            <a:r>
              <a:rPr lang="en-US" altLang="en-US" sz="1000" dirty="0"/>
              <a:t>. Grand Rapids, MI: </a:t>
            </a:r>
            <a:r>
              <a:rPr lang="en-US" altLang="en-US" sz="1000" dirty="0" err="1"/>
              <a:t>Kregel</a:t>
            </a:r>
            <a:r>
              <a:rPr lang="en-US" altLang="en-US" sz="1000" dirty="0"/>
              <a:t> Publications.</a:t>
            </a:r>
            <a:endParaRPr lang="en-US" altLang="en-US" sz="1200" dirty="0"/>
          </a:p>
        </p:txBody>
      </p:sp>
    </p:spTree>
    <p:extLst>
      <p:ext uri="{BB962C8B-B14F-4D97-AF65-F5344CB8AC3E}">
        <p14:creationId xmlns:p14="http://schemas.microsoft.com/office/powerpoint/2010/main" val="39914326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584775"/>
          </a:xfrm>
          <a:prstGeom prst="rect">
            <a:avLst/>
          </a:prstGeom>
          <a:noFill/>
        </p:spPr>
        <p:txBody>
          <a:bodyPr wrap="square" rtlCol="0">
            <a:spAutoFit/>
          </a:bodyPr>
          <a:lstStyle/>
          <a:p>
            <a:pPr marL="517525" lvl="1" indent="-514350" algn="just">
              <a:spcAft>
                <a:spcPts val="600"/>
              </a:spcAft>
              <a:buFont typeface="+mj-lt"/>
              <a:buAutoNum type="arabicPeriod" startAt="5"/>
            </a:pPr>
            <a:r>
              <a:rPr lang="en-US" sz="3200" b="1" dirty="0">
                <a:solidFill>
                  <a:srgbClr val="0000FF"/>
                </a:solidFill>
                <a:highlight>
                  <a:srgbClr val="FFFF00"/>
                </a:highlight>
              </a:rPr>
              <a:t>10 essentials of “Proper” </a:t>
            </a:r>
            <a:r>
              <a:rPr lang="en-US" sz="3200" b="1" u="sng" dirty="0">
                <a:solidFill>
                  <a:srgbClr val="0000FF"/>
                </a:solidFill>
                <a:highlight>
                  <a:srgbClr val="FFFF00"/>
                </a:highlight>
              </a:rPr>
              <a:t>Hermeneutics</a:t>
            </a:r>
          </a:p>
        </p:txBody>
      </p:sp>
      <p:sp>
        <p:nvSpPr>
          <p:cNvPr id="8" name="TextBox 11"/>
          <p:cNvSpPr txBox="1">
            <a:spLocks noChangeArrowheads="1"/>
          </p:cNvSpPr>
          <p:nvPr/>
        </p:nvSpPr>
        <p:spPr bwMode="auto">
          <a:xfrm>
            <a:off x="2017388" y="6396038"/>
            <a:ext cx="51092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dirty="0"/>
              <a:t>Couch, M. (2000). </a:t>
            </a:r>
            <a:r>
              <a:rPr lang="en-US" altLang="en-US" sz="1000" i="1" dirty="0"/>
              <a:t>An Introduction to Classical Evangelical Hermeneutics, A Guide to the History and Practice of Biblical Interpretation</a:t>
            </a:r>
            <a:r>
              <a:rPr lang="en-US" altLang="en-US" sz="1000" dirty="0"/>
              <a:t>. Grand Rapids, MI: </a:t>
            </a:r>
            <a:r>
              <a:rPr lang="en-US" altLang="en-US" sz="1000" dirty="0" err="1"/>
              <a:t>Kregel</a:t>
            </a:r>
            <a:r>
              <a:rPr lang="en-US" altLang="en-US" sz="1000" dirty="0"/>
              <a:t> Publications.</a:t>
            </a:r>
            <a:endParaRPr lang="en-US" altLang="en-US" sz="1200" dirty="0"/>
          </a:p>
        </p:txBody>
      </p:sp>
      <p:pic>
        <p:nvPicPr>
          <p:cNvPr id="9" name="Picture 8">
            <a:extLst>
              <a:ext uri="{FF2B5EF4-FFF2-40B4-BE49-F238E27FC236}">
                <a16:creationId xmlns:a16="http://schemas.microsoft.com/office/drawing/2014/main" id="{A1B91C86-6589-430C-941B-30D911259212}"/>
              </a:ext>
            </a:extLst>
          </p:cNvPr>
          <p:cNvPicPr>
            <a:picLocks noChangeAspect="1"/>
          </p:cNvPicPr>
          <p:nvPr/>
        </p:nvPicPr>
        <p:blipFill>
          <a:blip r:embed="rId3"/>
          <a:stretch>
            <a:fillRect/>
          </a:stretch>
        </p:blipFill>
        <p:spPr>
          <a:xfrm>
            <a:off x="1371600" y="1713162"/>
            <a:ext cx="6400800" cy="4572000"/>
          </a:xfrm>
          <a:prstGeom prst="rect">
            <a:avLst/>
          </a:prstGeom>
          <a:solidFill>
            <a:srgbClr val="FFFFFF">
              <a:shade val="85000"/>
            </a:srgbClr>
          </a:solidFill>
          <a:ln w="28575"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904041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2970044"/>
          </a:xfrm>
          <a:prstGeom prst="rect">
            <a:avLst/>
          </a:prstGeom>
          <a:noFill/>
        </p:spPr>
        <p:txBody>
          <a:bodyPr wrap="square" rtlCol="0">
            <a:spAutoFit/>
          </a:bodyPr>
          <a:lstStyle/>
          <a:p>
            <a:pPr marL="517525" lvl="1" indent="-514350" algn="just">
              <a:spcAft>
                <a:spcPts val="600"/>
              </a:spcAft>
              <a:buFont typeface="+mj-lt"/>
              <a:buAutoNum type="arabicPeriod" startAt="5"/>
            </a:pPr>
            <a:r>
              <a:rPr lang="en-US" sz="3200" b="1" dirty="0">
                <a:solidFill>
                  <a:srgbClr val="0000FF"/>
                </a:solidFill>
                <a:highlight>
                  <a:srgbClr val="FFFF00"/>
                </a:highlight>
              </a:rPr>
              <a:t>10 essentials of “Proper” </a:t>
            </a:r>
            <a:r>
              <a:rPr lang="en-US" sz="3200" b="1" u="sng" dirty="0">
                <a:solidFill>
                  <a:srgbClr val="0000FF"/>
                </a:solidFill>
                <a:highlight>
                  <a:srgbClr val="FFFF00"/>
                </a:highlight>
              </a:rPr>
              <a:t>Hermeneutics</a:t>
            </a:r>
          </a:p>
          <a:p>
            <a:pPr marL="971550" indent="-514350" algn="just">
              <a:spcAft>
                <a:spcPts val="400"/>
              </a:spcAft>
              <a:buFont typeface="+mj-lt"/>
              <a:buAutoNum type="alphaLcParenR" startAt="4"/>
              <a:defRPr/>
            </a:pPr>
            <a:r>
              <a:rPr lang="en-US" sz="3000" dirty="0"/>
              <a:t>A grammatico-historical interpretation must be used – </a:t>
            </a:r>
            <a:r>
              <a:rPr lang="en-US" altLang="en-US" sz="3000" i="1" dirty="0">
                <a:solidFill>
                  <a:srgbClr val="0000FF"/>
                </a:solidFill>
              </a:rPr>
              <a:t>A mastery of the historical setting and of the grammar used is imperative to comprehending the sense of a given sentence or paragraph.</a:t>
            </a:r>
            <a:endParaRPr lang="en-US" sz="3000" i="1" dirty="0">
              <a:solidFill>
                <a:srgbClr val="0000FF"/>
              </a:solidFill>
            </a:endParaRPr>
          </a:p>
        </p:txBody>
      </p:sp>
      <p:sp>
        <p:nvSpPr>
          <p:cNvPr id="8" name="TextBox 11"/>
          <p:cNvSpPr txBox="1">
            <a:spLocks noChangeArrowheads="1"/>
          </p:cNvSpPr>
          <p:nvPr/>
        </p:nvSpPr>
        <p:spPr bwMode="auto">
          <a:xfrm>
            <a:off x="2017388" y="6396038"/>
            <a:ext cx="51092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dirty="0"/>
              <a:t>Couch, M. (2000). </a:t>
            </a:r>
            <a:r>
              <a:rPr lang="en-US" altLang="en-US" sz="1000" i="1" dirty="0"/>
              <a:t>An Introduction to Classical Evangelical Hermeneutics, A Guide to the History and Practice of Biblical Interpretation</a:t>
            </a:r>
            <a:r>
              <a:rPr lang="en-US" altLang="en-US" sz="1000" dirty="0"/>
              <a:t>. Grand Rapids, MI: </a:t>
            </a:r>
            <a:r>
              <a:rPr lang="en-US" altLang="en-US" sz="1000" dirty="0" err="1"/>
              <a:t>Kregel</a:t>
            </a:r>
            <a:r>
              <a:rPr lang="en-US" altLang="en-US" sz="1000" dirty="0"/>
              <a:t> Publications.</a:t>
            </a:r>
            <a:endParaRPr lang="en-US" altLang="en-US" sz="1200" dirty="0"/>
          </a:p>
        </p:txBody>
      </p:sp>
    </p:spTree>
    <p:extLst>
      <p:ext uri="{BB962C8B-B14F-4D97-AF65-F5344CB8AC3E}">
        <p14:creationId xmlns:p14="http://schemas.microsoft.com/office/powerpoint/2010/main" val="30164124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3431709"/>
          </a:xfrm>
          <a:prstGeom prst="rect">
            <a:avLst/>
          </a:prstGeom>
          <a:noFill/>
        </p:spPr>
        <p:txBody>
          <a:bodyPr wrap="square" rtlCol="0">
            <a:spAutoFit/>
          </a:bodyPr>
          <a:lstStyle/>
          <a:p>
            <a:pPr marL="517525" lvl="1" indent="-514350" algn="just">
              <a:spcAft>
                <a:spcPts val="600"/>
              </a:spcAft>
              <a:buFont typeface="+mj-lt"/>
              <a:buAutoNum type="arabicPeriod" startAt="5"/>
            </a:pPr>
            <a:r>
              <a:rPr lang="en-US" sz="3200" b="1" dirty="0">
                <a:solidFill>
                  <a:srgbClr val="0000FF"/>
                </a:solidFill>
                <a:highlight>
                  <a:srgbClr val="FFFF00"/>
                </a:highlight>
              </a:rPr>
              <a:t>10 essentials of “Proper” </a:t>
            </a:r>
            <a:r>
              <a:rPr lang="en-US" sz="3200" b="1" u="sng" dirty="0">
                <a:solidFill>
                  <a:srgbClr val="0000FF"/>
                </a:solidFill>
                <a:highlight>
                  <a:srgbClr val="FFFF00"/>
                </a:highlight>
              </a:rPr>
              <a:t>Hermeneutics</a:t>
            </a:r>
          </a:p>
          <a:p>
            <a:pPr marL="971550" indent="-514350" algn="just">
              <a:spcAft>
                <a:spcPts val="400"/>
              </a:spcAft>
              <a:buFont typeface="+mj-lt"/>
              <a:buAutoNum type="alphaLcParenR" startAt="5"/>
              <a:defRPr/>
            </a:pPr>
            <a:r>
              <a:rPr lang="en-US" sz="3000" dirty="0"/>
              <a:t>The interpreter must begin assuming literal or normal interpretation in a passage unless otherwise indicated by common linguistic sense – </a:t>
            </a:r>
            <a:r>
              <a:rPr lang="en-US" sz="3000" i="1" dirty="0">
                <a:solidFill>
                  <a:srgbClr val="0000FF"/>
                </a:solidFill>
              </a:rPr>
              <a:t>Behind the poetry are literal concepts that in turn give meaning to the poetic language, i.e., “the hills skipped like lambs”</a:t>
            </a:r>
          </a:p>
        </p:txBody>
      </p:sp>
      <p:sp>
        <p:nvSpPr>
          <p:cNvPr id="8" name="TextBox 11"/>
          <p:cNvSpPr txBox="1">
            <a:spLocks noChangeArrowheads="1"/>
          </p:cNvSpPr>
          <p:nvPr/>
        </p:nvSpPr>
        <p:spPr bwMode="auto">
          <a:xfrm>
            <a:off x="2017388" y="6396038"/>
            <a:ext cx="51092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dirty="0"/>
              <a:t>Couch, M. (2000). </a:t>
            </a:r>
            <a:r>
              <a:rPr lang="en-US" altLang="en-US" sz="1000" i="1" dirty="0"/>
              <a:t>An Introduction to Classical Evangelical Hermeneutics, A Guide to the History and Practice of Biblical Interpretation</a:t>
            </a:r>
            <a:r>
              <a:rPr lang="en-US" altLang="en-US" sz="1000" dirty="0"/>
              <a:t>. Grand Rapids, MI: </a:t>
            </a:r>
            <a:r>
              <a:rPr lang="en-US" altLang="en-US" sz="1000" dirty="0" err="1"/>
              <a:t>Kregel</a:t>
            </a:r>
            <a:r>
              <a:rPr lang="en-US" altLang="en-US" sz="1000" dirty="0"/>
              <a:t> Publications.</a:t>
            </a:r>
            <a:endParaRPr lang="en-US" altLang="en-US" sz="1200" dirty="0"/>
          </a:p>
        </p:txBody>
      </p:sp>
    </p:spTree>
    <p:extLst>
      <p:ext uri="{BB962C8B-B14F-4D97-AF65-F5344CB8AC3E}">
        <p14:creationId xmlns:p14="http://schemas.microsoft.com/office/powerpoint/2010/main" val="36684591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3431709"/>
          </a:xfrm>
          <a:prstGeom prst="rect">
            <a:avLst/>
          </a:prstGeom>
          <a:noFill/>
        </p:spPr>
        <p:txBody>
          <a:bodyPr wrap="square" rtlCol="0">
            <a:spAutoFit/>
          </a:bodyPr>
          <a:lstStyle/>
          <a:p>
            <a:pPr marL="517525" lvl="1" indent="-514350" algn="just">
              <a:spcAft>
                <a:spcPts val="600"/>
              </a:spcAft>
              <a:buFont typeface="+mj-lt"/>
              <a:buAutoNum type="arabicPeriod" startAt="5"/>
            </a:pPr>
            <a:r>
              <a:rPr lang="en-US" sz="3200" b="1" dirty="0">
                <a:solidFill>
                  <a:srgbClr val="0000FF"/>
                </a:solidFill>
                <a:highlight>
                  <a:srgbClr val="FFFF00"/>
                </a:highlight>
              </a:rPr>
              <a:t>10 essentials of “Proper” </a:t>
            </a:r>
            <a:r>
              <a:rPr lang="en-US" sz="3200" b="1" u="sng" dirty="0">
                <a:solidFill>
                  <a:srgbClr val="0000FF"/>
                </a:solidFill>
                <a:highlight>
                  <a:srgbClr val="FFFF00"/>
                </a:highlight>
              </a:rPr>
              <a:t>Hermeneutics</a:t>
            </a:r>
            <a:endParaRPr lang="en-US" sz="3200" b="1" dirty="0">
              <a:solidFill>
                <a:srgbClr val="0000FF"/>
              </a:solidFill>
              <a:highlight>
                <a:srgbClr val="FFFF00"/>
              </a:highlight>
            </a:endParaRPr>
          </a:p>
          <a:p>
            <a:pPr marL="971550" indent="-514350" algn="just">
              <a:spcAft>
                <a:spcPts val="400"/>
              </a:spcAft>
              <a:buFont typeface="+mj-lt"/>
              <a:buAutoNum type="alphaLcParenR" startAt="6"/>
              <a:defRPr/>
            </a:pPr>
            <a:r>
              <a:rPr lang="en-US" sz="3000" dirty="0"/>
              <a:t>Figurative language such as poetry, figures of speech, metaphors, similes and illustrations attempt to convey very actual, even literal concepts – </a:t>
            </a:r>
            <a:r>
              <a:rPr lang="en-US" sz="3000" i="1" dirty="0">
                <a:solidFill>
                  <a:srgbClr val="0000FF"/>
                </a:solidFill>
              </a:rPr>
              <a:t>The Biblical interpreter must use common sense in interpreting figurative language.</a:t>
            </a:r>
          </a:p>
        </p:txBody>
      </p:sp>
      <p:sp>
        <p:nvSpPr>
          <p:cNvPr id="8" name="TextBox 11"/>
          <p:cNvSpPr txBox="1">
            <a:spLocks noChangeArrowheads="1"/>
          </p:cNvSpPr>
          <p:nvPr/>
        </p:nvSpPr>
        <p:spPr bwMode="auto">
          <a:xfrm>
            <a:off x="2017388" y="6396038"/>
            <a:ext cx="51092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dirty="0"/>
              <a:t>Couch, M. (2000). </a:t>
            </a:r>
            <a:r>
              <a:rPr lang="en-US" altLang="en-US" sz="1000" i="1" dirty="0"/>
              <a:t>An Introduction to Classical Evangelical Hermeneutics, A Guide to the History and Practice of Biblical Interpretation</a:t>
            </a:r>
            <a:r>
              <a:rPr lang="en-US" altLang="en-US" sz="1000" dirty="0"/>
              <a:t>. Grand Rapids, MI: </a:t>
            </a:r>
            <a:r>
              <a:rPr lang="en-US" altLang="en-US" sz="1000" dirty="0" err="1"/>
              <a:t>Kregel</a:t>
            </a:r>
            <a:r>
              <a:rPr lang="en-US" altLang="en-US" sz="1000" dirty="0"/>
              <a:t> Publications.</a:t>
            </a:r>
            <a:endParaRPr lang="en-US" altLang="en-US" sz="1200" dirty="0"/>
          </a:p>
        </p:txBody>
      </p:sp>
    </p:spTree>
    <p:extLst>
      <p:ext uri="{BB962C8B-B14F-4D97-AF65-F5344CB8AC3E}">
        <p14:creationId xmlns:p14="http://schemas.microsoft.com/office/powerpoint/2010/main" val="2951032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spcAft>
                <a:spcPts val="1200"/>
              </a:spcAft>
              <a:buFont typeface="+mj-lt"/>
              <a:buAutoNum type="arabicPeriod"/>
            </a:pPr>
            <a:r>
              <a:rPr lang="en-US" sz="3600" b="1" dirty="0">
                <a:latin typeface="+mn-lt"/>
              </a:rPr>
              <a:t>Revelation</a:t>
            </a:r>
          </a:p>
        </p:txBody>
      </p:sp>
      <p:sp>
        <p:nvSpPr>
          <p:cNvPr id="6" name="TextBox 5"/>
          <p:cNvSpPr txBox="1"/>
          <p:nvPr/>
        </p:nvSpPr>
        <p:spPr>
          <a:xfrm>
            <a:off x="241251" y="1093863"/>
            <a:ext cx="8661499" cy="3816429"/>
          </a:xfrm>
          <a:prstGeom prst="rect">
            <a:avLst/>
          </a:prstGeom>
          <a:noFill/>
        </p:spPr>
        <p:txBody>
          <a:bodyPr wrap="square" rtlCol="0">
            <a:spAutoFit/>
          </a:bodyPr>
          <a:lstStyle/>
          <a:p>
            <a:pPr marL="461963" lvl="2" indent="-452438">
              <a:spcAft>
                <a:spcPts val="1200"/>
              </a:spcAft>
              <a:buFont typeface="+mj-lt"/>
              <a:buAutoNum type="alphaLcParenR"/>
            </a:pPr>
            <a:r>
              <a:rPr lang="en-US" sz="3200" b="1" dirty="0">
                <a:solidFill>
                  <a:srgbClr val="0000FF"/>
                </a:solidFill>
                <a:highlight>
                  <a:srgbClr val="FFFF00"/>
                </a:highlight>
              </a:rPr>
              <a:t>Theophanies</a:t>
            </a:r>
            <a:r>
              <a:rPr lang="en-US" sz="3200" dirty="0"/>
              <a:t> (appearances of God)</a:t>
            </a:r>
          </a:p>
          <a:p>
            <a:pPr marL="914400" lvl="3" indent="-457200">
              <a:spcAft>
                <a:spcPts val="1200"/>
              </a:spcAft>
              <a:buFont typeface="+mj-lt"/>
              <a:buAutoNum type="arabicParenR"/>
            </a:pPr>
            <a:r>
              <a:rPr lang="en-US" sz="3200" dirty="0"/>
              <a:t>to Abraham – Gen 17:1; Gen 18:1</a:t>
            </a:r>
          </a:p>
          <a:p>
            <a:pPr marL="914400" lvl="3" indent="-457200">
              <a:spcAft>
                <a:spcPts val="1200"/>
              </a:spcAft>
              <a:buFont typeface="+mj-lt"/>
              <a:buAutoNum type="arabicParenR"/>
            </a:pPr>
            <a:r>
              <a:rPr lang="en-US" sz="3200" dirty="0"/>
              <a:t>to Isaac – Gen 26:2</a:t>
            </a:r>
          </a:p>
          <a:p>
            <a:pPr marL="914400" lvl="3" indent="-457200">
              <a:spcAft>
                <a:spcPts val="1200"/>
              </a:spcAft>
              <a:buFont typeface="+mj-lt"/>
              <a:buAutoNum type="arabicParenR"/>
            </a:pPr>
            <a:r>
              <a:rPr lang="en-US" sz="3200" dirty="0"/>
              <a:t>to Jacob – Gen 32:30</a:t>
            </a:r>
          </a:p>
          <a:p>
            <a:pPr marL="914400" lvl="3" indent="-457200">
              <a:spcAft>
                <a:spcPts val="1200"/>
              </a:spcAft>
              <a:buFont typeface="+mj-lt"/>
              <a:buAutoNum type="arabicParenR"/>
            </a:pPr>
            <a:r>
              <a:rPr lang="en-US" sz="3200" dirty="0"/>
              <a:t>to Moses – Ex 3:2; Ex 33:11</a:t>
            </a:r>
          </a:p>
          <a:p>
            <a:pPr marL="914400" lvl="3" indent="-457200">
              <a:spcAft>
                <a:spcPts val="1200"/>
              </a:spcAft>
              <a:buFont typeface="+mj-lt"/>
              <a:buAutoNum type="arabicParenR"/>
            </a:pPr>
            <a:r>
              <a:rPr lang="en-US" sz="3200" dirty="0"/>
              <a:t>to Gideon – </a:t>
            </a:r>
            <a:r>
              <a:rPr lang="en-US" sz="3200" dirty="0" err="1"/>
              <a:t>Jdg</a:t>
            </a:r>
            <a:r>
              <a:rPr lang="en-US" sz="3200" dirty="0"/>
              <a:t> 6:12</a:t>
            </a:r>
          </a:p>
        </p:txBody>
      </p:sp>
    </p:spTree>
    <p:extLst>
      <p:ext uri="{BB962C8B-B14F-4D97-AF65-F5344CB8AC3E}">
        <p14:creationId xmlns:p14="http://schemas.microsoft.com/office/powerpoint/2010/main" val="32480772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584775"/>
          </a:xfrm>
          <a:prstGeom prst="rect">
            <a:avLst/>
          </a:prstGeom>
          <a:noFill/>
        </p:spPr>
        <p:txBody>
          <a:bodyPr wrap="square" rtlCol="0">
            <a:spAutoFit/>
          </a:bodyPr>
          <a:lstStyle/>
          <a:p>
            <a:pPr marL="517525" lvl="1" indent="-514350" algn="just">
              <a:spcAft>
                <a:spcPts val="600"/>
              </a:spcAft>
              <a:buFont typeface="+mj-lt"/>
              <a:buAutoNum type="arabicPeriod" startAt="5"/>
            </a:pPr>
            <a:r>
              <a:rPr lang="en-US" sz="3200" b="1" dirty="0">
                <a:solidFill>
                  <a:srgbClr val="0000FF"/>
                </a:solidFill>
                <a:highlight>
                  <a:srgbClr val="FFFF00"/>
                </a:highlight>
              </a:rPr>
              <a:t>10 essentials of “Proper” </a:t>
            </a:r>
            <a:r>
              <a:rPr lang="en-US" sz="3200" b="1" u="sng" dirty="0">
                <a:solidFill>
                  <a:srgbClr val="0000FF"/>
                </a:solidFill>
                <a:highlight>
                  <a:srgbClr val="FFFF00"/>
                </a:highlight>
              </a:rPr>
              <a:t>Hermeneutics</a:t>
            </a:r>
            <a:endParaRPr lang="en-US" sz="3200" b="1" dirty="0">
              <a:solidFill>
                <a:srgbClr val="0000FF"/>
              </a:solidFill>
              <a:highlight>
                <a:srgbClr val="FFFF00"/>
              </a:highlight>
            </a:endParaRPr>
          </a:p>
        </p:txBody>
      </p:sp>
      <p:sp>
        <p:nvSpPr>
          <p:cNvPr id="4" name="Rectangle 3"/>
          <p:cNvSpPr/>
          <p:nvPr/>
        </p:nvSpPr>
        <p:spPr>
          <a:xfrm>
            <a:off x="1394203" y="2001256"/>
            <a:ext cx="7508547" cy="4031873"/>
          </a:xfrm>
          <a:prstGeom prst="rect">
            <a:avLst/>
          </a:prstGeom>
        </p:spPr>
        <p:txBody>
          <a:bodyPr wrap="square">
            <a:spAutoFit/>
          </a:bodyPr>
          <a:lstStyle/>
          <a:p>
            <a:pPr algn="just"/>
            <a:r>
              <a:rPr lang="en-US" sz="3200" dirty="0"/>
              <a:t>When the </a:t>
            </a:r>
            <a:r>
              <a:rPr lang="en-US" sz="3200" b="1" u="sng" dirty="0">
                <a:solidFill>
                  <a:srgbClr val="0000FF"/>
                </a:solidFill>
              </a:rPr>
              <a:t>plain sense</a:t>
            </a:r>
            <a:r>
              <a:rPr lang="en-US" sz="3200" dirty="0"/>
              <a:t> of Scripture </a:t>
            </a:r>
            <a:r>
              <a:rPr lang="en-US" sz="3200" b="1" u="sng" dirty="0">
                <a:solidFill>
                  <a:srgbClr val="0000FF"/>
                </a:solidFill>
              </a:rPr>
              <a:t>makes</a:t>
            </a:r>
            <a:r>
              <a:rPr lang="en-US" sz="3200" b="1" u="sng" dirty="0"/>
              <a:t> </a:t>
            </a:r>
            <a:r>
              <a:rPr lang="en-US" sz="3200" b="1" u="sng" dirty="0">
                <a:solidFill>
                  <a:srgbClr val="0000FF"/>
                </a:solidFill>
              </a:rPr>
              <a:t>common sense</a:t>
            </a:r>
            <a:r>
              <a:rPr lang="en-US" sz="3200" dirty="0"/>
              <a:t>, seek </a:t>
            </a:r>
            <a:r>
              <a:rPr lang="en-US" sz="3200" b="1" u="sng" dirty="0">
                <a:solidFill>
                  <a:srgbClr val="0000FF"/>
                </a:solidFill>
              </a:rPr>
              <a:t>no other sense</a:t>
            </a:r>
            <a:r>
              <a:rPr lang="en-US" sz="3200" dirty="0"/>
              <a:t>; therefore, take every word at its primary, ordinary, usual, and literal meaning unless the facts of the immediate context, studied in the light of related passages and axiomatic and fundamental truths, clearly indicate otherwise. – David L. Cooper</a:t>
            </a:r>
          </a:p>
        </p:txBody>
      </p:sp>
      <p:pic>
        <p:nvPicPr>
          <p:cNvPr id="9" name="Picture 8"/>
          <p:cNvPicPr>
            <a:picLocks noChangeAspect="1"/>
          </p:cNvPicPr>
          <p:nvPr/>
        </p:nvPicPr>
        <p:blipFill>
          <a:blip r:embed="rId3"/>
          <a:stretch>
            <a:fillRect/>
          </a:stretch>
        </p:blipFill>
        <p:spPr>
          <a:xfrm>
            <a:off x="156305" y="2136339"/>
            <a:ext cx="1237898" cy="1648091"/>
          </a:xfrm>
          <a:prstGeom prst="rect">
            <a:avLst/>
          </a:prstGeom>
        </p:spPr>
      </p:pic>
    </p:spTree>
    <p:extLst>
      <p:ext uri="{BB962C8B-B14F-4D97-AF65-F5344CB8AC3E}">
        <p14:creationId xmlns:p14="http://schemas.microsoft.com/office/powerpoint/2010/main" val="24093239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584775"/>
          </a:xfrm>
          <a:prstGeom prst="rect">
            <a:avLst/>
          </a:prstGeom>
          <a:noFill/>
        </p:spPr>
        <p:txBody>
          <a:bodyPr wrap="square" rtlCol="0">
            <a:spAutoFit/>
          </a:bodyPr>
          <a:lstStyle/>
          <a:p>
            <a:pPr marL="517525" lvl="1" indent="-514350" algn="just">
              <a:spcAft>
                <a:spcPts val="600"/>
              </a:spcAft>
              <a:buFont typeface="+mj-lt"/>
              <a:buAutoNum type="arabicPeriod" startAt="5"/>
            </a:pPr>
            <a:r>
              <a:rPr lang="en-US" sz="3200" b="1" dirty="0">
                <a:solidFill>
                  <a:srgbClr val="0000FF"/>
                </a:solidFill>
                <a:highlight>
                  <a:srgbClr val="FFFF00"/>
                </a:highlight>
              </a:rPr>
              <a:t>10 essentials of “Proper” </a:t>
            </a:r>
            <a:r>
              <a:rPr lang="en-US" sz="3200" b="1" u="sng" dirty="0">
                <a:solidFill>
                  <a:srgbClr val="0000FF"/>
                </a:solidFill>
                <a:highlight>
                  <a:srgbClr val="FFFF00"/>
                </a:highlight>
              </a:rPr>
              <a:t>Hermeneutics</a:t>
            </a:r>
            <a:endParaRPr lang="en-US" sz="3200" b="1" dirty="0">
              <a:solidFill>
                <a:srgbClr val="0000FF"/>
              </a:solidFill>
              <a:highlight>
                <a:srgbClr val="FFFF00"/>
              </a:highlight>
            </a:endParaRPr>
          </a:p>
        </p:txBody>
      </p:sp>
      <p:pic>
        <p:nvPicPr>
          <p:cNvPr id="3" name="Picture 2">
            <a:extLst>
              <a:ext uri="{FF2B5EF4-FFF2-40B4-BE49-F238E27FC236}">
                <a16:creationId xmlns:a16="http://schemas.microsoft.com/office/drawing/2014/main" id="{7ED2ACE8-8C5D-453B-9596-9680DF63173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91185" y="1799221"/>
            <a:ext cx="5761631" cy="4572000"/>
          </a:xfrm>
          <a:prstGeom prst="rect">
            <a:avLst/>
          </a:prstGeom>
        </p:spPr>
      </p:pic>
    </p:spTree>
    <p:extLst>
      <p:ext uri="{BB962C8B-B14F-4D97-AF65-F5344CB8AC3E}">
        <p14:creationId xmlns:p14="http://schemas.microsoft.com/office/powerpoint/2010/main" val="30219130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2970044"/>
          </a:xfrm>
          <a:prstGeom prst="rect">
            <a:avLst/>
          </a:prstGeom>
          <a:noFill/>
        </p:spPr>
        <p:txBody>
          <a:bodyPr wrap="square" rtlCol="0">
            <a:spAutoFit/>
          </a:bodyPr>
          <a:lstStyle/>
          <a:p>
            <a:pPr marL="517525" lvl="1" indent="-514350" algn="just">
              <a:spcAft>
                <a:spcPts val="600"/>
              </a:spcAft>
              <a:buFont typeface="+mj-lt"/>
              <a:buAutoNum type="arabicPeriod" startAt="5"/>
            </a:pPr>
            <a:r>
              <a:rPr lang="en-US" sz="3200" b="1" dirty="0">
                <a:solidFill>
                  <a:srgbClr val="0000FF"/>
                </a:solidFill>
                <a:highlight>
                  <a:srgbClr val="FFFF00"/>
                </a:highlight>
              </a:rPr>
              <a:t>10 essentials of “Proper” </a:t>
            </a:r>
            <a:r>
              <a:rPr lang="en-US" sz="3200" b="1" u="sng" dirty="0">
                <a:solidFill>
                  <a:srgbClr val="0000FF"/>
                </a:solidFill>
                <a:highlight>
                  <a:srgbClr val="FFFF00"/>
                </a:highlight>
              </a:rPr>
              <a:t>Hermeneutics</a:t>
            </a:r>
          </a:p>
          <a:p>
            <a:pPr marL="914400" indent="-457200" algn="just">
              <a:spcAft>
                <a:spcPts val="600"/>
              </a:spcAft>
              <a:buFont typeface="+mj-lt"/>
              <a:buAutoNum type="alphaLcParenR" startAt="7"/>
              <a:defRPr/>
            </a:pPr>
            <a:r>
              <a:rPr lang="en-US" sz="3000" dirty="0"/>
              <a:t>The “human drama” must be allowed to come forth – </a:t>
            </a:r>
            <a:r>
              <a:rPr lang="en-US" sz="3000" i="1" dirty="0">
                <a:solidFill>
                  <a:srgbClr val="0000FF"/>
                </a:solidFill>
              </a:rPr>
              <a:t>The interpreter should avoid “wooden-headed literalism” that follows so stiff and rigid an interpretation that all normal human expression is destroyed.</a:t>
            </a:r>
          </a:p>
        </p:txBody>
      </p:sp>
      <p:sp>
        <p:nvSpPr>
          <p:cNvPr id="8" name="TextBox 11"/>
          <p:cNvSpPr txBox="1">
            <a:spLocks noChangeArrowheads="1"/>
          </p:cNvSpPr>
          <p:nvPr/>
        </p:nvSpPr>
        <p:spPr bwMode="auto">
          <a:xfrm>
            <a:off x="2017388" y="6396038"/>
            <a:ext cx="51092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dirty="0"/>
              <a:t>Couch, M. (2000). </a:t>
            </a:r>
            <a:r>
              <a:rPr lang="en-US" altLang="en-US" sz="1000" i="1" dirty="0"/>
              <a:t>An Introduction to Classical Evangelical Hermeneutics, A Guide to the History and Practice of Biblical Interpretation</a:t>
            </a:r>
            <a:r>
              <a:rPr lang="en-US" altLang="en-US" sz="1000" dirty="0"/>
              <a:t>. Grand Rapids, MI: </a:t>
            </a:r>
            <a:r>
              <a:rPr lang="en-US" altLang="en-US" sz="1000" dirty="0" err="1"/>
              <a:t>Kregel</a:t>
            </a:r>
            <a:r>
              <a:rPr lang="en-US" altLang="en-US" sz="1000" dirty="0"/>
              <a:t> Publications.</a:t>
            </a:r>
            <a:endParaRPr lang="en-US" altLang="en-US" sz="1200" dirty="0"/>
          </a:p>
        </p:txBody>
      </p:sp>
    </p:spTree>
    <p:extLst>
      <p:ext uri="{BB962C8B-B14F-4D97-AF65-F5344CB8AC3E}">
        <p14:creationId xmlns:p14="http://schemas.microsoft.com/office/powerpoint/2010/main" val="24883853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5278368"/>
          </a:xfrm>
          <a:prstGeom prst="rect">
            <a:avLst/>
          </a:prstGeom>
          <a:noFill/>
        </p:spPr>
        <p:txBody>
          <a:bodyPr wrap="square" rtlCol="0">
            <a:spAutoFit/>
          </a:bodyPr>
          <a:lstStyle/>
          <a:p>
            <a:pPr marL="517525" lvl="1" indent="-514350" algn="just">
              <a:spcAft>
                <a:spcPts val="600"/>
              </a:spcAft>
              <a:buFont typeface="+mj-lt"/>
              <a:buAutoNum type="arabicPeriod" startAt="5"/>
            </a:pPr>
            <a:r>
              <a:rPr lang="en-US" sz="3200" b="1" dirty="0">
                <a:solidFill>
                  <a:srgbClr val="0000FF"/>
                </a:solidFill>
                <a:highlight>
                  <a:srgbClr val="FFFF00"/>
                </a:highlight>
              </a:rPr>
              <a:t>10 essentials of “Proper” </a:t>
            </a:r>
            <a:r>
              <a:rPr lang="en-US" sz="3200" b="1" u="sng" dirty="0">
                <a:solidFill>
                  <a:srgbClr val="0000FF"/>
                </a:solidFill>
                <a:highlight>
                  <a:srgbClr val="FFFF00"/>
                </a:highlight>
              </a:rPr>
              <a:t>Hermeneutics</a:t>
            </a:r>
          </a:p>
          <a:p>
            <a:pPr marL="914400" indent="-457200" algn="just">
              <a:spcAft>
                <a:spcPts val="600"/>
              </a:spcAft>
              <a:buFont typeface="+mj-lt"/>
              <a:buAutoNum type="alphaLcParenR" startAt="8"/>
              <a:defRPr/>
            </a:pPr>
            <a:r>
              <a:rPr lang="en-US" sz="3000" dirty="0"/>
              <a:t>As part of the context, factors such as culture, historical background, social setting, and geography all play a part in interpretation – </a:t>
            </a:r>
            <a:r>
              <a:rPr lang="en-US" sz="3000" i="1" dirty="0">
                <a:solidFill>
                  <a:srgbClr val="0000FF"/>
                </a:solidFill>
              </a:rPr>
              <a:t>The interpreter must familiarize himself with the customs, historical data, unique cultural norms (i.e., Jewish vs. Gentile), and significant geological references (i.e., locations and topography) related to the passage under consideration (i.e., Matt. 20:29–34; Mark 10:46–52).</a:t>
            </a:r>
          </a:p>
        </p:txBody>
      </p:sp>
      <p:sp>
        <p:nvSpPr>
          <p:cNvPr id="8" name="TextBox 11"/>
          <p:cNvSpPr txBox="1">
            <a:spLocks noChangeArrowheads="1"/>
          </p:cNvSpPr>
          <p:nvPr/>
        </p:nvSpPr>
        <p:spPr bwMode="auto">
          <a:xfrm>
            <a:off x="2017388" y="6396038"/>
            <a:ext cx="51092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dirty="0"/>
              <a:t>Couch, M. (2000). </a:t>
            </a:r>
            <a:r>
              <a:rPr lang="en-US" altLang="en-US" sz="1000" i="1" dirty="0"/>
              <a:t>An Introduction to Classical Evangelical Hermeneutics, A Guide to the History and Practice of Biblical Interpretation</a:t>
            </a:r>
            <a:r>
              <a:rPr lang="en-US" altLang="en-US" sz="1000" dirty="0"/>
              <a:t>. Grand Rapids, MI: </a:t>
            </a:r>
            <a:r>
              <a:rPr lang="en-US" altLang="en-US" sz="1000" dirty="0" err="1"/>
              <a:t>Kregel</a:t>
            </a:r>
            <a:r>
              <a:rPr lang="en-US" altLang="en-US" sz="1000" dirty="0"/>
              <a:t> Publications.</a:t>
            </a:r>
            <a:endParaRPr lang="en-US" altLang="en-US" sz="1200" dirty="0"/>
          </a:p>
        </p:txBody>
      </p:sp>
    </p:spTree>
    <p:extLst>
      <p:ext uri="{BB962C8B-B14F-4D97-AF65-F5344CB8AC3E}">
        <p14:creationId xmlns:p14="http://schemas.microsoft.com/office/powerpoint/2010/main" val="40675640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3970318"/>
          </a:xfrm>
          <a:prstGeom prst="rect">
            <a:avLst/>
          </a:prstGeom>
          <a:noFill/>
        </p:spPr>
        <p:txBody>
          <a:bodyPr wrap="square" rtlCol="0">
            <a:spAutoFit/>
          </a:bodyPr>
          <a:lstStyle/>
          <a:p>
            <a:pPr marL="517525" lvl="1" indent="-514350" algn="just">
              <a:spcAft>
                <a:spcPts val="600"/>
              </a:spcAft>
              <a:buFont typeface="+mj-lt"/>
              <a:buAutoNum type="arabicPeriod" startAt="5"/>
            </a:pPr>
            <a:r>
              <a:rPr lang="en-US" sz="3200" b="1" dirty="0">
                <a:solidFill>
                  <a:srgbClr val="0000FF"/>
                </a:solidFill>
                <a:highlight>
                  <a:srgbClr val="FFFF00"/>
                </a:highlight>
              </a:rPr>
              <a:t>10 essentials of “Proper” </a:t>
            </a:r>
            <a:r>
              <a:rPr lang="en-US" sz="3200" b="1" u="sng" dirty="0">
                <a:solidFill>
                  <a:srgbClr val="0000FF"/>
                </a:solidFill>
                <a:highlight>
                  <a:srgbClr val="FFFF00"/>
                </a:highlight>
              </a:rPr>
              <a:t>Hermeneutics</a:t>
            </a:r>
          </a:p>
          <a:p>
            <a:pPr marL="914400" indent="-457200" algn="just">
              <a:spcAft>
                <a:spcPts val="600"/>
              </a:spcAft>
              <a:buFont typeface="+mj-lt"/>
              <a:buAutoNum type="alphaLcParenR" startAt="9"/>
              <a:defRPr/>
            </a:pPr>
            <a:r>
              <a:rPr lang="en-US" sz="3000" dirty="0"/>
              <a:t>The Bible must be studied dispensationally in order to see how God dealt with people and nations differently at different time periods – </a:t>
            </a:r>
            <a:r>
              <a:rPr lang="en-US" sz="3000" i="1" dirty="0">
                <a:solidFill>
                  <a:srgbClr val="0000FF"/>
                </a:solidFill>
              </a:rPr>
              <a:t>The student of Scripture must observe carefully the context of a specific period in Bible history to ascertain how God worked in different ways.</a:t>
            </a:r>
          </a:p>
          <a:p>
            <a:pPr marL="914400" indent="-457200" algn="just">
              <a:spcAft>
                <a:spcPts val="600"/>
              </a:spcAft>
              <a:buFont typeface="+mj-lt"/>
              <a:buAutoNum type="alphaLcParenR" startAt="9"/>
              <a:defRPr/>
            </a:pPr>
            <a:endParaRPr lang="en-US" sz="3000" dirty="0"/>
          </a:p>
        </p:txBody>
      </p:sp>
      <p:sp>
        <p:nvSpPr>
          <p:cNvPr id="8" name="TextBox 11"/>
          <p:cNvSpPr txBox="1">
            <a:spLocks noChangeArrowheads="1"/>
          </p:cNvSpPr>
          <p:nvPr/>
        </p:nvSpPr>
        <p:spPr bwMode="auto">
          <a:xfrm>
            <a:off x="2017388" y="6396038"/>
            <a:ext cx="51092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dirty="0"/>
              <a:t>Couch, M. (2000). </a:t>
            </a:r>
            <a:r>
              <a:rPr lang="en-US" altLang="en-US" sz="1000" i="1" dirty="0"/>
              <a:t>An Introduction to Classical Evangelical Hermeneutics, A Guide to the History and Practice of Biblical Interpretation</a:t>
            </a:r>
            <a:r>
              <a:rPr lang="en-US" altLang="en-US" sz="1000" dirty="0"/>
              <a:t>. Grand Rapids, MI: </a:t>
            </a:r>
            <a:r>
              <a:rPr lang="en-US" altLang="en-US" sz="1000" dirty="0" err="1"/>
              <a:t>Kregel</a:t>
            </a:r>
            <a:r>
              <a:rPr lang="en-US" altLang="en-US" sz="1000" dirty="0"/>
              <a:t> Publications.</a:t>
            </a:r>
            <a:endParaRPr lang="en-US" altLang="en-US" sz="1200" dirty="0"/>
          </a:p>
        </p:txBody>
      </p:sp>
    </p:spTree>
    <p:extLst>
      <p:ext uri="{BB962C8B-B14F-4D97-AF65-F5344CB8AC3E}">
        <p14:creationId xmlns:p14="http://schemas.microsoft.com/office/powerpoint/2010/main" val="22290239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5278368"/>
          </a:xfrm>
          <a:prstGeom prst="rect">
            <a:avLst/>
          </a:prstGeom>
          <a:noFill/>
        </p:spPr>
        <p:txBody>
          <a:bodyPr wrap="square" rtlCol="0">
            <a:spAutoFit/>
          </a:bodyPr>
          <a:lstStyle/>
          <a:p>
            <a:pPr marL="517525" lvl="1" indent="-514350" algn="just">
              <a:spcAft>
                <a:spcPts val="600"/>
              </a:spcAft>
              <a:buFont typeface="+mj-lt"/>
              <a:buAutoNum type="arabicPeriod" startAt="5"/>
            </a:pPr>
            <a:r>
              <a:rPr lang="en-US" sz="3200" b="1" dirty="0">
                <a:solidFill>
                  <a:srgbClr val="0000FF"/>
                </a:solidFill>
                <a:highlight>
                  <a:srgbClr val="FFFF00"/>
                </a:highlight>
              </a:rPr>
              <a:t>10 essentials of “Proper” </a:t>
            </a:r>
            <a:r>
              <a:rPr lang="en-US" sz="3200" b="1" u="sng" dirty="0">
                <a:solidFill>
                  <a:srgbClr val="0000FF"/>
                </a:solidFill>
                <a:highlight>
                  <a:srgbClr val="FFFF00"/>
                </a:highlight>
              </a:rPr>
              <a:t>Hermeneutics</a:t>
            </a:r>
          </a:p>
          <a:p>
            <a:pPr marL="914400" indent="-457200" algn="just">
              <a:spcAft>
                <a:spcPts val="600"/>
              </a:spcAft>
              <a:buFont typeface="+mj-lt"/>
              <a:buAutoNum type="alphaLcParenR" startAt="10"/>
              <a:defRPr/>
            </a:pPr>
            <a:r>
              <a:rPr lang="en-US" sz="3000" dirty="0"/>
              <a:t>Progressive revelation is also important in dispensational hermeneutics – </a:t>
            </a:r>
            <a:r>
              <a:rPr lang="en-US" sz="3000" i="1" dirty="0">
                <a:solidFill>
                  <a:srgbClr val="0000FF"/>
                </a:solidFill>
              </a:rPr>
              <a:t>Not everything is revealed at the beginning of the Bible. Not only does each successive book presuppose the books that went before, but many passages in the earlier books clearly point to Scripture that was yet to come. God progressively, generation to generation, revealed new truth. Some things, such as the church, were mysteries and not previously revealed in the Old Testament.</a:t>
            </a:r>
          </a:p>
        </p:txBody>
      </p:sp>
      <p:sp>
        <p:nvSpPr>
          <p:cNvPr id="8" name="TextBox 11"/>
          <p:cNvSpPr txBox="1">
            <a:spLocks noChangeArrowheads="1"/>
          </p:cNvSpPr>
          <p:nvPr/>
        </p:nvSpPr>
        <p:spPr bwMode="auto">
          <a:xfrm>
            <a:off x="2017388" y="6396038"/>
            <a:ext cx="51092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dirty="0"/>
              <a:t>Couch, M. (2000). </a:t>
            </a:r>
            <a:r>
              <a:rPr lang="en-US" altLang="en-US" sz="1000" i="1" dirty="0"/>
              <a:t>An Introduction to Classical Evangelical Hermeneutics, A Guide to the History and Practice of Biblical Interpretation</a:t>
            </a:r>
            <a:r>
              <a:rPr lang="en-US" altLang="en-US" sz="1000" dirty="0"/>
              <a:t>. Grand Rapids, MI: </a:t>
            </a:r>
            <a:r>
              <a:rPr lang="en-US" altLang="en-US" sz="1000" dirty="0" err="1"/>
              <a:t>Kregel</a:t>
            </a:r>
            <a:r>
              <a:rPr lang="en-US" altLang="en-US" sz="1000" dirty="0"/>
              <a:t> Publications.</a:t>
            </a:r>
            <a:endParaRPr lang="en-US" altLang="en-US" sz="1200" dirty="0"/>
          </a:p>
        </p:txBody>
      </p:sp>
    </p:spTree>
    <p:extLst>
      <p:ext uri="{BB962C8B-B14F-4D97-AF65-F5344CB8AC3E}">
        <p14:creationId xmlns:p14="http://schemas.microsoft.com/office/powerpoint/2010/main" val="42538878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584775"/>
          </a:xfrm>
          <a:prstGeom prst="rect">
            <a:avLst/>
          </a:prstGeom>
          <a:noFill/>
        </p:spPr>
        <p:txBody>
          <a:bodyPr wrap="square" rtlCol="0">
            <a:spAutoFit/>
          </a:bodyPr>
          <a:lstStyle/>
          <a:p>
            <a:pPr marL="517525" lvl="1" indent="-514350" algn="just">
              <a:spcAft>
                <a:spcPts val="1200"/>
              </a:spcAft>
              <a:buFont typeface="+mj-lt"/>
              <a:buAutoNum type="arabicPeriod" startAt="5"/>
            </a:pPr>
            <a:r>
              <a:rPr lang="en-US" sz="3200" b="1" dirty="0"/>
              <a:t>“Proper” </a:t>
            </a:r>
            <a:r>
              <a:rPr lang="en-US" sz="3200" b="1" u="sng" dirty="0"/>
              <a:t>Hermeneutics</a:t>
            </a:r>
            <a:endParaRPr lang="en-US" sz="3200" u="sng" dirty="0"/>
          </a:p>
        </p:txBody>
      </p:sp>
      <p:sp>
        <p:nvSpPr>
          <p:cNvPr id="7" name="Rectangle 6"/>
          <p:cNvSpPr/>
          <p:nvPr/>
        </p:nvSpPr>
        <p:spPr>
          <a:xfrm>
            <a:off x="649432" y="6542510"/>
            <a:ext cx="7845136" cy="246221"/>
          </a:xfrm>
          <a:prstGeom prst="rect">
            <a:avLst/>
          </a:prstGeom>
        </p:spPr>
        <p:txBody>
          <a:bodyPr wrap="square">
            <a:spAutoFit/>
          </a:bodyPr>
          <a:lstStyle/>
          <a:p>
            <a:pPr algn="ctr"/>
            <a:r>
              <a:rPr lang="en-US" sz="1000" dirty="0" err="1"/>
              <a:t>Zuck</a:t>
            </a:r>
            <a:r>
              <a:rPr lang="en-US" sz="1000" dirty="0"/>
              <a:t>, R. B. (1991). Basic Bible Interpretation: A Practical Guide to Discovering Biblical Truth. (C. </a:t>
            </a:r>
            <a:r>
              <a:rPr lang="en-US" sz="1000" dirty="0" err="1"/>
              <a:t>Bubeck</a:t>
            </a:r>
            <a:r>
              <a:rPr lang="en-US" sz="1000" dirty="0"/>
              <a:t> Sr., Ed.). Colorado Springs, CO: David C. Cook.</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79705" y="1864003"/>
            <a:ext cx="4584589" cy="4493141"/>
          </a:xfrm>
          <a:prstGeom prst="rect">
            <a:avLst/>
          </a:prstGeom>
        </p:spPr>
      </p:pic>
    </p:spTree>
    <p:extLst>
      <p:ext uri="{BB962C8B-B14F-4D97-AF65-F5344CB8AC3E}">
        <p14:creationId xmlns:p14="http://schemas.microsoft.com/office/powerpoint/2010/main" val="15443895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584775"/>
          </a:xfrm>
          <a:prstGeom prst="rect">
            <a:avLst/>
          </a:prstGeom>
          <a:noFill/>
        </p:spPr>
        <p:txBody>
          <a:bodyPr wrap="square" rtlCol="0">
            <a:spAutoFit/>
          </a:bodyPr>
          <a:lstStyle/>
          <a:p>
            <a:pPr marL="517525" lvl="1" indent="-514350" algn="just">
              <a:spcAft>
                <a:spcPts val="1200"/>
              </a:spcAft>
              <a:buFont typeface="+mj-lt"/>
              <a:buAutoNum type="arabicPeriod" startAt="5"/>
            </a:pPr>
            <a:r>
              <a:rPr lang="en-US" sz="3200" b="1" dirty="0"/>
              <a:t>“Proper” </a:t>
            </a:r>
            <a:r>
              <a:rPr lang="en-US" sz="3200" b="1" u="sng" dirty="0"/>
              <a:t>Hermeneutics</a:t>
            </a:r>
            <a:endParaRPr lang="en-US" sz="3200" u="sng" dirty="0"/>
          </a:p>
        </p:txBody>
      </p:sp>
      <p:sp>
        <p:nvSpPr>
          <p:cNvPr id="7" name="Rectangle 6"/>
          <p:cNvSpPr/>
          <p:nvPr/>
        </p:nvSpPr>
        <p:spPr>
          <a:xfrm>
            <a:off x="649432" y="6542510"/>
            <a:ext cx="7845136" cy="246221"/>
          </a:xfrm>
          <a:prstGeom prst="rect">
            <a:avLst/>
          </a:prstGeom>
        </p:spPr>
        <p:txBody>
          <a:bodyPr wrap="square">
            <a:spAutoFit/>
          </a:bodyPr>
          <a:lstStyle/>
          <a:p>
            <a:pPr algn="ctr"/>
            <a:r>
              <a:rPr lang="en-US" sz="1000" dirty="0" err="1"/>
              <a:t>Zuck</a:t>
            </a:r>
            <a:r>
              <a:rPr lang="en-US" sz="1000" dirty="0"/>
              <a:t>, R. B. (1991). Basic Bible Interpretation: A Practical Guide to Discovering Biblical Truth. (C. </a:t>
            </a:r>
            <a:r>
              <a:rPr lang="en-US" sz="1000" dirty="0" err="1"/>
              <a:t>Bubeck</a:t>
            </a:r>
            <a:r>
              <a:rPr lang="en-US" sz="1000" dirty="0"/>
              <a:t> Sr., Ed.). Colorado Springs, CO: David C. Cook.</a:t>
            </a:r>
          </a:p>
        </p:txBody>
      </p:sp>
      <p:sp>
        <p:nvSpPr>
          <p:cNvPr id="5" name="Rectangle 4">
            <a:extLst>
              <a:ext uri="{FF2B5EF4-FFF2-40B4-BE49-F238E27FC236}">
                <a16:creationId xmlns:a16="http://schemas.microsoft.com/office/drawing/2014/main" id="{1A836A0C-DF45-4966-80D8-635977144512}"/>
              </a:ext>
            </a:extLst>
          </p:cNvPr>
          <p:cNvSpPr/>
          <p:nvPr/>
        </p:nvSpPr>
        <p:spPr>
          <a:xfrm>
            <a:off x="585894" y="1732897"/>
            <a:ext cx="7972213" cy="1508105"/>
          </a:xfrm>
          <a:prstGeom prst="rect">
            <a:avLst/>
          </a:prstGeom>
        </p:spPr>
        <p:txBody>
          <a:bodyPr wrap="square">
            <a:spAutoFit/>
          </a:bodyPr>
          <a:lstStyle/>
          <a:p>
            <a:pPr algn="just"/>
            <a:r>
              <a:rPr lang="en-US" sz="3000" b="1" dirty="0">
                <a:solidFill>
                  <a:srgbClr val="0000FF"/>
                </a:solidFill>
                <a:highlight>
                  <a:srgbClr val="FFFF00"/>
                </a:highlight>
              </a:rPr>
              <a:t>Hermeneutics</a:t>
            </a:r>
            <a:r>
              <a:rPr lang="en-US" sz="3000" dirty="0"/>
              <a:t> is the science (principles) and art (task) by which the meaning of the biblical text is determined.</a:t>
            </a:r>
          </a:p>
        </p:txBody>
      </p:sp>
      <p:pic>
        <p:nvPicPr>
          <p:cNvPr id="8" name="Picture 7">
            <a:extLst>
              <a:ext uri="{FF2B5EF4-FFF2-40B4-BE49-F238E27FC236}">
                <a16:creationId xmlns:a16="http://schemas.microsoft.com/office/drawing/2014/main" id="{6B65FC15-35B4-4648-B841-CAED2C1E862F}"/>
              </a:ext>
            </a:extLst>
          </p:cNvPr>
          <p:cNvPicPr>
            <a:picLocks noChangeAspect="1"/>
          </p:cNvPicPr>
          <p:nvPr/>
        </p:nvPicPr>
        <p:blipFill>
          <a:blip r:embed="rId3"/>
          <a:stretch>
            <a:fillRect/>
          </a:stretch>
        </p:blipFill>
        <p:spPr>
          <a:xfrm>
            <a:off x="2939232" y="3216536"/>
            <a:ext cx="3265537" cy="3219236"/>
          </a:xfrm>
          <a:prstGeom prst="rect">
            <a:avLst/>
          </a:prstGeom>
        </p:spPr>
      </p:pic>
    </p:spTree>
    <p:extLst>
      <p:ext uri="{BB962C8B-B14F-4D97-AF65-F5344CB8AC3E}">
        <p14:creationId xmlns:p14="http://schemas.microsoft.com/office/powerpoint/2010/main" val="34554157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584775"/>
          </a:xfrm>
          <a:prstGeom prst="rect">
            <a:avLst/>
          </a:prstGeom>
          <a:noFill/>
        </p:spPr>
        <p:txBody>
          <a:bodyPr wrap="square" rtlCol="0">
            <a:spAutoFit/>
          </a:bodyPr>
          <a:lstStyle/>
          <a:p>
            <a:pPr marL="517525" lvl="1" indent="-514350" algn="just">
              <a:spcAft>
                <a:spcPts val="1200"/>
              </a:spcAft>
              <a:buFont typeface="+mj-lt"/>
              <a:buAutoNum type="arabicPeriod" startAt="5"/>
            </a:pPr>
            <a:r>
              <a:rPr lang="en-US" sz="3200" b="1" dirty="0"/>
              <a:t>“Proper” </a:t>
            </a:r>
            <a:r>
              <a:rPr lang="en-US" sz="3200" b="1" u="sng" dirty="0"/>
              <a:t>Hermeneutics</a:t>
            </a:r>
            <a:endParaRPr lang="en-US" sz="3200" u="sng" dirty="0"/>
          </a:p>
        </p:txBody>
      </p:sp>
      <p:sp>
        <p:nvSpPr>
          <p:cNvPr id="7" name="Rectangle 6"/>
          <p:cNvSpPr/>
          <p:nvPr/>
        </p:nvSpPr>
        <p:spPr>
          <a:xfrm>
            <a:off x="649432" y="6542510"/>
            <a:ext cx="7845136" cy="246221"/>
          </a:xfrm>
          <a:prstGeom prst="rect">
            <a:avLst/>
          </a:prstGeom>
        </p:spPr>
        <p:txBody>
          <a:bodyPr wrap="square">
            <a:spAutoFit/>
          </a:bodyPr>
          <a:lstStyle/>
          <a:p>
            <a:pPr algn="ctr"/>
            <a:r>
              <a:rPr lang="en-US" sz="1000" dirty="0" err="1"/>
              <a:t>Zuck</a:t>
            </a:r>
            <a:r>
              <a:rPr lang="en-US" sz="1000" dirty="0"/>
              <a:t>, R. B. (1991). Basic Bible Interpretation: A Practical Guide to Discovering Biblical Truth. (C. </a:t>
            </a:r>
            <a:r>
              <a:rPr lang="en-US" sz="1000" dirty="0" err="1"/>
              <a:t>Bubeck</a:t>
            </a:r>
            <a:r>
              <a:rPr lang="en-US" sz="1000" dirty="0"/>
              <a:t> Sr., Ed.). Colorado Springs, CO: David C. Cook.</a:t>
            </a:r>
          </a:p>
        </p:txBody>
      </p:sp>
      <p:pic>
        <p:nvPicPr>
          <p:cNvPr id="5" name="Picture 4">
            <a:extLst>
              <a:ext uri="{FF2B5EF4-FFF2-40B4-BE49-F238E27FC236}">
                <a16:creationId xmlns:a16="http://schemas.microsoft.com/office/drawing/2014/main" id="{A441C4DB-1C65-40FE-9447-55EC0210B648}"/>
              </a:ext>
            </a:extLst>
          </p:cNvPr>
          <p:cNvPicPr>
            <a:picLocks noChangeAspect="1"/>
          </p:cNvPicPr>
          <p:nvPr/>
        </p:nvPicPr>
        <p:blipFill>
          <a:blip r:embed="rId3"/>
          <a:stretch>
            <a:fillRect/>
          </a:stretch>
        </p:blipFill>
        <p:spPr>
          <a:xfrm>
            <a:off x="2705979" y="2420470"/>
            <a:ext cx="3732042" cy="3657600"/>
          </a:xfrm>
          <a:prstGeom prst="rect">
            <a:avLst/>
          </a:prstGeom>
        </p:spPr>
      </p:pic>
      <p:sp>
        <p:nvSpPr>
          <p:cNvPr id="8" name="Rectangle 7">
            <a:extLst>
              <a:ext uri="{FF2B5EF4-FFF2-40B4-BE49-F238E27FC236}">
                <a16:creationId xmlns:a16="http://schemas.microsoft.com/office/drawing/2014/main" id="{B81B2AB2-C267-45F3-9F8B-3A5C904027F5}"/>
              </a:ext>
            </a:extLst>
          </p:cNvPr>
          <p:cNvSpPr/>
          <p:nvPr/>
        </p:nvSpPr>
        <p:spPr>
          <a:xfrm>
            <a:off x="913444" y="1731150"/>
            <a:ext cx="7989306" cy="553998"/>
          </a:xfrm>
          <a:prstGeom prst="rect">
            <a:avLst/>
          </a:prstGeom>
        </p:spPr>
        <p:txBody>
          <a:bodyPr wrap="square">
            <a:spAutoFit/>
          </a:bodyPr>
          <a:lstStyle/>
          <a:p>
            <a:r>
              <a:rPr lang="en-US" sz="3000" b="1" dirty="0">
                <a:solidFill>
                  <a:srgbClr val="0000FF"/>
                </a:solidFill>
                <a:highlight>
                  <a:srgbClr val="FFFF00"/>
                </a:highlight>
              </a:rPr>
              <a:t>Observation</a:t>
            </a:r>
            <a:r>
              <a:rPr lang="en-US" sz="3000" dirty="0"/>
              <a:t> asks the question “what does it say”. </a:t>
            </a:r>
          </a:p>
        </p:txBody>
      </p:sp>
    </p:spTree>
    <p:extLst>
      <p:ext uri="{BB962C8B-B14F-4D97-AF65-F5344CB8AC3E}">
        <p14:creationId xmlns:p14="http://schemas.microsoft.com/office/powerpoint/2010/main" val="27483565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1251" y="262586"/>
            <a:ext cx="8850794" cy="584775"/>
          </a:xfrm>
          <a:prstGeom prst="rect">
            <a:avLst/>
          </a:prstGeom>
          <a:noFill/>
        </p:spPr>
        <p:txBody>
          <a:bodyPr wrap="square" rtlCol="0">
            <a:spAutoFit/>
          </a:bodyPr>
          <a:lstStyle/>
          <a:p>
            <a:pPr marL="517525" lvl="1" indent="-514350" algn="just">
              <a:spcAft>
                <a:spcPts val="600"/>
              </a:spcAft>
              <a:buFont typeface="+mj-lt"/>
              <a:buAutoNum type="arabicPeriod" startAt="5"/>
            </a:pPr>
            <a:r>
              <a:rPr lang="en-US" sz="3200" b="1" dirty="0"/>
              <a:t>“Proper” </a:t>
            </a:r>
            <a:r>
              <a:rPr lang="en-US" sz="3200" b="1" u="sng" dirty="0"/>
              <a:t>Hermeneutics</a:t>
            </a:r>
            <a:r>
              <a:rPr lang="en-US" sz="3200" b="1" dirty="0"/>
              <a:t> – Observation</a:t>
            </a:r>
          </a:p>
        </p:txBody>
      </p:sp>
      <p:graphicFrame>
        <p:nvGraphicFramePr>
          <p:cNvPr id="3" name="Table 2"/>
          <p:cNvGraphicFramePr>
            <a:graphicFrameLocks noGrp="1"/>
          </p:cNvGraphicFramePr>
          <p:nvPr>
            <p:extLst>
              <p:ext uri="{D42A27DB-BD31-4B8C-83A1-F6EECF244321}">
                <p14:modId xmlns:p14="http://schemas.microsoft.com/office/powerpoint/2010/main" val="1502911358"/>
              </p:ext>
            </p:extLst>
          </p:nvPr>
        </p:nvGraphicFramePr>
        <p:xfrm>
          <a:off x="67573" y="1231828"/>
          <a:ext cx="9008854" cy="5455920"/>
        </p:xfrm>
        <a:graphic>
          <a:graphicData uri="http://schemas.openxmlformats.org/drawingml/2006/table">
            <a:tbl>
              <a:tblPr firstRow="1" bandRow="1">
                <a:tableStyleId>{5C22544A-7EE6-4342-B048-85BDC9FD1C3A}</a:tableStyleId>
              </a:tblPr>
              <a:tblGrid>
                <a:gridCol w="1200118">
                  <a:extLst>
                    <a:ext uri="{9D8B030D-6E8A-4147-A177-3AD203B41FA5}">
                      <a16:colId xmlns:a16="http://schemas.microsoft.com/office/drawing/2014/main" val="1904255616"/>
                    </a:ext>
                  </a:extLst>
                </a:gridCol>
                <a:gridCol w="7808736">
                  <a:extLst>
                    <a:ext uri="{9D8B030D-6E8A-4147-A177-3AD203B41FA5}">
                      <a16:colId xmlns:a16="http://schemas.microsoft.com/office/drawing/2014/main" val="3747412276"/>
                    </a:ext>
                  </a:extLst>
                </a:gridCol>
              </a:tblGrid>
              <a:tr h="370840">
                <a:tc gridSpan="2">
                  <a:txBody>
                    <a:bodyPr/>
                    <a:lstStyle/>
                    <a:p>
                      <a:pPr algn="ctr"/>
                      <a:r>
                        <a:rPr lang="en-US" sz="2300" kern="1200" dirty="0">
                          <a:solidFill>
                            <a:schemeClr val="bg1"/>
                          </a:solidFill>
                          <a:latin typeface="+mn-lt"/>
                          <a:ea typeface="+mn-ea"/>
                          <a:cs typeface="+mn-cs"/>
                        </a:rPr>
                        <a:t>OBSERVATION</a:t>
                      </a:r>
                    </a:p>
                  </a:txBody>
                  <a:tcPr/>
                </a:tc>
                <a:tc hMerge="1">
                  <a:txBody>
                    <a:bodyPr/>
                    <a:lstStyle/>
                    <a:p>
                      <a:endParaRPr lang="en-US" dirty="0"/>
                    </a:p>
                  </a:txBody>
                  <a:tcPr/>
                </a:tc>
                <a:extLst>
                  <a:ext uri="{0D108BD9-81ED-4DB2-BD59-A6C34878D82A}">
                    <a16:rowId xmlns:a16="http://schemas.microsoft.com/office/drawing/2014/main" val="3746748102"/>
                  </a:ext>
                </a:extLst>
              </a:tr>
              <a:tr h="370840">
                <a:tc>
                  <a:txBody>
                    <a:bodyPr/>
                    <a:lstStyle/>
                    <a:p>
                      <a:pPr defTabSz="932776">
                        <a:spcAft>
                          <a:spcPts val="600"/>
                        </a:spcAft>
                        <a:defRPr/>
                      </a:pPr>
                      <a:r>
                        <a:rPr lang="en-US" sz="2300" b="1" u="sng" dirty="0"/>
                        <a:t>WHO</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300" dirty="0"/>
                        <a:t>are the participants, the author, and the intended first readers? If there is a command, who must obey it?</a:t>
                      </a:r>
                    </a:p>
                  </a:txBody>
                  <a:tcPr anchor="ctr"/>
                </a:tc>
                <a:extLst>
                  <a:ext uri="{0D108BD9-81ED-4DB2-BD59-A6C34878D82A}">
                    <a16:rowId xmlns:a16="http://schemas.microsoft.com/office/drawing/2014/main" val="718267391"/>
                  </a:ext>
                </a:extLst>
              </a:tr>
              <a:tr h="370840">
                <a:tc>
                  <a:txBody>
                    <a:bodyPr/>
                    <a:lstStyle/>
                    <a:p>
                      <a:pPr>
                        <a:spcAft>
                          <a:spcPts val="600"/>
                        </a:spcAft>
                      </a:pPr>
                      <a:r>
                        <a:rPr lang="en-US" sz="2300" b="1" u="sng" dirty="0"/>
                        <a:t>WHAT</a:t>
                      </a:r>
                    </a:p>
                  </a:txBody>
                  <a:tcPr anchor="ctr"/>
                </a:tc>
                <a:tc>
                  <a:txBody>
                    <a:bodyPr/>
                    <a:lstStyle/>
                    <a:p>
                      <a:r>
                        <a:rPr lang="en-US" sz="2300" dirty="0"/>
                        <a:t>happened or will happen? If there is a command, what should be done? What does the text say about God, Jesus, people, Satan, angels, demons, etc.? What ideas are discussed, and what is said about them?</a:t>
                      </a:r>
                    </a:p>
                  </a:txBody>
                  <a:tcPr anchor="ctr"/>
                </a:tc>
                <a:extLst>
                  <a:ext uri="{0D108BD9-81ED-4DB2-BD59-A6C34878D82A}">
                    <a16:rowId xmlns:a16="http://schemas.microsoft.com/office/drawing/2014/main" val="4288254079"/>
                  </a:ext>
                </a:extLst>
              </a:tr>
              <a:tr h="370840">
                <a:tc>
                  <a:txBody>
                    <a:bodyPr/>
                    <a:lstStyle/>
                    <a:p>
                      <a:pPr>
                        <a:spcAft>
                          <a:spcPts val="600"/>
                        </a:spcAft>
                      </a:pPr>
                      <a:r>
                        <a:rPr lang="en-US" sz="2300" b="1" u="sng" dirty="0"/>
                        <a:t>WHEN</a:t>
                      </a:r>
                    </a:p>
                  </a:txBody>
                  <a:tcPr anchor="ctr"/>
                </a:tc>
                <a:tc>
                  <a:txBody>
                    <a:bodyPr/>
                    <a:lstStyle/>
                    <a:p>
                      <a:r>
                        <a:rPr lang="en-US" sz="2300" dirty="0"/>
                        <a:t>did (will) it happen? (Time lines may be found in the back of some Bibles.) If there is a command, when must it be done? If the text is a prophecy, has it been fulfilled?</a:t>
                      </a:r>
                    </a:p>
                  </a:txBody>
                  <a:tcPr anchor="ctr"/>
                </a:tc>
                <a:extLst>
                  <a:ext uri="{0D108BD9-81ED-4DB2-BD59-A6C34878D82A}">
                    <a16:rowId xmlns:a16="http://schemas.microsoft.com/office/drawing/2014/main" val="3555973708"/>
                  </a:ext>
                </a:extLst>
              </a:tr>
              <a:tr h="370840">
                <a:tc>
                  <a:txBody>
                    <a:bodyPr/>
                    <a:lstStyle/>
                    <a:p>
                      <a:pPr defTabSz="932776">
                        <a:spcAft>
                          <a:spcPts val="600"/>
                        </a:spcAft>
                        <a:defRPr/>
                      </a:pPr>
                      <a:r>
                        <a:rPr lang="en-US" sz="2300" b="1" u="sng" dirty="0"/>
                        <a:t>WHERE</a:t>
                      </a:r>
                    </a:p>
                  </a:txBody>
                  <a:tcPr anchor="ctr"/>
                </a:tc>
                <a:tc>
                  <a:txBody>
                    <a:bodyPr/>
                    <a:lstStyle/>
                    <a:p>
                      <a:r>
                        <a:rPr lang="en-US" sz="2300" dirty="0"/>
                        <a:t>did (will) it happen? (The maps in your Bible may be helpful.) If there is a command, where must it be performed?</a:t>
                      </a:r>
                    </a:p>
                  </a:txBody>
                  <a:tcPr anchor="ctr"/>
                </a:tc>
                <a:extLst>
                  <a:ext uri="{0D108BD9-81ED-4DB2-BD59-A6C34878D82A}">
                    <a16:rowId xmlns:a16="http://schemas.microsoft.com/office/drawing/2014/main" val="266107027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300" b="1" u="sng" dirty="0"/>
                        <a:t>WHY</a:t>
                      </a:r>
                    </a:p>
                  </a:txBody>
                  <a:tcPr anchor="ctr"/>
                </a:tc>
                <a:tc>
                  <a:txBody>
                    <a:bodyPr/>
                    <a:lstStyle/>
                    <a:p>
                      <a:r>
                        <a:rPr lang="en-US" sz="2300" dirty="0"/>
                        <a:t>was (is) this done? Why did (will) this happen? Why should it be done?</a:t>
                      </a:r>
                    </a:p>
                  </a:txBody>
                  <a:tcPr anchor="ctr"/>
                </a:tc>
                <a:extLst>
                  <a:ext uri="{0D108BD9-81ED-4DB2-BD59-A6C34878D82A}">
                    <a16:rowId xmlns:a16="http://schemas.microsoft.com/office/drawing/2014/main" val="3282523714"/>
                  </a:ext>
                </a:extLst>
              </a:tr>
            </a:tbl>
          </a:graphicData>
        </a:graphic>
      </p:graphicFrame>
      <p:pic>
        <p:nvPicPr>
          <p:cNvPr id="2" name="Picture 1">
            <a:extLst>
              <a:ext uri="{FF2B5EF4-FFF2-40B4-BE49-F238E27FC236}">
                <a16:creationId xmlns:a16="http://schemas.microsoft.com/office/drawing/2014/main" id="{0B4E54DB-E2E7-48F7-A12B-048AEE6F32A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36006" y="64548"/>
            <a:ext cx="932688" cy="914400"/>
          </a:xfrm>
          <a:prstGeom prst="rect">
            <a:avLst/>
          </a:prstGeom>
          <a:ln w="12700">
            <a:solidFill>
              <a:srgbClr val="C00000"/>
            </a:solidFill>
          </a:ln>
        </p:spPr>
      </p:pic>
    </p:spTree>
    <p:extLst>
      <p:ext uri="{BB962C8B-B14F-4D97-AF65-F5344CB8AC3E}">
        <p14:creationId xmlns:p14="http://schemas.microsoft.com/office/powerpoint/2010/main" val="93714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1251" y="1093863"/>
            <a:ext cx="8661499" cy="5486117"/>
          </a:xfrm>
          <a:prstGeom prst="rect">
            <a:avLst/>
          </a:prstGeom>
          <a:noFill/>
        </p:spPr>
        <p:txBody>
          <a:bodyPr wrap="square" rtlCol="0">
            <a:spAutoFit/>
          </a:bodyPr>
          <a:lstStyle/>
          <a:p>
            <a:pPr marL="461963" lvl="2" indent="-452438">
              <a:spcAft>
                <a:spcPts val="1200"/>
              </a:spcAft>
              <a:buFont typeface="+mj-lt"/>
              <a:buAutoNum type="alphaLcParenR" startAt="2"/>
            </a:pPr>
            <a:r>
              <a:rPr lang="en-US" sz="3200" b="1" dirty="0">
                <a:solidFill>
                  <a:srgbClr val="0000FF"/>
                </a:solidFill>
                <a:highlight>
                  <a:srgbClr val="FFFF00"/>
                </a:highlight>
              </a:rPr>
              <a:t>Dreams and visions</a:t>
            </a:r>
          </a:p>
          <a:p>
            <a:pPr marL="914400" lvl="3" indent="-457200">
              <a:spcAft>
                <a:spcPts val="900"/>
              </a:spcAft>
              <a:buFont typeface="+mj-lt"/>
              <a:buAutoNum type="arabicParenR"/>
            </a:pPr>
            <a:r>
              <a:rPr lang="en-US" sz="3200" dirty="0"/>
              <a:t>to Jacob – Gen 28:12</a:t>
            </a:r>
          </a:p>
          <a:p>
            <a:pPr marL="914400" lvl="3" indent="-457200">
              <a:spcAft>
                <a:spcPts val="900"/>
              </a:spcAft>
              <a:buFont typeface="+mj-lt"/>
              <a:buAutoNum type="arabicParenR"/>
            </a:pPr>
            <a:r>
              <a:rPr lang="en-US" sz="3200" dirty="0"/>
              <a:t>to Solomon – 1 Kings 3:5</a:t>
            </a:r>
          </a:p>
          <a:p>
            <a:pPr marL="914400" lvl="3" indent="-457200">
              <a:spcAft>
                <a:spcPts val="900"/>
              </a:spcAft>
              <a:buFont typeface="+mj-lt"/>
              <a:buAutoNum type="arabicParenR"/>
            </a:pPr>
            <a:r>
              <a:rPr lang="en-US" sz="3200" dirty="0"/>
              <a:t>to Daniel – Dan 2:19; 7:1; 10:7</a:t>
            </a:r>
          </a:p>
          <a:p>
            <a:pPr marL="914400" lvl="3" indent="-457200">
              <a:spcAft>
                <a:spcPts val="900"/>
              </a:spcAft>
              <a:buFont typeface="+mj-lt"/>
              <a:buAutoNum type="arabicParenR"/>
            </a:pPr>
            <a:r>
              <a:rPr lang="en-US" sz="3200" dirty="0"/>
              <a:t>to Joseph – Matt 1:20; 2:13</a:t>
            </a:r>
          </a:p>
          <a:p>
            <a:pPr marL="914400" lvl="3" indent="-457200">
              <a:spcAft>
                <a:spcPts val="900"/>
              </a:spcAft>
              <a:buFont typeface="+mj-lt"/>
              <a:buAutoNum type="arabicParenR"/>
            </a:pPr>
            <a:r>
              <a:rPr lang="en-US" sz="3200" dirty="0"/>
              <a:t>Cornelius –  Acts 10:1-8</a:t>
            </a:r>
          </a:p>
          <a:p>
            <a:pPr marL="914400" lvl="3" indent="-457200">
              <a:spcAft>
                <a:spcPts val="900"/>
              </a:spcAft>
              <a:buFont typeface="+mj-lt"/>
              <a:buAutoNum type="arabicParenR"/>
            </a:pPr>
            <a:r>
              <a:rPr lang="en-US" sz="3200" dirty="0"/>
              <a:t>Peter – Acts 10:10, 17, 19; 11:5ff</a:t>
            </a:r>
          </a:p>
          <a:p>
            <a:pPr marL="914400" lvl="3" indent="-457200">
              <a:spcAft>
                <a:spcPts val="900"/>
              </a:spcAft>
              <a:buFont typeface="+mj-lt"/>
              <a:buAutoNum type="arabicParenR"/>
            </a:pPr>
            <a:r>
              <a:rPr lang="en-US" sz="3200" dirty="0"/>
              <a:t>Paul – Acts 9 (26:19); 16:10; 18:9; 2 Cor. 12</a:t>
            </a:r>
          </a:p>
          <a:p>
            <a:pPr marL="914400" lvl="3" indent="-457200">
              <a:spcAft>
                <a:spcPts val="900"/>
              </a:spcAft>
              <a:buFont typeface="+mj-lt"/>
              <a:buAutoNum type="arabicParenR"/>
            </a:pPr>
            <a:r>
              <a:rPr lang="en-US" sz="3200" dirty="0"/>
              <a:t>John  – Rev. 1:10; 9:17</a:t>
            </a:r>
          </a:p>
        </p:txBody>
      </p:sp>
      <p:sp>
        <p:nvSpPr>
          <p:cNvPr id="7" name="Title 1">
            <a:extLst>
              <a:ext uri="{FF2B5EF4-FFF2-40B4-BE49-F238E27FC236}">
                <a16:creationId xmlns:a16="http://schemas.microsoft.com/office/drawing/2014/main" id="{F2D49603-B7AE-41AF-9694-C7D74E4A0BAC}"/>
              </a:ext>
            </a:extLst>
          </p:cNvPr>
          <p:cNvSpPr txBox="1">
            <a:spLocks/>
          </p:cNvSpPr>
          <p:nvPr/>
        </p:nvSpPr>
        <p:spPr>
          <a:xfrm>
            <a:off x="241251" y="190869"/>
            <a:ext cx="8661499" cy="902994"/>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461963" indent="-461963">
              <a:spcAft>
                <a:spcPts val="1200"/>
              </a:spcAft>
              <a:buFont typeface="+mj-lt"/>
              <a:buAutoNum type="arabicPeriod"/>
            </a:pPr>
            <a:r>
              <a:rPr lang="en-US" sz="3600" b="1">
                <a:latin typeface="+mn-lt"/>
              </a:rPr>
              <a:t>Revelation</a:t>
            </a:r>
            <a:endParaRPr lang="en-US" sz="3600" b="1" dirty="0">
              <a:latin typeface="+mn-lt"/>
            </a:endParaRPr>
          </a:p>
        </p:txBody>
      </p:sp>
    </p:spTree>
    <p:extLst>
      <p:ext uri="{BB962C8B-B14F-4D97-AF65-F5344CB8AC3E}">
        <p14:creationId xmlns:p14="http://schemas.microsoft.com/office/powerpoint/2010/main" val="39783856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809280" y="1142999"/>
            <a:ext cx="5525439" cy="5486400"/>
          </a:xfrm>
          <a:prstGeom prst="rect">
            <a:avLst/>
          </a:prstGeom>
          <a:ln w="28575">
            <a:solidFill>
              <a:srgbClr val="C00000"/>
            </a:solidFill>
          </a:ln>
        </p:spPr>
      </p:pic>
      <p:sp>
        <p:nvSpPr>
          <p:cNvPr id="7" name="TextBox 6"/>
          <p:cNvSpPr txBox="1"/>
          <p:nvPr/>
        </p:nvSpPr>
        <p:spPr>
          <a:xfrm>
            <a:off x="241251" y="262586"/>
            <a:ext cx="8850794" cy="584775"/>
          </a:xfrm>
          <a:prstGeom prst="rect">
            <a:avLst/>
          </a:prstGeom>
          <a:noFill/>
        </p:spPr>
        <p:txBody>
          <a:bodyPr wrap="square" rtlCol="0">
            <a:spAutoFit/>
          </a:bodyPr>
          <a:lstStyle/>
          <a:p>
            <a:pPr marL="517525" lvl="1" indent="-514350" algn="just">
              <a:spcAft>
                <a:spcPts val="600"/>
              </a:spcAft>
              <a:buFont typeface="+mj-lt"/>
              <a:buAutoNum type="arabicPeriod" startAt="5"/>
            </a:pPr>
            <a:r>
              <a:rPr lang="en-US" sz="3200" b="1" dirty="0"/>
              <a:t>“Proper” </a:t>
            </a:r>
            <a:r>
              <a:rPr lang="en-US" sz="3200" b="1" u="sng" dirty="0"/>
              <a:t>Hermeneutics</a:t>
            </a:r>
            <a:r>
              <a:rPr lang="en-US" sz="3200" b="1" dirty="0"/>
              <a:t> – Observation</a:t>
            </a:r>
          </a:p>
        </p:txBody>
      </p:sp>
      <p:pic>
        <p:nvPicPr>
          <p:cNvPr id="6" name="Picture 5">
            <a:extLst>
              <a:ext uri="{FF2B5EF4-FFF2-40B4-BE49-F238E27FC236}">
                <a16:creationId xmlns:a16="http://schemas.microsoft.com/office/drawing/2014/main" id="{C8390FB7-DC19-4E78-BB5F-DD913597448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136006" y="64548"/>
            <a:ext cx="932688" cy="914400"/>
          </a:xfrm>
          <a:prstGeom prst="rect">
            <a:avLst/>
          </a:prstGeom>
          <a:ln w="12700">
            <a:solidFill>
              <a:srgbClr val="C00000"/>
            </a:solidFill>
          </a:ln>
        </p:spPr>
      </p:pic>
    </p:spTree>
    <p:extLst>
      <p:ext uri="{BB962C8B-B14F-4D97-AF65-F5344CB8AC3E}">
        <p14:creationId xmlns:p14="http://schemas.microsoft.com/office/powerpoint/2010/main" val="9375149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1251" y="262586"/>
            <a:ext cx="8850794" cy="584775"/>
          </a:xfrm>
          <a:prstGeom prst="rect">
            <a:avLst/>
          </a:prstGeom>
          <a:noFill/>
        </p:spPr>
        <p:txBody>
          <a:bodyPr wrap="square" rtlCol="0">
            <a:spAutoFit/>
          </a:bodyPr>
          <a:lstStyle/>
          <a:p>
            <a:pPr marL="517525" lvl="1" indent="-514350" algn="just">
              <a:spcAft>
                <a:spcPts val="600"/>
              </a:spcAft>
              <a:buFont typeface="+mj-lt"/>
              <a:buAutoNum type="arabicPeriod" startAt="5"/>
            </a:pPr>
            <a:r>
              <a:rPr lang="en-US" sz="3200" b="1" dirty="0"/>
              <a:t>“Proper” </a:t>
            </a:r>
            <a:r>
              <a:rPr lang="en-US" sz="3200" b="1" u="sng" dirty="0"/>
              <a:t>Hermeneutics</a:t>
            </a:r>
            <a:r>
              <a:rPr lang="en-US" sz="3200" b="1" dirty="0"/>
              <a:t> – Observation</a:t>
            </a:r>
          </a:p>
        </p:txBody>
      </p:sp>
      <p:pic>
        <p:nvPicPr>
          <p:cNvPr id="4" name="Picture 3">
            <a:extLst>
              <a:ext uri="{FF2B5EF4-FFF2-40B4-BE49-F238E27FC236}">
                <a16:creationId xmlns:a16="http://schemas.microsoft.com/office/drawing/2014/main" id="{2EB3C84B-84D3-4D25-9517-AB038B13010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51130" y="812214"/>
            <a:ext cx="5641740" cy="5943600"/>
          </a:xfrm>
          <a:prstGeom prst="rect">
            <a:avLst/>
          </a:prstGeom>
          <a:ln w="28575">
            <a:solidFill>
              <a:srgbClr val="C00000"/>
            </a:solidFill>
          </a:ln>
        </p:spPr>
      </p:pic>
      <p:pic>
        <p:nvPicPr>
          <p:cNvPr id="7" name="Picture 6">
            <a:extLst>
              <a:ext uri="{FF2B5EF4-FFF2-40B4-BE49-F238E27FC236}">
                <a16:creationId xmlns:a16="http://schemas.microsoft.com/office/drawing/2014/main" id="{C99D6C8E-9E55-4B05-92EE-1B9EAFC9D4F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136006" y="64548"/>
            <a:ext cx="932688" cy="914400"/>
          </a:xfrm>
          <a:prstGeom prst="rect">
            <a:avLst/>
          </a:prstGeom>
          <a:ln w="12700">
            <a:solidFill>
              <a:srgbClr val="C00000"/>
            </a:solidFill>
          </a:ln>
        </p:spPr>
      </p:pic>
    </p:spTree>
    <p:extLst>
      <p:ext uri="{BB962C8B-B14F-4D97-AF65-F5344CB8AC3E}">
        <p14:creationId xmlns:p14="http://schemas.microsoft.com/office/powerpoint/2010/main" val="38105281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0913" y="1215741"/>
            <a:ext cx="7942175" cy="5303520"/>
          </a:xfrm>
          <a:prstGeom prst="rect">
            <a:avLst/>
          </a:prstGeom>
          <a:effectLst>
            <a:glow rad="101600">
              <a:srgbClr val="FF0000">
                <a:alpha val="60000"/>
              </a:srgbClr>
            </a:glow>
          </a:effectLst>
        </p:spPr>
      </p:pic>
      <p:sp>
        <p:nvSpPr>
          <p:cNvPr id="7" name="TextBox 6"/>
          <p:cNvSpPr txBox="1"/>
          <p:nvPr/>
        </p:nvSpPr>
        <p:spPr>
          <a:xfrm>
            <a:off x="241251" y="262586"/>
            <a:ext cx="8850794" cy="584775"/>
          </a:xfrm>
          <a:prstGeom prst="rect">
            <a:avLst/>
          </a:prstGeom>
          <a:noFill/>
        </p:spPr>
        <p:txBody>
          <a:bodyPr wrap="square" rtlCol="0">
            <a:spAutoFit/>
          </a:bodyPr>
          <a:lstStyle/>
          <a:p>
            <a:pPr marL="517525" lvl="1" indent="-514350" algn="just">
              <a:spcAft>
                <a:spcPts val="600"/>
              </a:spcAft>
              <a:buFont typeface="+mj-lt"/>
              <a:buAutoNum type="arabicPeriod" startAt="5"/>
            </a:pPr>
            <a:r>
              <a:rPr lang="en-US" sz="3200" b="1" dirty="0"/>
              <a:t>“Proper” </a:t>
            </a:r>
            <a:r>
              <a:rPr lang="en-US" sz="3200" b="1" u="sng" dirty="0"/>
              <a:t>Hermeneutics</a:t>
            </a:r>
            <a:r>
              <a:rPr lang="en-US" sz="3200" b="1" dirty="0"/>
              <a:t> – Observation</a:t>
            </a:r>
          </a:p>
        </p:txBody>
      </p:sp>
      <p:pic>
        <p:nvPicPr>
          <p:cNvPr id="6" name="Picture 5">
            <a:extLst>
              <a:ext uri="{FF2B5EF4-FFF2-40B4-BE49-F238E27FC236}">
                <a16:creationId xmlns:a16="http://schemas.microsoft.com/office/drawing/2014/main" id="{B9C0401D-2A6F-4EFD-B054-1D0CA5B7E49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136006" y="64548"/>
            <a:ext cx="932688" cy="914400"/>
          </a:xfrm>
          <a:prstGeom prst="rect">
            <a:avLst/>
          </a:prstGeom>
          <a:ln w="12700">
            <a:solidFill>
              <a:srgbClr val="C00000"/>
            </a:solidFill>
          </a:ln>
        </p:spPr>
      </p:pic>
    </p:spTree>
    <p:extLst>
      <p:ext uri="{BB962C8B-B14F-4D97-AF65-F5344CB8AC3E}">
        <p14:creationId xmlns:p14="http://schemas.microsoft.com/office/powerpoint/2010/main" val="31714526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584775"/>
          </a:xfrm>
          <a:prstGeom prst="rect">
            <a:avLst/>
          </a:prstGeom>
          <a:noFill/>
        </p:spPr>
        <p:txBody>
          <a:bodyPr wrap="square" rtlCol="0">
            <a:spAutoFit/>
          </a:bodyPr>
          <a:lstStyle/>
          <a:p>
            <a:pPr marL="517525" lvl="1" indent="-514350" algn="just">
              <a:spcAft>
                <a:spcPts val="1200"/>
              </a:spcAft>
              <a:buFont typeface="+mj-lt"/>
              <a:buAutoNum type="arabicPeriod" startAt="5"/>
            </a:pPr>
            <a:r>
              <a:rPr lang="en-US" sz="3200" b="1" dirty="0"/>
              <a:t>“Proper” </a:t>
            </a:r>
            <a:r>
              <a:rPr lang="en-US" sz="3200" b="1" u="sng" dirty="0"/>
              <a:t>Hermeneutics</a:t>
            </a:r>
            <a:endParaRPr lang="en-US" sz="3200" u="sng" dirty="0"/>
          </a:p>
        </p:txBody>
      </p:sp>
      <p:sp>
        <p:nvSpPr>
          <p:cNvPr id="7" name="Rectangle 6"/>
          <p:cNvSpPr/>
          <p:nvPr/>
        </p:nvSpPr>
        <p:spPr>
          <a:xfrm>
            <a:off x="649432" y="6542510"/>
            <a:ext cx="7845136" cy="246221"/>
          </a:xfrm>
          <a:prstGeom prst="rect">
            <a:avLst/>
          </a:prstGeom>
        </p:spPr>
        <p:txBody>
          <a:bodyPr wrap="square">
            <a:spAutoFit/>
          </a:bodyPr>
          <a:lstStyle/>
          <a:p>
            <a:pPr algn="ctr"/>
            <a:r>
              <a:rPr lang="en-US" sz="1000" dirty="0" err="1"/>
              <a:t>Zuck</a:t>
            </a:r>
            <a:r>
              <a:rPr lang="en-US" sz="1000" dirty="0"/>
              <a:t>, R. B. (1991). Basic Bible Interpretation: A Practical Guide to Discovering Biblical Truth. (C. </a:t>
            </a:r>
            <a:r>
              <a:rPr lang="en-US" sz="1000" dirty="0" err="1"/>
              <a:t>Bubeck</a:t>
            </a:r>
            <a:r>
              <a:rPr lang="en-US" sz="1000" dirty="0"/>
              <a:t> Sr., Ed.). Colorado Springs, CO: David C. Cook.</a:t>
            </a:r>
          </a:p>
        </p:txBody>
      </p:sp>
      <p:pic>
        <p:nvPicPr>
          <p:cNvPr id="5" name="Picture 4">
            <a:extLst>
              <a:ext uri="{FF2B5EF4-FFF2-40B4-BE49-F238E27FC236}">
                <a16:creationId xmlns:a16="http://schemas.microsoft.com/office/drawing/2014/main" id="{D99B69CA-A357-4B53-B6E5-E9EAB7D9328B}"/>
              </a:ext>
            </a:extLst>
          </p:cNvPr>
          <p:cNvPicPr>
            <a:picLocks noChangeAspect="1"/>
          </p:cNvPicPr>
          <p:nvPr/>
        </p:nvPicPr>
        <p:blipFill>
          <a:blip r:embed="rId3"/>
          <a:stretch>
            <a:fillRect/>
          </a:stretch>
        </p:blipFill>
        <p:spPr>
          <a:xfrm>
            <a:off x="2939232" y="3216536"/>
            <a:ext cx="3265537" cy="3200400"/>
          </a:xfrm>
          <a:prstGeom prst="rect">
            <a:avLst/>
          </a:prstGeom>
        </p:spPr>
      </p:pic>
      <p:sp>
        <p:nvSpPr>
          <p:cNvPr id="8" name="Rectangle 7">
            <a:extLst>
              <a:ext uri="{FF2B5EF4-FFF2-40B4-BE49-F238E27FC236}">
                <a16:creationId xmlns:a16="http://schemas.microsoft.com/office/drawing/2014/main" id="{B828744C-1912-4B77-8B71-63A7EAE7BE84}"/>
              </a:ext>
            </a:extLst>
          </p:cNvPr>
          <p:cNvSpPr/>
          <p:nvPr/>
        </p:nvSpPr>
        <p:spPr>
          <a:xfrm>
            <a:off x="585894" y="1732897"/>
            <a:ext cx="8316856" cy="1015663"/>
          </a:xfrm>
          <a:prstGeom prst="rect">
            <a:avLst/>
          </a:prstGeom>
        </p:spPr>
        <p:txBody>
          <a:bodyPr wrap="square">
            <a:spAutoFit/>
          </a:bodyPr>
          <a:lstStyle/>
          <a:p>
            <a:pPr>
              <a:spcBef>
                <a:spcPct val="0"/>
              </a:spcBef>
            </a:pPr>
            <a:r>
              <a:rPr lang="en-US" altLang="en-US" sz="3000" b="1" dirty="0">
                <a:solidFill>
                  <a:srgbClr val="0000FF"/>
                </a:solidFill>
                <a:highlight>
                  <a:srgbClr val="FFFF00"/>
                </a:highlight>
              </a:rPr>
              <a:t>Exegesis</a:t>
            </a:r>
            <a:r>
              <a:rPr lang="en-US" altLang="en-US" sz="3000" dirty="0"/>
              <a:t> is the determination of the meaning of the biblical text in its historical and literary contexts.</a:t>
            </a:r>
          </a:p>
        </p:txBody>
      </p:sp>
    </p:spTree>
    <p:extLst>
      <p:ext uri="{BB962C8B-B14F-4D97-AF65-F5344CB8AC3E}">
        <p14:creationId xmlns:p14="http://schemas.microsoft.com/office/powerpoint/2010/main" val="31526169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584775"/>
          </a:xfrm>
          <a:prstGeom prst="rect">
            <a:avLst/>
          </a:prstGeom>
          <a:noFill/>
        </p:spPr>
        <p:txBody>
          <a:bodyPr wrap="square" rtlCol="0">
            <a:spAutoFit/>
          </a:bodyPr>
          <a:lstStyle/>
          <a:p>
            <a:pPr marL="517525" lvl="1" indent="-514350" algn="just">
              <a:spcAft>
                <a:spcPts val="1200"/>
              </a:spcAft>
              <a:buFont typeface="+mj-lt"/>
              <a:buAutoNum type="arabicPeriod" startAt="5"/>
            </a:pPr>
            <a:r>
              <a:rPr lang="en-US" sz="3200" b="1" dirty="0"/>
              <a:t>“Proper” </a:t>
            </a:r>
            <a:r>
              <a:rPr lang="en-US" sz="3200" b="1" u="sng" dirty="0"/>
              <a:t>Hermeneutics</a:t>
            </a:r>
            <a:endParaRPr lang="en-US" sz="3200" u="sng" dirty="0"/>
          </a:p>
        </p:txBody>
      </p:sp>
      <p:sp>
        <p:nvSpPr>
          <p:cNvPr id="7" name="Rectangle 6"/>
          <p:cNvSpPr/>
          <p:nvPr/>
        </p:nvSpPr>
        <p:spPr>
          <a:xfrm>
            <a:off x="649432" y="6542510"/>
            <a:ext cx="7845136" cy="246221"/>
          </a:xfrm>
          <a:prstGeom prst="rect">
            <a:avLst/>
          </a:prstGeom>
        </p:spPr>
        <p:txBody>
          <a:bodyPr wrap="square">
            <a:spAutoFit/>
          </a:bodyPr>
          <a:lstStyle/>
          <a:p>
            <a:pPr algn="ctr"/>
            <a:r>
              <a:rPr lang="en-US" sz="1000" dirty="0" err="1"/>
              <a:t>Zuck</a:t>
            </a:r>
            <a:r>
              <a:rPr lang="en-US" sz="1000" dirty="0"/>
              <a:t>, R. B. (1991). Basic Bible Interpretation: A Practical Guide to Discovering Biblical Truth. (C. </a:t>
            </a:r>
            <a:r>
              <a:rPr lang="en-US" sz="1000" dirty="0" err="1"/>
              <a:t>Bubeck</a:t>
            </a:r>
            <a:r>
              <a:rPr lang="en-US" sz="1000" dirty="0"/>
              <a:t> Sr., Ed.). Colorado Springs, CO: David C. Cook.</a:t>
            </a:r>
          </a:p>
        </p:txBody>
      </p:sp>
      <p:pic>
        <p:nvPicPr>
          <p:cNvPr id="5" name="Picture 4">
            <a:extLst>
              <a:ext uri="{FF2B5EF4-FFF2-40B4-BE49-F238E27FC236}">
                <a16:creationId xmlns:a16="http://schemas.microsoft.com/office/drawing/2014/main" id="{44ED9328-31B5-46E5-A741-67F6022220B3}"/>
              </a:ext>
            </a:extLst>
          </p:cNvPr>
          <p:cNvPicPr>
            <a:picLocks noChangeAspect="1"/>
          </p:cNvPicPr>
          <p:nvPr/>
        </p:nvPicPr>
        <p:blipFill>
          <a:blip r:embed="rId3"/>
          <a:stretch>
            <a:fillRect/>
          </a:stretch>
        </p:blipFill>
        <p:spPr>
          <a:xfrm>
            <a:off x="2939232" y="3216529"/>
            <a:ext cx="3265537" cy="3200400"/>
          </a:xfrm>
          <a:prstGeom prst="rect">
            <a:avLst/>
          </a:prstGeom>
        </p:spPr>
      </p:pic>
      <p:sp>
        <p:nvSpPr>
          <p:cNvPr id="9" name="Rectangle 8">
            <a:extLst>
              <a:ext uri="{FF2B5EF4-FFF2-40B4-BE49-F238E27FC236}">
                <a16:creationId xmlns:a16="http://schemas.microsoft.com/office/drawing/2014/main" id="{D9DD98FD-F587-48EB-8452-A72E49B05AE3}"/>
              </a:ext>
            </a:extLst>
          </p:cNvPr>
          <p:cNvSpPr/>
          <p:nvPr/>
        </p:nvSpPr>
        <p:spPr>
          <a:xfrm>
            <a:off x="585894" y="1732897"/>
            <a:ext cx="8316856" cy="1477328"/>
          </a:xfrm>
          <a:prstGeom prst="rect">
            <a:avLst/>
          </a:prstGeom>
        </p:spPr>
        <p:txBody>
          <a:bodyPr wrap="square">
            <a:spAutoFit/>
          </a:bodyPr>
          <a:lstStyle/>
          <a:p>
            <a:pPr algn="just">
              <a:spcBef>
                <a:spcPct val="0"/>
              </a:spcBef>
            </a:pPr>
            <a:r>
              <a:rPr lang="en-US" altLang="en-US" sz="3000" b="1" dirty="0">
                <a:solidFill>
                  <a:srgbClr val="0000FF"/>
                </a:solidFill>
                <a:highlight>
                  <a:srgbClr val="FFFF00"/>
                </a:highlight>
              </a:rPr>
              <a:t>Theological Correlation</a:t>
            </a:r>
            <a:r>
              <a:rPr lang="en-US" altLang="en-US" sz="3000" dirty="0"/>
              <a:t> refers to how the passage fits within the overall theological structure of the Bible. </a:t>
            </a:r>
          </a:p>
        </p:txBody>
      </p:sp>
    </p:spTree>
    <p:extLst>
      <p:ext uri="{BB962C8B-B14F-4D97-AF65-F5344CB8AC3E}">
        <p14:creationId xmlns:p14="http://schemas.microsoft.com/office/powerpoint/2010/main" val="21239704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584775"/>
          </a:xfrm>
          <a:prstGeom prst="rect">
            <a:avLst/>
          </a:prstGeom>
          <a:noFill/>
        </p:spPr>
        <p:txBody>
          <a:bodyPr wrap="square" rtlCol="0">
            <a:spAutoFit/>
          </a:bodyPr>
          <a:lstStyle/>
          <a:p>
            <a:pPr marL="517525" lvl="1" indent="-514350" algn="just">
              <a:spcAft>
                <a:spcPts val="1200"/>
              </a:spcAft>
              <a:buFont typeface="+mj-lt"/>
              <a:buAutoNum type="arabicPeriod" startAt="5"/>
            </a:pPr>
            <a:r>
              <a:rPr lang="en-US" sz="3200" b="1" dirty="0"/>
              <a:t>“Proper” </a:t>
            </a:r>
            <a:r>
              <a:rPr lang="en-US" sz="3200" b="1" u="sng" dirty="0"/>
              <a:t>Hermeneutics</a:t>
            </a:r>
            <a:endParaRPr lang="en-US" sz="3200" u="sng" dirty="0"/>
          </a:p>
        </p:txBody>
      </p:sp>
      <p:sp>
        <p:nvSpPr>
          <p:cNvPr id="7" name="Rectangle 6"/>
          <p:cNvSpPr/>
          <p:nvPr/>
        </p:nvSpPr>
        <p:spPr>
          <a:xfrm>
            <a:off x="649432" y="6542510"/>
            <a:ext cx="7845136" cy="246221"/>
          </a:xfrm>
          <a:prstGeom prst="rect">
            <a:avLst/>
          </a:prstGeom>
        </p:spPr>
        <p:txBody>
          <a:bodyPr wrap="square">
            <a:spAutoFit/>
          </a:bodyPr>
          <a:lstStyle/>
          <a:p>
            <a:pPr algn="ctr"/>
            <a:r>
              <a:rPr lang="en-US" sz="1000" dirty="0" err="1"/>
              <a:t>Zuck</a:t>
            </a:r>
            <a:r>
              <a:rPr lang="en-US" sz="1000" dirty="0"/>
              <a:t>, R. B. (1991). Basic Bible Interpretation: A Practical Guide to Discovering Biblical Truth. (C. </a:t>
            </a:r>
            <a:r>
              <a:rPr lang="en-US" sz="1000" dirty="0" err="1"/>
              <a:t>Bubeck</a:t>
            </a:r>
            <a:r>
              <a:rPr lang="en-US" sz="1000" dirty="0"/>
              <a:t> Sr., Ed.). Colorado Springs, CO: David C. Cook.</a:t>
            </a:r>
          </a:p>
        </p:txBody>
      </p:sp>
      <p:pic>
        <p:nvPicPr>
          <p:cNvPr id="5" name="Picture 4">
            <a:extLst>
              <a:ext uri="{FF2B5EF4-FFF2-40B4-BE49-F238E27FC236}">
                <a16:creationId xmlns:a16="http://schemas.microsoft.com/office/drawing/2014/main" id="{6A9EE6C2-75D7-4B00-9428-72F93B6B63D3}"/>
              </a:ext>
            </a:extLst>
          </p:cNvPr>
          <p:cNvPicPr>
            <a:picLocks noChangeAspect="1"/>
          </p:cNvPicPr>
          <p:nvPr/>
        </p:nvPicPr>
        <p:blipFill>
          <a:blip r:embed="rId3"/>
          <a:stretch>
            <a:fillRect/>
          </a:stretch>
        </p:blipFill>
        <p:spPr>
          <a:xfrm>
            <a:off x="2939232" y="3216540"/>
            <a:ext cx="3265537" cy="3200400"/>
          </a:xfrm>
          <a:prstGeom prst="rect">
            <a:avLst/>
          </a:prstGeom>
        </p:spPr>
      </p:pic>
      <p:sp>
        <p:nvSpPr>
          <p:cNvPr id="10" name="Rectangle 9">
            <a:extLst>
              <a:ext uri="{FF2B5EF4-FFF2-40B4-BE49-F238E27FC236}">
                <a16:creationId xmlns:a16="http://schemas.microsoft.com/office/drawing/2014/main" id="{3D901701-CEF9-4974-8140-D50ABB25D0AC}"/>
              </a:ext>
            </a:extLst>
          </p:cNvPr>
          <p:cNvSpPr/>
          <p:nvPr/>
        </p:nvSpPr>
        <p:spPr>
          <a:xfrm>
            <a:off x="585894" y="1732897"/>
            <a:ext cx="8316856" cy="1477328"/>
          </a:xfrm>
          <a:prstGeom prst="rect">
            <a:avLst/>
          </a:prstGeom>
        </p:spPr>
        <p:txBody>
          <a:bodyPr wrap="square">
            <a:spAutoFit/>
          </a:bodyPr>
          <a:lstStyle/>
          <a:p>
            <a:pPr algn="just">
              <a:spcBef>
                <a:spcPct val="0"/>
              </a:spcBef>
            </a:pPr>
            <a:r>
              <a:rPr lang="en-US" altLang="en-US" sz="3000" b="1" dirty="0">
                <a:solidFill>
                  <a:srgbClr val="0000FF"/>
                </a:solidFill>
                <a:highlight>
                  <a:srgbClr val="FFFF00"/>
                </a:highlight>
              </a:rPr>
              <a:t>Personal Application</a:t>
            </a:r>
            <a:r>
              <a:rPr lang="en-US" altLang="en-US" sz="3000" dirty="0"/>
              <a:t> refers to how I am to assimilate and incorporate the passage into my daily Christian experience. </a:t>
            </a:r>
          </a:p>
        </p:txBody>
      </p:sp>
    </p:spTree>
    <p:extLst>
      <p:ext uri="{BB962C8B-B14F-4D97-AF65-F5344CB8AC3E}">
        <p14:creationId xmlns:p14="http://schemas.microsoft.com/office/powerpoint/2010/main" val="21031715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584775"/>
          </a:xfrm>
          <a:prstGeom prst="rect">
            <a:avLst/>
          </a:prstGeom>
          <a:noFill/>
        </p:spPr>
        <p:txBody>
          <a:bodyPr wrap="square" rtlCol="0">
            <a:spAutoFit/>
          </a:bodyPr>
          <a:lstStyle/>
          <a:p>
            <a:pPr marL="517525" lvl="1" indent="-514350" algn="just">
              <a:spcAft>
                <a:spcPts val="1200"/>
              </a:spcAft>
              <a:buFont typeface="+mj-lt"/>
              <a:buAutoNum type="arabicPeriod" startAt="5"/>
            </a:pPr>
            <a:r>
              <a:rPr lang="en-US" sz="3200" b="1" dirty="0"/>
              <a:t>“Proper” </a:t>
            </a:r>
            <a:r>
              <a:rPr lang="en-US" sz="3200" b="1" u="sng" dirty="0"/>
              <a:t>Hermeneutics</a:t>
            </a:r>
            <a:endParaRPr lang="en-US" sz="3200" u="sng" dirty="0"/>
          </a:p>
        </p:txBody>
      </p:sp>
      <p:sp>
        <p:nvSpPr>
          <p:cNvPr id="7" name="Rectangle 6"/>
          <p:cNvSpPr/>
          <p:nvPr/>
        </p:nvSpPr>
        <p:spPr>
          <a:xfrm>
            <a:off x="649432" y="6542510"/>
            <a:ext cx="7845136" cy="246221"/>
          </a:xfrm>
          <a:prstGeom prst="rect">
            <a:avLst/>
          </a:prstGeom>
        </p:spPr>
        <p:txBody>
          <a:bodyPr wrap="square">
            <a:spAutoFit/>
          </a:bodyPr>
          <a:lstStyle/>
          <a:p>
            <a:pPr algn="ctr"/>
            <a:r>
              <a:rPr lang="en-US" sz="1000" dirty="0" err="1"/>
              <a:t>Zuck</a:t>
            </a:r>
            <a:r>
              <a:rPr lang="en-US" sz="1000" dirty="0"/>
              <a:t>, R. B. (1991). Basic Bible Interpretation: A Practical Guide to Discovering Biblical Truth. (C. </a:t>
            </a:r>
            <a:r>
              <a:rPr lang="en-US" sz="1000" dirty="0" err="1"/>
              <a:t>Bubeck</a:t>
            </a:r>
            <a:r>
              <a:rPr lang="en-US" sz="1000" dirty="0"/>
              <a:t> Sr., Ed.). Colorado Springs, CO: David C. Cook.</a:t>
            </a:r>
          </a:p>
        </p:txBody>
      </p:sp>
      <p:pic>
        <p:nvPicPr>
          <p:cNvPr id="5" name="Picture 4">
            <a:extLst>
              <a:ext uri="{FF2B5EF4-FFF2-40B4-BE49-F238E27FC236}">
                <a16:creationId xmlns:a16="http://schemas.microsoft.com/office/drawing/2014/main" id="{B2CEC524-5CFA-4E2B-B618-2A7CD85E1D5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38989" y="4550484"/>
            <a:ext cx="1866022" cy="1828800"/>
          </a:xfrm>
          <a:prstGeom prst="rect">
            <a:avLst/>
          </a:prstGeom>
        </p:spPr>
      </p:pic>
      <p:sp>
        <p:nvSpPr>
          <p:cNvPr id="9" name="Rectangle 8">
            <a:extLst>
              <a:ext uri="{FF2B5EF4-FFF2-40B4-BE49-F238E27FC236}">
                <a16:creationId xmlns:a16="http://schemas.microsoft.com/office/drawing/2014/main" id="{8ECF573F-1DEA-4CBC-AEE6-E354F3DA50BE}"/>
              </a:ext>
            </a:extLst>
          </p:cNvPr>
          <p:cNvSpPr/>
          <p:nvPr/>
        </p:nvSpPr>
        <p:spPr>
          <a:xfrm>
            <a:off x="585894" y="1732897"/>
            <a:ext cx="8316856" cy="3323987"/>
          </a:xfrm>
          <a:prstGeom prst="rect">
            <a:avLst/>
          </a:prstGeom>
        </p:spPr>
        <p:txBody>
          <a:bodyPr wrap="square">
            <a:spAutoFit/>
          </a:bodyPr>
          <a:lstStyle/>
          <a:p>
            <a:pPr algn="just">
              <a:spcBef>
                <a:spcPct val="0"/>
              </a:spcBef>
            </a:pPr>
            <a:r>
              <a:rPr lang="en-US" altLang="en-US" sz="3000" b="1" dirty="0">
                <a:solidFill>
                  <a:srgbClr val="0000FF"/>
                </a:solidFill>
                <a:highlight>
                  <a:srgbClr val="FFFF00"/>
                </a:highlight>
              </a:rPr>
              <a:t>Homiletics</a:t>
            </a:r>
            <a:r>
              <a:rPr lang="en-US" altLang="en-US" sz="3000" dirty="0"/>
              <a:t> is the science (principles) and art (task) by which the meaning and relevance of the biblical text are communicated </a:t>
            </a:r>
            <a:r>
              <a:rPr lang="en-US" altLang="en-US" sz="3000" b="1" i="1" dirty="0"/>
              <a:t>in a preaching situation</a:t>
            </a:r>
            <a:r>
              <a:rPr lang="en-US" altLang="en-US" sz="3000" dirty="0"/>
              <a:t>. Pedagogy is the science (principles) and art (task) by which the meaning and relevance of the biblical text are communicated </a:t>
            </a:r>
            <a:r>
              <a:rPr lang="en-US" altLang="en-US" sz="3000" b="1" i="1" dirty="0"/>
              <a:t>in a teaching situation</a:t>
            </a:r>
            <a:r>
              <a:rPr lang="en-US" altLang="en-US" sz="3000" dirty="0"/>
              <a:t>.</a:t>
            </a:r>
          </a:p>
          <a:p>
            <a:pPr>
              <a:spcBef>
                <a:spcPct val="0"/>
              </a:spcBef>
            </a:pPr>
            <a:endParaRPr lang="en-US" altLang="en-US" sz="3000" dirty="0"/>
          </a:p>
        </p:txBody>
      </p:sp>
    </p:spTree>
    <p:extLst>
      <p:ext uri="{BB962C8B-B14F-4D97-AF65-F5344CB8AC3E}">
        <p14:creationId xmlns:p14="http://schemas.microsoft.com/office/powerpoint/2010/main" val="12790850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584775"/>
          </a:xfrm>
          <a:prstGeom prst="rect">
            <a:avLst/>
          </a:prstGeom>
          <a:noFill/>
        </p:spPr>
        <p:txBody>
          <a:bodyPr wrap="square" rtlCol="0">
            <a:spAutoFit/>
          </a:bodyPr>
          <a:lstStyle/>
          <a:p>
            <a:pPr marL="517525" lvl="1" indent="-514350" algn="just">
              <a:spcAft>
                <a:spcPts val="1200"/>
              </a:spcAft>
              <a:buFont typeface="+mj-lt"/>
              <a:buAutoNum type="arabicPeriod" startAt="5"/>
            </a:pPr>
            <a:r>
              <a:rPr lang="en-US" sz="3200" b="1" dirty="0"/>
              <a:t>“Proper” </a:t>
            </a:r>
            <a:r>
              <a:rPr lang="en-US" sz="3200" b="1" u="sng" dirty="0"/>
              <a:t>Hermeneutics</a:t>
            </a:r>
            <a:endParaRPr lang="en-US" sz="3200" u="sng" dirty="0"/>
          </a:p>
        </p:txBody>
      </p:sp>
      <p:sp>
        <p:nvSpPr>
          <p:cNvPr id="7" name="Rectangle 6"/>
          <p:cNvSpPr/>
          <p:nvPr/>
        </p:nvSpPr>
        <p:spPr>
          <a:xfrm>
            <a:off x="649432" y="6542510"/>
            <a:ext cx="7845136" cy="246221"/>
          </a:xfrm>
          <a:prstGeom prst="rect">
            <a:avLst/>
          </a:prstGeom>
        </p:spPr>
        <p:txBody>
          <a:bodyPr wrap="square">
            <a:spAutoFit/>
          </a:bodyPr>
          <a:lstStyle/>
          <a:p>
            <a:pPr algn="ctr"/>
            <a:r>
              <a:rPr lang="en-US" sz="1000" dirty="0" err="1"/>
              <a:t>Zuck</a:t>
            </a:r>
            <a:r>
              <a:rPr lang="en-US" sz="1000" dirty="0"/>
              <a:t>, R. B. (1991). Basic Bible Interpretation: A Practical Guide to Discovering Biblical Truth. (C. </a:t>
            </a:r>
            <a:r>
              <a:rPr lang="en-US" sz="1000" dirty="0" err="1"/>
              <a:t>Bubeck</a:t>
            </a:r>
            <a:r>
              <a:rPr lang="en-US" sz="1000" dirty="0"/>
              <a:t> Sr., Ed.). Colorado Springs, CO: David C. Cook.</a:t>
            </a:r>
          </a:p>
        </p:txBody>
      </p:sp>
      <p:pic>
        <p:nvPicPr>
          <p:cNvPr id="5" name="Picture 4">
            <a:extLst>
              <a:ext uri="{FF2B5EF4-FFF2-40B4-BE49-F238E27FC236}">
                <a16:creationId xmlns:a16="http://schemas.microsoft.com/office/drawing/2014/main" id="{1FA63BD0-532F-4F69-BA0F-B140E4AEDE57}"/>
              </a:ext>
            </a:extLst>
          </p:cNvPr>
          <p:cNvPicPr>
            <a:picLocks noChangeAspect="1"/>
          </p:cNvPicPr>
          <p:nvPr/>
        </p:nvPicPr>
        <p:blipFill>
          <a:blip r:embed="rId3"/>
          <a:stretch>
            <a:fillRect/>
          </a:stretch>
        </p:blipFill>
        <p:spPr>
          <a:xfrm>
            <a:off x="2939231" y="3216540"/>
            <a:ext cx="3265537" cy="3200400"/>
          </a:xfrm>
          <a:prstGeom prst="rect">
            <a:avLst/>
          </a:prstGeom>
        </p:spPr>
      </p:pic>
      <p:sp>
        <p:nvSpPr>
          <p:cNvPr id="9" name="Rectangle 8">
            <a:extLst>
              <a:ext uri="{FF2B5EF4-FFF2-40B4-BE49-F238E27FC236}">
                <a16:creationId xmlns:a16="http://schemas.microsoft.com/office/drawing/2014/main" id="{A2B1CF4D-3477-4DF8-9584-623AAED7F274}"/>
              </a:ext>
            </a:extLst>
          </p:cNvPr>
          <p:cNvSpPr/>
          <p:nvPr/>
        </p:nvSpPr>
        <p:spPr>
          <a:xfrm>
            <a:off x="585894" y="1732897"/>
            <a:ext cx="8316856" cy="1477328"/>
          </a:xfrm>
          <a:prstGeom prst="rect">
            <a:avLst/>
          </a:prstGeom>
        </p:spPr>
        <p:txBody>
          <a:bodyPr wrap="square">
            <a:spAutoFit/>
          </a:bodyPr>
          <a:lstStyle/>
          <a:p>
            <a:pPr algn="just">
              <a:spcBef>
                <a:spcPct val="0"/>
              </a:spcBef>
            </a:pPr>
            <a:r>
              <a:rPr lang="en-US" altLang="en-US" sz="3000" b="1" dirty="0">
                <a:solidFill>
                  <a:srgbClr val="0000FF"/>
                </a:solidFill>
                <a:highlight>
                  <a:srgbClr val="FFFF00"/>
                </a:highlight>
              </a:rPr>
              <a:t>Exposition</a:t>
            </a:r>
            <a:r>
              <a:rPr lang="en-US" altLang="en-US" sz="3000" dirty="0"/>
              <a:t> is the communication of the meaning of the text along with its relevance to present-day hearers.</a:t>
            </a:r>
          </a:p>
        </p:txBody>
      </p:sp>
    </p:spTree>
    <p:extLst>
      <p:ext uri="{BB962C8B-B14F-4D97-AF65-F5344CB8AC3E}">
        <p14:creationId xmlns:p14="http://schemas.microsoft.com/office/powerpoint/2010/main" val="1159976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584775"/>
          </a:xfrm>
          <a:prstGeom prst="rect">
            <a:avLst/>
          </a:prstGeom>
          <a:noFill/>
        </p:spPr>
        <p:txBody>
          <a:bodyPr wrap="square" rtlCol="0">
            <a:spAutoFit/>
          </a:bodyPr>
          <a:lstStyle/>
          <a:p>
            <a:pPr marL="517525" lvl="1" indent="-514350" algn="just">
              <a:spcAft>
                <a:spcPts val="1200"/>
              </a:spcAft>
              <a:buFont typeface="+mj-lt"/>
              <a:buAutoNum type="arabicPeriod" startAt="5"/>
            </a:pPr>
            <a:r>
              <a:rPr lang="en-US" sz="3200" b="1" dirty="0"/>
              <a:t>“Proper” </a:t>
            </a:r>
            <a:r>
              <a:rPr lang="en-US" sz="3200" b="1" u="sng" dirty="0"/>
              <a:t>Hermeneutics</a:t>
            </a:r>
            <a:endParaRPr lang="en-US" sz="3200" u="sng" dirty="0"/>
          </a:p>
        </p:txBody>
      </p:sp>
      <p:sp>
        <p:nvSpPr>
          <p:cNvPr id="7" name="Rectangle 6"/>
          <p:cNvSpPr/>
          <p:nvPr/>
        </p:nvSpPr>
        <p:spPr>
          <a:xfrm>
            <a:off x="649432" y="6542510"/>
            <a:ext cx="7845136" cy="246221"/>
          </a:xfrm>
          <a:prstGeom prst="rect">
            <a:avLst/>
          </a:prstGeom>
        </p:spPr>
        <p:txBody>
          <a:bodyPr wrap="square">
            <a:spAutoFit/>
          </a:bodyPr>
          <a:lstStyle/>
          <a:p>
            <a:pPr algn="ctr"/>
            <a:r>
              <a:rPr lang="en-US" sz="1000" dirty="0" err="1"/>
              <a:t>Zuck</a:t>
            </a:r>
            <a:r>
              <a:rPr lang="en-US" sz="1000" dirty="0"/>
              <a:t>, R. B. (1991). Basic Bible Interpretation: A Practical Guide to Discovering Biblical Truth. (C. </a:t>
            </a:r>
            <a:r>
              <a:rPr lang="en-US" sz="1000" dirty="0" err="1"/>
              <a:t>Bubeck</a:t>
            </a:r>
            <a:r>
              <a:rPr lang="en-US" sz="1000" dirty="0"/>
              <a:t> Sr., Ed.). Colorado Springs, CO: David C. Cook.</a:t>
            </a:r>
          </a:p>
        </p:txBody>
      </p:sp>
      <p:pic>
        <p:nvPicPr>
          <p:cNvPr id="5" name="Picture 4">
            <a:extLst>
              <a:ext uri="{FF2B5EF4-FFF2-40B4-BE49-F238E27FC236}">
                <a16:creationId xmlns:a16="http://schemas.microsoft.com/office/drawing/2014/main" id="{6EB03B96-6629-43F8-8B66-FD3B8925893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72484" y="3689884"/>
            <a:ext cx="2799032" cy="2743200"/>
          </a:xfrm>
          <a:prstGeom prst="rect">
            <a:avLst/>
          </a:prstGeom>
        </p:spPr>
      </p:pic>
      <p:sp>
        <p:nvSpPr>
          <p:cNvPr id="9" name="Rectangle 8">
            <a:extLst>
              <a:ext uri="{FF2B5EF4-FFF2-40B4-BE49-F238E27FC236}">
                <a16:creationId xmlns:a16="http://schemas.microsoft.com/office/drawing/2014/main" id="{517E6867-6F98-4E55-8D8C-D25B49F59BF5}"/>
              </a:ext>
            </a:extLst>
          </p:cNvPr>
          <p:cNvSpPr/>
          <p:nvPr/>
        </p:nvSpPr>
        <p:spPr>
          <a:xfrm>
            <a:off x="585894" y="1732897"/>
            <a:ext cx="8316856" cy="1938992"/>
          </a:xfrm>
          <a:prstGeom prst="rect">
            <a:avLst/>
          </a:prstGeom>
        </p:spPr>
        <p:txBody>
          <a:bodyPr wrap="square">
            <a:spAutoFit/>
          </a:bodyPr>
          <a:lstStyle/>
          <a:p>
            <a:pPr algn="just">
              <a:spcBef>
                <a:spcPct val="0"/>
              </a:spcBef>
            </a:pPr>
            <a:r>
              <a:rPr lang="en-US" altLang="en-US" sz="3000" dirty="0"/>
              <a:t>Concerning </a:t>
            </a:r>
            <a:r>
              <a:rPr lang="en-US" altLang="en-US" sz="3000" b="1" dirty="0">
                <a:solidFill>
                  <a:srgbClr val="0000FF"/>
                </a:solidFill>
                <a:highlight>
                  <a:srgbClr val="FFFF00"/>
                </a:highlight>
              </a:rPr>
              <a:t>Edification</a:t>
            </a:r>
            <a:r>
              <a:rPr lang="en-US" altLang="en-US" sz="3000" dirty="0"/>
              <a:t>: </a:t>
            </a:r>
            <a:r>
              <a:rPr lang="en-US" altLang="en-US" sz="3000" i="1" dirty="0">
                <a:solidFill>
                  <a:srgbClr val="0000FF"/>
                </a:solidFill>
              </a:rPr>
              <a:t>“All the historical, doctrinal, and practical truth of the Bible is for one purpose: to promote the spiritual prosperity of man. The Bible is not an end; it is a means.” </a:t>
            </a:r>
            <a:r>
              <a:rPr lang="en-US" altLang="en-US" sz="3000" dirty="0"/>
              <a:t>Bernard Ramm</a:t>
            </a:r>
          </a:p>
        </p:txBody>
      </p:sp>
    </p:spTree>
    <p:extLst>
      <p:ext uri="{BB962C8B-B14F-4D97-AF65-F5344CB8AC3E}">
        <p14:creationId xmlns:p14="http://schemas.microsoft.com/office/powerpoint/2010/main" val="28264006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5920"/>
            <a:ext cx="7886700" cy="400184"/>
          </a:xfrm>
        </p:spPr>
        <p:txBody>
          <a:bodyPr>
            <a:normAutofit fontScale="90000"/>
          </a:bodyPr>
          <a:lstStyle/>
          <a:p>
            <a:pPr algn="ctr"/>
            <a:r>
              <a:rPr lang="en-US" sz="2400" b="1" dirty="0">
                <a:latin typeface="+mn-lt"/>
              </a:rPr>
              <a:t>Resources</a:t>
            </a:r>
          </a:p>
        </p:txBody>
      </p:sp>
      <p:sp>
        <p:nvSpPr>
          <p:cNvPr id="3" name="Content Placeholder 2"/>
          <p:cNvSpPr>
            <a:spLocks noGrp="1"/>
          </p:cNvSpPr>
          <p:nvPr>
            <p:ph idx="1"/>
          </p:nvPr>
        </p:nvSpPr>
        <p:spPr>
          <a:xfrm>
            <a:off x="119271" y="636104"/>
            <a:ext cx="8925338" cy="5540859"/>
          </a:xfrm>
        </p:spPr>
        <p:txBody>
          <a:bodyPr>
            <a:noAutofit/>
          </a:bodyPr>
          <a:lstStyle/>
          <a:p>
            <a:pPr marL="231775" indent="-231775">
              <a:lnSpc>
                <a:spcPct val="100000"/>
              </a:lnSpc>
              <a:spcBef>
                <a:spcPts val="0"/>
              </a:spcBef>
              <a:spcAft>
                <a:spcPts val="600"/>
              </a:spcAft>
            </a:pPr>
            <a:r>
              <a:rPr lang="en-US" sz="1400" dirty="0"/>
              <a:t>Alva J. McClain, Law &amp; Grace, Moody, 1967 978-088469-001-6</a:t>
            </a:r>
          </a:p>
          <a:p>
            <a:pPr marL="231775" indent="-231775">
              <a:lnSpc>
                <a:spcPct val="100000"/>
              </a:lnSpc>
              <a:spcBef>
                <a:spcPts val="0"/>
              </a:spcBef>
              <a:spcAft>
                <a:spcPts val="600"/>
              </a:spcAft>
            </a:pPr>
            <a:r>
              <a:rPr lang="en-US" sz="1400" dirty="0"/>
              <a:t>Charles C. Ryrie, Dispensationalism, Moody, 2007, 080242189X</a:t>
            </a:r>
          </a:p>
          <a:p>
            <a:pPr marL="231775" indent="-231775">
              <a:lnSpc>
                <a:spcPct val="100000"/>
              </a:lnSpc>
              <a:spcBef>
                <a:spcPts val="0"/>
              </a:spcBef>
              <a:spcAft>
                <a:spcPts val="600"/>
              </a:spcAft>
            </a:pPr>
            <a:r>
              <a:rPr lang="en-US" sz="1400" dirty="0"/>
              <a:t>Christopher Cone, gen. ed., Dispensationalism Tomorrow &amp; Beyond, Tyndale Seminary Press, 2008 9780981479101</a:t>
            </a:r>
          </a:p>
          <a:p>
            <a:pPr marL="231775" indent="-231775">
              <a:lnSpc>
                <a:spcPct val="100000"/>
              </a:lnSpc>
              <a:spcBef>
                <a:spcPts val="0"/>
              </a:spcBef>
              <a:spcAft>
                <a:spcPts val="600"/>
              </a:spcAft>
            </a:pPr>
            <a:r>
              <a:rPr lang="en-US" sz="1400" dirty="0"/>
              <a:t>Christopher Cone, gen. ed., An Introduction To The New Covenant, Tyndale Seminary Press, 2013, 9781938484100</a:t>
            </a:r>
          </a:p>
          <a:p>
            <a:pPr marL="231775" indent="-231775">
              <a:lnSpc>
                <a:spcPct val="100000"/>
              </a:lnSpc>
              <a:spcBef>
                <a:spcPts val="0"/>
              </a:spcBef>
              <a:spcAft>
                <a:spcPts val="600"/>
              </a:spcAft>
            </a:pPr>
            <a:r>
              <a:rPr lang="en-US" sz="1400" dirty="0"/>
              <a:t>Walvoord, J. F., The Prophecy Knowledge Handbook. Wheaton, IL: Victor Books. 1990. </a:t>
            </a:r>
          </a:p>
          <a:p>
            <a:pPr marL="231775" indent="-231775">
              <a:lnSpc>
                <a:spcPct val="100000"/>
              </a:lnSpc>
              <a:spcBef>
                <a:spcPts val="0"/>
              </a:spcBef>
              <a:spcAft>
                <a:spcPts val="600"/>
              </a:spcAft>
            </a:pPr>
            <a:r>
              <a:rPr lang="en-US" sz="1400" dirty="0"/>
              <a:t>Lewis S. Chafer, Major Bible Themes, Zondervan, 1974, 0-310-22390-3</a:t>
            </a:r>
          </a:p>
          <a:p>
            <a:pPr marL="231775" indent="-231775">
              <a:lnSpc>
                <a:spcPct val="100000"/>
              </a:lnSpc>
              <a:spcBef>
                <a:spcPts val="0"/>
              </a:spcBef>
              <a:spcAft>
                <a:spcPts val="600"/>
              </a:spcAft>
            </a:pPr>
            <a:r>
              <a:rPr lang="en-US" sz="1400" dirty="0"/>
              <a:t>Mike </a:t>
            </a:r>
            <a:r>
              <a:rPr lang="en-US" sz="1400" dirty="0" err="1"/>
              <a:t>Stallard</a:t>
            </a:r>
            <a:r>
              <a:rPr lang="en-US" sz="1400" dirty="0"/>
              <a:t>, gen .ed., Dispensational Understanding of the New Covenant, Regular Baptist Books, 2012, 9781607764946</a:t>
            </a:r>
          </a:p>
          <a:p>
            <a:pPr marL="231775" indent="-231775">
              <a:lnSpc>
                <a:spcPct val="100000"/>
              </a:lnSpc>
              <a:spcBef>
                <a:spcPts val="0"/>
              </a:spcBef>
              <a:spcAft>
                <a:spcPts val="600"/>
              </a:spcAft>
            </a:pPr>
            <a:r>
              <a:rPr lang="en-US" sz="1400" dirty="0"/>
              <a:t>Paul Enns, The Moody Handbook of Theology, Moody 1989, </a:t>
            </a:r>
          </a:p>
          <a:p>
            <a:pPr marL="231775" indent="-231775">
              <a:lnSpc>
                <a:spcPct val="100000"/>
              </a:lnSpc>
              <a:spcBef>
                <a:spcPts val="0"/>
              </a:spcBef>
              <a:spcAft>
                <a:spcPts val="600"/>
              </a:spcAft>
            </a:pPr>
            <a:r>
              <a:rPr lang="en-US" sz="1400" dirty="0" err="1"/>
              <a:t>Renald</a:t>
            </a:r>
            <a:r>
              <a:rPr lang="en-US" sz="1400" dirty="0"/>
              <a:t> E. Showers, There Really Is A Difference, Friend of Israel Gospel Ministry, 1990, 0915540509</a:t>
            </a:r>
          </a:p>
          <a:p>
            <a:pPr marL="231775" indent="-231775">
              <a:lnSpc>
                <a:spcPct val="100000"/>
              </a:lnSpc>
              <a:spcBef>
                <a:spcPts val="0"/>
              </a:spcBef>
              <a:spcAft>
                <a:spcPts val="600"/>
              </a:spcAft>
            </a:pPr>
            <a:r>
              <a:rPr lang="en-US" sz="1400" dirty="0"/>
              <a:t>Rene </a:t>
            </a:r>
            <a:r>
              <a:rPr lang="en-US" sz="1400" dirty="0" err="1"/>
              <a:t>Pache</a:t>
            </a:r>
            <a:r>
              <a:rPr lang="en-US" sz="1400" dirty="0"/>
              <a:t>, The Inspiration and Authority of Scripture, Sheffield Pub Co, 1992</a:t>
            </a:r>
          </a:p>
          <a:p>
            <a:pPr marL="231775" indent="-231775">
              <a:lnSpc>
                <a:spcPct val="100000"/>
              </a:lnSpc>
              <a:spcBef>
                <a:spcPts val="0"/>
              </a:spcBef>
              <a:spcAft>
                <a:spcPts val="600"/>
              </a:spcAft>
            </a:pPr>
            <a:r>
              <a:rPr lang="en-US" sz="1400" dirty="0"/>
              <a:t>Roy B. </a:t>
            </a:r>
            <a:r>
              <a:rPr lang="en-US" sz="1400" dirty="0" err="1"/>
              <a:t>Zuck</a:t>
            </a:r>
            <a:r>
              <a:rPr lang="en-US" sz="1400" dirty="0"/>
              <a:t>, Basic Bible Interpretation, SP Publications, 1991</a:t>
            </a:r>
          </a:p>
          <a:p>
            <a:pPr marL="231775" indent="-231775">
              <a:lnSpc>
                <a:spcPct val="100000"/>
              </a:lnSpc>
              <a:spcBef>
                <a:spcPts val="0"/>
              </a:spcBef>
              <a:spcAft>
                <a:spcPts val="600"/>
              </a:spcAft>
            </a:pPr>
            <a:r>
              <a:rPr lang="en-US" sz="1400" dirty="0"/>
              <a:t>Steven Waterhouse, Not By Bread Alone: An Outlined Guide to Bible Doctrine, Westcliff Press, ISBN-0977405125</a:t>
            </a:r>
          </a:p>
          <a:p>
            <a:pPr marL="231775" indent="-231775">
              <a:lnSpc>
                <a:spcPct val="100000"/>
              </a:lnSpc>
              <a:spcBef>
                <a:spcPts val="0"/>
              </a:spcBef>
              <a:spcAft>
                <a:spcPts val="600"/>
              </a:spcAft>
            </a:pPr>
            <a:r>
              <a:rPr lang="en-US" sz="1400" dirty="0"/>
              <a:t>Charting the End Times </a:t>
            </a:r>
            <a:r>
              <a:rPr lang="en-US" sz="1400" dirty="0" err="1"/>
              <a:t>CD-Rom</a:t>
            </a:r>
            <a:r>
              <a:rPr lang="en-US" sz="1400" dirty="0"/>
              <a:t>: A Visual Guide to Understanding Bible Prophecy, ISBN-10: 0736917624</a:t>
            </a:r>
          </a:p>
          <a:p>
            <a:pPr marL="0" indent="0">
              <a:lnSpc>
                <a:spcPct val="100000"/>
              </a:lnSpc>
              <a:spcBef>
                <a:spcPts val="0"/>
              </a:spcBef>
              <a:spcAft>
                <a:spcPts val="600"/>
              </a:spcAft>
              <a:buNone/>
            </a:pPr>
            <a:r>
              <a:rPr lang="en-US" sz="1400" dirty="0"/>
              <a:t>Materials from:</a:t>
            </a:r>
          </a:p>
          <a:p>
            <a:pPr marL="233363" indent="-233363">
              <a:lnSpc>
                <a:spcPct val="100000"/>
              </a:lnSpc>
              <a:spcBef>
                <a:spcPts val="0"/>
              </a:spcBef>
              <a:spcAft>
                <a:spcPts val="600"/>
              </a:spcAft>
            </a:pPr>
            <a:r>
              <a:rPr lang="en-US" sz="1400" dirty="0"/>
              <a:t>Dr. Andy Woods, Sugar Land Bible Church, </a:t>
            </a:r>
            <a:r>
              <a:rPr lang="en-US" sz="1400" dirty="0">
                <a:hlinkClick r:id="rId3"/>
              </a:rPr>
              <a:t>www.slbc.org</a:t>
            </a:r>
            <a:r>
              <a:rPr lang="en-US" sz="1400" dirty="0"/>
              <a:t> </a:t>
            </a:r>
          </a:p>
          <a:p>
            <a:pPr marL="233363" indent="-233363">
              <a:lnSpc>
                <a:spcPct val="100000"/>
              </a:lnSpc>
              <a:spcBef>
                <a:spcPts val="0"/>
              </a:spcBef>
              <a:spcAft>
                <a:spcPts val="600"/>
              </a:spcAft>
            </a:pPr>
            <a:r>
              <a:rPr lang="en-US" sz="1400" dirty="0"/>
              <a:t>Dr. Vern Peterman, Holly Hills Bible Church, </a:t>
            </a:r>
            <a:r>
              <a:rPr lang="en-US" sz="1400" dirty="0">
                <a:hlinkClick r:id="rId4"/>
              </a:rPr>
              <a:t>www.hollyhillsbiblechurch.org</a:t>
            </a:r>
            <a:r>
              <a:rPr lang="en-US" sz="1400" dirty="0"/>
              <a:t> </a:t>
            </a:r>
          </a:p>
          <a:p>
            <a:pPr marL="233363" lvl="2" indent="-233363">
              <a:lnSpc>
                <a:spcPct val="100000"/>
              </a:lnSpc>
              <a:spcBef>
                <a:spcPts val="0"/>
              </a:spcBef>
              <a:spcAft>
                <a:spcPts val="600"/>
              </a:spcAft>
            </a:pPr>
            <a:r>
              <a:rPr lang="en-US" sz="1400" dirty="0"/>
              <a:t>George Zeller, Middletown Bible Church, </a:t>
            </a:r>
            <a:r>
              <a:rPr lang="en-US" sz="1400" dirty="0">
                <a:hlinkClick r:id="rId5"/>
              </a:rPr>
              <a:t>www.middletownbiblechurch.org</a:t>
            </a:r>
            <a:endParaRPr lang="en-US" sz="1400" dirty="0"/>
          </a:p>
          <a:p>
            <a:pPr marL="233363" lvl="2" indent="-233363">
              <a:lnSpc>
                <a:spcPct val="100000"/>
              </a:lnSpc>
              <a:spcBef>
                <a:spcPts val="0"/>
              </a:spcBef>
              <a:spcAft>
                <a:spcPts val="600"/>
              </a:spcAft>
            </a:pPr>
            <a:r>
              <a:rPr lang="en-US" sz="1400" dirty="0"/>
              <a:t>Ed Allsteadt, Sugar Land Bible Church, </a:t>
            </a:r>
            <a:r>
              <a:rPr lang="en-US" sz="1400" dirty="0">
                <a:hlinkClick r:id="rId3"/>
              </a:rPr>
              <a:t>www.slbc.org</a:t>
            </a:r>
            <a:r>
              <a:rPr lang="en-US" sz="1400" dirty="0"/>
              <a:t> </a:t>
            </a:r>
          </a:p>
        </p:txBody>
      </p:sp>
    </p:spTree>
    <p:extLst>
      <p:ext uri="{BB962C8B-B14F-4D97-AF65-F5344CB8AC3E}">
        <p14:creationId xmlns:p14="http://schemas.microsoft.com/office/powerpoint/2010/main" val="2462249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1251" y="1093863"/>
            <a:ext cx="8661499" cy="2523768"/>
          </a:xfrm>
          <a:prstGeom prst="rect">
            <a:avLst/>
          </a:prstGeom>
          <a:noFill/>
        </p:spPr>
        <p:txBody>
          <a:bodyPr wrap="square" rtlCol="0">
            <a:spAutoFit/>
          </a:bodyPr>
          <a:lstStyle/>
          <a:p>
            <a:pPr marL="461963" lvl="2" indent="-452438">
              <a:spcAft>
                <a:spcPts val="1200"/>
              </a:spcAft>
              <a:buFont typeface="+mj-lt"/>
              <a:buAutoNum type="alphaLcParenR" startAt="3"/>
            </a:pPr>
            <a:r>
              <a:rPr lang="en-US" sz="3200" b="1" dirty="0">
                <a:solidFill>
                  <a:srgbClr val="0000FF"/>
                </a:solidFill>
                <a:highlight>
                  <a:srgbClr val="FFFF00"/>
                </a:highlight>
              </a:rPr>
              <a:t>Direct contact </a:t>
            </a:r>
          </a:p>
          <a:p>
            <a:pPr marL="914400" lvl="3" indent="-457200">
              <a:spcAft>
                <a:spcPts val="1200"/>
              </a:spcAft>
              <a:buFont typeface="+mj-lt"/>
              <a:buAutoNum type="arabicParenR"/>
            </a:pPr>
            <a:r>
              <a:rPr lang="pt-BR" sz="3200" dirty="0"/>
              <a:t>With Moses</a:t>
            </a:r>
            <a:r>
              <a:rPr lang="en-US" sz="3200" dirty="0"/>
              <a:t> – </a:t>
            </a:r>
            <a:r>
              <a:rPr lang="pt-BR" sz="3200" dirty="0"/>
              <a:t>Ex 33:11</a:t>
            </a:r>
            <a:endParaRPr lang="en-US" sz="3200" dirty="0"/>
          </a:p>
          <a:p>
            <a:pPr marL="914400" lvl="3" indent="-457200">
              <a:spcAft>
                <a:spcPts val="1200"/>
              </a:spcAft>
              <a:buFont typeface="+mj-lt"/>
              <a:buAutoNum type="arabicParenR"/>
            </a:pPr>
            <a:r>
              <a:rPr lang="pt-BR" sz="3200" dirty="0"/>
              <a:t>With the 70 elders of Israel – Ex 24:9-11 </a:t>
            </a:r>
          </a:p>
          <a:p>
            <a:pPr marL="914400" lvl="3" indent="-457200">
              <a:spcAft>
                <a:spcPts val="1200"/>
              </a:spcAft>
              <a:buFont typeface="+mj-lt"/>
              <a:buAutoNum type="arabicParenR"/>
            </a:pPr>
            <a:r>
              <a:rPr lang="pt-BR" sz="3200" dirty="0"/>
              <a:t>With Balaam</a:t>
            </a:r>
            <a:r>
              <a:rPr lang="en-US" sz="3200" dirty="0"/>
              <a:t> – </a:t>
            </a:r>
            <a:r>
              <a:rPr lang="pt-BR" sz="3200" dirty="0"/>
              <a:t>Num 22:9; 23:4 </a:t>
            </a:r>
          </a:p>
        </p:txBody>
      </p:sp>
      <p:sp>
        <p:nvSpPr>
          <p:cNvPr id="7" name="Title 1">
            <a:extLst>
              <a:ext uri="{FF2B5EF4-FFF2-40B4-BE49-F238E27FC236}">
                <a16:creationId xmlns:a16="http://schemas.microsoft.com/office/drawing/2014/main" id="{F2D49603-B7AE-41AF-9694-C7D74E4A0BAC}"/>
              </a:ext>
            </a:extLst>
          </p:cNvPr>
          <p:cNvSpPr txBox="1">
            <a:spLocks/>
          </p:cNvSpPr>
          <p:nvPr/>
        </p:nvSpPr>
        <p:spPr>
          <a:xfrm>
            <a:off x="241251" y="190869"/>
            <a:ext cx="8661499" cy="902994"/>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461963" indent="-461963">
              <a:spcAft>
                <a:spcPts val="1200"/>
              </a:spcAft>
              <a:buFont typeface="+mj-lt"/>
              <a:buAutoNum type="arabicPeriod"/>
            </a:pPr>
            <a:r>
              <a:rPr lang="en-US" sz="3600" b="1" dirty="0">
                <a:latin typeface="+mn-lt"/>
              </a:rPr>
              <a:t>Revelation</a:t>
            </a:r>
          </a:p>
        </p:txBody>
      </p:sp>
    </p:spTree>
    <p:extLst>
      <p:ext uri="{BB962C8B-B14F-4D97-AF65-F5344CB8AC3E}">
        <p14:creationId xmlns:p14="http://schemas.microsoft.com/office/powerpoint/2010/main" val="16430270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FCB25-2ABE-4086-9FEA-A54BC68DD30D}"/>
              </a:ext>
            </a:extLst>
          </p:cNvPr>
          <p:cNvSpPr>
            <a:spLocks noGrp="1"/>
          </p:cNvSpPr>
          <p:nvPr>
            <p:ph type="title"/>
          </p:nvPr>
        </p:nvSpPr>
        <p:spPr>
          <a:xfrm>
            <a:off x="628650" y="2766219"/>
            <a:ext cx="7886700" cy="1325563"/>
          </a:xfrm>
        </p:spPr>
        <p:txBody>
          <a:bodyPr>
            <a:normAutofit/>
          </a:bodyPr>
          <a:lstStyle/>
          <a:p>
            <a:pPr algn="ctr"/>
            <a:r>
              <a:rPr lang="en-US" sz="6000" b="1" dirty="0">
                <a:latin typeface="+mn-lt"/>
              </a:rPr>
              <a:t>END OF SESSION 1</a:t>
            </a:r>
          </a:p>
        </p:txBody>
      </p:sp>
    </p:spTree>
    <p:extLst>
      <p:ext uri="{BB962C8B-B14F-4D97-AF65-F5344CB8AC3E}">
        <p14:creationId xmlns:p14="http://schemas.microsoft.com/office/powerpoint/2010/main" val="24465043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19C9F7-BC61-4521-9E46-05C869A89BC7}"/>
              </a:ext>
            </a:extLst>
          </p:cNvPr>
          <p:cNvPicPr>
            <a:picLocks noChangeAspect="1"/>
          </p:cNvPicPr>
          <p:nvPr/>
        </p:nvPicPr>
        <p:blipFill>
          <a:blip r:embed="rId3"/>
          <a:stretch>
            <a:fillRect/>
          </a:stretch>
        </p:blipFill>
        <p:spPr>
          <a:xfrm>
            <a:off x="2424767" y="1143000"/>
            <a:ext cx="4294466" cy="4572000"/>
          </a:xfrm>
          <a:prstGeom prst="rect">
            <a:avLst/>
          </a:prstGeom>
        </p:spPr>
      </p:pic>
    </p:spTree>
    <p:extLst>
      <p:ext uri="{BB962C8B-B14F-4D97-AF65-F5344CB8AC3E}">
        <p14:creationId xmlns:p14="http://schemas.microsoft.com/office/powerpoint/2010/main" val="2450471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1251" y="1093863"/>
            <a:ext cx="8661499" cy="4124206"/>
          </a:xfrm>
          <a:prstGeom prst="rect">
            <a:avLst/>
          </a:prstGeom>
          <a:noFill/>
        </p:spPr>
        <p:txBody>
          <a:bodyPr wrap="square" rtlCol="0">
            <a:spAutoFit/>
          </a:bodyPr>
          <a:lstStyle/>
          <a:p>
            <a:pPr marL="461963" lvl="2" indent="-461963">
              <a:spcAft>
                <a:spcPts val="1200"/>
              </a:spcAft>
              <a:buFont typeface="+mj-lt"/>
              <a:buAutoNum type="alphaLcParenR" startAt="4"/>
            </a:pPr>
            <a:r>
              <a:rPr lang="pt-BR" sz="3000" b="1" dirty="0">
                <a:solidFill>
                  <a:srgbClr val="0000FF"/>
                </a:solidFill>
                <a:highlight>
                  <a:srgbClr val="FFFF00"/>
                </a:highlight>
              </a:rPr>
              <a:t>Miracles and signs</a:t>
            </a:r>
          </a:p>
          <a:p>
            <a:pPr marL="914400" lvl="3" indent="-457200">
              <a:spcAft>
                <a:spcPts val="1200"/>
              </a:spcAft>
              <a:buFont typeface="+mj-lt"/>
              <a:buAutoNum type="arabicParenR"/>
            </a:pPr>
            <a:r>
              <a:rPr lang="en-US" sz="3200" dirty="0"/>
              <a:t>Judgement of the flood – Gen 6-9</a:t>
            </a:r>
          </a:p>
          <a:p>
            <a:pPr marL="914400" lvl="3" indent="-457200">
              <a:spcAft>
                <a:spcPts val="1200"/>
              </a:spcAft>
              <a:buFont typeface="+mj-lt"/>
              <a:buAutoNum type="arabicParenR"/>
            </a:pPr>
            <a:r>
              <a:rPr lang="en-US" sz="3200" dirty="0"/>
              <a:t>Destruction of Sodom – Gen 19</a:t>
            </a:r>
          </a:p>
          <a:p>
            <a:pPr marL="914400" lvl="3" indent="-457200">
              <a:spcAft>
                <a:spcPts val="1200"/>
              </a:spcAft>
              <a:buFont typeface="+mj-lt"/>
              <a:buAutoNum type="arabicParenR"/>
            </a:pPr>
            <a:r>
              <a:rPr lang="en-US" sz="3200" dirty="0"/>
              <a:t>Burning bush, plagues of Egypt, deliverance of Israel – Ex 3-15</a:t>
            </a:r>
          </a:p>
          <a:p>
            <a:pPr marL="914400" lvl="3" indent="-457200">
              <a:spcAft>
                <a:spcPts val="1200"/>
              </a:spcAft>
              <a:buFont typeface="+mj-lt"/>
              <a:buAutoNum type="arabicParenR"/>
            </a:pPr>
            <a:r>
              <a:rPr lang="en-US" sz="3200" dirty="0"/>
              <a:t>Miracles of the desert and entering promised land – Numbers and Joshua</a:t>
            </a:r>
          </a:p>
        </p:txBody>
      </p:sp>
      <p:sp>
        <p:nvSpPr>
          <p:cNvPr id="7" name="Title 1">
            <a:extLst>
              <a:ext uri="{FF2B5EF4-FFF2-40B4-BE49-F238E27FC236}">
                <a16:creationId xmlns:a16="http://schemas.microsoft.com/office/drawing/2014/main" id="{6E90434F-41B2-4CB6-AF2E-438902CF92A9}"/>
              </a:ext>
            </a:extLst>
          </p:cNvPr>
          <p:cNvSpPr txBox="1">
            <a:spLocks/>
          </p:cNvSpPr>
          <p:nvPr/>
        </p:nvSpPr>
        <p:spPr>
          <a:xfrm>
            <a:off x="241251" y="190869"/>
            <a:ext cx="8661499" cy="902994"/>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461963" indent="-461963">
              <a:spcAft>
                <a:spcPts val="1200"/>
              </a:spcAft>
              <a:buFont typeface="+mj-lt"/>
              <a:buAutoNum type="arabicPeriod"/>
            </a:pPr>
            <a:r>
              <a:rPr lang="en-US" sz="3600" b="1" dirty="0">
                <a:latin typeface="+mn-lt"/>
              </a:rPr>
              <a:t>Revelation</a:t>
            </a:r>
          </a:p>
        </p:txBody>
      </p:sp>
    </p:spTree>
    <p:extLst>
      <p:ext uri="{BB962C8B-B14F-4D97-AF65-F5344CB8AC3E}">
        <p14:creationId xmlns:p14="http://schemas.microsoft.com/office/powerpoint/2010/main" val="1451844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1251" y="1093863"/>
            <a:ext cx="8661499" cy="2369880"/>
          </a:xfrm>
          <a:prstGeom prst="rect">
            <a:avLst/>
          </a:prstGeom>
          <a:noFill/>
        </p:spPr>
        <p:txBody>
          <a:bodyPr wrap="square" rtlCol="0">
            <a:spAutoFit/>
          </a:bodyPr>
          <a:lstStyle/>
          <a:p>
            <a:pPr marL="461963" lvl="2" indent="-452438">
              <a:spcAft>
                <a:spcPts val="1200"/>
              </a:spcAft>
              <a:buFont typeface="+mj-lt"/>
              <a:buAutoNum type="alphaLcParenR" startAt="5"/>
            </a:pPr>
            <a:r>
              <a:rPr lang="en-US" sz="3200" b="1" dirty="0">
                <a:solidFill>
                  <a:srgbClr val="0000FF"/>
                </a:solidFill>
                <a:highlight>
                  <a:srgbClr val="FFFF00"/>
                </a:highlight>
              </a:rPr>
              <a:t>Prophets</a:t>
            </a:r>
          </a:p>
          <a:p>
            <a:pPr marL="914400" lvl="3" indent="-457200">
              <a:spcAft>
                <a:spcPts val="1200"/>
              </a:spcAft>
              <a:buFont typeface="+mj-lt"/>
              <a:buAutoNum type="arabicParenR"/>
            </a:pPr>
            <a:r>
              <a:rPr lang="en-US" sz="3200" dirty="0"/>
              <a:t>Spoke for God – Ex 4:11-12</a:t>
            </a:r>
          </a:p>
          <a:p>
            <a:pPr marL="914400" lvl="3" indent="-457200">
              <a:spcAft>
                <a:spcPts val="1200"/>
              </a:spcAft>
              <a:buFont typeface="+mj-lt"/>
              <a:buAutoNum type="arabicParenR"/>
            </a:pPr>
            <a:r>
              <a:rPr lang="en-US" sz="3200" dirty="0"/>
              <a:t>Do not speak according to their own will – 2 Pet 1:21</a:t>
            </a:r>
          </a:p>
        </p:txBody>
      </p:sp>
      <p:sp>
        <p:nvSpPr>
          <p:cNvPr id="7" name="Title 1">
            <a:extLst>
              <a:ext uri="{FF2B5EF4-FFF2-40B4-BE49-F238E27FC236}">
                <a16:creationId xmlns:a16="http://schemas.microsoft.com/office/drawing/2014/main" id="{8381FD0C-97EC-4F43-8CC8-8CD5B9752EA0}"/>
              </a:ext>
            </a:extLst>
          </p:cNvPr>
          <p:cNvSpPr txBox="1">
            <a:spLocks/>
          </p:cNvSpPr>
          <p:nvPr/>
        </p:nvSpPr>
        <p:spPr>
          <a:xfrm>
            <a:off x="241251" y="190869"/>
            <a:ext cx="8661499" cy="902994"/>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461963" indent="-461963">
              <a:spcAft>
                <a:spcPts val="1200"/>
              </a:spcAft>
              <a:buFont typeface="+mj-lt"/>
              <a:buAutoNum type="arabicPeriod"/>
            </a:pPr>
            <a:r>
              <a:rPr lang="en-US" sz="3600" b="1" dirty="0">
                <a:latin typeface="+mn-lt"/>
              </a:rPr>
              <a:t>Revelation</a:t>
            </a:r>
          </a:p>
        </p:txBody>
      </p:sp>
    </p:spTree>
    <p:extLst>
      <p:ext uri="{BB962C8B-B14F-4D97-AF65-F5344CB8AC3E}">
        <p14:creationId xmlns:p14="http://schemas.microsoft.com/office/powerpoint/2010/main" val="570462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2317</TotalTime>
  <Words>10287</Words>
  <Application>Microsoft Office PowerPoint</Application>
  <PresentationFormat>On-screen Show (4:3)</PresentationFormat>
  <Paragraphs>759</Paragraphs>
  <Slides>71</Slides>
  <Notes>71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71</vt:i4>
      </vt:variant>
    </vt:vector>
  </HeadingPairs>
  <TitlesOfParts>
    <vt:vector size="75" baseType="lpstr">
      <vt:lpstr>Arial</vt:lpstr>
      <vt:lpstr>Calibri</vt:lpstr>
      <vt:lpstr>Calibri Light</vt:lpstr>
      <vt:lpstr>Office Theme</vt:lpstr>
      <vt:lpstr>Biblical Dispensationalism</vt:lpstr>
      <vt:lpstr>Session 1 Outline</vt:lpstr>
      <vt:lpstr>Session 1 Outline</vt:lpstr>
      <vt:lpstr>The Inspiration &amp; Authority of Scripture</vt:lpstr>
      <vt:lpstr>Revelation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Important Assumptions and Prerequisites</vt:lpstr>
      <vt:lpstr>The Inspiration &amp; Authority of Scripture</vt:lpstr>
      <vt:lpstr>PowerPoint Presentation</vt:lpstr>
      <vt:lpstr>The Inspiration &amp; Authority of Scripture</vt:lpstr>
      <vt:lpstr>The Inspiration &amp; Authority of Scripture</vt:lpstr>
      <vt:lpstr>The Inspiration &amp; Authority of Scripture</vt:lpstr>
      <vt:lpstr>The Inspiration &amp; Authority of Scripture</vt:lpstr>
      <vt:lpstr>The Inspiration &amp; Authority of Scripture</vt:lpstr>
      <vt:lpstr>The Inspiration &amp; Authority of Scripture</vt:lpstr>
      <vt:lpstr>The Inspiration &amp; Authority of Scripture</vt:lpstr>
      <vt:lpstr>The Inspiration &amp; Authority of Scripture</vt:lpstr>
      <vt:lpstr>PowerPoint Presentation</vt:lpstr>
      <vt:lpstr>The Inspiration &amp; Authority of Scripture</vt:lpstr>
      <vt:lpstr>PowerPoint Presentation</vt:lpstr>
      <vt:lpstr>Important Assumptions and Prerequisites</vt:lpstr>
      <vt:lpstr>The Inspiration &amp; Authority of Scripture</vt:lpstr>
      <vt:lpstr>The Inspiration &amp; Authority of Scripture</vt:lpstr>
      <vt:lpstr>The Inspiration &amp; Authority of Scripture</vt:lpstr>
      <vt:lpstr>The Inspiration &amp; Authority of Scripture</vt:lpstr>
      <vt:lpstr>The Inspiration &amp; Authority of Scripture</vt:lpstr>
      <vt:lpstr>The Inspiration &amp; Authority of Scripture</vt:lpstr>
      <vt:lpstr>The Inspiration &amp; Authority of Scripture</vt:lpstr>
      <vt:lpstr>Important Assumptions and Prerequisites</vt:lpstr>
      <vt:lpstr>The Inspiration &amp; Authority of Scripture</vt:lpstr>
      <vt:lpstr>The Inspiration &amp; Authority of Scripture</vt:lpstr>
      <vt:lpstr>PowerPoint Presentation</vt:lpstr>
      <vt:lpstr>Important Assumptions and Prerequisites</vt:lpstr>
      <vt:lpstr>The Inspiration &amp; Authority of Scripture</vt:lpstr>
      <vt:lpstr>The Inspiration &amp; Authority of Scripture</vt:lpstr>
      <vt:lpstr>The Inspiration &amp; Authority of Scripture</vt:lpstr>
      <vt:lpstr>The Inspiration &amp; Authority of Scripture</vt:lpstr>
      <vt:lpstr>The Inspiration &amp; Authority of Scripture</vt:lpstr>
      <vt:lpstr>The Inspiration &amp; Authority of Scripture</vt:lpstr>
      <vt:lpstr>The Inspiration &amp; Authority of Scripture</vt:lpstr>
      <vt:lpstr>The Inspiration &amp; Authority of Scripture</vt:lpstr>
      <vt:lpstr>The Inspiration &amp; Authority of Scripture</vt:lpstr>
      <vt:lpstr>The Inspiration &amp; Authority of Scripture</vt:lpstr>
      <vt:lpstr>The Inspiration &amp; Authority of Scripture</vt:lpstr>
      <vt:lpstr>The Inspiration &amp; Authority of Scripture</vt:lpstr>
      <vt:lpstr>The Inspiration &amp; Authority of Scripture</vt:lpstr>
      <vt:lpstr>The Inspiration &amp; Authority of Scripture</vt:lpstr>
      <vt:lpstr>The Inspiration &amp; Authority of Scripture</vt:lpstr>
      <vt:lpstr>The Inspiration &amp; Authority of Scripture</vt:lpstr>
      <vt:lpstr>The Inspiration &amp; Authority of Scripture</vt:lpstr>
      <vt:lpstr>The Inspiration &amp; Authority of Scripture</vt:lpstr>
      <vt:lpstr>The Inspiration &amp; Authority of Scripture</vt:lpstr>
      <vt:lpstr>PowerPoint Presentation</vt:lpstr>
      <vt:lpstr>PowerPoint Presentation</vt:lpstr>
      <vt:lpstr>PowerPoint Presentation</vt:lpstr>
      <vt:lpstr>PowerPoint Presentation</vt:lpstr>
      <vt:lpstr>The Inspiration &amp; Authority of Scripture</vt:lpstr>
      <vt:lpstr>The Inspiration &amp; Authority of Scripture</vt:lpstr>
      <vt:lpstr>The Inspiration &amp; Authority of Scripture</vt:lpstr>
      <vt:lpstr>The Inspiration &amp; Authority of Scripture</vt:lpstr>
      <vt:lpstr>The Inspiration &amp; Authority of Scripture</vt:lpstr>
      <vt:lpstr>The Inspiration &amp; Authority of Scripture</vt:lpstr>
      <vt:lpstr>Resources</vt:lpstr>
      <vt:lpstr>END OF SESSION 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Biblical Dispensationalism</dc:title>
  <dc:creator>Jim McGowan</dc:creator>
  <cp:lastModifiedBy>Jim McGowan</cp:lastModifiedBy>
  <cp:revision>195</cp:revision>
  <cp:lastPrinted>2018-10-03T14:18:16Z</cp:lastPrinted>
  <dcterms:created xsi:type="dcterms:W3CDTF">2017-05-04T21:12:46Z</dcterms:created>
  <dcterms:modified xsi:type="dcterms:W3CDTF">2018-10-03T14:19:18Z</dcterms:modified>
</cp:coreProperties>
</file>