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2761" r:id="rId15"/>
    <p:sldId id="4341" r:id="rId16"/>
    <p:sldId id="4349" r:id="rId17"/>
    <p:sldId id="4423" r:id="rId18"/>
    <p:sldId id="4424" r:id="rId19"/>
    <p:sldId id="4425" r:id="rId20"/>
    <p:sldId id="4428" r:id="rId21"/>
    <p:sldId id="2331" r:id="rId22"/>
    <p:sldId id="4426" r:id="rId23"/>
    <p:sldId id="1029" r:id="rId24"/>
    <p:sldId id="2047" r:id="rId25"/>
    <p:sldId id="1989" r:id="rId26"/>
    <p:sldId id="2079" r:id="rId27"/>
    <p:sldId id="4430" r:id="rId28"/>
    <p:sldId id="2968" r:id="rId29"/>
    <p:sldId id="2885" r:id="rId30"/>
    <p:sldId id="2886" r:id="rId31"/>
    <p:sldId id="2955" r:id="rId32"/>
    <p:sldId id="2884" r:id="rId33"/>
    <p:sldId id="4427" r:id="rId34"/>
    <p:sldId id="4429" r:id="rId35"/>
    <p:sldId id="4431" r:id="rId36"/>
    <p:sldId id="4374" r:id="rId37"/>
    <p:sldId id="4433" r:id="rId38"/>
    <p:sldId id="3976" r:id="rId39"/>
    <p:sldId id="3643" r:id="rId40"/>
    <p:sldId id="4434" r:id="rId41"/>
    <p:sldId id="4260" r:id="rId42"/>
    <p:sldId id="4432" r:id="rId4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02" d="100"/>
          <a:sy n="102" d="100"/>
        </p:scale>
        <p:origin x="151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AE7EC0B6-E761-4383-A43C-A9E71F4A8D37}" type="datetime1">
              <a:rPr lang="en-US" smtClean="0">
                <a:latin typeface="Calibri" panose="020F0502020204030204" pitchFamily="34" charset="0"/>
                <a:cs typeface="Calibri" panose="020F0502020204030204" pitchFamily="34" charset="0"/>
              </a:rPr>
              <a:t>9/26/2018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FB20347E-BBC5-40AE-A8AC-331C6876D46D}" type="datetime1">
              <a:rPr lang="en-US" smtClean="0"/>
              <a:t>9/26/2018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FFD16F48-CC13-42D2-BE5C-DAC44A65FB34}" type="datetime1">
              <a:rPr lang="en-US" smtClean="0"/>
              <a:t>9/26/2018</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F44FBCB0-600B-4E98-B3ED-A007CD8DFE7F}" type="datetime1">
              <a:rPr lang="en-US" smtClean="0"/>
              <a:t>9/26/2018</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fld id="{09CFD478-D406-4E61-8B5A-1C070AA05D62}" type="datetime1">
              <a:rPr lang="en-US" smtClean="0"/>
              <a:t>9/26/2018</a:t>
            </a:fld>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fld id="{28C10860-9214-47E5-BB45-2CDDAA21722A}" type="datetime1">
              <a:rPr lang="en-US" smtClean="0"/>
              <a:t>9/26/2018</a:t>
            </a:fld>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9/26/2018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19</a:t>
            </a:fld>
            <a:endParaRPr lang="en-US" altLang="en-US" dirty="0"/>
          </a:p>
        </p:txBody>
      </p:sp>
    </p:spTree>
    <p:extLst>
      <p:ext uri="{BB962C8B-B14F-4D97-AF65-F5344CB8AC3E}">
        <p14:creationId xmlns:p14="http://schemas.microsoft.com/office/powerpoint/2010/main" val="379730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4121EA1A-5FBC-49F2-9B25-817A533DB249}" type="datetime1">
              <a:rPr lang="en-US" smtClean="0"/>
              <a:t>9/26/2018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55333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AC0D2097-2C7E-42E9-8043-462C1F5AA0A7}" type="slidenum">
              <a:rPr lang="en-US" altLang="en-US"/>
              <a:pPr>
                <a:defRPr/>
              </a:pPr>
              <a:t>‹#›</a:t>
            </a:fld>
            <a:endParaRPr lang="en-US" altLang="en-US"/>
          </a:p>
        </p:txBody>
      </p:sp>
    </p:spTree>
    <p:extLst>
      <p:ext uri="{BB962C8B-B14F-4D97-AF65-F5344CB8AC3E}">
        <p14:creationId xmlns:p14="http://schemas.microsoft.com/office/powerpoint/2010/main" val="426306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 id="21474926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3.emf"/><Relationship Id="rId4" Type="http://schemas.openxmlformats.org/officeDocument/2006/relationships/customXml" Target="../ink/ink2.xml"/><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1670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0"/>
              </a:spcBef>
              <a:spcAft>
                <a:spcPts val="0"/>
              </a:spcAft>
            </a:pP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in your midst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a:t>
            </a:r>
            <a:r>
              <a:rPr lang="en-US" altLang="en-US" sz="3000" i="1"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139322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65917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3:3-5</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the kingdom of God.’</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the kingdom of God.’”</a:t>
            </a:r>
          </a:p>
        </p:txBody>
      </p:sp>
    </p:spTree>
    <p:extLst>
      <p:ext uri="{BB962C8B-B14F-4D97-AF65-F5344CB8AC3E}">
        <p14:creationId xmlns:p14="http://schemas.microsoft.com/office/powerpoint/2010/main" val="289796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3:3-5</a:t>
            </a:r>
          </a:p>
          <a:p>
            <a:pPr algn="just">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1224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Clayton Sullivan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Clayton Sullivan, </a:t>
            </a:r>
            <a:r>
              <a:rPr lang="en-US" sz="1800" i="1" dirty="0">
                <a:solidFill>
                  <a:schemeClr val="tx1"/>
                </a:solidFill>
                <a:effectLst>
                  <a:outerShdw blurRad="38100" dist="38100" dir="2700000" algn="tl">
                    <a:srgbClr val="000000">
                      <a:alpha val="43137"/>
                    </a:srgbClr>
                  </a:outerShdw>
                </a:effectLst>
              </a:rPr>
              <a:t>Rethinking Realized Eschatology</a:t>
            </a:r>
            <a:r>
              <a:rPr lang="en-US" sz="1800" dirty="0">
                <a:solidFill>
                  <a:schemeClr val="tx1"/>
                </a:solidFill>
                <a:effectLst>
                  <a:outerShdw blurRad="38100" dist="38100" dir="2700000" algn="tl">
                    <a:srgbClr val="000000">
                      <a:alpha val="43137"/>
                    </a:srgbClr>
                  </a:outerShdw>
                </a:effectLst>
              </a:rPr>
              <a:t> (Macon, GA: Mercer, 1988), 127..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in these verses the Kingdom is not dealt with extensively, it is impossible to use such references to reach a meaningful understanding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2" descr="http://3.bp.blogspot.com/-QEkPt30fRNQ/US-EfJsZfRI/AAAAAAAASK4/JnP_SUUHRas/s1600/a.jpg">
            <a:extLst>
              <a:ext uri="{FF2B5EF4-FFF2-40B4-BE49-F238E27FC236}">
                <a16:creationId xmlns:a16="http://schemas.microsoft.com/office/drawing/2014/main" id="{520ECFB3-0567-4085-8C7E-116C38459FC5}"/>
              </a:ext>
            </a:extLst>
          </p:cNvPr>
          <p:cNvPicPr>
            <a:picLocks noChangeAspect="1" noChangeArrowheads="1"/>
          </p:cNvPicPr>
          <p:nvPr/>
        </p:nvPicPr>
        <p:blipFill>
          <a:blip r:embed="rId3" cstate="print"/>
          <a:srcRect/>
          <a:stretch>
            <a:fillRect/>
          </a:stretch>
        </p:blipFill>
        <p:spPr bwMode="auto">
          <a:xfrm>
            <a:off x="2865438" y="4038600"/>
            <a:ext cx="3413125" cy="2286000"/>
          </a:xfrm>
          <a:prstGeom prst="rect">
            <a:avLst/>
          </a:prstGeom>
          <a:noFill/>
          <a:ln w="9525">
            <a:noFill/>
            <a:miter lim="800000"/>
            <a:headEnd/>
            <a:tailEnd/>
          </a:ln>
        </p:spPr>
      </p:pic>
    </p:spTree>
    <p:extLst>
      <p:ext uri="{BB962C8B-B14F-4D97-AF65-F5344CB8AC3E}">
        <p14:creationId xmlns:p14="http://schemas.microsoft.com/office/powerpoint/2010/main" val="352511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3:14-15</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Moses lifted up the serpent in the wilderness, even so must the Son of Man be lifted up; </a:t>
            </a:r>
            <a:r>
              <a:rPr lang="en-US" sz="3600" baseline="30000" dirty="0">
                <a:effectLst>
                  <a:outerShdw blurRad="38100" dist="38100" dir="2700000" algn="tl">
                    <a:srgbClr val="000000">
                      <a:alpha val="43137"/>
                    </a:srgbClr>
                  </a:outerShdw>
                </a:effectLst>
                <a:latin typeface="Calibri" panose="020F0502020204030204" pitchFamily="34" charset="0"/>
              </a:rPr>
              <a:t>15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whoever believes will in Him have eternal life.’”</a:t>
            </a:r>
          </a:p>
        </p:txBody>
      </p:sp>
      <p:pic>
        <p:nvPicPr>
          <p:cNvPr id="4" name="Picture 3">
            <a:extLst>
              <a:ext uri="{FF2B5EF4-FFF2-40B4-BE49-F238E27FC236}">
                <a16:creationId xmlns:a16="http://schemas.microsoft.com/office/drawing/2014/main" id="{F9F7A721-DF58-4562-A1C5-92735CE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710" y="3276600"/>
            <a:ext cx="2208581" cy="1473697"/>
          </a:xfrm>
          <a:prstGeom prst="rect">
            <a:avLst/>
          </a:prstGeom>
        </p:spPr>
      </p:pic>
    </p:spTree>
    <p:extLst>
      <p:ext uri="{BB962C8B-B14F-4D97-AF65-F5344CB8AC3E}">
        <p14:creationId xmlns:p14="http://schemas.microsoft.com/office/powerpoint/2010/main" val="298792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3:9-10</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these things be?’</a:t>
            </a:r>
            <a:r>
              <a:rPr lang="en-US" b="1" baseline="30000" dirty="0"/>
              <a:t> </a:t>
            </a:r>
            <a:r>
              <a:rPr lang="en-US" sz="3600" baseline="30000" dirty="0">
                <a:effectLst>
                  <a:outerShdw blurRad="38100" dist="38100" dir="2700000" algn="tl">
                    <a:srgbClr val="000000">
                      <a:alpha val="43137"/>
                    </a:srgbClr>
                  </a:outerShdw>
                </a:effectLst>
                <a:latin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‘Are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teacher of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understand these things?’”</a:t>
            </a:r>
          </a:p>
        </p:txBody>
      </p:sp>
      <p:pic>
        <p:nvPicPr>
          <p:cNvPr id="4" name="Picture 3">
            <a:extLst>
              <a:ext uri="{FF2B5EF4-FFF2-40B4-BE49-F238E27FC236}">
                <a16:creationId xmlns:a16="http://schemas.microsoft.com/office/drawing/2014/main" id="{F9F7A721-DF58-4562-A1C5-92735CE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710" y="3276600"/>
            <a:ext cx="2208581" cy="1473697"/>
          </a:xfrm>
          <a:prstGeom prst="rect">
            <a:avLst/>
          </a:prstGeom>
        </p:spPr>
      </p:pic>
    </p:spTree>
    <p:extLst>
      <p:ext uri="{BB962C8B-B14F-4D97-AF65-F5344CB8AC3E}">
        <p14:creationId xmlns:p14="http://schemas.microsoft.com/office/powerpoint/2010/main" val="193648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28A1E5-F1D5-4B3C-B447-D82DB80A4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78537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Mark 7:13</a:t>
            </a:r>
          </a:p>
          <a:p>
            <a:pPr algn="just">
              <a:spcBef>
                <a:spcPts val="0"/>
              </a:spcBef>
              <a:spcAft>
                <a:spcPts val="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i="1" dirty="0">
                <a:effectLst>
                  <a:outerShdw blurRad="38100" dist="38100" dir="2700000" algn="tl">
                    <a:srgbClr val="000000">
                      <a:alpha val="43137"/>
                    </a:srgbClr>
                  </a:outerShdw>
                </a:effectLst>
                <a:latin typeface="Calibri" panose="020F0502020204030204" pitchFamily="34" charset="0"/>
              </a:rPr>
              <a:t>thus</a:t>
            </a:r>
            <a:r>
              <a:rPr lang="en-US" sz="4000" dirty="0">
                <a:effectLst>
                  <a:outerShdw blurRad="38100" dist="38100" dir="2700000" algn="tl">
                    <a:srgbClr val="000000">
                      <a:alpha val="43137"/>
                    </a:srgbClr>
                  </a:outerShdw>
                </a:effectLst>
                <a:latin typeface="Calibri" panose="020F0502020204030204" pitchFamily="34" charset="0"/>
              </a:rPr>
              <a:t> invalidating the word of God by your tradition which you have handed down; and you do many things such as that.”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C15F96BE-DBBB-4E76-AE7A-D865E7493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890" y="2971799"/>
            <a:ext cx="2522221" cy="1828800"/>
          </a:xfrm>
          <a:prstGeom prst="ellipse">
            <a:avLst/>
          </a:prstGeom>
          <a:ln>
            <a:noFill/>
          </a:ln>
          <a:effectLst>
            <a:softEdge rad="112500"/>
          </a:effectLst>
        </p:spPr>
      </p:pic>
    </p:spTree>
    <p:extLst>
      <p:ext uri="{BB962C8B-B14F-4D97-AF65-F5344CB8AC3E}">
        <p14:creationId xmlns:p14="http://schemas.microsoft.com/office/powerpoint/2010/main" val="133813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BD4F9F-91F7-4FB4-9AC3-EC748FDC14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5601533"/>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Ezekiel 36:24-28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will take you from the nations, gather you from all the lands and bring you into your own land. </a:t>
            </a:r>
            <a:r>
              <a:rPr lang="en-US" sz="2800" b="1"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cleanse you from all your filthiness and from all your idols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Moreover, I will give you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heart and put a new spirit within you</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remove the heart of stone from your flesh and give you a heart of flesh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My Spirit within you</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cause you to walk in My statutes, and you will be careful to observe My ordinances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live in the land that I gave to your forefathers; so you will be My people, and I will be your God.”</a:t>
            </a:r>
          </a:p>
        </p:txBody>
      </p:sp>
    </p:spTree>
    <p:extLst>
      <p:ext uri="{BB962C8B-B14F-4D97-AF65-F5344CB8AC3E}">
        <p14:creationId xmlns:p14="http://schemas.microsoft.com/office/powerpoint/2010/main" val="371812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16" y="228600"/>
            <a:ext cx="7697569" cy="6400800"/>
          </a:xfrm>
          <a:prstGeom prst="rect">
            <a:avLst/>
          </a:prstGeom>
          <a:ln w="28575">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80EB2-E18D-43F7-8C9A-D1148A792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3200" dirty="0">
                <a:latin typeface="Calibri" panose="020F0502020204030204" pitchFamily="34" charset="0"/>
                <a:cs typeface="Calibri" panose="020F0502020204030204" pitchFamily="34" charset="0"/>
              </a:rPr>
              <a:t>So I prophesied as I was commanded; and as I prophesied, there was a</a:t>
            </a:r>
            <a:r>
              <a:rPr lang="en-US" sz="3200"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noise, and behold, a rattling; and the bones came together, bone to its bone. </a:t>
            </a:r>
            <a:r>
              <a:rPr lang="en-US" sz="3200" baseline="30000" dirty="0">
                <a:latin typeface="Calibri" panose="020F0502020204030204" pitchFamily="34" charset="0"/>
                <a:cs typeface="Calibri" panose="020F0502020204030204" pitchFamily="34" charset="0"/>
              </a:rPr>
              <a:t>8 </a:t>
            </a:r>
            <a:r>
              <a:rPr lang="en-US" sz="3200" dirty="0">
                <a:latin typeface="Calibri" panose="020F0502020204030204" pitchFamily="34" charset="0"/>
                <a:cs typeface="Calibri" panose="020F0502020204030204" pitchFamily="34" charset="0"/>
              </a:rPr>
              <a:t>And I looked, and behold, sinews were on them, and flesh grew and skin covered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9 </a:t>
            </a:r>
            <a:r>
              <a:rPr lang="en-US" sz="32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3200" cap="small" dirty="0">
                <a:latin typeface="Calibri" panose="020F0502020204030204" pitchFamily="34" charset="0"/>
                <a:cs typeface="Calibri" panose="020F0502020204030204" pitchFamily="34" charset="0"/>
              </a:rPr>
              <a:t>God</a:t>
            </a:r>
            <a:r>
              <a:rPr lang="en-US" sz="3200" dirty="0">
                <a:latin typeface="Calibri" panose="020F0502020204030204" pitchFamily="34" charset="0"/>
                <a:cs typeface="Calibri" panose="020F0502020204030204" pitchFamily="34" charset="0"/>
              </a:rPr>
              <a:t>, “Come from the four, . . .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2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80EB2-E18D-43F7-8C9A-D1148A792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3200" dirty="0">
                <a:latin typeface="Calibri" panose="020F0502020204030204" pitchFamily="34" charset="0"/>
                <a:cs typeface="Calibri" panose="020F0502020204030204" pitchFamily="34" charset="0"/>
              </a:rPr>
              <a:t>. . .O breath, and breathe on these slain, that they come to life.”’” </a:t>
            </a:r>
            <a:r>
              <a:rPr lang="en-US" sz="3200" baseline="30000" dirty="0">
                <a:latin typeface="Calibri" panose="020F0502020204030204" pitchFamily="34" charset="0"/>
                <a:cs typeface="Calibri" panose="020F0502020204030204" pitchFamily="34" charset="0"/>
              </a:rPr>
              <a:t>10 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3200" dirty="0">
                <a:latin typeface="Calibri" panose="020F0502020204030204" pitchFamily="34" charset="0"/>
                <a:cs typeface="Calibri" panose="020F0502020204030204" pitchFamily="34" charset="0"/>
              </a:rPr>
              <a:t> and stood on their feet, an exceedingly great army. </a:t>
            </a:r>
            <a:r>
              <a:rPr lang="en-US" sz="3200" baseline="30000" dirty="0">
                <a:latin typeface="Calibri" panose="020F0502020204030204" pitchFamily="34" charset="0"/>
                <a:cs typeface="Calibri" panose="020F0502020204030204" pitchFamily="34" charset="0"/>
              </a:rPr>
              <a:t>11 </a:t>
            </a:r>
            <a:r>
              <a:rPr lang="en-US" sz="3200" dirty="0">
                <a:latin typeface="Calibri" panose="020F0502020204030204" pitchFamily="34" charset="0"/>
                <a:cs typeface="Calibri" panose="020F0502020204030204" pitchFamily="34" charset="0"/>
              </a:rPr>
              <a:t>Then He said to me, “Son of man,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3200" dirty="0">
                <a:latin typeface="Calibri" panose="020F0502020204030204" pitchFamily="34" charset="0"/>
                <a:cs typeface="Calibri" panose="020F0502020204030204" pitchFamily="34" charset="0"/>
              </a:rPr>
              <a:t>; behold, they say, ‘Our bones are dried up and our hope has perished. We are completely cut off’</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644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 y="152400"/>
            <a:ext cx="882015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82947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26" y="91440"/>
            <a:ext cx="8932348"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568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78" y="91440"/>
            <a:ext cx="9018445" cy="667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3:3-5</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17179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370410" y="257175"/>
            <a:ext cx="64031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a:t>
            </a:r>
            <a:r>
              <a:rPr lang="en-US" altLang="en-US">
                <a:effectLst>
                  <a:outerShdw blurRad="38100" dist="38100" dir="2700000" algn="tl">
                    <a:srgbClr val="000000">
                      <a:alpha val="43137"/>
                    </a:srgbClr>
                  </a:outerShdw>
                </a:effectLst>
              </a:rPr>
              <a:t>28:18-20)</a:t>
            </a:r>
            <a:endParaRPr lang="en-US" altLang="en-US" dirty="0">
              <a:effectLst>
                <a:outerShdw blurRad="38100" dist="38100" dir="2700000" algn="tl">
                  <a:srgbClr val="000000">
                    <a:alpha val="43137"/>
                  </a:srgbClr>
                </a:outerShdw>
              </a:effectLst>
            </a:endParaRP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6043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16:27-28</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Son of Man is going to come in the glory of His Father with His angels, and will then repay every man according to his deeds.</a:t>
            </a:r>
            <a:r>
              <a:rPr lang="en-US" sz="3200" baseline="30000" dirty="0">
                <a:effectLst>
                  <a:outerShdw blurRad="38100" dist="38100" dir="2700000" algn="tl">
                    <a:srgbClr val="000000">
                      <a:alpha val="43137"/>
                    </a:srgbClr>
                  </a:outerShdw>
                </a:effectLst>
                <a:latin typeface="Calibri" panose="020F0502020204030204" pitchFamily="34" charset="0"/>
              </a:rPr>
              <a:t>28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Truly I say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some of those who are standing here who will not taste death until they see the Son of Man coming in His 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30803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latin typeface="Calibri" panose="020F0502020204030204" pitchFamily="34" charset="0"/>
                <a:cs typeface="Calibri" panose="020F0502020204030204" pitchFamily="34" charset="0"/>
              </a:rPr>
              <a:t>The declaration of Jesus, “There be some standing here,” etc., Matt. 16:28; Mark 9:1; Luke 9:27. This, according to the opinion of Chrysostom and others (see Lange Comm. on Matt. 16:28), may find its fulfillment in the immediately following Transfiguration. In this event the </a:t>
            </a:r>
            <a:r>
              <a:rPr lang="en-US" sz="3000" i="1" dirty="0" err="1">
                <a:effectLst/>
                <a:latin typeface="Calibri" panose="020F0502020204030204" pitchFamily="34" charset="0"/>
                <a:cs typeface="Calibri" panose="020F0502020204030204" pitchFamily="34" charset="0"/>
              </a:rPr>
              <a:t>Basileia</a:t>
            </a:r>
            <a:r>
              <a:rPr lang="en-US" sz="3000" dirty="0">
                <a:effectLst/>
                <a:latin typeface="Calibri" panose="020F0502020204030204" pitchFamily="34" charset="0"/>
                <a:cs typeface="Calibri" panose="020F0502020204030204" pitchFamily="34" charset="0"/>
              </a:rPr>
              <a:t> was not merely symbolized, but in all its glory was for a moment set up on earth (comp. 2 Peter 1:16–18).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1:16-18</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16 </a:t>
            </a:r>
            <a:r>
              <a:rPr lang="en-US" sz="3000" dirty="0">
                <a:latin typeface="Calibri" panose="020F0502020204030204" pitchFamily="34" charset="0"/>
                <a:cs typeface="Calibri" panose="020F0502020204030204" pitchFamily="34" charset="0"/>
              </a:rPr>
              <a:t>For we did not follow cleverly devised tales when we made known to you the power and coming of our Lord Jesus Christ, but we were eyewitnesses of His majesty. </a:t>
            </a:r>
            <a:r>
              <a:rPr lang="en-US" sz="3000" baseline="30000" dirty="0">
                <a:latin typeface="Calibri" panose="020F0502020204030204" pitchFamily="34" charset="0"/>
                <a:cs typeface="Calibri" panose="020F0502020204030204" pitchFamily="34" charset="0"/>
              </a:rPr>
              <a:t>17 </a:t>
            </a:r>
            <a:r>
              <a:rPr lang="en-US" sz="3000" dirty="0">
                <a:latin typeface="Calibri" panose="020F0502020204030204" pitchFamily="34" charset="0"/>
                <a:cs typeface="Calibri" panose="020F0502020204030204" pitchFamily="34" charset="0"/>
              </a:rPr>
              <a:t>For when He received honor and glory from God the Father, such an utterance as this was made to Him by the Majestic Glory, ‘This is My beloved Son with whom I am well-pleased’— </a:t>
            </a:r>
            <a:r>
              <a:rPr lang="en-US" sz="3000" baseline="30000" dirty="0">
                <a:latin typeface="Calibri" panose="020F0502020204030204" pitchFamily="34" charset="0"/>
                <a:cs typeface="Calibri" panose="020F0502020204030204" pitchFamily="34" charset="0"/>
              </a:rPr>
              <a:t>18 </a:t>
            </a:r>
            <a:r>
              <a:rPr lang="en-US" sz="3000" dirty="0">
                <a:latin typeface="Calibri" panose="020F0502020204030204" pitchFamily="34" charset="0"/>
                <a:cs typeface="Calibri" panose="020F0502020204030204" pitchFamily="34" charset="0"/>
              </a:rPr>
              <a:t>and we ourselves heard this utterance made from heaven when we were with Him on the holy mountain.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1024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337.</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sz="3000" kern="1200" dirty="0">
                <a:effectLst/>
                <a:cs typeface="Calibri" panose="020F0502020204030204" pitchFamily="34" charset="0"/>
              </a:rPr>
              <a:t>“the conjunction with which chapter 17 begins clearly establishes the unbroken continuity of thought between 16:28 and 17:1, as also in the accounts of Mark and Luke where no chapter division occurs.”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600" y="136874"/>
            <a:ext cx="741871" cy="1112806"/>
          </a:xfrm>
          <a:prstGeom prst="rect">
            <a:avLst/>
          </a:prstGeom>
        </p:spPr>
      </p:pic>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3870" y="4310117"/>
            <a:ext cx="3476261" cy="2319569"/>
          </a:xfrm>
          <a:prstGeom prst="rect">
            <a:avLst/>
          </a:prstGeom>
        </p:spPr>
      </p:pic>
    </p:spTree>
    <p:extLst>
      <p:ext uri="{BB962C8B-B14F-4D97-AF65-F5344CB8AC3E}">
        <p14:creationId xmlns:p14="http://schemas.microsoft.com/office/powerpoint/2010/main" val="111289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1447800" y="2262"/>
            <a:ext cx="6019800" cy="1521737"/>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“Preterist ‘Time Texts,’” in </a:t>
            </a:r>
            <a:r>
              <a:rPr lang="en-US" sz="1800" i="1" dirty="0">
                <a:solidFill>
                  <a:schemeClr val="tx1"/>
                </a:solidFill>
                <a:effectLst>
                  <a:outerShdw blurRad="38100" dist="38100" dir="2700000" algn="tl">
                    <a:srgbClr val="000000">
                      <a:alpha val="43137"/>
                    </a:srgbClr>
                  </a:outerShdw>
                </a:effectLst>
              </a:rPr>
              <a:t>The End Times Controversy: The Second Coming under Attack</a:t>
            </a:r>
            <a:r>
              <a:rPr lang="en-US" sz="1800" dirty="0">
                <a:solidFill>
                  <a:schemeClr val="tx1"/>
                </a:solidFill>
                <a:effectLst>
                  <a:outerShdw blurRad="38100" dist="38100" dir="2700000" algn="tl">
                    <a:srgbClr val="000000">
                      <a:alpha val="43137"/>
                    </a:srgbClr>
                  </a:outerShdw>
                </a:effectLst>
              </a:rPr>
              <a:t>, ed. Tim LaHaye and Thomas Ice (Eugene, OR: Harvest House, 2003), 88.</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81150"/>
            <a:ext cx="9144000" cy="5200650"/>
          </a:xfrm>
        </p:spPr>
        <p:txBody>
          <a:bodyPr/>
          <a:lstStyle/>
          <a:p>
            <a:pPr marL="0" indent="0" algn="just">
              <a:buFontTx/>
              <a:buNone/>
              <a:defRPr/>
            </a:pPr>
            <a:r>
              <a:rPr lang="en-US" sz="3000" dirty="0">
                <a:effectLst>
                  <a:outerShdw blurRad="38100" dist="38100" dir="2700000" algn="tl">
                    <a:srgbClr val="000000">
                      <a:alpha val="43137"/>
                    </a:srgbClr>
                  </a:outerShdw>
                </a:effectLst>
              </a:rPr>
              <a:t>“All three accounts of the prophesied event speak of seeing and the kingdom. Matthew says they will see ‘the Son of Man coming in His kingdom,’ emphasizing the person of the Son of Man coming. Mark says, ‘they see the kingdom of God’ and he adds that it will come ‘with power.’ Luke simply says that ‘they see the kingdom of God.’ The transfiguration fits all aspects of the various emphases found in each of the three precise predictions. Matthew’s stress upon the actual, physical presence of the Son of Man is clearly met in the transfiguration because Jesus was personally and visibly present. . . .” </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1447800" y="2262"/>
            <a:ext cx="6019800" cy="1521737"/>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“Preterist ‘Time Texts,’” in </a:t>
            </a:r>
            <a:r>
              <a:rPr lang="en-US" sz="1800" i="1" dirty="0">
                <a:solidFill>
                  <a:schemeClr val="tx1"/>
                </a:solidFill>
                <a:effectLst>
                  <a:outerShdw blurRad="38100" dist="38100" dir="2700000" algn="tl">
                    <a:srgbClr val="000000">
                      <a:alpha val="43137"/>
                    </a:srgbClr>
                  </a:outerShdw>
                </a:effectLst>
              </a:rPr>
              <a:t>The End Times Controversy: The Second Coming under Attack</a:t>
            </a:r>
            <a:r>
              <a:rPr lang="en-US" sz="1800" dirty="0">
                <a:solidFill>
                  <a:schemeClr val="tx1"/>
                </a:solidFill>
                <a:effectLst>
                  <a:outerShdw blurRad="38100" dist="38100" dir="2700000" algn="tl">
                    <a:srgbClr val="000000">
                      <a:alpha val="43137"/>
                    </a:srgbClr>
                  </a:outerShdw>
                </a:effectLst>
              </a:rPr>
              <a:t>, ed. Tim LaHaye and Thomas Ice (Eugene, OR: Harvest House, 2003), 88.</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81150"/>
            <a:ext cx="9144000" cy="5200650"/>
          </a:xfrm>
        </p:spPr>
        <p:txBody>
          <a:bodyPr/>
          <a:lstStyle/>
          <a:p>
            <a:pPr marL="0" indent="0" algn="just">
              <a:buFontTx/>
              <a:buNone/>
              <a:defRPr/>
            </a:pPr>
            <a:r>
              <a:rPr lang="en-US" sz="3000" dirty="0">
                <a:effectLst>
                  <a:outerShdw blurRad="38100" dist="38100" dir="2700000" algn="tl">
                    <a:srgbClr val="000000">
                      <a:alpha val="43137"/>
                    </a:srgbClr>
                  </a:outerShdw>
                </a:effectLst>
              </a:rPr>
              <a:t>“Mark’s emphasis upon a display of the kingdom with ‘power’ was certainly fulfilled by the transfiguration. No one could doubt that the transfiguration certainly fit the definition of a ‘power encounter’ for the disciples. That Jesus appears dressed in the Shekinah glory of God upon the Mount (Mark 9:3) is further evidence to the disciples that He was God and acted with His power. Luke’s simple statement about some who will ‘see the kingdom of God’ is vindicated also by his account (17:28–36). Twice Luke records our Lord describing the transfiguration with the term ‘glory’ (17:31, 32).”</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Tree>
    <p:extLst>
      <p:ext uri="{BB962C8B-B14F-4D97-AF65-F5344CB8AC3E}">
        <p14:creationId xmlns:p14="http://schemas.microsoft.com/office/powerpoint/2010/main" val="3846735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370410" y="257175"/>
            <a:ext cx="64031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41691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21303</TotalTime>
  <Words>1226</Words>
  <Application>Microsoft Office PowerPoint</Application>
  <PresentationFormat>On-screen Show (4:3)</PresentationFormat>
  <Paragraphs>158</Paragraphs>
  <Slides>42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h. The Kingdom is Within Your Midst  (Luke 17:20-21)</vt:lpstr>
      <vt:lpstr>1. Passages from Christ’s ministry</vt:lpstr>
      <vt:lpstr>PowerPoint Presentation</vt:lpstr>
      <vt:lpstr>PowerPoint Presentation</vt:lpstr>
      <vt:lpstr>Clayton Sullivan Clayton Sullivan, Rethinking Realized Eschatology (Macon, GA: Mercer, 1988), 127..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Passages from Christ’s ministry</vt:lpstr>
      <vt:lpstr>PowerPoint Presentation</vt:lpstr>
      <vt:lpstr>E.R. Craven “Excursus on the Basileia,” in Revelation of John, J. P. Lange (New York: Scribner, 1874), 96.</vt:lpstr>
      <vt:lpstr>PowerPoint Presentation</vt:lpstr>
      <vt:lpstr>Alva J. McClain Alva J. McClain, The Greatness of the Kingdom: An Inductive Study of the Kingdom of God as Set Forth in the Scriptures (Grand Rapids: Zondervan, 1959), 337.</vt:lpstr>
      <vt:lpstr>Thomas Ice Thomas Ice, “Preterist ‘Time Texts,’” in The End Times Controversy: The Second Coming under Attack, ed. Tim LaHaye and Thomas Ice (Eugene, OR: Harvest House, 2003), 88.</vt:lpstr>
      <vt:lpstr>Thomas Ice Thomas Ice, “Preterist ‘Time Texts,’” in The End Times Controversy: The Second Coming under Attack, ed. Tim LaHaye and Thomas Ice (Eugene, OR: Harvest House, 2003), 88.</vt:lpstr>
      <vt:lpstr>PowerPoint Presentation</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Jim McGowan</cp:lastModifiedBy>
  <cp:revision>2442</cp:revision>
  <cp:lastPrinted>2018-09-26T16:23:16Z</cp:lastPrinted>
  <dcterms:created xsi:type="dcterms:W3CDTF">2009-03-17T12:21:13Z</dcterms:created>
  <dcterms:modified xsi:type="dcterms:W3CDTF">2018-09-26T16:25:14Z</dcterms:modified>
</cp:coreProperties>
</file>