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43" r:id="rId1"/>
    <p:sldMasterId id="2147484257" r:id="rId2"/>
    <p:sldMasterId id="2147484271" r:id="rId3"/>
  </p:sldMasterIdLst>
  <p:notesMasterIdLst>
    <p:notesMasterId r:id="rId30"/>
  </p:notesMasterIdLst>
  <p:handoutMasterIdLst>
    <p:handoutMasterId r:id="rId31"/>
  </p:handoutMasterIdLst>
  <p:sldIdLst>
    <p:sldId id="409" r:id="rId4"/>
    <p:sldId id="527" r:id="rId5"/>
    <p:sldId id="542" r:id="rId6"/>
    <p:sldId id="544" r:id="rId7"/>
    <p:sldId id="416" r:id="rId8"/>
    <p:sldId id="528" r:id="rId9"/>
    <p:sldId id="545" r:id="rId10"/>
    <p:sldId id="529" r:id="rId11"/>
    <p:sldId id="530" r:id="rId12"/>
    <p:sldId id="531" r:id="rId13"/>
    <p:sldId id="546" r:id="rId14"/>
    <p:sldId id="543" r:id="rId15"/>
    <p:sldId id="532" r:id="rId16"/>
    <p:sldId id="533" r:id="rId17"/>
    <p:sldId id="535" r:id="rId18"/>
    <p:sldId id="495" r:id="rId19"/>
    <p:sldId id="536" r:id="rId20"/>
    <p:sldId id="547" r:id="rId21"/>
    <p:sldId id="548" r:id="rId22"/>
    <p:sldId id="522" r:id="rId23"/>
    <p:sldId id="537" r:id="rId24"/>
    <p:sldId id="538" r:id="rId25"/>
    <p:sldId id="539" r:id="rId26"/>
    <p:sldId id="540" r:id="rId27"/>
    <p:sldId id="549" r:id="rId28"/>
    <p:sldId id="541" r:id="rId2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42B7D8"/>
    <a:srgbClr val="95E24F"/>
    <a:srgbClr val="296F83"/>
    <a:srgbClr val="F1D705"/>
    <a:srgbClr val="C8B205"/>
    <a:srgbClr val="E5CB08"/>
    <a:srgbClr val="FADF18"/>
    <a:srgbClr val="FFD411"/>
    <a:srgbClr val="FFF0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5" autoAdjust="0"/>
    <p:restoredTop sz="96353" autoAdjust="0"/>
  </p:normalViewPr>
  <p:slideViewPr>
    <p:cSldViewPr snapToGrid="0" snapToObjects="1">
      <p:cViewPr>
        <p:scale>
          <a:sx n="75" d="100"/>
          <a:sy n="75" d="100"/>
        </p:scale>
        <p:origin x="-80" y="-96"/>
      </p:cViewPr>
      <p:guideLst>
        <p:guide orient="horz" pos="2160"/>
        <p:guide pos="2880"/>
      </p:guideLst>
    </p:cSldViewPr>
  </p:slideViewPr>
  <p:outlineViewPr>
    <p:cViewPr>
      <p:scale>
        <a:sx n="33" d="100"/>
        <a:sy n="33" d="100"/>
      </p:scale>
      <p:origin x="0" y="122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7" d="100"/>
          <a:sy n="67" d="100"/>
        </p:scale>
        <p:origin x="-2968" y="-11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19AF68AB-CB17-48E5-8596-3D011E7DD92B}"/>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a:t>Alex Garcia - God's Design for Pleasure</a:t>
            </a:r>
          </a:p>
        </p:txBody>
      </p:sp>
      <p:sp>
        <p:nvSpPr>
          <p:cNvPr id="3" name="Date Placeholder 2">
            <a:extLst>
              <a:ext uri="{FF2B5EF4-FFF2-40B4-BE49-F238E27FC236}">
                <a16:creationId xmlns="" xmlns:a16="http://schemas.microsoft.com/office/drawing/2014/main" id="{11B9951F-8E8C-4065-931D-C3BD06B088B6}"/>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r>
              <a:rPr lang="en-US"/>
              <a:t>03/04/2018</a:t>
            </a:r>
          </a:p>
        </p:txBody>
      </p:sp>
      <p:sp>
        <p:nvSpPr>
          <p:cNvPr id="4" name="Footer Placeholder 3">
            <a:extLst>
              <a:ext uri="{FF2B5EF4-FFF2-40B4-BE49-F238E27FC236}">
                <a16:creationId xmlns="" xmlns:a16="http://schemas.microsoft.com/office/drawing/2014/main" id="{242E9034-0A86-466A-9541-F56F10BBBBB4}"/>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US"/>
              <a:t>Sugar Land Bible Church</a:t>
            </a:r>
          </a:p>
        </p:txBody>
      </p:sp>
      <p:sp>
        <p:nvSpPr>
          <p:cNvPr id="5" name="Slide Number Placeholder 4">
            <a:extLst>
              <a:ext uri="{FF2B5EF4-FFF2-40B4-BE49-F238E27FC236}">
                <a16:creationId xmlns="" xmlns:a16="http://schemas.microsoft.com/office/drawing/2014/main" id="{89C487FA-BC24-4112-8C2F-80F9DF59D635}"/>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02072554-737E-423C-87A6-A2B382292DEF}" type="slidenum">
              <a:rPr lang="en-US" smtClean="0"/>
              <a:t>‹#›</a:t>
            </a:fld>
            <a:endParaRPr lang="en-US"/>
          </a:p>
        </p:txBody>
      </p:sp>
    </p:spTree>
    <p:extLst>
      <p:ext uri="{BB962C8B-B14F-4D97-AF65-F5344CB8AC3E}">
        <p14:creationId xmlns:p14="http://schemas.microsoft.com/office/powerpoint/2010/main" val="247152492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a:t>Alex Garcia - God's Design for Pleasure</a:t>
            </a:r>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r>
              <a:rPr lang="en-US"/>
              <a:t>03/04/2018</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r>
              <a:rPr lang="en-US"/>
              <a:t>Sugar Land Bible Church</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F72BD60-DECC-BF4D-8CCF-133AC414370C}" type="slidenum">
              <a:rPr lang="en-US" smtClean="0"/>
              <a:t>‹#›</a:t>
            </a:fld>
            <a:endParaRPr lang="en-US"/>
          </a:p>
        </p:txBody>
      </p:sp>
    </p:spTree>
    <p:extLst>
      <p:ext uri="{BB962C8B-B14F-4D97-AF65-F5344CB8AC3E}">
        <p14:creationId xmlns:p14="http://schemas.microsoft.com/office/powerpoint/2010/main" val="324934278"/>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BF43F5-2A89-144D-A665-E581B43AC6E1}" type="datetimeFigureOut">
              <a:rPr lang="en-US" smtClean="0"/>
              <a:t>9/21/18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02370-9FA5-144E-9D80-0809FD596C27}" type="slidenum">
              <a:rPr lang="en-US" smtClean="0"/>
              <a:t>‹#›</a:t>
            </a:fld>
            <a:endParaRPr lang="en-US"/>
          </a:p>
        </p:txBody>
      </p:sp>
    </p:spTree>
    <p:extLst>
      <p:ext uri="{BB962C8B-B14F-4D97-AF65-F5344CB8AC3E}">
        <p14:creationId xmlns:p14="http://schemas.microsoft.com/office/powerpoint/2010/main" val="4252911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BF43F5-2A89-144D-A665-E581B43AC6E1}" type="datetimeFigureOut">
              <a:rPr lang="en-US" smtClean="0"/>
              <a:t>9/21/18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FFE51-FDF7-0D4B-B804-F980C74C6DC8}" type="slidenum">
              <a:rPr lang="en-US" smtClean="0"/>
              <a:t>‹#›</a:t>
            </a:fld>
            <a:endParaRPr lang="en-US"/>
          </a:p>
        </p:txBody>
      </p:sp>
    </p:spTree>
    <p:extLst>
      <p:ext uri="{BB962C8B-B14F-4D97-AF65-F5344CB8AC3E}">
        <p14:creationId xmlns:p14="http://schemas.microsoft.com/office/powerpoint/2010/main" val="1689064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BF43F5-2A89-144D-A665-E581B43AC6E1}" type="datetimeFigureOut">
              <a:rPr lang="en-US" smtClean="0"/>
              <a:t>9/21/18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FFE51-FDF7-0D4B-B804-F980C74C6DC8}" type="slidenum">
              <a:rPr lang="en-US" smtClean="0"/>
              <a:t>‹#›</a:t>
            </a:fld>
            <a:endParaRPr lang="en-US"/>
          </a:p>
        </p:txBody>
      </p:sp>
    </p:spTree>
    <p:extLst>
      <p:ext uri="{BB962C8B-B14F-4D97-AF65-F5344CB8AC3E}">
        <p14:creationId xmlns:p14="http://schemas.microsoft.com/office/powerpoint/2010/main" val="3261183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90224201"/>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VerseQuot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5737557" y="6190645"/>
            <a:ext cx="2942100" cy="428129"/>
          </a:xfrm>
          <a:prstGeom prst="rect">
            <a:avLst/>
          </a:prstGeom>
        </p:spPr>
        <p:txBody>
          <a:bodyPr/>
          <a:lstStyle>
            <a:lvl1pPr algn="r">
              <a:defRPr sz="1700" spc="268"/>
            </a:lvl1pPr>
          </a:lstStyle>
          <a:p>
            <a:r>
              <a:t>Title Text</a:t>
            </a:r>
          </a:p>
        </p:txBody>
      </p:sp>
      <p:sp>
        <p:nvSpPr>
          <p:cNvPr id="66" name="Body Level One…"/>
          <p:cNvSpPr txBox="1">
            <a:spLocks noGrp="1"/>
          </p:cNvSpPr>
          <p:nvPr>
            <p:ph type="body" idx="1"/>
          </p:nvPr>
        </p:nvSpPr>
        <p:spPr>
          <a:xfrm>
            <a:off x="464344" y="532720"/>
            <a:ext cx="8215313" cy="5258481"/>
          </a:xfrm>
          <a:prstGeom prst="rect">
            <a:avLst/>
          </a:prstGeom>
        </p:spPr>
        <p:txBody>
          <a:bodyPr/>
          <a:lstStyle>
            <a:lvl1pPr marL="0" indent="0">
              <a:buClrTx/>
              <a:buSzTx/>
              <a:buNone/>
              <a:defRPr sz="5000"/>
            </a:lvl1pPr>
            <a:lvl2pPr marL="0" indent="96012">
              <a:buClrTx/>
              <a:buSzTx/>
              <a:buNone/>
              <a:defRPr sz="5000"/>
            </a:lvl2pPr>
            <a:lvl3pPr marL="0" indent="192024">
              <a:buClrTx/>
              <a:buSzTx/>
              <a:buNone/>
              <a:defRPr sz="5000"/>
            </a:lvl3pPr>
            <a:lvl4pPr marL="0" indent="288036">
              <a:buClrTx/>
              <a:buSzTx/>
              <a:buNone/>
              <a:defRPr sz="5000"/>
            </a:lvl4pPr>
            <a:lvl5pPr marL="0" indent="384048">
              <a:buClrTx/>
              <a:buSzTx/>
              <a:buNone/>
              <a:defRPr sz="5000"/>
            </a:lvl5p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28929828"/>
      </p:ext>
    </p:extLst>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BF43F5-2A89-144D-A665-E581B43AC6E1}" type="datetimeFigureOut">
              <a:rPr lang="en-US" smtClean="0">
                <a:solidFill>
                  <a:prstClr val="white">
                    <a:tint val="75000"/>
                  </a:prstClr>
                </a:solidFill>
                <a:latin typeface="Calibri"/>
              </a:rPr>
              <a:pPr/>
              <a:t>9/21/18</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80102370-9FA5-144E-9D80-0809FD596C27}"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600024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BF43F5-2A89-144D-A665-E581B43AC6E1}" type="datetimeFigureOut">
              <a:rPr lang="en-US" smtClean="0">
                <a:solidFill>
                  <a:prstClr val="white">
                    <a:tint val="75000"/>
                  </a:prstClr>
                </a:solidFill>
                <a:latin typeface="Calibri"/>
              </a:rPr>
              <a:pPr/>
              <a:t>9/21/18</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62BFFE51-FDF7-0D4B-B804-F980C74C6DC8}"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546470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F43F5-2A89-144D-A665-E581B43AC6E1}" type="datetimeFigureOut">
              <a:rPr lang="en-US" smtClean="0">
                <a:solidFill>
                  <a:prstClr val="white">
                    <a:tint val="75000"/>
                  </a:prstClr>
                </a:solidFill>
                <a:latin typeface="Calibri"/>
              </a:rPr>
              <a:pPr/>
              <a:t>9/21/18</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62BFFE51-FDF7-0D4B-B804-F980C74C6DC8}"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845301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BF43F5-2A89-144D-A665-E581B43AC6E1}" type="datetimeFigureOut">
              <a:rPr lang="en-US" smtClean="0">
                <a:solidFill>
                  <a:prstClr val="white">
                    <a:tint val="75000"/>
                  </a:prstClr>
                </a:solidFill>
                <a:latin typeface="Calibri"/>
              </a:rPr>
              <a:pPr/>
              <a:t>9/21/18</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62BFFE51-FDF7-0D4B-B804-F980C74C6DC8}"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91374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BF43F5-2A89-144D-A665-E581B43AC6E1}" type="datetimeFigureOut">
              <a:rPr lang="en-US" smtClean="0">
                <a:solidFill>
                  <a:prstClr val="white">
                    <a:tint val="75000"/>
                  </a:prstClr>
                </a:solidFill>
                <a:latin typeface="Calibri"/>
              </a:rPr>
              <a:pPr/>
              <a:t>9/21/18</a:t>
            </a:fld>
            <a:endParaRPr lang="en-US">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62BFFE51-FDF7-0D4B-B804-F980C74C6DC8}"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600813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BF43F5-2A89-144D-A665-E581B43AC6E1}" type="datetimeFigureOut">
              <a:rPr lang="en-US" smtClean="0">
                <a:solidFill>
                  <a:prstClr val="white">
                    <a:tint val="75000"/>
                  </a:prstClr>
                </a:solidFill>
                <a:latin typeface="Calibri"/>
              </a:rPr>
              <a:pPr/>
              <a:t>9/21/18</a:t>
            </a:fld>
            <a:endParaRPr lang="en-US">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62BFFE51-FDF7-0D4B-B804-F980C74C6DC8}"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59155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BF43F5-2A89-144D-A665-E581B43AC6E1}" type="datetimeFigureOut">
              <a:rPr lang="en-US" smtClean="0"/>
              <a:t>9/21/18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FFE51-FDF7-0D4B-B804-F980C74C6DC8}" type="slidenum">
              <a:rPr lang="en-US" smtClean="0"/>
              <a:t>‹#›</a:t>
            </a:fld>
            <a:endParaRPr lang="en-US"/>
          </a:p>
        </p:txBody>
      </p:sp>
    </p:spTree>
    <p:extLst>
      <p:ext uri="{BB962C8B-B14F-4D97-AF65-F5344CB8AC3E}">
        <p14:creationId xmlns:p14="http://schemas.microsoft.com/office/powerpoint/2010/main" val="275221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F43F5-2A89-144D-A665-E581B43AC6E1}" type="datetimeFigureOut">
              <a:rPr lang="en-US" smtClean="0">
                <a:solidFill>
                  <a:prstClr val="white">
                    <a:tint val="75000"/>
                  </a:prstClr>
                </a:solidFill>
                <a:latin typeface="Calibri"/>
              </a:rPr>
              <a:pPr/>
              <a:t>9/21/18</a:t>
            </a:fld>
            <a:endParaRPr lang="en-US">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62BFFE51-FDF7-0D4B-B804-F980C74C6DC8}"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084434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BF43F5-2A89-144D-A665-E581B43AC6E1}" type="datetimeFigureOut">
              <a:rPr lang="en-US" smtClean="0">
                <a:solidFill>
                  <a:prstClr val="white">
                    <a:tint val="75000"/>
                  </a:prstClr>
                </a:solidFill>
                <a:latin typeface="Calibri"/>
              </a:rPr>
              <a:pPr/>
              <a:t>9/21/18</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655108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BF43F5-2A89-144D-A665-E581B43AC6E1}" type="datetimeFigureOut">
              <a:rPr lang="en-US" smtClean="0">
                <a:solidFill>
                  <a:prstClr val="white">
                    <a:tint val="75000"/>
                  </a:prstClr>
                </a:solidFill>
                <a:latin typeface="Calibri"/>
              </a:rPr>
              <a:pPr/>
              <a:t>9/21/18</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62BFFE51-FDF7-0D4B-B804-F980C74C6DC8}"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279566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BF43F5-2A89-144D-A665-E581B43AC6E1}" type="datetimeFigureOut">
              <a:rPr lang="en-US" smtClean="0">
                <a:solidFill>
                  <a:prstClr val="white">
                    <a:tint val="75000"/>
                  </a:prstClr>
                </a:solidFill>
                <a:latin typeface="Calibri"/>
              </a:rPr>
              <a:pPr/>
              <a:t>9/21/18</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62BFFE51-FDF7-0D4B-B804-F980C74C6DC8}"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4222991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BF43F5-2A89-144D-A665-E581B43AC6E1}" type="datetimeFigureOut">
              <a:rPr lang="en-US" smtClean="0">
                <a:solidFill>
                  <a:prstClr val="white">
                    <a:tint val="75000"/>
                  </a:prstClr>
                </a:solidFill>
                <a:latin typeface="Calibri"/>
              </a:rPr>
              <a:pPr/>
              <a:t>9/21/18</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62BFFE51-FDF7-0D4B-B804-F980C74C6DC8}"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485822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rgbClr val="EEECE1"/>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rgbClr val="EEECE1"/>
              </a:buClr>
              <a:buSzPct val="75000"/>
              <a:buFont typeface="Wingdings" panose="05000000000000000000" pitchFamily="2" charset="2"/>
              <a:buChar char="n"/>
              <a:defRPr/>
            </a:pPr>
            <a:endParaRPr lang="en-US" altLang="en-US" sz="3200" dirty="0">
              <a:solidFill>
                <a:prstClr val="white"/>
              </a:solidFill>
              <a:latin typeface="Calibri" panose="020F0502020204030204" pitchFamily="34" charset="0"/>
            </a:endParaRPr>
          </a:p>
        </p:txBody>
      </p:sp>
    </p:spTree>
    <p:extLst>
      <p:ext uri="{BB962C8B-B14F-4D97-AF65-F5344CB8AC3E}">
        <p14:creationId xmlns:p14="http://schemas.microsoft.com/office/powerpoint/2010/main" val="3566371203"/>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VerseQuot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5737557" y="6190645"/>
            <a:ext cx="2942100" cy="428129"/>
          </a:xfrm>
          <a:prstGeom prst="rect">
            <a:avLst/>
          </a:prstGeom>
        </p:spPr>
        <p:txBody>
          <a:bodyPr/>
          <a:lstStyle>
            <a:lvl1pPr algn="r">
              <a:defRPr sz="1700" spc="268"/>
            </a:lvl1pPr>
          </a:lstStyle>
          <a:p>
            <a:r>
              <a:t>Title Text</a:t>
            </a:r>
          </a:p>
        </p:txBody>
      </p:sp>
      <p:sp>
        <p:nvSpPr>
          <p:cNvPr id="66" name="Body Level One…"/>
          <p:cNvSpPr txBox="1">
            <a:spLocks noGrp="1"/>
          </p:cNvSpPr>
          <p:nvPr>
            <p:ph type="body" idx="1"/>
          </p:nvPr>
        </p:nvSpPr>
        <p:spPr>
          <a:xfrm>
            <a:off x="464344" y="532720"/>
            <a:ext cx="8215313" cy="5258481"/>
          </a:xfrm>
          <a:prstGeom prst="rect">
            <a:avLst/>
          </a:prstGeom>
        </p:spPr>
        <p:txBody>
          <a:bodyPr/>
          <a:lstStyle>
            <a:lvl1pPr marL="0" indent="0">
              <a:buClrTx/>
              <a:buSzTx/>
              <a:buNone/>
              <a:defRPr sz="5000"/>
            </a:lvl1pPr>
            <a:lvl2pPr marL="0" indent="96012">
              <a:buClrTx/>
              <a:buSzTx/>
              <a:buNone/>
              <a:defRPr sz="5000"/>
            </a:lvl2pPr>
            <a:lvl3pPr marL="0" indent="192024">
              <a:buClrTx/>
              <a:buSzTx/>
              <a:buNone/>
              <a:defRPr sz="5000"/>
            </a:lvl3pPr>
            <a:lvl4pPr marL="0" indent="288036">
              <a:buClrTx/>
              <a:buSzTx/>
              <a:buNone/>
              <a:defRPr sz="5000"/>
            </a:lvl4pPr>
            <a:lvl5pPr marL="0" indent="384048">
              <a:buClrTx/>
              <a:buSzTx/>
              <a:buNone/>
              <a:defRPr sz="5000"/>
            </a:lvl5p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rPr>
                <a:solidFill>
                  <a:prstClr val="white">
                    <a:tint val="75000"/>
                  </a:prstClr>
                </a:solidFill>
                <a:latin typeface="Calibri"/>
              </a:rPr>
              <a:pPr/>
              <a:t>‹#›</a:t>
            </a:fld>
            <a:endParaRPr>
              <a:solidFill>
                <a:prstClr val="white">
                  <a:tint val="75000"/>
                </a:prstClr>
              </a:solidFill>
              <a:latin typeface="Calibri"/>
            </a:endParaRPr>
          </a:p>
        </p:txBody>
      </p:sp>
    </p:spTree>
    <p:extLst>
      <p:ext uri="{BB962C8B-B14F-4D97-AF65-F5344CB8AC3E}">
        <p14:creationId xmlns:p14="http://schemas.microsoft.com/office/powerpoint/2010/main" val="2069608815"/>
      </p:ext>
    </p:extLst>
  </p:cSld>
  <p:clrMapOvr>
    <a:masterClrMapping/>
  </p:clrMapOvr>
  <p:transition xmlns:p14="http://schemas.microsoft.com/office/powerpoint/2010/mai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BF43F5-2A89-144D-A665-E581B43AC6E1}" type="datetimeFigureOut">
              <a:rPr lang="en-US" smtClean="0">
                <a:solidFill>
                  <a:prstClr val="white">
                    <a:tint val="75000"/>
                  </a:prstClr>
                </a:solidFill>
                <a:latin typeface="Calibri"/>
              </a:rPr>
              <a:pPr/>
              <a:t>9/21/18</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80102370-9FA5-144E-9D80-0809FD596C27}"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924364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BF43F5-2A89-144D-A665-E581B43AC6E1}" type="datetimeFigureOut">
              <a:rPr lang="en-US" smtClean="0">
                <a:solidFill>
                  <a:prstClr val="white">
                    <a:tint val="75000"/>
                  </a:prstClr>
                </a:solidFill>
                <a:latin typeface="Calibri"/>
              </a:rPr>
              <a:pPr/>
              <a:t>9/21/18</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62BFFE51-FDF7-0D4B-B804-F980C74C6DC8}"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9649906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F43F5-2A89-144D-A665-E581B43AC6E1}" type="datetimeFigureOut">
              <a:rPr lang="en-US" smtClean="0">
                <a:solidFill>
                  <a:prstClr val="white">
                    <a:tint val="75000"/>
                  </a:prstClr>
                </a:solidFill>
                <a:latin typeface="Calibri"/>
              </a:rPr>
              <a:pPr/>
              <a:t>9/21/18</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62BFFE51-FDF7-0D4B-B804-F980C74C6DC8}"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888405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F43F5-2A89-144D-A665-E581B43AC6E1}" type="datetimeFigureOut">
              <a:rPr lang="en-US" smtClean="0"/>
              <a:t>9/21/18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FFE51-FDF7-0D4B-B804-F980C74C6DC8}" type="slidenum">
              <a:rPr lang="en-US" smtClean="0"/>
              <a:t>‹#›</a:t>
            </a:fld>
            <a:endParaRPr lang="en-US"/>
          </a:p>
        </p:txBody>
      </p:sp>
    </p:spTree>
    <p:extLst>
      <p:ext uri="{BB962C8B-B14F-4D97-AF65-F5344CB8AC3E}">
        <p14:creationId xmlns:p14="http://schemas.microsoft.com/office/powerpoint/2010/main" val="3068704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BF43F5-2A89-144D-A665-E581B43AC6E1}" type="datetimeFigureOut">
              <a:rPr lang="en-US" smtClean="0">
                <a:solidFill>
                  <a:prstClr val="white">
                    <a:tint val="75000"/>
                  </a:prstClr>
                </a:solidFill>
                <a:latin typeface="Calibri"/>
              </a:rPr>
              <a:pPr/>
              <a:t>9/21/18</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62BFFE51-FDF7-0D4B-B804-F980C74C6DC8}"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443968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BF43F5-2A89-144D-A665-E581B43AC6E1}" type="datetimeFigureOut">
              <a:rPr lang="en-US" smtClean="0">
                <a:solidFill>
                  <a:prstClr val="white">
                    <a:tint val="75000"/>
                  </a:prstClr>
                </a:solidFill>
                <a:latin typeface="Calibri"/>
              </a:rPr>
              <a:pPr/>
              <a:t>9/21/18</a:t>
            </a:fld>
            <a:endParaRPr lang="en-US">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62BFFE51-FDF7-0D4B-B804-F980C74C6DC8}"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105301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BF43F5-2A89-144D-A665-E581B43AC6E1}" type="datetimeFigureOut">
              <a:rPr lang="en-US" smtClean="0">
                <a:solidFill>
                  <a:prstClr val="white">
                    <a:tint val="75000"/>
                  </a:prstClr>
                </a:solidFill>
                <a:latin typeface="Calibri"/>
              </a:rPr>
              <a:pPr/>
              <a:t>9/21/18</a:t>
            </a:fld>
            <a:endParaRPr lang="en-US">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62BFFE51-FDF7-0D4B-B804-F980C74C6DC8}"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86568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F43F5-2A89-144D-A665-E581B43AC6E1}" type="datetimeFigureOut">
              <a:rPr lang="en-US" smtClean="0">
                <a:solidFill>
                  <a:prstClr val="white">
                    <a:tint val="75000"/>
                  </a:prstClr>
                </a:solidFill>
                <a:latin typeface="Calibri"/>
              </a:rPr>
              <a:pPr/>
              <a:t>9/21/18</a:t>
            </a:fld>
            <a:endParaRPr lang="en-US">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62BFFE51-FDF7-0D4B-B804-F980C74C6DC8}"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1021038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BF43F5-2A89-144D-A665-E581B43AC6E1}" type="datetimeFigureOut">
              <a:rPr lang="en-US" smtClean="0">
                <a:solidFill>
                  <a:prstClr val="white">
                    <a:tint val="75000"/>
                  </a:prstClr>
                </a:solidFill>
                <a:latin typeface="Calibri"/>
              </a:rPr>
              <a:pPr/>
              <a:t>9/21/18</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882755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BF43F5-2A89-144D-A665-E581B43AC6E1}" type="datetimeFigureOut">
              <a:rPr lang="en-US" smtClean="0">
                <a:solidFill>
                  <a:prstClr val="white">
                    <a:tint val="75000"/>
                  </a:prstClr>
                </a:solidFill>
                <a:latin typeface="Calibri"/>
              </a:rPr>
              <a:pPr/>
              <a:t>9/21/18</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62BFFE51-FDF7-0D4B-B804-F980C74C6DC8}"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8795441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BF43F5-2A89-144D-A665-E581B43AC6E1}" type="datetimeFigureOut">
              <a:rPr lang="en-US" smtClean="0">
                <a:solidFill>
                  <a:prstClr val="white">
                    <a:tint val="75000"/>
                  </a:prstClr>
                </a:solidFill>
                <a:latin typeface="Calibri"/>
              </a:rPr>
              <a:pPr/>
              <a:t>9/21/18</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62BFFE51-FDF7-0D4B-B804-F980C74C6DC8}"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4116004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BF43F5-2A89-144D-A665-E581B43AC6E1}" type="datetimeFigureOut">
              <a:rPr lang="en-US" smtClean="0">
                <a:solidFill>
                  <a:prstClr val="white">
                    <a:tint val="75000"/>
                  </a:prstClr>
                </a:solidFill>
                <a:latin typeface="Calibri"/>
              </a:rPr>
              <a:pPr/>
              <a:t>9/21/18</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62BFFE51-FDF7-0D4B-B804-F980C74C6DC8}"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91801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rgbClr val="EEECE1"/>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rgbClr val="EEECE1"/>
              </a:buClr>
              <a:buSzPct val="75000"/>
              <a:buFont typeface="Wingdings" panose="05000000000000000000" pitchFamily="2" charset="2"/>
              <a:buChar char="n"/>
              <a:defRPr/>
            </a:pPr>
            <a:endParaRPr lang="en-US" altLang="en-US" sz="3200" dirty="0">
              <a:solidFill>
                <a:prstClr val="white"/>
              </a:solidFill>
              <a:latin typeface="Calibri" panose="020F0502020204030204" pitchFamily="34" charset="0"/>
            </a:endParaRPr>
          </a:p>
        </p:txBody>
      </p:sp>
    </p:spTree>
    <p:extLst>
      <p:ext uri="{BB962C8B-B14F-4D97-AF65-F5344CB8AC3E}">
        <p14:creationId xmlns:p14="http://schemas.microsoft.com/office/powerpoint/2010/main" val="856675593"/>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VerseQuot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5737557" y="6190645"/>
            <a:ext cx="2942100" cy="428129"/>
          </a:xfrm>
          <a:prstGeom prst="rect">
            <a:avLst/>
          </a:prstGeom>
        </p:spPr>
        <p:txBody>
          <a:bodyPr/>
          <a:lstStyle>
            <a:lvl1pPr algn="r">
              <a:defRPr sz="1700" spc="268"/>
            </a:lvl1pPr>
          </a:lstStyle>
          <a:p>
            <a:r>
              <a:t>Title Text</a:t>
            </a:r>
          </a:p>
        </p:txBody>
      </p:sp>
      <p:sp>
        <p:nvSpPr>
          <p:cNvPr id="66" name="Body Level One…"/>
          <p:cNvSpPr txBox="1">
            <a:spLocks noGrp="1"/>
          </p:cNvSpPr>
          <p:nvPr>
            <p:ph type="body" idx="1"/>
          </p:nvPr>
        </p:nvSpPr>
        <p:spPr>
          <a:xfrm>
            <a:off x="464344" y="532720"/>
            <a:ext cx="8215313" cy="5258481"/>
          </a:xfrm>
          <a:prstGeom prst="rect">
            <a:avLst/>
          </a:prstGeom>
        </p:spPr>
        <p:txBody>
          <a:bodyPr/>
          <a:lstStyle>
            <a:lvl1pPr marL="0" indent="0">
              <a:buClrTx/>
              <a:buSzTx/>
              <a:buNone/>
              <a:defRPr sz="5000"/>
            </a:lvl1pPr>
            <a:lvl2pPr marL="0" indent="96012">
              <a:buClrTx/>
              <a:buSzTx/>
              <a:buNone/>
              <a:defRPr sz="5000"/>
            </a:lvl2pPr>
            <a:lvl3pPr marL="0" indent="192024">
              <a:buClrTx/>
              <a:buSzTx/>
              <a:buNone/>
              <a:defRPr sz="5000"/>
            </a:lvl3pPr>
            <a:lvl4pPr marL="0" indent="288036">
              <a:buClrTx/>
              <a:buSzTx/>
              <a:buNone/>
              <a:defRPr sz="5000"/>
            </a:lvl4pPr>
            <a:lvl5pPr marL="0" indent="384048">
              <a:buClrTx/>
              <a:buSzTx/>
              <a:buNone/>
              <a:defRPr sz="5000"/>
            </a:lvl5p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rPr>
                <a:solidFill>
                  <a:prstClr val="white">
                    <a:tint val="75000"/>
                  </a:prstClr>
                </a:solidFill>
                <a:latin typeface="Calibri"/>
              </a:rPr>
              <a:pPr/>
              <a:t>‹#›</a:t>
            </a:fld>
            <a:endParaRPr>
              <a:solidFill>
                <a:prstClr val="white">
                  <a:tint val="75000"/>
                </a:prstClr>
              </a:solidFill>
              <a:latin typeface="Calibri"/>
            </a:endParaRPr>
          </a:p>
        </p:txBody>
      </p:sp>
    </p:spTree>
    <p:extLst>
      <p:ext uri="{BB962C8B-B14F-4D97-AF65-F5344CB8AC3E}">
        <p14:creationId xmlns:p14="http://schemas.microsoft.com/office/powerpoint/2010/main" val="934999704"/>
      </p:ext>
    </p:extLst>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BF43F5-2A89-144D-A665-E581B43AC6E1}" type="datetimeFigureOut">
              <a:rPr lang="en-US" smtClean="0"/>
              <a:t>9/21/18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FFE51-FDF7-0D4B-B804-F980C74C6DC8}" type="slidenum">
              <a:rPr lang="en-US" smtClean="0"/>
              <a:t>‹#›</a:t>
            </a:fld>
            <a:endParaRPr lang="en-US"/>
          </a:p>
        </p:txBody>
      </p:sp>
    </p:spTree>
    <p:extLst>
      <p:ext uri="{BB962C8B-B14F-4D97-AF65-F5344CB8AC3E}">
        <p14:creationId xmlns:p14="http://schemas.microsoft.com/office/powerpoint/2010/main" val="1233713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BF43F5-2A89-144D-A665-E581B43AC6E1}" type="datetimeFigureOut">
              <a:rPr lang="en-US" smtClean="0"/>
              <a:t>9/21/18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BFFE51-FDF7-0D4B-B804-F980C74C6DC8}" type="slidenum">
              <a:rPr lang="en-US" smtClean="0"/>
              <a:t>‹#›</a:t>
            </a:fld>
            <a:endParaRPr lang="en-US"/>
          </a:p>
        </p:txBody>
      </p:sp>
    </p:spTree>
    <p:extLst>
      <p:ext uri="{BB962C8B-B14F-4D97-AF65-F5344CB8AC3E}">
        <p14:creationId xmlns:p14="http://schemas.microsoft.com/office/powerpoint/2010/main" val="2486210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BF43F5-2A89-144D-A665-E581B43AC6E1}" type="datetimeFigureOut">
              <a:rPr lang="en-US" smtClean="0"/>
              <a:t>9/21/18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BFFE51-FDF7-0D4B-B804-F980C74C6DC8}" type="slidenum">
              <a:rPr lang="en-US" smtClean="0"/>
              <a:t>‹#›</a:t>
            </a:fld>
            <a:endParaRPr lang="en-US"/>
          </a:p>
        </p:txBody>
      </p:sp>
    </p:spTree>
    <p:extLst>
      <p:ext uri="{BB962C8B-B14F-4D97-AF65-F5344CB8AC3E}">
        <p14:creationId xmlns:p14="http://schemas.microsoft.com/office/powerpoint/2010/main" val="659665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F43F5-2A89-144D-A665-E581B43AC6E1}" type="datetimeFigureOut">
              <a:rPr lang="en-US" smtClean="0"/>
              <a:t>9/21/18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BFFE51-FDF7-0D4B-B804-F980C74C6DC8}" type="slidenum">
              <a:rPr lang="en-US" smtClean="0"/>
              <a:t>‹#›</a:t>
            </a:fld>
            <a:endParaRPr lang="en-US"/>
          </a:p>
        </p:txBody>
      </p:sp>
    </p:spTree>
    <p:extLst>
      <p:ext uri="{BB962C8B-B14F-4D97-AF65-F5344CB8AC3E}">
        <p14:creationId xmlns:p14="http://schemas.microsoft.com/office/powerpoint/2010/main" val="2747226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BF43F5-2A89-144D-A665-E581B43AC6E1}" type="datetimeFigureOut">
              <a:rPr lang="en-US" smtClean="0"/>
              <a:t>9/21/18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extLst>
      <p:ext uri="{BB962C8B-B14F-4D97-AF65-F5344CB8AC3E}">
        <p14:creationId xmlns:p14="http://schemas.microsoft.com/office/powerpoint/2010/main" val="306626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BF43F5-2A89-144D-A665-E581B43AC6E1}" type="datetimeFigureOut">
              <a:rPr lang="en-US" smtClean="0"/>
              <a:t>9/21/18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FFE51-FDF7-0D4B-B804-F980C74C6DC8}" type="slidenum">
              <a:rPr lang="en-US" smtClean="0"/>
              <a:t>‹#›</a:t>
            </a:fld>
            <a:endParaRPr lang="en-US"/>
          </a:p>
        </p:txBody>
      </p:sp>
    </p:spTree>
    <p:extLst>
      <p:ext uri="{BB962C8B-B14F-4D97-AF65-F5344CB8AC3E}">
        <p14:creationId xmlns:p14="http://schemas.microsoft.com/office/powerpoint/2010/main" val="39654500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theme" Target="../theme/theme3.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F43F5-2A89-144D-A665-E581B43AC6E1}" type="datetimeFigureOut">
              <a:rPr lang="en-US" smtClean="0"/>
              <a:t>9/21/18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FFE51-FDF7-0D4B-B804-F980C74C6DC8}" type="slidenum">
              <a:rPr lang="en-US" smtClean="0"/>
              <a:t>‹#›</a:t>
            </a:fld>
            <a:endParaRPr lang="en-US"/>
          </a:p>
        </p:txBody>
      </p:sp>
    </p:spTree>
    <p:extLst>
      <p:ext uri="{BB962C8B-B14F-4D97-AF65-F5344CB8AC3E}">
        <p14:creationId xmlns:p14="http://schemas.microsoft.com/office/powerpoint/2010/main" val="3221230231"/>
      </p:ext>
    </p:extLst>
  </p:cSld>
  <p:clrMap bg1="dk1" tx1="lt1" bg2="dk2" tx2="lt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 id="2147484255" r:id="rId12"/>
    <p:sldLayoutId id="2147484256"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F43F5-2A89-144D-A665-E581B43AC6E1}" type="datetimeFigureOut">
              <a:rPr lang="en-US" smtClean="0">
                <a:solidFill>
                  <a:prstClr val="white">
                    <a:tint val="75000"/>
                  </a:prstClr>
                </a:solidFill>
                <a:latin typeface="Calibri"/>
              </a:rPr>
              <a:pPr/>
              <a:t>9/21/18</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FFE51-FDF7-0D4B-B804-F980C74C6DC8}"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571410775"/>
      </p:ext>
    </p:extLst>
  </p:cSld>
  <p:clrMap bg1="dk1" tx1="lt1" bg2="dk2" tx2="lt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 id="2147484270"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F43F5-2A89-144D-A665-E581B43AC6E1}" type="datetimeFigureOut">
              <a:rPr lang="en-US" smtClean="0">
                <a:solidFill>
                  <a:prstClr val="white">
                    <a:tint val="75000"/>
                  </a:prstClr>
                </a:solidFill>
                <a:latin typeface="Calibri"/>
              </a:rPr>
              <a:pPr/>
              <a:t>9/21/18</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FFE51-FDF7-0D4B-B804-F980C74C6DC8}"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303870990"/>
      </p:ext>
    </p:extLst>
  </p:cSld>
  <p:clrMap bg1="dk1" tx1="lt1" bg2="dk2" tx2="lt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 id="2147484283" r:id="rId12"/>
    <p:sldLayoutId id="214748428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107731" y="207032"/>
            <a:ext cx="8928538" cy="6573330"/>
          </a:xfrm>
        </p:spPr>
        <p:txBody>
          <a:bodyPr>
            <a:noAutofit/>
          </a:bodyPr>
          <a:lstStyle/>
          <a:p>
            <a:pPr marL="0" lvl="0" indent="0" algn="ctr">
              <a:spcBef>
                <a:spcPts val="0"/>
              </a:spcBef>
              <a:buNone/>
            </a:pPr>
            <a:endParaRPr lang="en-US" sz="4800" dirty="0" smtClean="0">
              <a:solidFill>
                <a:srgbClr val="FFFFCC"/>
              </a:solidFill>
              <a:effectLst>
                <a:outerShdw blurRad="38100" dist="38100" dir="2700000" algn="tl">
                  <a:srgbClr val="000000">
                    <a:alpha val="43137"/>
                  </a:srgbClr>
                </a:outerShdw>
              </a:effectLst>
              <a:latin typeface="+mj-lt"/>
              <a:cs typeface="Avenir Book"/>
            </a:endParaRPr>
          </a:p>
          <a:p>
            <a:pPr marL="0" lvl="0" indent="0" algn="ctr">
              <a:spcBef>
                <a:spcPts val="0"/>
              </a:spcBef>
              <a:buNone/>
            </a:pPr>
            <a:endParaRPr lang="en-US" sz="4800" dirty="0" smtClean="0">
              <a:solidFill>
                <a:srgbClr val="FFFFCC"/>
              </a:solidFill>
              <a:effectLst>
                <a:outerShdw blurRad="38100" dist="38100" dir="2700000" algn="tl">
                  <a:srgbClr val="000000">
                    <a:alpha val="43137"/>
                  </a:srgbClr>
                </a:outerShdw>
              </a:effectLst>
              <a:latin typeface="+mj-lt"/>
              <a:cs typeface="Avenir Book"/>
            </a:endParaRPr>
          </a:p>
          <a:p>
            <a:pPr marL="0" lvl="0" indent="0" algn="ctr">
              <a:spcBef>
                <a:spcPts val="0"/>
              </a:spcBef>
              <a:buNone/>
            </a:pPr>
            <a:r>
              <a:rPr lang="en-US" sz="4800" dirty="0" smtClean="0">
                <a:solidFill>
                  <a:srgbClr val="FFFFCC"/>
                </a:solidFill>
                <a:effectLst>
                  <a:outerShdw blurRad="38100" dist="38100" dir="2700000" algn="tl">
                    <a:srgbClr val="000000">
                      <a:alpha val="43137"/>
                    </a:srgbClr>
                  </a:outerShdw>
                </a:effectLst>
                <a:latin typeface="+mj-lt"/>
                <a:cs typeface="Avenir Book"/>
              </a:rPr>
              <a:t>Righteous by Faith</a:t>
            </a:r>
            <a:endParaRPr lang="en-US" sz="4800" dirty="0">
              <a:solidFill>
                <a:srgbClr val="FFFFCC"/>
              </a:solidFill>
              <a:effectLst>
                <a:outerShdw blurRad="38100" dist="38100" dir="2700000" algn="tl">
                  <a:srgbClr val="000000">
                    <a:alpha val="43137"/>
                  </a:srgbClr>
                </a:outerShdw>
              </a:effectLst>
              <a:latin typeface="+mj-lt"/>
              <a:cs typeface="Avenir Book"/>
            </a:endParaRPr>
          </a:p>
          <a:p>
            <a:pPr marL="0" lvl="0" indent="0" algn="ctr">
              <a:spcBef>
                <a:spcPts val="0"/>
              </a:spcBef>
              <a:buNone/>
            </a:pPr>
            <a:r>
              <a:rPr lang="en-US" sz="4800" dirty="0" smtClean="0">
                <a:solidFill>
                  <a:srgbClr val="FFFFCC"/>
                </a:solidFill>
                <a:effectLst>
                  <a:outerShdw blurRad="38100" dist="38100" dir="2700000" algn="tl">
                    <a:srgbClr val="000000">
                      <a:alpha val="43137"/>
                    </a:srgbClr>
                  </a:outerShdw>
                </a:effectLst>
                <a:latin typeface="+mj-lt"/>
                <a:cs typeface="Avenir Book"/>
              </a:rPr>
              <a:t>Romans 1:16-17</a:t>
            </a:r>
            <a:endParaRPr lang="en-US" sz="3600" dirty="0">
              <a:effectLst>
                <a:outerShdw blurRad="38100" dist="38100" dir="2700000" algn="tl">
                  <a:srgbClr val="000000">
                    <a:alpha val="43137"/>
                  </a:srgbClr>
                </a:outerShdw>
              </a:effectLst>
              <a:latin typeface="+mj-lt"/>
              <a:cs typeface="Avenir Book"/>
            </a:endParaRPr>
          </a:p>
          <a:p>
            <a:pPr marL="0" lvl="0" indent="0" algn="ctr">
              <a:spcBef>
                <a:spcPts val="0"/>
              </a:spcBef>
              <a:buNone/>
            </a:pPr>
            <a:endParaRPr lang="en-US" sz="3600" dirty="0">
              <a:effectLst>
                <a:outerShdw blurRad="38100" dist="38100" dir="2700000" algn="tl">
                  <a:srgbClr val="000000">
                    <a:alpha val="43137"/>
                  </a:srgbClr>
                </a:outerShdw>
              </a:effectLst>
              <a:latin typeface="+mj-lt"/>
              <a:cs typeface="Avenir Book"/>
            </a:endParaRPr>
          </a:p>
          <a:p>
            <a:pPr marL="0" lvl="0" indent="0" algn="ctr">
              <a:spcBef>
                <a:spcPts val="0"/>
              </a:spcBef>
              <a:buNone/>
            </a:pPr>
            <a:endParaRPr lang="en-US" sz="3600" dirty="0">
              <a:effectLst>
                <a:outerShdw blurRad="38100" dist="38100" dir="2700000" algn="tl">
                  <a:srgbClr val="000000">
                    <a:alpha val="43137"/>
                  </a:srgbClr>
                </a:outerShdw>
              </a:effectLst>
              <a:latin typeface="+mj-lt"/>
              <a:cs typeface="Avenir Book"/>
            </a:endParaRPr>
          </a:p>
          <a:p>
            <a:pPr marL="0" lvl="0" indent="0" algn="ctr">
              <a:spcBef>
                <a:spcPts val="0"/>
              </a:spcBef>
              <a:buNone/>
            </a:pPr>
            <a:endParaRPr lang="en-US" sz="3600" dirty="0">
              <a:effectLst>
                <a:outerShdw blurRad="38100" dist="38100" dir="2700000" algn="tl">
                  <a:srgbClr val="000000">
                    <a:alpha val="43137"/>
                  </a:srgbClr>
                </a:outerShdw>
              </a:effectLst>
              <a:latin typeface="+mj-lt"/>
              <a:cs typeface="Avenir Book"/>
            </a:endParaRPr>
          </a:p>
          <a:p>
            <a:pPr marL="0" lvl="0" indent="0" algn="ctr">
              <a:spcBef>
                <a:spcPts val="0"/>
              </a:spcBef>
              <a:buNone/>
            </a:pPr>
            <a:r>
              <a:rPr lang="en-US" sz="3600" dirty="0" smtClean="0">
                <a:effectLst>
                  <a:outerShdw blurRad="38100" dist="38100" dir="2700000" algn="tl">
                    <a:srgbClr val="000000">
                      <a:alpha val="43137"/>
                    </a:srgbClr>
                  </a:outerShdw>
                </a:effectLst>
                <a:latin typeface="+mj-lt"/>
                <a:cs typeface="Avenir Book"/>
              </a:rPr>
              <a:t>September 23, </a:t>
            </a:r>
            <a:r>
              <a:rPr lang="en-US" sz="3600" dirty="0">
                <a:effectLst>
                  <a:outerShdw blurRad="38100" dist="38100" dir="2700000" algn="tl">
                    <a:srgbClr val="000000">
                      <a:alpha val="43137"/>
                    </a:srgbClr>
                  </a:outerShdw>
                </a:effectLst>
                <a:latin typeface="+mj-lt"/>
                <a:cs typeface="Avenir Book"/>
              </a:rPr>
              <a:t>2018</a:t>
            </a:r>
          </a:p>
          <a:p>
            <a:pPr marL="0" lvl="0" indent="0" algn="ctr">
              <a:spcBef>
                <a:spcPts val="0"/>
              </a:spcBef>
              <a:buNone/>
            </a:pPr>
            <a:r>
              <a:rPr lang="en-US" sz="3600" dirty="0">
                <a:effectLst>
                  <a:outerShdw blurRad="38100" dist="38100" dir="2700000" algn="tl">
                    <a:srgbClr val="000000">
                      <a:alpha val="43137"/>
                    </a:srgbClr>
                  </a:outerShdw>
                </a:effectLst>
                <a:latin typeface="+mj-lt"/>
                <a:cs typeface="Avenir Book"/>
              </a:rPr>
              <a:t>Alex Garcia</a:t>
            </a:r>
          </a:p>
        </p:txBody>
      </p:sp>
    </p:spTree>
    <p:extLst>
      <p:ext uri="{BB962C8B-B14F-4D97-AF65-F5344CB8AC3E}">
        <p14:creationId xmlns:p14="http://schemas.microsoft.com/office/powerpoint/2010/main" val="36967617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801F50D-02E7-42CF-84F6-97FD381C60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5" y="2284"/>
            <a:ext cx="9144000" cy="6853431"/>
          </a:xfrm>
          <a:prstGeom prst="rect">
            <a:avLst/>
          </a:prstGeom>
        </p:spPr>
      </p:pic>
      <p:sp>
        <p:nvSpPr>
          <p:cNvPr id="134147" name="Rectangle 1"/>
          <p:cNvSpPr>
            <a:spLocks noChangeArrowheads="1"/>
          </p:cNvSpPr>
          <p:nvPr/>
        </p:nvSpPr>
        <p:spPr bwMode="auto">
          <a:xfrm>
            <a:off x="0" y="711196"/>
            <a:ext cx="9134475" cy="4001095"/>
          </a:xfrm>
          <a:prstGeom prst="rect">
            <a:avLst/>
          </a:prstGeom>
          <a:noFill/>
          <a:ln w="28575">
            <a:noFill/>
            <a:miter lim="800000"/>
            <a:headEnd/>
            <a:tailEnd/>
          </a:ln>
        </p:spPr>
        <p:txBody>
          <a:bodyPr wrap="square">
            <a:spAutoFit/>
          </a:bodyPr>
          <a:lstStyle/>
          <a:p>
            <a:pPr algn="ctr">
              <a:spcAft>
                <a:spcPts val="1200"/>
              </a:spcAft>
            </a:pPr>
            <a:r>
              <a:rPr lang="en-US" altLang="en-US" sz="4000" dirty="0" smtClean="0">
                <a:solidFill>
                  <a:srgbClr val="00FFFF"/>
                </a:solidFill>
                <a:effectLst>
                  <a:outerShdw blurRad="38100" dist="38100" dir="2700000" algn="tl">
                    <a:srgbClr val="000000">
                      <a:alpha val="43137"/>
                    </a:srgbClr>
                  </a:outerShdw>
                </a:effectLst>
                <a:latin typeface="Calibri" panose="020F0502020204030204" pitchFamily="34" charset="0"/>
                <a:ea typeface="+mj-ea"/>
              </a:rPr>
              <a:t>Romans 5:9-10</a:t>
            </a:r>
            <a:endParaRPr lang="en-US" altLang="en-US" sz="3600" dirty="0"/>
          </a:p>
          <a:p>
            <a:pPr algn="just">
              <a:spcAft>
                <a:spcPts val="1200"/>
              </a:spcAft>
            </a:pPr>
            <a:r>
              <a:rPr lang="en-US" sz="3400" dirty="0" smtClean="0"/>
              <a:t>“</a:t>
            </a:r>
            <a:r>
              <a:rPr lang="en-US" sz="3400" baseline="30000" dirty="0" smtClean="0"/>
              <a:t>9</a:t>
            </a:r>
            <a:r>
              <a:rPr lang="en-US" sz="3400" dirty="0" smtClean="0"/>
              <a:t>Much more then, having now been justified by His blood, we shall be saved from the </a:t>
            </a:r>
            <a:r>
              <a:rPr lang="en-US" sz="3400" u="sng" dirty="0" smtClean="0">
                <a:solidFill>
                  <a:srgbClr val="FFFFCC"/>
                </a:solidFill>
              </a:rPr>
              <a:t>wrath of God</a:t>
            </a:r>
            <a:r>
              <a:rPr lang="en-US" sz="3400" dirty="0" smtClean="0">
                <a:solidFill>
                  <a:srgbClr val="FFFFCC"/>
                </a:solidFill>
              </a:rPr>
              <a:t> </a:t>
            </a:r>
            <a:r>
              <a:rPr lang="en-US" sz="3400" dirty="0" smtClean="0"/>
              <a:t>through Him</a:t>
            </a:r>
            <a:r>
              <a:rPr lang="en-US" sz="3400" dirty="0" smtClean="0">
                <a:latin typeface="Times New Roman"/>
                <a:ea typeface="Times New Roman"/>
                <a:cs typeface="Times New Roman"/>
                <a:sym typeface="Times New Roman"/>
              </a:rPr>
              <a:t>.</a:t>
            </a:r>
            <a:r>
              <a:rPr lang="en-US" sz="3400" dirty="0" smtClean="0">
                <a:latin typeface="Cambria"/>
                <a:ea typeface="Cambria"/>
                <a:cs typeface="Cambria"/>
                <a:sym typeface="Cambria"/>
              </a:rPr>
              <a:t> </a:t>
            </a:r>
            <a:r>
              <a:rPr lang="en-US" sz="3400" baseline="30000" dirty="0" smtClean="0">
                <a:latin typeface="Cambria"/>
                <a:ea typeface="Cambria"/>
                <a:cs typeface="Cambria"/>
                <a:sym typeface="Cambria"/>
              </a:rPr>
              <a:t>10</a:t>
            </a:r>
            <a:r>
              <a:rPr lang="en-US" sz="3400" dirty="0" smtClean="0"/>
              <a:t>For if while we were </a:t>
            </a:r>
            <a:r>
              <a:rPr lang="en-US" sz="3400" u="sng" dirty="0" smtClean="0">
                <a:solidFill>
                  <a:srgbClr val="FFFFCC"/>
                </a:solidFill>
              </a:rPr>
              <a:t>enemies</a:t>
            </a:r>
            <a:r>
              <a:rPr lang="en-US" sz="3400" dirty="0" smtClean="0">
                <a:solidFill>
                  <a:srgbClr val="FFFFCC"/>
                </a:solidFill>
              </a:rPr>
              <a:t> </a:t>
            </a:r>
            <a:r>
              <a:rPr lang="en-US" sz="3400" dirty="0" smtClean="0"/>
              <a:t>we were reconciled to God through the death of His Son, much more, having been reconciled, we shall be </a:t>
            </a:r>
            <a:r>
              <a:rPr lang="en-US" sz="3400" u="sng" dirty="0" smtClean="0">
                <a:solidFill>
                  <a:srgbClr val="FFFFCC"/>
                </a:solidFill>
              </a:rPr>
              <a:t>saved</a:t>
            </a:r>
            <a:r>
              <a:rPr lang="en-US" sz="3400" dirty="0" smtClean="0"/>
              <a:t> by His life.”</a:t>
            </a:r>
            <a:endParaRPr lang="en-US" sz="3400" u="sng" dirty="0"/>
          </a:p>
        </p:txBody>
      </p:sp>
    </p:spTree>
    <p:extLst>
      <p:ext uri="{BB962C8B-B14F-4D97-AF65-F5344CB8AC3E}">
        <p14:creationId xmlns:p14="http://schemas.microsoft.com/office/powerpoint/2010/main" val="24545478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467" y="236537"/>
            <a:ext cx="8737599" cy="1473729"/>
          </a:xfrm>
        </p:spPr>
        <p:txBody>
          <a:bodyPr>
            <a:normAutofit/>
          </a:bodyPr>
          <a:lstStyle/>
          <a:p>
            <a:r>
              <a:rPr lang="en-US" sz="4200" dirty="0" smtClean="0">
                <a:solidFill>
                  <a:srgbClr val="FFFFCC"/>
                </a:solidFill>
                <a:effectLst>
                  <a:outerShdw blurRad="38100" dist="38100" dir="2700000" algn="tl">
                    <a:srgbClr val="000000">
                      <a:alpha val="43137"/>
                    </a:srgbClr>
                  </a:outerShdw>
                </a:effectLst>
                <a:cs typeface="Avenir Book"/>
              </a:rPr>
              <a:t>RIGHTEOUS BY FAITH (Rom 1:16-17)</a:t>
            </a:r>
            <a:endParaRPr lang="en-US" sz="4200" dirty="0">
              <a:solidFill>
                <a:srgbClr val="FFFFCC"/>
              </a:solidFill>
              <a:effectLst>
                <a:outerShdw blurRad="38100" dist="38100" dir="2700000" algn="tl">
                  <a:srgbClr val="000000">
                    <a:alpha val="43137"/>
                  </a:srgbClr>
                </a:outerShdw>
              </a:effectLst>
              <a:cs typeface="Avenir Book"/>
            </a:endParaRPr>
          </a:p>
        </p:txBody>
      </p:sp>
      <p:sp>
        <p:nvSpPr>
          <p:cNvPr id="3" name="Content Placeholder 2"/>
          <p:cNvSpPr>
            <a:spLocks noGrp="1"/>
          </p:cNvSpPr>
          <p:nvPr>
            <p:ph idx="1"/>
          </p:nvPr>
        </p:nvSpPr>
        <p:spPr>
          <a:xfrm>
            <a:off x="152400" y="1676400"/>
            <a:ext cx="8991600" cy="4622801"/>
          </a:xfrm>
        </p:spPr>
        <p:txBody>
          <a:bodyPr>
            <a:normAutofit fontScale="25000" lnSpcReduction="20000"/>
          </a:bodyPr>
          <a:lstStyle/>
          <a:p>
            <a:pPr marL="914400" indent="-914400" defTabSz="602615">
              <a:spcBef>
                <a:spcPts val="4100"/>
              </a:spcBef>
              <a:buAutoNum type="arabicPeriod"/>
              <a:defRPr sz="7081"/>
            </a:pPr>
            <a:r>
              <a:rPr lang="en-US" sz="14400" dirty="0" smtClean="0"/>
              <a:t>Don’t be ashamed of the gospel</a:t>
            </a:r>
          </a:p>
          <a:p>
            <a:pPr marL="914400" indent="-914400" defTabSz="602615">
              <a:spcBef>
                <a:spcPts val="4100"/>
              </a:spcBef>
              <a:buAutoNum type="arabicPeriod"/>
              <a:defRPr sz="7081"/>
            </a:pPr>
            <a:r>
              <a:rPr lang="en-US" sz="12800" dirty="0"/>
              <a:t>Gospel is the power of God</a:t>
            </a:r>
          </a:p>
          <a:p>
            <a:pPr marL="914400" indent="-914400" defTabSz="602615">
              <a:spcBef>
                <a:spcPts val="4100"/>
              </a:spcBef>
              <a:buAutoNum type="arabicPeriod"/>
              <a:defRPr sz="7081"/>
            </a:pPr>
            <a:r>
              <a:rPr lang="en-US" sz="12800" u="sng" dirty="0" smtClean="0">
                <a:solidFill>
                  <a:srgbClr val="FFFFCC"/>
                </a:solidFill>
              </a:rPr>
              <a:t>Negative </a:t>
            </a:r>
            <a:r>
              <a:rPr lang="en-US" sz="12800" u="sng" dirty="0">
                <a:solidFill>
                  <a:srgbClr val="FFFFCC"/>
                </a:solidFill>
              </a:rPr>
              <a:t>consequences of sin </a:t>
            </a:r>
            <a:r>
              <a:rPr lang="en-US" sz="12800" u="sng" dirty="0" smtClean="0">
                <a:solidFill>
                  <a:srgbClr val="FFFFCC"/>
                </a:solidFill>
              </a:rPr>
              <a:t>removed and positive </a:t>
            </a:r>
            <a:r>
              <a:rPr lang="en-US" sz="12800" u="sng" dirty="0">
                <a:solidFill>
                  <a:srgbClr val="FFFFCC"/>
                </a:solidFill>
              </a:rPr>
              <a:t>benefits given </a:t>
            </a:r>
          </a:p>
          <a:p>
            <a:pPr marL="914400" indent="-914400" defTabSz="602615">
              <a:spcBef>
                <a:spcPts val="4100"/>
              </a:spcBef>
              <a:buAutoNum type="arabicPeriod"/>
              <a:defRPr sz="7081"/>
            </a:pPr>
            <a:r>
              <a:rPr lang="en-US" sz="12800" dirty="0" smtClean="0"/>
              <a:t>Righteousness of God revealed, by faith</a:t>
            </a:r>
          </a:p>
          <a:p>
            <a:pPr marL="914400" indent="-914400" defTabSz="602615">
              <a:spcBef>
                <a:spcPts val="4100"/>
              </a:spcBef>
              <a:buAutoNum type="arabicPeriod"/>
              <a:defRPr sz="7081"/>
            </a:pPr>
            <a:r>
              <a:rPr lang="en-US" sz="12800" dirty="0" smtClean="0"/>
              <a:t>Salvation protected by God’s power</a:t>
            </a:r>
          </a:p>
          <a:p>
            <a:pPr marL="914400" indent="-914400" defTabSz="602615">
              <a:spcBef>
                <a:spcPts val="4100"/>
              </a:spcBef>
              <a:buAutoNum type="arabicPeriod"/>
              <a:defRPr sz="7081"/>
            </a:pPr>
            <a:endParaRPr lang="en-US" sz="5600" dirty="0" smtClean="0"/>
          </a:p>
        </p:txBody>
      </p:sp>
    </p:spTree>
    <p:extLst>
      <p:ext uri="{BB962C8B-B14F-4D97-AF65-F5344CB8AC3E}">
        <p14:creationId xmlns:p14="http://schemas.microsoft.com/office/powerpoint/2010/main" val="21799897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467" y="236537"/>
            <a:ext cx="8737599" cy="1473729"/>
          </a:xfrm>
        </p:spPr>
        <p:txBody>
          <a:bodyPr>
            <a:normAutofit/>
          </a:bodyPr>
          <a:lstStyle/>
          <a:p>
            <a:pPr algn="just"/>
            <a:r>
              <a:rPr lang="en-US" sz="4000" u="sng" dirty="0" smtClean="0">
                <a:solidFill>
                  <a:srgbClr val="FFFFCC"/>
                </a:solidFill>
                <a:effectLst>
                  <a:outerShdw blurRad="38100" dist="38100" dir="2700000" algn="tl">
                    <a:srgbClr val="000000">
                      <a:alpha val="43137"/>
                    </a:srgbClr>
                  </a:outerShdw>
                </a:effectLst>
                <a:cs typeface="Avenir Book"/>
              </a:rPr>
              <a:t>Negative Consequences of sin removed: </a:t>
            </a:r>
            <a:endParaRPr lang="en-US" sz="4000" u="sng" dirty="0">
              <a:solidFill>
                <a:srgbClr val="FFFFCC"/>
              </a:solidFill>
              <a:effectLst>
                <a:outerShdw blurRad="38100" dist="38100" dir="2700000" algn="tl">
                  <a:srgbClr val="000000">
                    <a:alpha val="43137"/>
                  </a:srgbClr>
                </a:outerShdw>
              </a:effectLst>
              <a:cs typeface="Avenir Book"/>
            </a:endParaRPr>
          </a:p>
        </p:txBody>
      </p:sp>
      <p:sp>
        <p:nvSpPr>
          <p:cNvPr id="3" name="Content Placeholder 2"/>
          <p:cNvSpPr>
            <a:spLocks noGrp="1"/>
          </p:cNvSpPr>
          <p:nvPr>
            <p:ph idx="1"/>
          </p:nvPr>
        </p:nvSpPr>
        <p:spPr>
          <a:xfrm>
            <a:off x="152400" y="1879599"/>
            <a:ext cx="8890000" cy="3967163"/>
          </a:xfrm>
        </p:spPr>
        <p:txBody>
          <a:bodyPr>
            <a:normAutofit fontScale="62500" lnSpcReduction="20000"/>
          </a:bodyPr>
          <a:lstStyle/>
          <a:p>
            <a:pPr marL="0" indent="0" defTabSz="602615">
              <a:spcBef>
                <a:spcPts val="4100"/>
              </a:spcBef>
              <a:buNone/>
              <a:defRPr sz="7081"/>
            </a:pPr>
            <a:r>
              <a:rPr lang="en-US" sz="5600" dirty="0"/>
              <a:t>1</a:t>
            </a:r>
            <a:r>
              <a:rPr lang="en-US" sz="5600" dirty="0" smtClean="0"/>
              <a:t>. Wrath of God (Rom 5:9)</a:t>
            </a:r>
          </a:p>
          <a:p>
            <a:pPr marL="0" indent="0" defTabSz="602615">
              <a:spcBef>
                <a:spcPts val="4100"/>
              </a:spcBef>
              <a:buNone/>
              <a:defRPr sz="7081"/>
            </a:pPr>
            <a:r>
              <a:rPr lang="en-US" sz="5600" dirty="0" smtClean="0"/>
              <a:t>2. </a:t>
            </a:r>
            <a:r>
              <a:rPr lang="en-US" sz="5600" dirty="0"/>
              <a:t>Condemnation (judgment) of God (Rom 8:1)</a:t>
            </a:r>
          </a:p>
          <a:p>
            <a:pPr marL="0" indent="0" defTabSz="602615">
              <a:spcBef>
                <a:spcPts val="4100"/>
              </a:spcBef>
              <a:buNone/>
              <a:defRPr sz="7081"/>
            </a:pPr>
            <a:r>
              <a:rPr lang="en-US" sz="5600" dirty="0"/>
              <a:t>3. Spiritual death (Eph 2:5)</a:t>
            </a:r>
          </a:p>
          <a:p>
            <a:pPr marL="0" indent="0" defTabSz="602615">
              <a:spcBef>
                <a:spcPts val="4100"/>
              </a:spcBef>
              <a:buNone/>
              <a:defRPr sz="7081"/>
            </a:pPr>
            <a:r>
              <a:rPr lang="en-US" sz="5600" dirty="0"/>
              <a:t>4. Physical death (1 </a:t>
            </a:r>
            <a:r>
              <a:rPr lang="en-US" sz="5600" dirty="0" err="1"/>
              <a:t>Cor</a:t>
            </a:r>
            <a:r>
              <a:rPr lang="en-US" sz="5600" dirty="0"/>
              <a:t> 15:52)</a:t>
            </a:r>
            <a:endParaRPr lang="en-US" sz="5600" u="sng" dirty="0"/>
          </a:p>
          <a:p>
            <a:pPr marL="0" indent="0">
              <a:buNone/>
            </a:pPr>
            <a:endParaRPr lang="en-US" sz="3600" dirty="0">
              <a:effectLst>
                <a:outerShdw blurRad="38100" dist="38100" dir="2700000" algn="tl">
                  <a:srgbClr val="000000">
                    <a:alpha val="43137"/>
                  </a:srgbClr>
                </a:outerShdw>
              </a:effectLst>
              <a:latin typeface="Avenir Book"/>
              <a:cs typeface="Avenir Book"/>
            </a:endParaRPr>
          </a:p>
        </p:txBody>
      </p:sp>
    </p:spTree>
    <p:extLst>
      <p:ext uri="{BB962C8B-B14F-4D97-AF65-F5344CB8AC3E}">
        <p14:creationId xmlns:p14="http://schemas.microsoft.com/office/powerpoint/2010/main" val="30675569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467" y="236537"/>
            <a:ext cx="8737599" cy="1473729"/>
          </a:xfrm>
        </p:spPr>
        <p:txBody>
          <a:bodyPr>
            <a:normAutofit/>
          </a:bodyPr>
          <a:lstStyle/>
          <a:p>
            <a:pPr algn="just"/>
            <a:r>
              <a:rPr lang="en-US" sz="4000" u="sng" dirty="0" smtClean="0">
                <a:solidFill>
                  <a:srgbClr val="FFFFCC"/>
                </a:solidFill>
                <a:effectLst>
                  <a:outerShdw blurRad="38100" dist="38100" dir="2700000" algn="tl">
                    <a:srgbClr val="000000">
                      <a:alpha val="43137"/>
                    </a:srgbClr>
                  </a:outerShdw>
                </a:effectLst>
                <a:cs typeface="Avenir Book"/>
              </a:rPr>
              <a:t>Positive Benefits given:</a:t>
            </a:r>
            <a:endParaRPr lang="en-US" sz="4000" u="sng" dirty="0">
              <a:solidFill>
                <a:srgbClr val="FFFFCC"/>
              </a:solidFill>
              <a:effectLst>
                <a:outerShdw blurRad="38100" dist="38100" dir="2700000" algn="tl">
                  <a:srgbClr val="000000">
                    <a:alpha val="43137"/>
                  </a:srgbClr>
                </a:outerShdw>
              </a:effectLst>
              <a:cs typeface="Avenir Book"/>
            </a:endParaRPr>
          </a:p>
        </p:txBody>
      </p:sp>
      <p:sp>
        <p:nvSpPr>
          <p:cNvPr id="3" name="Content Placeholder 2"/>
          <p:cNvSpPr>
            <a:spLocks noGrp="1"/>
          </p:cNvSpPr>
          <p:nvPr>
            <p:ph idx="1"/>
          </p:nvPr>
        </p:nvSpPr>
        <p:spPr>
          <a:xfrm>
            <a:off x="152400" y="1879599"/>
            <a:ext cx="8890000" cy="3967163"/>
          </a:xfrm>
        </p:spPr>
        <p:txBody>
          <a:bodyPr>
            <a:normAutofit/>
          </a:bodyPr>
          <a:lstStyle/>
          <a:p>
            <a:pPr marL="0" indent="0" defTabSz="602615">
              <a:spcBef>
                <a:spcPts val="4100"/>
              </a:spcBef>
              <a:buNone/>
              <a:defRPr sz="7081"/>
            </a:pPr>
            <a:r>
              <a:rPr lang="en-US" sz="3500" dirty="0"/>
              <a:t>1. Eternal life (</a:t>
            </a:r>
            <a:r>
              <a:rPr lang="en-US" sz="3500" dirty="0" smtClean="0"/>
              <a:t>John </a:t>
            </a:r>
            <a:r>
              <a:rPr lang="en-US" sz="3500" dirty="0"/>
              <a:t>11:25-26)</a:t>
            </a:r>
          </a:p>
          <a:p>
            <a:pPr marL="0" indent="0" defTabSz="602615">
              <a:spcBef>
                <a:spcPts val="4100"/>
              </a:spcBef>
              <a:buNone/>
              <a:defRPr sz="7081"/>
            </a:pPr>
            <a:r>
              <a:rPr lang="en-US" sz="3500" dirty="0"/>
              <a:t>2. Righteousness (Rom 1:17)</a:t>
            </a:r>
          </a:p>
          <a:p>
            <a:pPr marL="0" indent="0" defTabSz="602615">
              <a:spcBef>
                <a:spcPts val="4100"/>
              </a:spcBef>
              <a:buNone/>
              <a:defRPr sz="7081"/>
            </a:pPr>
            <a:r>
              <a:rPr lang="en-US" sz="3500" dirty="0"/>
              <a:t>3</a:t>
            </a:r>
            <a:r>
              <a:rPr lang="en-US" sz="3500" dirty="0" smtClean="0"/>
              <a:t>. </a:t>
            </a:r>
            <a:r>
              <a:rPr lang="en-US" sz="3500" dirty="0"/>
              <a:t>Glory (Rom 8:30)</a:t>
            </a:r>
          </a:p>
          <a:p>
            <a:pPr marL="0" indent="0" defTabSz="602615">
              <a:spcBef>
                <a:spcPts val="4100"/>
              </a:spcBef>
              <a:buNone/>
              <a:defRPr sz="7081"/>
            </a:pPr>
            <a:r>
              <a:rPr lang="en-US" sz="3500" dirty="0"/>
              <a:t>4. Adoption into His heavenly family (Eph 1:5) </a:t>
            </a:r>
          </a:p>
          <a:p>
            <a:pPr marL="0" indent="0">
              <a:buNone/>
            </a:pPr>
            <a:endParaRPr lang="en-US" sz="3600" dirty="0">
              <a:effectLst>
                <a:outerShdw blurRad="38100" dist="38100" dir="2700000" algn="tl">
                  <a:srgbClr val="000000">
                    <a:alpha val="43137"/>
                  </a:srgbClr>
                </a:outerShdw>
              </a:effectLst>
              <a:latin typeface="Avenir Book"/>
              <a:cs typeface="Avenir Book"/>
            </a:endParaRPr>
          </a:p>
        </p:txBody>
      </p:sp>
    </p:spTree>
    <p:extLst>
      <p:ext uri="{BB962C8B-B14F-4D97-AF65-F5344CB8AC3E}">
        <p14:creationId xmlns:p14="http://schemas.microsoft.com/office/powerpoint/2010/main" val="8642411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801F50D-02E7-42CF-84F6-97FD381C60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5" y="0"/>
            <a:ext cx="9144000" cy="6853431"/>
          </a:xfrm>
          <a:prstGeom prst="rect">
            <a:avLst/>
          </a:prstGeom>
        </p:spPr>
      </p:pic>
      <p:sp>
        <p:nvSpPr>
          <p:cNvPr id="134147" name="Rectangle 1"/>
          <p:cNvSpPr>
            <a:spLocks noChangeArrowheads="1"/>
          </p:cNvSpPr>
          <p:nvPr/>
        </p:nvSpPr>
        <p:spPr bwMode="auto">
          <a:xfrm>
            <a:off x="0" y="846660"/>
            <a:ext cx="9134475" cy="2523768"/>
          </a:xfrm>
          <a:prstGeom prst="rect">
            <a:avLst/>
          </a:prstGeom>
          <a:noFill/>
          <a:ln w="28575">
            <a:noFill/>
            <a:miter lim="800000"/>
            <a:headEnd/>
            <a:tailEnd/>
          </a:ln>
        </p:spPr>
        <p:txBody>
          <a:bodyPr wrap="square">
            <a:spAutoFit/>
          </a:bodyPr>
          <a:lstStyle/>
          <a:p>
            <a:pPr algn="ctr">
              <a:spcAft>
                <a:spcPts val="1200"/>
              </a:spcAft>
            </a:pPr>
            <a:r>
              <a:rPr lang="en-US" altLang="en-US" sz="4000" dirty="0" smtClean="0">
                <a:solidFill>
                  <a:srgbClr val="00FFFF"/>
                </a:solidFill>
                <a:effectLst>
                  <a:outerShdw blurRad="38100" dist="38100" dir="2700000" algn="tl">
                    <a:srgbClr val="000000">
                      <a:alpha val="43137"/>
                    </a:srgbClr>
                  </a:outerShdw>
                </a:effectLst>
                <a:latin typeface="Calibri" panose="020F0502020204030204" pitchFamily="34" charset="0"/>
                <a:ea typeface="+mj-ea"/>
              </a:rPr>
              <a:t>Romans 1:16</a:t>
            </a:r>
            <a:endParaRPr lang="en-US" sz="3600" dirty="0" smtClean="0"/>
          </a:p>
          <a:p>
            <a:pPr>
              <a:defRPr sz="9400"/>
            </a:pPr>
            <a:r>
              <a:rPr lang="en-US" sz="3600" dirty="0"/>
              <a:t>“For I am not ashamed of the gospel, for it is the power of God for salvation </a:t>
            </a:r>
            <a:r>
              <a:rPr lang="en-US" sz="3600" u="sng" dirty="0">
                <a:solidFill>
                  <a:srgbClr val="FFFFCC"/>
                </a:solidFill>
              </a:rPr>
              <a:t>to everyone who believes, to the Jew first and also to the Greek</a:t>
            </a:r>
            <a:r>
              <a:rPr lang="en-US" sz="3600" dirty="0"/>
              <a:t>.”</a:t>
            </a:r>
          </a:p>
        </p:txBody>
      </p:sp>
    </p:spTree>
    <p:extLst>
      <p:ext uri="{BB962C8B-B14F-4D97-AF65-F5344CB8AC3E}">
        <p14:creationId xmlns:p14="http://schemas.microsoft.com/office/powerpoint/2010/main" val="19294913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801F50D-02E7-42CF-84F6-97FD381C60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5" y="0"/>
            <a:ext cx="9144000" cy="6853431"/>
          </a:xfrm>
          <a:prstGeom prst="rect">
            <a:avLst/>
          </a:prstGeom>
        </p:spPr>
      </p:pic>
      <p:sp>
        <p:nvSpPr>
          <p:cNvPr id="134147" name="Rectangle 1"/>
          <p:cNvSpPr>
            <a:spLocks noChangeArrowheads="1"/>
          </p:cNvSpPr>
          <p:nvPr/>
        </p:nvSpPr>
        <p:spPr bwMode="auto">
          <a:xfrm>
            <a:off x="0" y="846660"/>
            <a:ext cx="9134475" cy="1969770"/>
          </a:xfrm>
          <a:prstGeom prst="rect">
            <a:avLst/>
          </a:prstGeom>
          <a:noFill/>
          <a:ln w="28575">
            <a:noFill/>
            <a:miter lim="800000"/>
            <a:headEnd/>
            <a:tailEnd/>
          </a:ln>
        </p:spPr>
        <p:txBody>
          <a:bodyPr wrap="square">
            <a:spAutoFit/>
          </a:bodyPr>
          <a:lstStyle/>
          <a:p>
            <a:pPr algn="ctr">
              <a:spcAft>
                <a:spcPts val="1200"/>
              </a:spcAft>
            </a:pPr>
            <a:r>
              <a:rPr lang="en-US" altLang="en-US" sz="4000" dirty="0" smtClean="0">
                <a:solidFill>
                  <a:srgbClr val="00FFFF"/>
                </a:solidFill>
                <a:effectLst>
                  <a:outerShdw blurRad="38100" dist="38100" dir="2700000" algn="tl">
                    <a:srgbClr val="000000">
                      <a:alpha val="43137"/>
                    </a:srgbClr>
                  </a:outerShdw>
                </a:effectLst>
                <a:latin typeface="Calibri" panose="020F0502020204030204" pitchFamily="34" charset="0"/>
                <a:ea typeface="+mj-ea"/>
              </a:rPr>
              <a:t>Romans 5:6</a:t>
            </a:r>
            <a:endParaRPr lang="en-US" sz="3600" dirty="0" smtClean="0"/>
          </a:p>
          <a:p>
            <a:pPr>
              <a:defRPr sz="9600"/>
            </a:pPr>
            <a:r>
              <a:rPr lang="en-US" sz="3600" dirty="0"/>
              <a:t>“For while we were still </a:t>
            </a:r>
            <a:r>
              <a:rPr lang="en-US" sz="3600" u="sng" dirty="0">
                <a:solidFill>
                  <a:srgbClr val="FFFFCC"/>
                </a:solidFill>
              </a:rPr>
              <a:t>helpless</a:t>
            </a:r>
            <a:r>
              <a:rPr lang="en-US" sz="3600" dirty="0"/>
              <a:t>, at the right time Christ died for the </a:t>
            </a:r>
            <a:r>
              <a:rPr lang="en-US" sz="3600" u="sng" dirty="0">
                <a:solidFill>
                  <a:srgbClr val="FFFFCC"/>
                </a:solidFill>
              </a:rPr>
              <a:t>ungodly</a:t>
            </a:r>
            <a:r>
              <a:rPr lang="en-US" sz="3600" dirty="0"/>
              <a:t>.”</a:t>
            </a:r>
            <a:endParaRPr lang="en-US" sz="3600" u="sng" dirty="0"/>
          </a:p>
        </p:txBody>
      </p:sp>
    </p:spTree>
    <p:extLst>
      <p:ext uri="{BB962C8B-B14F-4D97-AF65-F5344CB8AC3E}">
        <p14:creationId xmlns:p14="http://schemas.microsoft.com/office/powerpoint/2010/main" val="20661779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0533" y="220663"/>
            <a:ext cx="4927600" cy="836612"/>
          </a:xfrm>
        </p:spPr>
        <p:txBody>
          <a:bodyPr>
            <a:noAutofit/>
          </a:bodyPr>
          <a:lstStyle/>
          <a:p>
            <a:r>
              <a:rPr lang="en-US" sz="4200" u="sng" dirty="0" smtClean="0">
                <a:solidFill>
                  <a:srgbClr val="FFFFCC"/>
                </a:solidFill>
                <a:effectLst>
                  <a:outerShdw blurRad="38100" dist="38100" dir="2700000" algn="tl">
                    <a:srgbClr val="000000">
                      <a:alpha val="43137"/>
                    </a:srgbClr>
                  </a:outerShdw>
                </a:effectLst>
              </a:rPr>
              <a:t>Dwight Pentecost</a:t>
            </a:r>
            <a:endParaRPr lang="en-US" sz="4200" u="sng" dirty="0">
              <a:solidFill>
                <a:srgbClr val="FFFFCC"/>
              </a:solidFill>
              <a:effectLst>
                <a:outerShdw blurRad="38100" dist="38100" dir="2700000" algn="tl">
                  <a:srgbClr val="000000">
                    <a:alpha val="43137"/>
                  </a:srgbClr>
                </a:outerShdw>
              </a:effectLst>
              <a:cs typeface="Avenir Book"/>
            </a:endParaRPr>
          </a:p>
        </p:txBody>
      </p:sp>
      <p:sp>
        <p:nvSpPr>
          <p:cNvPr id="3" name="Content Placeholder 2"/>
          <p:cNvSpPr>
            <a:spLocks noGrp="1"/>
          </p:cNvSpPr>
          <p:nvPr>
            <p:ph idx="1"/>
          </p:nvPr>
        </p:nvSpPr>
        <p:spPr>
          <a:xfrm>
            <a:off x="169334" y="1160464"/>
            <a:ext cx="8822266" cy="4735512"/>
          </a:xfrm>
        </p:spPr>
        <p:txBody>
          <a:bodyPr>
            <a:noAutofit/>
          </a:bodyPr>
          <a:lstStyle/>
          <a:p>
            <a:pPr marL="0" indent="0" algn="just" defTabSz="338454">
              <a:spcBef>
                <a:spcPts val="2400"/>
              </a:spcBef>
              <a:buNone/>
              <a:defRPr sz="7133"/>
            </a:pPr>
            <a:r>
              <a:rPr lang="en-US" sz="3300" dirty="0" smtClean="0"/>
              <a:t>“We are the heirs of generations of the </a:t>
            </a:r>
            <a:r>
              <a:rPr lang="en-US" sz="3300" u="sng" dirty="0" smtClean="0">
                <a:solidFill>
                  <a:srgbClr val="FFFFCC"/>
                </a:solidFill>
              </a:rPr>
              <a:t>teaching of evolution</a:t>
            </a:r>
            <a:r>
              <a:rPr lang="en-US" sz="3300" dirty="0" smtClean="0"/>
              <a:t>, which sees man in an ever-ascending spiral, rising higher and higher from the depth from which he has sprung, until finally he will reach the stars. So widely accepted is that concept that we have come somehow to feel that there is so much good in the worst of us that man is </a:t>
            </a:r>
            <a:r>
              <a:rPr lang="en-US" sz="3300" u="sng" dirty="0" smtClean="0">
                <a:solidFill>
                  <a:srgbClr val="FFFFCC"/>
                </a:solidFill>
              </a:rPr>
              <a:t>not so bad off after all</a:t>
            </a:r>
            <a:r>
              <a:rPr lang="en-US" sz="3300" dirty="0"/>
              <a:t>.”</a:t>
            </a:r>
          </a:p>
        </p:txBody>
      </p:sp>
      <p:sp>
        <p:nvSpPr>
          <p:cNvPr id="5" name="Rectangle 4">
            <a:extLst>
              <a:ext uri="{FF2B5EF4-FFF2-40B4-BE49-F238E27FC236}">
                <a16:creationId xmlns="" xmlns:a16="http://schemas.microsoft.com/office/drawing/2014/main" id="{900EFA28-38B8-4343-B044-4CB116671C91}"/>
              </a:ext>
            </a:extLst>
          </p:cNvPr>
          <p:cNvSpPr/>
          <p:nvPr/>
        </p:nvSpPr>
        <p:spPr>
          <a:xfrm>
            <a:off x="821055" y="6105837"/>
            <a:ext cx="8145349" cy="369332"/>
          </a:xfrm>
          <a:prstGeom prst="rect">
            <a:avLst/>
          </a:prstGeom>
        </p:spPr>
        <p:txBody>
          <a:bodyPr wrap="square">
            <a:spAutoFit/>
          </a:bodyPr>
          <a:lstStyle/>
          <a:p>
            <a:pPr algn="r"/>
            <a:r>
              <a:rPr lang="en-US" dirty="0"/>
              <a:t>Dwight </a:t>
            </a:r>
            <a:r>
              <a:rPr lang="en-US" dirty="0" smtClean="0"/>
              <a:t>Pentecost: </a:t>
            </a:r>
            <a:r>
              <a:rPr lang="en-US" dirty="0">
                <a:latin typeface="Avenir Book Oblique"/>
                <a:ea typeface="Avenir Book Oblique"/>
                <a:cs typeface="Avenir Book Oblique"/>
                <a:sym typeface="Avenir Book Oblique"/>
              </a:rPr>
              <a:t>Things Which Become Sound Doctrine, </a:t>
            </a:r>
            <a:r>
              <a:rPr lang="en-US" dirty="0"/>
              <a:t>pg. 10.</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3746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801F50D-02E7-42CF-84F6-97FD381C60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5" y="0"/>
            <a:ext cx="9144000" cy="6853431"/>
          </a:xfrm>
          <a:prstGeom prst="rect">
            <a:avLst/>
          </a:prstGeom>
        </p:spPr>
      </p:pic>
      <p:sp>
        <p:nvSpPr>
          <p:cNvPr id="134147" name="Rectangle 1"/>
          <p:cNvSpPr>
            <a:spLocks noChangeArrowheads="1"/>
          </p:cNvSpPr>
          <p:nvPr/>
        </p:nvSpPr>
        <p:spPr bwMode="auto">
          <a:xfrm>
            <a:off x="0" y="846660"/>
            <a:ext cx="9134475" cy="2523768"/>
          </a:xfrm>
          <a:prstGeom prst="rect">
            <a:avLst/>
          </a:prstGeom>
          <a:noFill/>
          <a:ln w="28575">
            <a:noFill/>
            <a:miter lim="800000"/>
            <a:headEnd/>
            <a:tailEnd/>
          </a:ln>
        </p:spPr>
        <p:txBody>
          <a:bodyPr wrap="square">
            <a:spAutoFit/>
          </a:bodyPr>
          <a:lstStyle/>
          <a:p>
            <a:pPr algn="ctr">
              <a:spcAft>
                <a:spcPts val="1200"/>
              </a:spcAft>
            </a:pPr>
            <a:r>
              <a:rPr lang="en-US" altLang="en-US" sz="4000" dirty="0" smtClean="0">
                <a:solidFill>
                  <a:srgbClr val="00FFFF"/>
                </a:solidFill>
                <a:effectLst>
                  <a:outerShdw blurRad="38100" dist="38100" dir="2700000" algn="tl">
                    <a:srgbClr val="000000">
                      <a:alpha val="43137"/>
                    </a:srgbClr>
                  </a:outerShdw>
                </a:effectLst>
                <a:latin typeface="Calibri" panose="020F0502020204030204" pitchFamily="34" charset="0"/>
                <a:ea typeface="+mj-ea"/>
              </a:rPr>
              <a:t>Romans 1:17</a:t>
            </a:r>
            <a:endParaRPr lang="en-US" altLang="en-US" sz="3600" dirty="0"/>
          </a:p>
          <a:p>
            <a:pPr algn="just">
              <a:spcAft>
                <a:spcPts val="1200"/>
              </a:spcAft>
            </a:pPr>
            <a:r>
              <a:rPr lang="en-US" sz="3600" dirty="0" smtClean="0"/>
              <a:t>“</a:t>
            </a:r>
            <a:r>
              <a:rPr lang="en-US" sz="3600" dirty="0"/>
              <a:t>For in it the righteousness of God is revealed from faith to faith; as it is written, “</a:t>
            </a:r>
            <a:r>
              <a:rPr lang="en-US" sz="3200" dirty="0"/>
              <a:t>BUT THE RIGHTEOUS </a:t>
            </a:r>
            <a:r>
              <a:rPr lang="en-US" sz="3600" dirty="0">
                <a:ea typeface="Avenir Book Oblique"/>
                <a:cs typeface="Avenir Book Oblique"/>
                <a:sym typeface="Avenir Book Oblique"/>
              </a:rPr>
              <a:t>man</a:t>
            </a:r>
            <a:r>
              <a:rPr lang="en-US" sz="3600" dirty="0"/>
              <a:t> </a:t>
            </a:r>
            <a:r>
              <a:rPr lang="en-US" sz="3200" dirty="0"/>
              <a:t>SHALL LIVE BY FAITH</a:t>
            </a:r>
            <a:r>
              <a:rPr lang="en-US" sz="3600" dirty="0"/>
              <a:t>.”</a:t>
            </a:r>
            <a:endParaRPr lang="en-US" sz="3600" u="sng" dirty="0"/>
          </a:p>
        </p:txBody>
      </p:sp>
    </p:spTree>
    <p:extLst>
      <p:ext uri="{BB962C8B-B14F-4D97-AF65-F5344CB8AC3E}">
        <p14:creationId xmlns:p14="http://schemas.microsoft.com/office/powerpoint/2010/main" val="35871216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467" y="236537"/>
            <a:ext cx="8737599" cy="1473729"/>
          </a:xfrm>
        </p:spPr>
        <p:txBody>
          <a:bodyPr>
            <a:normAutofit/>
          </a:bodyPr>
          <a:lstStyle/>
          <a:p>
            <a:r>
              <a:rPr lang="en-US" sz="4200" dirty="0" smtClean="0">
                <a:solidFill>
                  <a:srgbClr val="FFFFCC"/>
                </a:solidFill>
                <a:effectLst>
                  <a:outerShdw blurRad="38100" dist="38100" dir="2700000" algn="tl">
                    <a:srgbClr val="000000">
                      <a:alpha val="43137"/>
                    </a:srgbClr>
                  </a:outerShdw>
                </a:effectLst>
                <a:cs typeface="Avenir Book"/>
              </a:rPr>
              <a:t>RIGHTEOUS BY FAITH (Rom 1:16-17)</a:t>
            </a:r>
            <a:endParaRPr lang="en-US" sz="4200" dirty="0">
              <a:solidFill>
                <a:srgbClr val="FFFFCC"/>
              </a:solidFill>
              <a:effectLst>
                <a:outerShdw blurRad="38100" dist="38100" dir="2700000" algn="tl">
                  <a:srgbClr val="000000">
                    <a:alpha val="43137"/>
                  </a:srgbClr>
                </a:outerShdw>
              </a:effectLst>
              <a:cs typeface="Avenir Book"/>
            </a:endParaRPr>
          </a:p>
        </p:txBody>
      </p:sp>
      <p:sp>
        <p:nvSpPr>
          <p:cNvPr id="3" name="Content Placeholder 2"/>
          <p:cNvSpPr>
            <a:spLocks noGrp="1"/>
          </p:cNvSpPr>
          <p:nvPr>
            <p:ph idx="1"/>
          </p:nvPr>
        </p:nvSpPr>
        <p:spPr>
          <a:xfrm>
            <a:off x="152400" y="1676400"/>
            <a:ext cx="8991600" cy="4622801"/>
          </a:xfrm>
        </p:spPr>
        <p:txBody>
          <a:bodyPr>
            <a:normAutofit fontScale="25000" lnSpcReduction="20000"/>
          </a:bodyPr>
          <a:lstStyle/>
          <a:p>
            <a:pPr marL="914400" indent="-914400" defTabSz="602615">
              <a:spcBef>
                <a:spcPts val="4100"/>
              </a:spcBef>
              <a:buAutoNum type="arabicPeriod"/>
              <a:defRPr sz="7081"/>
            </a:pPr>
            <a:r>
              <a:rPr lang="en-US" sz="14400" dirty="0" smtClean="0"/>
              <a:t>Don</a:t>
            </a:r>
            <a:r>
              <a:rPr lang="mr-IN" sz="14400" dirty="0" smtClean="0"/>
              <a:t>’</a:t>
            </a:r>
            <a:r>
              <a:rPr lang="en-US" sz="14400" dirty="0" smtClean="0"/>
              <a:t>t be ashamed of the gospel</a:t>
            </a:r>
          </a:p>
          <a:p>
            <a:pPr marL="914400" indent="-914400" defTabSz="602615">
              <a:spcBef>
                <a:spcPts val="4100"/>
              </a:spcBef>
              <a:buAutoNum type="arabicPeriod"/>
              <a:defRPr sz="7081"/>
            </a:pPr>
            <a:r>
              <a:rPr lang="en-US" sz="12800" dirty="0"/>
              <a:t>Gospel is the power of God</a:t>
            </a:r>
          </a:p>
          <a:p>
            <a:pPr marL="914400" indent="-914400" defTabSz="602615">
              <a:spcBef>
                <a:spcPts val="4100"/>
              </a:spcBef>
              <a:buAutoNum type="arabicPeriod"/>
              <a:defRPr sz="7081"/>
            </a:pPr>
            <a:r>
              <a:rPr lang="en-US" sz="12800" dirty="0"/>
              <a:t>Negative consequences of sin removed and positive benefits given </a:t>
            </a:r>
          </a:p>
          <a:p>
            <a:pPr marL="914400" indent="-914400" defTabSz="602615">
              <a:spcBef>
                <a:spcPts val="4100"/>
              </a:spcBef>
              <a:buAutoNum type="arabicPeriod"/>
              <a:defRPr sz="7081"/>
            </a:pPr>
            <a:r>
              <a:rPr lang="en-US" sz="12800" u="sng" dirty="0" smtClean="0">
                <a:solidFill>
                  <a:srgbClr val="FFFFCC"/>
                </a:solidFill>
              </a:rPr>
              <a:t>Righteousness of God revealed, by faith</a:t>
            </a:r>
          </a:p>
          <a:p>
            <a:pPr marL="914400" indent="-914400" defTabSz="602615">
              <a:spcBef>
                <a:spcPts val="4100"/>
              </a:spcBef>
              <a:buAutoNum type="arabicPeriod"/>
              <a:defRPr sz="7081"/>
            </a:pPr>
            <a:r>
              <a:rPr lang="en-US" sz="12800" dirty="0" smtClean="0"/>
              <a:t>Salvation protected by God’s power</a:t>
            </a:r>
          </a:p>
          <a:p>
            <a:pPr marL="914400" indent="-914400" defTabSz="602615">
              <a:spcBef>
                <a:spcPts val="4100"/>
              </a:spcBef>
              <a:buAutoNum type="arabicPeriod"/>
              <a:defRPr sz="7081"/>
            </a:pPr>
            <a:endParaRPr lang="en-US" sz="5600" dirty="0" smtClean="0"/>
          </a:p>
        </p:txBody>
      </p:sp>
    </p:spTree>
    <p:extLst>
      <p:ext uri="{BB962C8B-B14F-4D97-AF65-F5344CB8AC3E}">
        <p14:creationId xmlns:p14="http://schemas.microsoft.com/office/powerpoint/2010/main" val="28452942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801F50D-02E7-42CF-84F6-97FD381C60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5" y="0"/>
            <a:ext cx="9144000" cy="6853431"/>
          </a:xfrm>
          <a:prstGeom prst="rect">
            <a:avLst/>
          </a:prstGeom>
        </p:spPr>
      </p:pic>
      <p:sp>
        <p:nvSpPr>
          <p:cNvPr id="134147" name="Rectangle 1"/>
          <p:cNvSpPr>
            <a:spLocks noChangeArrowheads="1"/>
          </p:cNvSpPr>
          <p:nvPr/>
        </p:nvSpPr>
        <p:spPr bwMode="auto">
          <a:xfrm>
            <a:off x="0" y="846660"/>
            <a:ext cx="9134475" cy="2523768"/>
          </a:xfrm>
          <a:prstGeom prst="rect">
            <a:avLst/>
          </a:prstGeom>
          <a:noFill/>
          <a:ln w="28575">
            <a:noFill/>
            <a:miter lim="800000"/>
            <a:headEnd/>
            <a:tailEnd/>
          </a:ln>
        </p:spPr>
        <p:txBody>
          <a:bodyPr wrap="square">
            <a:spAutoFit/>
          </a:bodyPr>
          <a:lstStyle/>
          <a:p>
            <a:pPr algn="ctr">
              <a:spcAft>
                <a:spcPts val="1200"/>
              </a:spcAft>
            </a:pPr>
            <a:r>
              <a:rPr lang="en-US" altLang="en-US" sz="4000" dirty="0" smtClean="0">
                <a:solidFill>
                  <a:srgbClr val="00FFFF"/>
                </a:solidFill>
                <a:effectLst>
                  <a:outerShdw blurRad="38100" dist="38100" dir="2700000" algn="tl">
                    <a:srgbClr val="000000">
                      <a:alpha val="43137"/>
                    </a:srgbClr>
                  </a:outerShdw>
                </a:effectLst>
                <a:latin typeface="Calibri" panose="020F0502020204030204" pitchFamily="34" charset="0"/>
                <a:ea typeface="+mj-ea"/>
              </a:rPr>
              <a:t>Romans 1:17</a:t>
            </a:r>
            <a:endParaRPr lang="en-US" altLang="en-US" sz="3600" dirty="0"/>
          </a:p>
          <a:p>
            <a:pPr algn="just">
              <a:spcAft>
                <a:spcPts val="1200"/>
              </a:spcAft>
            </a:pPr>
            <a:r>
              <a:rPr lang="en-US" sz="3600" dirty="0" smtClean="0"/>
              <a:t>“</a:t>
            </a:r>
            <a:r>
              <a:rPr lang="en-US" sz="3600" dirty="0"/>
              <a:t>For in it the righteousness of God is revealed from faith to faith; as it is written, “</a:t>
            </a:r>
            <a:r>
              <a:rPr lang="en-US" sz="3200" dirty="0"/>
              <a:t>BUT THE RIGHTEOUS </a:t>
            </a:r>
            <a:r>
              <a:rPr lang="en-US" sz="3600" dirty="0">
                <a:latin typeface="Avenir Book Oblique"/>
                <a:ea typeface="Avenir Book Oblique"/>
                <a:cs typeface="Avenir Book Oblique"/>
                <a:sym typeface="Avenir Book Oblique"/>
              </a:rPr>
              <a:t>man</a:t>
            </a:r>
            <a:r>
              <a:rPr lang="en-US" sz="3600" dirty="0"/>
              <a:t> </a:t>
            </a:r>
            <a:r>
              <a:rPr lang="en-US" sz="3200" dirty="0"/>
              <a:t>SHALL LIVE BY FAITH</a:t>
            </a:r>
            <a:r>
              <a:rPr lang="en-US" sz="3600" dirty="0"/>
              <a:t>.”</a:t>
            </a:r>
            <a:endParaRPr lang="en-US" sz="3600" u="sng" dirty="0"/>
          </a:p>
        </p:txBody>
      </p:sp>
    </p:spTree>
    <p:extLst>
      <p:ext uri="{BB962C8B-B14F-4D97-AF65-F5344CB8AC3E}">
        <p14:creationId xmlns:p14="http://schemas.microsoft.com/office/powerpoint/2010/main" val="2522393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Body"/>
          <p:cNvSpPr txBox="1">
            <a:spLocks noGrp="1"/>
          </p:cNvSpPr>
          <p:nvPr>
            <p:ph type="body" idx="1"/>
          </p:nvPr>
        </p:nvSpPr>
        <p:spPr>
          <a:prstGeom prst="rect">
            <a:avLst/>
          </a:prstGeom>
        </p:spPr>
        <p:txBody>
          <a:bodyPr/>
          <a:lstStyle/>
          <a:p>
            <a:pPr>
              <a:defRPr sz="12300"/>
            </a:pPr>
            <a:endParaRPr sz="5100"/>
          </a:p>
        </p:txBody>
      </p:sp>
      <p:pic>
        <p:nvPicPr>
          <p:cNvPr id="147" name="Auschwitz-56a48de53df78cf77282f0ce.jpg" descr="Auschwitz-56a48de53df78cf77282f0ce.jpg"/>
          <p:cNvPicPr>
            <a:picLocks noChangeAspect="1"/>
          </p:cNvPicPr>
          <p:nvPr/>
        </p:nvPicPr>
        <p:blipFill>
          <a:blip r:embed="rId2">
            <a:extLst/>
          </a:blip>
          <a:stretch>
            <a:fillRect/>
          </a:stretch>
        </p:blipFill>
        <p:spPr>
          <a:xfrm>
            <a:off x="-39038" y="-698067"/>
            <a:ext cx="9222075" cy="7556068"/>
          </a:xfrm>
          <a:prstGeom prst="rect">
            <a:avLst/>
          </a:prstGeom>
          <a:ln w="12700">
            <a:miter lim="400000"/>
          </a:ln>
        </p:spPr>
      </p:pic>
      <p:sp>
        <p:nvSpPr>
          <p:cNvPr id="148" name="Auschwitz"/>
          <p:cNvSpPr txBox="1"/>
          <p:nvPr/>
        </p:nvSpPr>
        <p:spPr>
          <a:xfrm>
            <a:off x="311544" y="136372"/>
            <a:ext cx="3250338" cy="812530"/>
          </a:xfrm>
          <a:prstGeom prst="rect">
            <a:avLst/>
          </a:prstGeom>
          <a:ln w="12700">
            <a:miter lim="400000"/>
          </a:ln>
          <a:extLst>
            <a:ext uri="{C572A759-6A51-4108-AA02-DFA0A04FC94B}">
              <ma14:wrappingTextBoxFlag xmlns:ma14="http://schemas.microsoft.com/office/mac/drawingml/2011/main" val="1"/>
            </a:ext>
          </a:extLst>
        </p:spPr>
        <p:txBody>
          <a:bodyPr wrap="none" lIns="21336" tIns="21336" rIns="21336" bIns="21336" anchor="ctr">
            <a:spAutoFit/>
          </a:bodyPr>
          <a:lstStyle>
            <a:lvl1pPr>
              <a:defRPr sz="8400">
                <a:solidFill>
                  <a:schemeClr val="accent5">
                    <a:lumOff val="-9052"/>
                  </a:schemeClr>
                </a:solidFill>
                <a:latin typeface="American Typewriter"/>
                <a:ea typeface="American Typewriter"/>
                <a:cs typeface="American Typewriter"/>
                <a:sym typeface="American Typewriter"/>
              </a:defRPr>
            </a:lvl1pPr>
          </a:lstStyle>
          <a:p>
            <a:pPr>
              <a:defRPr>
                <a:solidFill>
                  <a:srgbClr val="FFFFFF"/>
                </a:solidFill>
              </a:defRPr>
            </a:pPr>
            <a:r>
              <a:rPr sz="5000" dirty="0">
                <a:solidFill>
                  <a:srgbClr val="800000"/>
                </a:solidFill>
              </a:rPr>
              <a:t>Auschwitz</a:t>
            </a:r>
          </a:p>
        </p:txBody>
      </p:sp>
    </p:spTree>
    <p:extLst>
      <p:ext uri="{BB962C8B-B14F-4D97-AF65-F5344CB8AC3E}">
        <p14:creationId xmlns:p14="http://schemas.microsoft.com/office/powerpoint/2010/main" val="335377813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4952"/>
            <a:ext cx="9144000" cy="898524"/>
          </a:xfrm>
        </p:spPr>
        <p:txBody>
          <a:bodyPr>
            <a:normAutofit/>
          </a:bodyPr>
          <a:lstStyle/>
          <a:p>
            <a:r>
              <a:rPr lang="en-US" sz="4200" u="sng" dirty="0" smtClean="0">
                <a:solidFill>
                  <a:srgbClr val="FFFFCC"/>
                </a:solidFill>
                <a:effectLst>
                  <a:outerShdw blurRad="38100" dist="38100" dir="2700000" algn="tl">
                    <a:srgbClr val="000000">
                      <a:alpha val="43137"/>
                    </a:srgbClr>
                  </a:outerShdw>
                </a:effectLst>
                <a:cs typeface="Avenir Book"/>
              </a:rPr>
              <a:t>Salvation delivers from sin:</a:t>
            </a:r>
            <a:endParaRPr lang="en-US" sz="4200" u="sng" dirty="0">
              <a:solidFill>
                <a:srgbClr val="FFFFCC"/>
              </a:solidFill>
              <a:effectLst>
                <a:outerShdw blurRad="38100" dist="38100" dir="2700000" algn="tl">
                  <a:srgbClr val="000000">
                    <a:alpha val="43137"/>
                  </a:srgbClr>
                </a:outerShdw>
              </a:effectLst>
              <a:cs typeface="Avenir Book"/>
            </a:endParaRPr>
          </a:p>
        </p:txBody>
      </p:sp>
      <p:sp>
        <p:nvSpPr>
          <p:cNvPr id="3" name="Content Placeholder 2"/>
          <p:cNvSpPr>
            <a:spLocks noGrp="1"/>
          </p:cNvSpPr>
          <p:nvPr>
            <p:ph idx="1"/>
          </p:nvPr>
        </p:nvSpPr>
        <p:spPr>
          <a:xfrm>
            <a:off x="169333" y="1405465"/>
            <a:ext cx="8991600" cy="5050367"/>
          </a:xfrm>
        </p:spPr>
        <p:txBody>
          <a:bodyPr>
            <a:normAutofit/>
          </a:bodyPr>
          <a:lstStyle/>
          <a:p>
            <a:pPr marL="0" lvl="0" indent="0" defTabSz="602615">
              <a:spcBef>
                <a:spcPts val="4100"/>
              </a:spcBef>
              <a:buNone/>
              <a:defRPr sz="7081"/>
            </a:pPr>
            <a:r>
              <a:rPr lang="en-US" sz="3500" kern="0" dirty="0" smtClean="0">
                <a:solidFill>
                  <a:srgbClr val="FFFFFF"/>
                </a:solidFill>
                <a:ea typeface="Avenir Light"/>
                <a:cs typeface="Avenir Light"/>
                <a:sym typeface="Avenir Light"/>
              </a:rPr>
              <a:t>1. 	Immediate </a:t>
            </a:r>
            <a:r>
              <a:rPr lang="en-US" sz="3500" kern="0" dirty="0">
                <a:solidFill>
                  <a:srgbClr val="FFFFFF"/>
                </a:solidFill>
                <a:ea typeface="Avenir Light"/>
                <a:cs typeface="Avenir Light"/>
                <a:sym typeface="Avenir Light"/>
              </a:rPr>
              <a:t>deliverance from </a:t>
            </a:r>
            <a:r>
              <a:rPr lang="en-US" sz="3500" kern="0" dirty="0" smtClean="0">
                <a:solidFill>
                  <a:srgbClr val="FFFFFF"/>
                </a:solidFill>
                <a:ea typeface="Avenir Light"/>
                <a:cs typeface="Avenir Light"/>
                <a:sym typeface="Avenir Light"/>
              </a:rPr>
              <a:t>judgment 		(</a:t>
            </a:r>
            <a:r>
              <a:rPr lang="en-US" sz="3500" kern="0" dirty="0">
                <a:solidFill>
                  <a:srgbClr val="FFFFFF"/>
                </a:solidFill>
                <a:ea typeface="Avenir Light"/>
                <a:cs typeface="Avenir Light"/>
                <a:sym typeface="Avenir Light"/>
              </a:rPr>
              <a:t>Eph </a:t>
            </a:r>
            <a:r>
              <a:rPr lang="en-US" sz="3500" kern="0" dirty="0" smtClean="0">
                <a:solidFill>
                  <a:srgbClr val="FFFFFF"/>
                </a:solidFill>
                <a:ea typeface="Avenir Light"/>
                <a:cs typeface="Avenir Light"/>
                <a:sym typeface="Avenir Light"/>
              </a:rPr>
              <a:t>2</a:t>
            </a:r>
            <a:r>
              <a:rPr lang="en-US" sz="3500" kern="0" dirty="0">
                <a:solidFill>
                  <a:srgbClr val="FFFFFF"/>
                </a:solidFill>
                <a:ea typeface="Avenir Light"/>
                <a:cs typeface="Avenir Light"/>
                <a:sym typeface="Avenir Light"/>
              </a:rPr>
              <a:t>:8; Rom </a:t>
            </a:r>
            <a:r>
              <a:rPr lang="en-US" sz="3500" kern="0" dirty="0" smtClean="0">
                <a:solidFill>
                  <a:srgbClr val="FFFFFF"/>
                </a:solidFill>
                <a:ea typeface="Avenir Light"/>
                <a:cs typeface="Avenir Light"/>
                <a:sym typeface="Avenir Light"/>
              </a:rPr>
              <a:t>8</a:t>
            </a:r>
            <a:r>
              <a:rPr lang="en-US" sz="3500" kern="0" dirty="0">
                <a:solidFill>
                  <a:srgbClr val="FFFFFF"/>
                </a:solidFill>
                <a:ea typeface="Avenir Light"/>
                <a:cs typeface="Avenir Light"/>
                <a:sym typeface="Avenir Light"/>
              </a:rPr>
              <a:t>:1)</a:t>
            </a:r>
          </a:p>
          <a:p>
            <a:pPr marL="0" lvl="0" indent="0" defTabSz="602615">
              <a:spcBef>
                <a:spcPts val="4100"/>
              </a:spcBef>
              <a:buNone/>
              <a:defRPr sz="7081"/>
            </a:pPr>
            <a:r>
              <a:rPr lang="en-US" sz="3500" kern="0" dirty="0">
                <a:solidFill>
                  <a:srgbClr val="FFFFFF"/>
                </a:solidFill>
                <a:ea typeface="Avenir Light"/>
                <a:cs typeface="Avenir Light"/>
                <a:sym typeface="Avenir Light"/>
              </a:rPr>
              <a:t>2. </a:t>
            </a:r>
            <a:r>
              <a:rPr lang="en-US" sz="3500" kern="0" dirty="0" smtClean="0">
                <a:solidFill>
                  <a:srgbClr val="FFFFFF"/>
                </a:solidFill>
                <a:ea typeface="Avenir Light"/>
                <a:cs typeface="Avenir Light"/>
                <a:sym typeface="Avenir Light"/>
              </a:rPr>
              <a:t>	Ongoing </a:t>
            </a:r>
            <a:r>
              <a:rPr lang="en-US" sz="3500" kern="0" dirty="0">
                <a:solidFill>
                  <a:srgbClr val="FFFFFF"/>
                </a:solidFill>
                <a:ea typeface="Avenir Light"/>
                <a:cs typeface="Avenir Light"/>
                <a:sym typeface="Avenir Light"/>
              </a:rPr>
              <a:t>deliverance from power </a:t>
            </a:r>
            <a:r>
              <a:rPr lang="en-US" sz="3500" kern="0" dirty="0" smtClean="0">
                <a:solidFill>
                  <a:srgbClr val="FFFFFF"/>
                </a:solidFill>
                <a:ea typeface="Avenir Light"/>
                <a:cs typeface="Avenir Light"/>
                <a:sym typeface="Avenir Light"/>
              </a:rPr>
              <a:t>of </a:t>
            </a:r>
            <a:r>
              <a:rPr lang="en-US" sz="3500" kern="0" dirty="0">
                <a:solidFill>
                  <a:srgbClr val="FFFFFF"/>
                </a:solidFill>
                <a:ea typeface="Avenir Light"/>
                <a:cs typeface="Avenir Light"/>
                <a:sym typeface="Avenir Light"/>
              </a:rPr>
              <a:t>sin to </a:t>
            </a:r>
            <a:r>
              <a:rPr lang="en-US" sz="3500" kern="0" dirty="0" smtClean="0">
                <a:solidFill>
                  <a:srgbClr val="FFFFFF"/>
                </a:solidFill>
                <a:ea typeface="Avenir Light"/>
                <a:cs typeface="Avenir Light"/>
                <a:sym typeface="Avenir Light"/>
              </a:rPr>
              <a:t>	enslave (</a:t>
            </a:r>
            <a:r>
              <a:rPr lang="en-US" sz="3500" kern="0" dirty="0">
                <a:solidFill>
                  <a:srgbClr val="FFFFFF"/>
                </a:solidFill>
                <a:ea typeface="Avenir Light"/>
                <a:cs typeface="Avenir Light"/>
                <a:sym typeface="Avenir Light"/>
              </a:rPr>
              <a:t>Rom 6:12-14)</a:t>
            </a:r>
          </a:p>
          <a:p>
            <a:pPr marL="0" lvl="0" indent="0" defTabSz="602615">
              <a:spcBef>
                <a:spcPts val="4100"/>
              </a:spcBef>
              <a:buNone/>
              <a:defRPr sz="7081"/>
            </a:pPr>
            <a:r>
              <a:rPr lang="en-US" sz="3500" kern="0" dirty="0">
                <a:solidFill>
                  <a:srgbClr val="FFFFFF"/>
                </a:solidFill>
                <a:ea typeface="Avenir Light"/>
                <a:cs typeface="Avenir Light"/>
                <a:sym typeface="Avenir Light"/>
              </a:rPr>
              <a:t>3. Future deliverance from presence </a:t>
            </a:r>
            <a:r>
              <a:rPr lang="en-US" sz="3500" kern="0" dirty="0" smtClean="0">
                <a:solidFill>
                  <a:srgbClr val="FFFFFF"/>
                </a:solidFill>
                <a:ea typeface="Avenir Light"/>
                <a:cs typeface="Avenir Light"/>
                <a:sym typeface="Avenir Light"/>
              </a:rPr>
              <a:t>of </a:t>
            </a:r>
            <a:r>
              <a:rPr lang="en-US" sz="3500" kern="0" dirty="0">
                <a:solidFill>
                  <a:srgbClr val="FFFFFF"/>
                </a:solidFill>
                <a:ea typeface="Avenir Light"/>
                <a:cs typeface="Avenir Light"/>
                <a:sym typeface="Avenir Light"/>
              </a:rPr>
              <a:t>sin in </a:t>
            </a:r>
            <a:r>
              <a:rPr lang="en-US" sz="3500" kern="0" dirty="0" smtClean="0">
                <a:solidFill>
                  <a:srgbClr val="FFFFFF"/>
                </a:solidFill>
                <a:ea typeface="Avenir Light"/>
                <a:cs typeface="Avenir Light"/>
                <a:sym typeface="Avenir Light"/>
              </a:rPr>
              <a:t>	heaven (</a:t>
            </a:r>
            <a:r>
              <a:rPr lang="en-US" sz="3500" kern="0" dirty="0">
                <a:solidFill>
                  <a:srgbClr val="FFFFFF"/>
                </a:solidFill>
                <a:ea typeface="Avenir Light"/>
                <a:cs typeface="Avenir Light"/>
                <a:sym typeface="Avenir Light"/>
              </a:rPr>
              <a:t>Rom 5:10; Rev </a:t>
            </a:r>
            <a:r>
              <a:rPr lang="en-US" sz="3500" kern="0" dirty="0" smtClean="0">
                <a:solidFill>
                  <a:srgbClr val="FFFFFF"/>
                </a:solidFill>
                <a:ea typeface="Avenir Light"/>
                <a:cs typeface="Avenir Light"/>
                <a:sym typeface="Avenir Light"/>
              </a:rPr>
              <a:t>21</a:t>
            </a:r>
            <a:r>
              <a:rPr lang="en-US" sz="3500" kern="0" dirty="0">
                <a:solidFill>
                  <a:srgbClr val="FFFFFF"/>
                </a:solidFill>
                <a:ea typeface="Avenir Light"/>
                <a:cs typeface="Avenir Light"/>
                <a:sym typeface="Avenir Light"/>
              </a:rPr>
              <a:t>:4)</a:t>
            </a:r>
          </a:p>
        </p:txBody>
      </p:sp>
    </p:spTree>
    <p:extLst>
      <p:ext uri="{BB962C8B-B14F-4D97-AF65-F5344CB8AC3E}">
        <p14:creationId xmlns:p14="http://schemas.microsoft.com/office/powerpoint/2010/main" val="10353063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0533" y="220663"/>
            <a:ext cx="4927600" cy="836612"/>
          </a:xfrm>
        </p:spPr>
        <p:txBody>
          <a:bodyPr>
            <a:noAutofit/>
          </a:bodyPr>
          <a:lstStyle/>
          <a:p>
            <a:r>
              <a:rPr lang="en-US" sz="4200" u="sng" dirty="0" smtClean="0">
                <a:solidFill>
                  <a:srgbClr val="FFFFCC"/>
                </a:solidFill>
                <a:effectLst>
                  <a:outerShdw blurRad="38100" dist="38100" dir="2700000" algn="tl">
                    <a:srgbClr val="000000">
                      <a:alpha val="43137"/>
                    </a:srgbClr>
                  </a:outerShdw>
                </a:effectLst>
              </a:rPr>
              <a:t>Martin Luther</a:t>
            </a:r>
            <a:endParaRPr lang="en-US" sz="4200" u="sng" dirty="0">
              <a:solidFill>
                <a:srgbClr val="FFFFCC"/>
              </a:solidFill>
              <a:effectLst>
                <a:outerShdw blurRad="38100" dist="38100" dir="2700000" algn="tl">
                  <a:srgbClr val="000000">
                    <a:alpha val="43137"/>
                  </a:srgbClr>
                </a:outerShdw>
              </a:effectLst>
              <a:cs typeface="Avenir Book"/>
            </a:endParaRPr>
          </a:p>
        </p:txBody>
      </p:sp>
      <p:sp>
        <p:nvSpPr>
          <p:cNvPr id="3" name="Content Placeholder 2"/>
          <p:cNvSpPr>
            <a:spLocks noGrp="1"/>
          </p:cNvSpPr>
          <p:nvPr>
            <p:ph idx="1"/>
          </p:nvPr>
        </p:nvSpPr>
        <p:spPr>
          <a:xfrm>
            <a:off x="169334" y="1160464"/>
            <a:ext cx="8822266" cy="4735512"/>
          </a:xfrm>
        </p:spPr>
        <p:txBody>
          <a:bodyPr>
            <a:noAutofit/>
          </a:bodyPr>
          <a:lstStyle/>
          <a:p>
            <a:pPr marL="0" indent="0" algn="just" defTabSz="338454">
              <a:spcBef>
                <a:spcPts val="2400"/>
              </a:spcBef>
              <a:buNone/>
              <a:defRPr sz="7133"/>
            </a:pPr>
            <a:r>
              <a:rPr lang="en-US" sz="3100" dirty="0" smtClean="0">
                <a:cs typeface="Arial Hebrew"/>
              </a:rPr>
              <a:t>“</a:t>
            </a:r>
            <a:r>
              <a:rPr lang="en-US" sz="3100" dirty="0">
                <a:cs typeface="Arial Hebrew"/>
              </a:rPr>
              <a:t>My situation was that, although an impeccable monk, I stood before God as a sinner troubled in conscience, and I had no confidence that my merit would assuage him. Therefore I did not love a just and angry God, but rather </a:t>
            </a:r>
            <a:r>
              <a:rPr lang="en-US" sz="3100" u="sng" dirty="0">
                <a:solidFill>
                  <a:srgbClr val="FFFFCC"/>
                </a:solidFill>
                <a:cs typeface="Arial Hebrew"/>
              </a:rPr>
              <a:t>hated and murmured against him</a:t>
            </a:r>
            <a:r>
              <a:rPr lang="en-US" sz="3100" dirty="0">
                <a:cs typeface="Arial Hebrew"/>
              </a:rPr>
              <a:t>.…Then I grasped that the justice of God is that righteousness by which through grace and sheer mercy </a:t>
            </a:r>
            <a:r>
              <a:rPr lang="en-US" sz="3100" u="sng" dirty="0">
                <a:solidFill>
                  <a:srgbClr val="FFFFCC"/>
                </a:solidFill>
                <a:cs typeface="Arial Hebrew"/>
              </a:rPr>
              <a:t>God justifies us through faith</a:t>
            </a:r>
            <a:r>
              <a:rPr lang="en-US" sz="3100" dirty="0">
                <a:cs typeface="Arial Hebrew"/>
              </a:rPr>
              <a:t>.…whereas before the ‘justice of God’ had filled me with hate, now it became to me inexpressibly sweet in greater love.” </a:t>
            </a:r>
            <a:endParaRPr lang="en-US" sz="3100" dirty="0">
              <a:ea typeface="Times"/>
              <a:cs typeface="Arial Hebrew"/>
              <a:sym typeface="Times"/>
            </a:endParaRPr>
          </a:p>
        </p:txBody>
      </p:sp>
      <p:sp>
        <p:nvSpPr>
          <p:cNvPr id="5" name="Rectangle 4">
            <a:extLst>
              <a:ext uri="{FF2B5EF4-FFF2-40B4-BE49-F238E27FC236}">
                <a16:creationId xmlns="" xmlns:a16="http://schemas.microsoft.com/office/drawing/2014/main" id="{900EFA28-38B8-4343-B044-4CB116671C91}"/>
              </a:ext>
            </a:extLst>
          </p:cNvPr>
          <p:cNvSpPr/>
          <p:nvPr/>
        </p:nvSpPr>
        <p:spPr>
          <a:xfrm>
            <a:off x="880117" y="6139703"/>
            <a:ext cx="8145349" cy="369332"/>
          </a:xfrm>
          <a:prstGeom prst="rect">
            <a:avLst/>
          </a:prstGeom>
        </p:spPr>
        <p:txBody>
          <a:bodyPr wrap="square">
            <a:spAutoFit/>
          </a:bodyPr>
          <a:lstStyle/>
          <a:p>
            <a:pPr algn="r"/>
            <a:r>
              <a:rPr lang="en-US" dirty="0"/>
              <a:t>Martin Luther quoted</a:t>
            </a:r>
            <a:r>
              <a:rPr lang="en-US" dirty="0">
                <a:latin typeface="Avenir Book Oblique"/>
                <a:ea typeface="Avenir Book Oblique"/>
                <a:cs typeface="Avenir Book Oblique"/>
                <a:sym typeface="Avenir Book Oblique"/>
              </a:rPr>
              <a:t> </a:t>
            </a:r>
            <a:r>
              <a:rPr lang="en-US" dirty="0"/>
              <a:t>in</a:t>
            </a:r>
            <a:r>
              <a:rPr lang="en-US" dirty="0">
                <a:latin typeface="Avenir Book Oblique"/>
                <a:ea typeface="Avenir Book Oblique"/>
                <a:cs typeface="Avenir Book Oblique"/>
                <a:sym typeface="Avenir Book Oblique"/>
              </a:rPr>
              <a:t> </a:t>
            </a:r>
            <a:r>
              <a:rPr lang="en-US" dirty="0"/>
              <a:t>Roland</a:t>
            </a:r>
            <a:r>
              <a:rPr lang="en-US" dirty="0">
                <a:latin typeface="Avenir Book Oblique"/>
                <a:ea typeface="Avenir Book Oblique"/>
                <a:cs typeface="Avenir Book Oblique"/>
                <a:sym typeface="Avenir Book Oblique"/>
              </a:rPr>
              <a:t> H. </a:t>
            </a:r>
            <a:r>
              <a:rPr lang="en-US" dirty="0" err="1"/>
              <a:t>Bainton’s</a:t>
            </a:r>
            <a:r>
              <a:rPr lang="en-US" dirty="0">
                <a:latin typeface="Avenir Book Oblique"/>
                <a:ea typeface="Avenir Book Oblique"/>
                <a:cs typeface="Avenir Book Oblique"/>
                <a:sym typeface="Avenir Book Oblique"/>
              </a:rPr>
              <a:t> Here I Stand</a:t>
            </a:r>
            <a:r>
              <a:rPr lang="en-US" dirty="0"/>
              <a:t>, </a:t>
            </a:r>
            <a:r>
              <a:rPr lang="en-US" dirty="0" err="1"/>
              <a:t>pg</a:t>
            </a:r>
            <a:r>
              <a:rPr lang="en-US" dirty="0"/>
              <a:t> 51.</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09100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0533" y="220663"/>
            <a:ext cx="4927600" cy="836612"/>
          </a:xfrm>
        </p:spPr>
        <p:txBody>
          <a:bodyPr>
            <a:noAutofit/>
          </a:bodyPr>
          <a:lstStyle/>
          <a:p>
            <a:r>
              <a:rPr lang="en-US" sz="4200" u="sng" dirty="0" smtClean="0">
                <a:solidFill>
                  <a:srgbClr val="FFFFCC"/>
                </a:solidFill>
                <a:effectLst>
                  <a:outerShdw blurRad="38100" dist="38100" dir="2700000" algn="tl">
                    <a:srgbClr val="000000">
                      <a:alpha val="43137"/>
                    </a:srgbClr>
                  </a:outerShdw>
                </a:effectLst>
              </a:rPr>
              <a:t>Council of Trent</a:t>
            </a:r>
            <a:endParaRPr lang="en-US" sz="4200" u="sng" dirty="0">
              <a:solidFill>
                <a:srgbClr val="FFFFCC"/>
              </a:solidFill>
              <a:effectLst>
                <a:outerShdw blurRad="38100" dist="38100" dir="2700000" algn="tl">
                  <a:srgbClr val="000000">
                    <a:alpha val="43137"/>
                  </a:srgbClr>
                </a:outerShdw>
              </a:effectLst>
              <a:cs typeface="Avenir Book"/>
            </a:endParaRPr>
          </a:p>
        </p:txBody>
      </p:sp>
      <p:sp>
        <p:nvSpPr>
          <p:cNvPr id="3" name="Content Placeholder 2"/>
          <p:cNvSpPr>
            <a:spLocks noGrp="1"/>
          </p:cNvSpPr>
          <p:nvPr>
            <p:ph idx="1"/>
          </p:nvPr>
        </p:nvSpPr>
        <p:spPr>
          <a:xfrm>
            <a:off x="169334" y="1228195"/>
            <a:ext cx="8822266" cy="4979239"/>
          </a:xfrm>
        </p:spPr>
        <p:txBody>
          <a:bodyPr>
            <a:noAutofit/>
          </a:bodyPr>
          <a:lstStyle/>
          <a:p>
            <a:pPr marL="0" indent="0" algn="just">
              <a:buNone/>
            </a:pPr>
            <a:r>
              <a:rPr lang="en-US" sz="3300" cap="small" dirty="0">
                <a:cs typeface="Arial Hebrew"/>
              </a:rPr>
              <a:t>Canon</a:t>
            </a:r>
            <a:r>
              <a:rPr lang="en-US" sz="3300" dirty="0">
                <a:cs typeface="Arial Hebrew"/>
              </a:rPr>
              <a:t> </a:t>
            </a:r>
            <a:r>
              <a:rPr lang="en-US" sz="3300" dirty="0" smtClean="0">
                <a:cs typeface="Arial Hebrew"/>
              </a:rPr>
              <a:t>IX.  </a:t>
            </a:r>
            <a:r>
              <a:rPr lang="en-US" sz="3300" dirty="0">
                <a:cs typeface="Arial Hebrew"/>
              </a:rPr>
              <a:t>“If any one shall say, that </a:t>
            </a:r>
            <a:r>
              <a:rPr lang="en-US" sz="3300" u="sng" dirty="0">
                <a:solidFill>
                  <a:srgbClr val="FFFFCC"/>
                </a:solidFill>
                <a:cs typeface="Arial Hebrew"/>
              </a:rPr>
              <a:t>by faith alone</a:t>
            </a:r>
            <a:r>
              <a:rPr lang="en-US" sz="3300" u="sng" dirty="0">
                <a:cs typeface="Arial Hebrew"/>
              </a:rPr>
              <a:t> </a:t>
            </a:r>
            <a:r>
              <a:rPr lang="en-US" sz="3300" dirty="0">
                <a:cs typeface="Arial Hebrew"/>
              </a:rPr>
              <a:t>the impious [i.e., the sinner] is justified; so as to mean that </a:t>
            </a:r>
            <a:r>
              <a:rPr lang="en-US" sz="3300" u="sng" dirty="0">
                <a:solidFill>
                  <a:srgbClr val="FFFFCC"/>
                </a:solidFill>
                <a:cs typeface="Arial Hebrew"/>
              </a:rPr>
              <a:t>nothing else is required</a:t>
            </a:r>
            <a:r>
              <a:rPr lang="en-US" sz="3300" dirty="0">
                <a:cs typeface="Arial Hebrew"/>
              </a:rPr>
              <a:t> to co-operate in order unto the obtaining the grace of justification, . . . ; let him be </a:t>
            </a:r>
            <a:r>
              <a:rPr lang="en-US" sz="3300" u="sng" dirty="0">
                <a:solidFill>
                  <a:srgbClr val="FFFFCC"/>
                </a:solidFill>
                <a:cs typeface="Arial Hebrew"/>
              </a:rPr>
              <a:t>anathema</a:t>
            </a:r>
            <a:r>
              <a:rPr lang="en-US" sz="3300" dirty="0">
                <a:solidFill>
                  <a:srgbClr val="FFFFCC"/>
                </a:solidFill>
                <a:cs typeface="Arial Hebrew"/>
              </a:rPr>
              <a:t> </a:t>
            </a:r>
            <a:r>
              <a:rPr lang="en-US" sz="3300" dirty="0">
                <a:cs typeface="Arial Hebrew"/>
              </a:rPr>
              <a:t>[i.e., accursed].”</a:t>
            </a:r>
          </a:p>
        </p:txBody>
      </p:sp>
      <p:sp>
        <p:nvSpPr>
          <p:cNvPr id="5" name="Rectangle 4">
            <a:extLst>
              <a:ext uri="{FF2B5EF4-FFF2-40B4-BE49-F238E27FC236}">
                <a16:creationId xmlns="" xmlns:a16="http://schemas.microsoft.com/office/drawing/2014/main" id="{900EFA28-38B8-4343-B044-4CB116671C91}"/>
              </a:ext>
            </a:extLst>
          </p:cNvPr>
          <p:cNvSpPr/>
          <p:nvPr/>
        </p:nvSpPr>
        <p:spPr>
          <a:xfrm>
            <a:off x="871858" y="6105837"/>
            <a:ext cx="8145349" cy="369332"/>
          </a:xfrm>
          <a:prstGeom prst="rect">
            <a:avLst/>
          </a:prstGeom>
        </p:spPr>
        <p:txBody>
          <a:bodyPr wrap="square">
            <a:spAutoFit/>
          </a:bodyPr>
          <a:lstStyle/>
          <a:p>
            <a:pPr algn="r"/>
            <a:r>
              <a:rPr lang="en-US" dirty="0"/>
              <a:t>T.A. </a:t>
            </a:r>
            <a:r>
              <a:rPr lang="en-US" dirty="0" smtClean="0"/>
              <a:t>Buckley: </a:t>
            </a:r>
            <a:r>
              <a:rPr lang="en-US" i="1" dirty="0"/>
              <a:t>The Canons and Decrees of the Council of Trent</a:t>
            </a:r>
            <a:r>
              <a:rPr lang="en-US" dirty="0"/>
              <a:t>, pg. 46. </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205688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0533" y="220663"/>
            <a:ext cx="4927600" cy="836612"/>
          </a:xfrm>
        </p:spPr>
        <p:txBody>
          <a:bodyPr>
            <a:noAutofit/>
          </a:bodyPr>
          <a:lstStyle/>
          <a:p>
            <a:r>
              <a:rPr lang="en-US" sz="4200" u="sng" dirty="0" smtClean="0">
                <a:solidFill>
                  <a:srgbClr val="FFFFCC"/>
                </a:solidFill>
                <a:effectLst>
                  <a:outerShdw blurRad="38100" dist="38100" dir="2700000" algn="tl">
                    <a:srgbClr val="000000">
                      <a:alpha val="43137"/>
                    </a:srgbClr>
                  </a:outerShdw>
                </a:effectLst>
              </a:rPr>
              <a:t>Council of Trent</a:t>
            </a:r>
            <a:endParaRPr lang="en-US" sz="4200" u="sng" dirty="0">
              <a:solidFill>
                <a:srgbClr val="FFFFCC"/>
              </a:solidFill>
              <a:effectLst>
                <a:outerShdw blurRad="38100" dist="38100" dir="2700000" algn="tl">
                  <a:srgbClr val="000000">
                    <a:alpha val="43137"/>
                  </a:srgbClr>
                </a:outerShdw>
              </a:effectLst>
              <a:cs typeface="Avenir Book"/>
            </a:endParaRPr>
          </a:p>
        </p:txBody>
      </p:sp>
      <p:sp>
        <p:nvSpPr>
          <p:cNvPr id="3" name="Content Placeholder 2"/>
          <p:cNvSpPr>
            <a:spLocks noGrp="1"/>
          </p:cNvSpPr>
          <p:nvPr>
            <p:ph idx="1"/>
          </p:nvPr>
        </p:nvSpPr>
        <p:spPr>
          <a:xfrm>
            <a:off x="169334" y="1228195"/>
            <a:ext cx="8822266" cy="4979239"/>
          </a:xfrm>
        </p:spPr>
        <p:txBody>
          <a:bodyPr>
            <a:noAutofit/>
          </a:bodyPr>
          <a:lstStyle/>
          <a:p>
            <a:pPr marL="0" indent="0" algn="just">
              <a:buNone/>
            </a:pPr>
            <a:r>
              <a:rPr lang="en-US" sz="3400" cap="small" dirty="0" smtClean="0">
                <a:cs typeface="Arial Hebrew"/>
              </a:rPr>
              <a:t>Canon</a:t>
            </a:r>
            <a:r>
              <a:rPr lang="en-US" sz="3400" dirty="0" smtClean="0">
                <a:cs typeface="Arial Hebrew"/>
              </a:rPr>
              <a:t> XXXIV.  </a:t>
            </a:r>
            <a:r>
              <a:rPr lang="en-US" sz="3400" dirty="0">
                <a:cs typeface="Arial Hebrew"/>
              </a:rPr>
              <a:t>“If any one shall say, that the </a:t>
            </a:r>
            <a:r>
              <a:rPr lang="en-US" sz="3400" u="sng" dirty="0">
                <a:solidFill>
                  <a:srgbClr val="FFFFCC"/>
                </a:solidFill>
                <a:cs typeface="Arial Hebrew"/>
              </a:rPr>
              <a:t>justice received is not preserved, and also increased in the sight of God through good works</a:t>
            </a:r>
            <a:r>
              <a:rPr lang="en-US" sz="3400" dirty="0">
                <a:cs typeface="Arial Hebrew"/>
              </a:rPr>
              <a:t>; but that the said works are merely the fruits and signs of justification received, but not a cause of the increase thereof; let him be </a:t>
            </a:r>
            <a:r>
              <a:rPr lang="en-US" sz="3400" u="sng" dirty="0">
                <a:solidFill>
                  <a:srgbClr val="FFFFCC"/>
                </a:solidFill>
                <a:cs typeface="Arial Hebrew"/>
              </a:rPr>
              <a:t>anathema</a:t>
            </a:r>
            <a:r>
              <a:rPr lang="en-US" sz="3400" dirty="0">
                <a:cs typeface="Arial Hebrew"/>
              </a:rPr>
              <a:t>.</a:t>
            </a:r>
            <a:r>
              <a:rPr lang="en-US" sz="3400" dirty="0">
                <a:cs typeface="Arial"/>
              </a:rPr>
              <a:t>” </a:t>
            </a:r>
          </a:p>
          <a:p>
            <a:pPr marL="0" indent="0">
              <a:buNone/>
            </a:pPr>
            <a:endParaRPr lang="en-US" sz="3500" dirty="0">
              <a:cs typeface="Arial Hebrew"/>
            </a:endParaRPr>
          </a:p>
        </p:txBody>
      </p:sp>
      <p:sp>
        <p:nvSpPr>
          <p:cNvPr id="5" name="Rectangle 4">
            <a:extLst>
              <a:ext uri="{FF2B5EF4-FFF2-40B4-BE49-F238E27FC236}">
                <a16:creationId xmlns="" xmlns:a16="http://schemas.microsoft.com/office/drawing/2014/main" id="{900EFA28-38B8-4343-B044-4CB116671C91}"/>
              </a:ext>
            </a:extLst>
          </p:cNvPr>
          <p:cNvSpPr/>
          <p:nvPr/>
        </p:nvSpPr>
        <p:spPr>
          <a:xfrm>
            <a:off x="778929" y="6105837"/>
            <a:ext cx="8145349" cy="369332"/>
          </a:xfrm>
          <a:prstGeom prst="rect">
            <a:avLst/>
          </a:prstGeom>
        </p:spPr>
        <p:txBody>
          <a:bodyPr wrap="square">
            <a:spAutoFit/>
          </a:bodyPr>
          <a:lstStyle/>
          <a:p>
            <a:pPr algn="r"/>
            <a:r>
              <a:rPr lang="en-US" dirty="0"/>
              <a:t>T.A. </a:t>
            </a:r>
            <a:r>
              <a:rPr lang="en-US" dirty="0" smtClean="0"/>
              <a:t>Buckley: </a:t>
            </a:r>
            <a:r>
              <a:rPr lang="en-US" i="1" dirty="0"/>
              <a:t>The Canons and Decrees of the Council of Trent</a:t>
            </a:r>
            <a:r>
              <a:rPr lang="en-US" dirty="0"/>
              <a:t>, pg. 46. </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649903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0533" y="220663"/>
            <a:ext cx="4927600" cy="836612"/>
          </a:xfrm>
        </p:spPr>
        <p:txBody>
          <a:bodyPr>
            <a:noAutofit/>
          </a:bodyPr>
          <a:lstStyle/>
          <a:p>
            <a:r>
              <a:rPr lang="en-US" sz="4200" u="sng" dirty="0" smtClean="0">
                <a:solidFill>
                  <a:srgbClr val="FFFFCC"/>
                </a:solidFill>
                <a:effectLst>
                  <a:outerShdw blurRad="38100" dist="38100" dir="2700000" algn="tl">
                    <a:srgbClr val="000000">
                      <a:alpha val="43137"/>
                    </a:srgbClr>
                  </a:outerShdw>
                </a:effectLst>
              </a:rPr>
              <a:t>Council of Trent</a:t>
            </a:r>
            <a:endParaRPr lang="en-US" sz="4200" u="sng" dirty="0">
              <a:solidFill>
                <a:srgbClr val="FFFFCC"/>
              </a:solidFill>
              <a:effectLst>
                <a:outerShdw blurRad="38100" dist="38100" dir="2700000" algn="tl">
                  <a:srgbClr val="000000">
                    <a:alpha val="43137"/>
                  </a:srgbClr>
                </a:outerShdw>
              </a:effectLst>
              <a:cs typeface="Avenir Book"/>
            </a:endParaRPr>
          </a:p>
        </p:txBody>
      </p:sp>
      <p:sp>
        <p:nvSpPr>
          <p:cNvPr id="3" name="Content Placeholder 2"/>
          <p:cNvSpPr>
            <a:spLocks noGrp="1"/>
          </p:cNvSpPr>
          <p:nvPr>
            <p:ph idx="1"/>
          </p:nvPr>
        </p:nvSpPr>
        <p:spPr>
          <a:xfrm>
            <a:off x="169334" y="1329793"/>
            <a:ext cx="8822266" cy="4563007"/>
          </a:xfrm>
        </p:spPr>
        <p:txBody>
          <a:bodyPr>
            <a:noAutofit/>
          </a:bodyPr>
          <a:lstStyle/>
          <a:p>
            <a:pPr marL="0" indent="0" algn="just">
              <a:buNone/>
            </a:pPr>
            <a:r>
              <a:rPr lang="en-US" sz="3400" cap="small" dirty="0">
                <a:cs typeface="Arial"/>
              </a:rPr>
              <a:t>Chapter</a:t>
            </a:r>
            <a:r>
              <a:rPr lang="en-US" sz="3400" dirty="0">
                <a:cs typeface="Arial"/>
              </a:rPr>
              <a:t> IX.  “. . . no one can know with a certainty of faith, which cannot be </a:t>
            </a:r>
            <a:r>
              <a:rPr lang="en-US" sz="3400" u="sng" dirty="0">
                <a:solidFill>
                  <a:srgbClr val="FFFFCC"/>
                </a:solidFill>
                <a:cs typeface="Arial"/>
              </a:rPr>
              <a:t>subject to mistake</a:t>
            </a:r>
            <a:r>
              <a:rPr lang="en-US" sz="3400" dirty="0">
                <a:cs typeface="Arial"/>
              </a:rPr>
              <a:t>, that he has obtained the grace of God.”</a:t>
            </a:r>
          </a:p>
        </p:txBody>
      </p:sp>
      <p:sp>
        <p:nvSpPr>
          <p:cNvPr id="5" name="Rectangle 4">
            <a:extLst>
              <a:ext uri="{FF2B5EF4-FFF2-40B4-BE49-F238E27FC236}">
                <a16:creationId xmlns="" xmlns:a16="http://schemas.microsoft.com/office/drawing/2014/main" id="{900EFA28-38B8-4343-B044-4CB116671C91}"/>
              </a:ext>
            </a:extLst>
          </p:cNvPr>
          <p:cNvSpPr/>
          <p:nvPr/>
        </p:nvSpPr>
        <p:spPr>
          <a:xfrm>
            <a:off x="837993" y="6071971"/>
            <a:ext cx="8145349" cy="369332"/>
          </a:xfrm>
          <a:prstGeom prst="rect">
            <a:avLst/>
          </a:prstGeom>
        </p:spPr>
        <p:txBody>
          <a:bodyPr wrap="square">
            <a:spAutoFit/>
          </a:bodyPr>
          <a:lstStyle/>
          <a:p>
            <a:pPr algn="r"/>
            <a:r>
              <a:rPr lang="en-US" dirty="0"/>
              <a:t>T.A. </a:t>
            </a:r>
            <a:r>
              <a:rPr lang="en-US" dirty="0" smtClean="0"/>
              <a:t>Buckley: </a:t>
            </a:r>
            <a:r>
              <a:rPr lang="en-US" i="1" dirty="0"/>
              <a:t>The Canons and Decrees of the Council of Trent</a:t>
            </a:r>
            <a:r>
              <a:rPr lang="en-US" dirty="0"/>
              <a:t>, pg. </a:t>
            </a:r>
            <a:r>
              <a:rPr lang="en-US" dirty="0" smtClean="0"/>
              <a:t>36</a:t>
            </a:r>
            <a:r>
              <a:rPr lang="en-US" dirty="0"/>
              <a:t>. </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645163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467" y="236537"/>
            <a:ext cx="8737599" cy="1473729"/>
          </a:xfrm>
        </p:spPr>
        <p:txBody>
          <a:bodyPr>
            <a:normAutofit/>
          </a:bodyPr>
          <a:lstStyle/>
          <a:p>
            <a:r>
              <a:rPr lang="en-US" sz="4200" dirty="0" smtClean="0">
                <a:solidFill>
                  <a:srgbClr val="FFFFCC"/>
                </a:solidFill>
                <a:effectLst>
                  <a:outerShdw blurRad="38100" dist="38100" dir="2700000" algn="tl">
                    <a:srgbClr val="000000">
                      <a:alpha val="43137"/>
                    </a:srgbClr>
                  </a:outerShdw>
                </a:effectLst>
                <a:cs typeface="Avenir Book"/>
              </a:rPr>
              <a:t>RIGHTEOUS BY FAITH (Rom 1:16-17)</a:t>
            </a:r>
            <a:endParaRPr lang="en-US" sz="4200" dirty="0">
              <a:solidFill>
                <a:srgbClr val="FFFFCC"/>
              </a:solidFill>
              <a:effectLst>
                <a:outerShdw blurRad="38100" dist="38100" dir="2700000" algn="tl">
                  <a:srgbClr val="000000">
                    <a:alpha val="43137"/>
                  </a:srgbClr>
                </a:outerShdw>
              </a:effectLst>
              <a:cs typeface="Avenir Book"/>
            </a:endParaRPr>
          </a:p>
        </p:txBody>
      </p:sp>
      <p:sp>
        <p:nvSpPr>
          <p:cNvPr id="3" name="Content Placeholder 2"/>
          <p:cNvSpPr>
            <a:spLocks noGrp="1"/>
          </p:cNvSpPr>
          <p:nvPr>
            <p:ph idx="1"/>
          </p:nvPr>
        </p:nvSpPr>
        <p:spPr>
          <a:xfrm>
            <a:off x="152400" y="1676400"/>
            <a:ext cx="8991600" cy="4622801"/>
          </a:xfrm>
        </p:spPr>
        <p:txBody>
          <a:bodyPr>
            <a:normAutofit fontScale="25000" lnSpcReduction="20000"/>
          </a:bodyPr>
          <a:lstStyle/>
          <a:p>
            <a:pPr marL="914400" indent="-914400" defTabSz="602615">
              <a:spcBef>
                <a:spcPts val="4100"/>
              </a:spcBef>
              <a:buAutoNum type="arabicPeriod"/>
              <a:defRPr sz="7081"/>
            </a:pPr>
            <a:r>
              <a:rPr lang="en-US" sz="14400" dirty="0" smtClean="0"/>
              <a:t>Don</a:t>
            </a:r>
            <a:r>
              <a:rPr lang="mr-IN" sz="14400" dirty="0" smtClean="0"/>
              <a:t>’</a:t>
            </a:r>
            <a:r>
              <a:rPr lang="en-US" sz="14400" dirty="0" smtClean="0"/>
              <a:t>t be ashamed of the gospel</a:t>
            </a:r>
          </a:p>
          <a:p>
            <a:pPr marL="914400" indent="-914400" defTabSz="602615">
              <a:spcBef>
                <a:spcPts val="4100"/>
              </a:spcBef>
              <a:buAutoNum type="arabicPeriod"/>
              <a:defRPr sz="7081"/>
            </a:pPr>
            <a:r>
              <a:rPr lang="en-US" sz="12800" dirty="0"/>
              <a:t>Gospel is the power of God</a:t>
            </a:r>
          </a:p>
          <a:p>
            <a:pPr marL="914400" indent="-914400" defTabSz="602615">
              <a:spcBef>
                <a:spcPts val="4100"/>
              </a:spcBef>
              <a:buAutoNum type="arabicPeriod"/>
              <a:defRPr sz="7081"/>
            </a:pPr>
            <a:r>
              <a:rPr lang="en-US" sz="12800" dirty="0"/>
              <a:t>Negative consequences of sin removed and positive benefits given </a:t>
            </a:r>
          </a:p>
          <a:p>
            <a:pPr marL="914400" indent="-914400" defTabSz="602615">
              <a:spcBef>
                <a:spcPts val="4100"/>
              </a:spcBef>
              <a:buAutoNum type="arabicPeriod"/>
              <a:defRPr sz="7081"/>
            </a:pPr>
            <a:r>
              <a:rPr lang="en-US" sz="12800" dirty="0"/>
              <a:t>Righteousness of God revealed, by faith</a:t>
            </a:r>
          </a:p>
          <a:p>
            <a:pPr marL="914400" indent="-914400" defTabSz="602615">
              <a:spcBef>
                <a:spcPts val="4100"/>
              </a:spcBef>
              <a:buAutoNum type="arabicPeriod"/>
              <a:defRPr sz="7081"/>
            </a:pPr>
            <a:r>
              <a:rPr lang="en-US" sz="12800" u="sng" dirty="0" smtClean="0">
                <a:solidFill>
                  <a:srgbClr val="FFFFCC"/>
                </a:solidFill>
              </a:rPr>
              <a:t>Salvation protected by God’s power</a:t>
            </a:r>
          </a:p>
          <a:p>
            <a:pPr marL="914400" indent="-914400" defTabSz="602615">
              <a:spcBef>
                <a:spcPts val="4100"/>
              </a:spcBef>
              <a:buAutoNum type="arabicPeriod"/>
              <a:defRPr sz="7081"/>
            </a:pPr>
            <a:endParaRPr lang="en-US" sz="5600" dirty="0" smtClean="0"/>
          </a:p>
        </p:txBody>
      </p:sp>
    </p:spTree>
    <p:extLst>
      <p:ext uri="{BB962C8B-B14F-4D97-AF65-F5344CB8AC3E}">
        <p14:creationId xmlns:p14="http://schemas.microsoft.com/office/powerpoint/2010/main" val="31045636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801F50D-02E7-42CF-84F6-97FD381C60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5" y="0"/>
            <a:ext cx="9144000" cy="6853431"/>
          </a:xfrm>
          <a:prstGeom prst="rect">
            <a:avLst/>
          </a:prstGeom>
        </p:spPr>
      </p:pic>
      <p:sp>
        <p:nvSpPr>
          <p:cNvPr id="134147" name="Rectangle 1"/>
          <p:cNvSpPr>
            <a:spLocks noChangeArrowheads="1"/>
          </p:cNvSpPr>
          <p:nvPr/>
        </p:nvSpPr>
        <p:spPr bwMode="auto">
          <a:xfrm>
            <a:off x="186265" y="558799"/>
            <a:ext cx="8856134" cy="3477875"/>
          </a:xfrm>
          <a:prstGeom prst="rect">
            <a:avLst/>
          </a:prstGeom>
          <a:noFill/>
          <a:ln w="28575">
            <a:noFill/>
            <a:miter lim="800000"/>
            <a:headEnd/>
            <a:tailEnd/>
          </a:ln>
        </p:spPr>
        <p:txBody>
          <a:bodyPr wrap="square">
            <a:spAutoFit/>
          </a:bodyPr>
          <a:lstStyle/>
          <a:p>
            <a:pPr algn="ctr">
              <a:spcAft>
                <a:spcPts val="1200"/>
              </a:spcAft>
            </a:pPr>
            <a:r>
              <a:rPr lang="en-US" altLang="en-US" sz="4000" dirty="0" smtClean="0">
                <a:solidFill>
                  <a:srgbClr val="00FFFF"/>
                </a:solidFill>
                <a:effectLst>
                  <a:outerShdw blurRad="38100" dist="38100" dir="2700000" algn="tl">
                    <a:srgbClr val="000000">
                      <a:alpha val="43137"/>
                    </a:srgbClr>
                  </a:outerShdw>
                </a:effectLst>
                <a:latin typeface="Calibri" panose="020F0502020204030204" pitchFamily="34" charset="0"/>
                <a:ea typeface="+mj-ea"/>
              </a:rPr>
              <a:t>1 Peter 1:3-5</a:t>
            </a:r>
            <a:endParaRPr lang="en-US" altLang="en-US" sz="3600" dirty="0" smtClean="0"/>
          </a:p>
          <a:p>
            <a:pPr algn="just">
              <a:spcAft>
                <a:spcPts val="1200"/>
              </a:spcAft>
            </a:pPr>
            <a:r>
              <a:rPr lang="en-US" sz="3400" dirty="0" smtClean="0"/>
              <a:t>“</a:t>
            </a:r>
            <a:r>
              <a:rPr lang="en-US" sz="3400" dirty="0"/>
              <a:t>Blessed be the God and Father of our Lord Jesus Christ, who according to His great mercy has caused us to be born again to a living </a:t>
            </a:r>
            <a:r>
              <a:rPr lang="en-US" sz="3400" dirty="0" smtClean="0"/>
              <a:t>hope . </a:t>
            </a:r>
            <a:r>
              <a:rPr lang="en-US" sz="3400" dirty="0"/>
              <a:t>. .  </a:t>
            </a:r>
            <a:r>
              <a:rPr lang="en-US" sz="3400" u="sng" dirty="0">
                <a:solidFill>
                  <a:srgbClr val="FFFFCC"/>
                </a:solidFill>
              </a:rPr>
              <a:t>protected by the power of God </a:t>
            </a:r>
            <a:r>
              <a:rPr lang="en-US" sz="3400" dirty="0"/>
              <a:t>through faith for a salvation ready to be revealed in the last time.”</a:t>
            </a:r>
            <a:endParaRPr lang="en-US" sz="3400" u="sng" dirty="0"/>
          </a:p>
        </p:txBody>
      </p:sp>
    </p:spTree>
    <p:extLst>
      <p:ext uri="{BB962C8B-B14F-4D97-AF65-F5344CB8AC3E}">
        <p14:creationId xmlns:p14="http://schemas.microsoft.com/office/powerpoint/2010/main" val="22890106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467" y="236537"/>
            <a:ext cx="8737599" cy="1473729"/>
          </a:xfrm>
        </p:spPr>
        <p:txBody>
          <a:bodyPr>
            <a:normAutofit/>
          </a:bodyPr>
          <a:lstStyle/>
          <a:p>
            <a:r>
              <a:rPr lang="en-US" sz="4200" dirty="0" smtClean="0">
                <a:solidFill>
                  <a:srgbClr val="FFFFCC"/>
                </a:solidFill>
                <a:effectLst>
                  <a:outerShdw blurRad="38100" dist="38100" dir="2700000" algn="tl">
                    <a:srgbClr val="000000">
                      <a:alpha val="43137"/>
                    </a:srgbClr>
                  </a:outerShdw>
                </a:effectLst>
                <a:cs typeface="Avenir Book"/>
              </a:rPr>
              <a:t>RIGHTEOUS BY FAITH (Rom 1:16-17)</a:t>
            </a:r>
            <a:endParaRPr lang="en-US" sz="4200" dirty="0">
              <a:solidFill>
                <a:srgbClr val="FFFFCC"/>
              </a:solidFill>
              <a:effectLst>
                <a:outerShdw blurRad="38100" dist="38100" dir="2700000" algn="tl">
                  <a:srgbClr val="000000">
                    <a:alpha val="43137"/>
                  </a:srgbClr>
                </a:outerShdw>
              </a:effectLst>
              <a:cs typeface="Avenir Book"/>
            </a:endParaRPr>
          </a:p>
        </p:txBody>
      </p:sp>
      <p:sp>
        <p:nvSpPr>
          <p:cNvPr id="3" name="Content Placeholder 2"/>
          <p:cNvSpPr>
            <a:spLocks noGrp="1"/>
          </p:cNvSpPr>
          <p:nvPr>
            <p:ph idx="1"/>
          </p:nvPr>
        </p:nvSpPr>
        <p:spPr>
          <a:xfrm>
            <a:off x="152400" y="1676400"/>
            <a:ext cx="8991600" cy="4622801"/>
          </a:xfrm>
        </p:spPr>
        <p:txBody>
          <a:bodyPr>
            <a:normAutofit fontScale="25000" lnSpcReduction="20000"/>
          </a:bodyPr>
          <a:lstStyle/>
          <a:p>
            <a:pPr marL="914400" indent="-914400" defTabSz="602615">
              <a:spcBef>
                <a:spcPts val="4100"/>
              </a:spcBef>
              <a:buAutoNum type="arabicPeriod"/>
              <a:defRPr sz="7081"/>
            </a:pPr>
            <a:r>
              <a:rPr lang="en-US" sz="12800" dirty="0" smtClean="0"/>
              <a:t>Don’t be ashamed of the gospel</a:t>
            </a:r>
          </a:p>
          <a:p>
            <a:pPr marL="914400" indent="-914400" defTabSz="602615">
              <a:spcBef>
                <a:spcPts val="4100"/>
              </a:spcBef>
              <a:buAutoNum type="arabicPeriod"/>
              <a:defRPr sz="7081"/>
            </a:pPr>
            <a:r>
              <a:rPr lang="en-US" sz="12800" dirty="0" smtClean="0"/>
              <a:t>Gospel is the power of God</a:t>
            </a:r>
          </a:p>
          <a:p>
            <a:pPr marL="914400" indent="-914400" defTabSz="602615">
              <a:spcBef>
                <a:spcPts val="4100"/>
              </a:spcBef>
              <a:buAutoNum type="arabicPeriod"/>
              <a:defRPr sz="7081"/>
            </a:pPr>
            <a:r>
              <a:rPr lang="en-US" sz="12800" dirty="0" smtClean="0"/>
              <a:t>Negative </a:t>
            </a:r>
            <a:r>
              <a:rPr lang="en-US" sz="12800" dirty="0"/>
              <a:t>consequences of sin </a:t>
            </a:r>
            <a:r>
              <a:rPr lang="en-US" sz="12800" dirty="0" smtClean="0"/>
              <a:t>removed and positive </a:t>
            </a:r>
            <a:r>
              <a:rPr lang="en-US" sz="12800" dirty="0"/>
              <a:t>benefits given </a:t>
            </a:r>
          </a:p>
          <a:p>
            <a:pPr marL="914400" indent="-914400" defTabSz="602615">
              <a:spcBef>
                <a:spcPts val="4100"/>
              </a:spcBef>
              <a:buAutoNum type="arabicPeriod"/>
              <a:defRPr sz="7081"/>
            </a:pPr>
            <a:r>
              <a:rPr lang="en-US" sz="12800" dirty="0" smtClean="0"/>
              <a:t>Righteousness of God revealed, by faith</a:t>
            </a:r>
          </a:p>
          <a:p>
            <a:pPr marL="914400" indent="-914400" defTabSz="602615">
              <a:spcBef>
                <a:spcPts val="4100"/>
              </a:spcBef>
              <a:buAutoNum type="arabicPeriod"/>
              <a:defRPr sz="7081"/>
            </a:pPr>
            <a:r>
              <a:rPr lang="en-US" sz="12800" dirty="0" smtClean="0"/>
              <a:t>Salvation protected by God’s power</a:t>
            </a:r>
          </a:p>
          <a:p>
            <a:pPr marL="914400" indent="-914400" defTabSz="602615">
              <a:spcBef>
                <a:spcPts val="4100"/>
              </a:spcBef>
              <a:buAutoNum type="arabicPeriod"/>
              <a:defRPr sz="7081"/>
            </a:pPr>
            <a:endParaRPr lang="en-US" sz="5600" dirty="0" smtClean="0"/>
          </a:p>
        </p:txBody>
      </p:sp>
    </p:spTree>
    <p:extLst>
      <p:ext uri="{BB962C8B-B14F-4D97-AF65-F5344CB8AC3E}">
        <p14:creationId xmlns:p14="http://schemas.microsoft.com/office/powerpoint/2010/main" val="12438876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467" y="236537"/>
            <a:ext cx="8737599" cy="1473729"/>
          </a:xfrm>
        </p:spPr>
        <p:txBody>
          <a:bodyPr>
            <a:normAutofit/>
          </a:bodyPr>
          <a:lstStyle/>
          <a:p>
            <a:r>
              <a:rPr lang="en-US" sz="4200" dirty="0" smtClean="0">
                <a:solidFill>
                  <a:srgbClr val="FFFFCC"/>
                </a:solidFill>
                <a:effectLst>
                  <a:outerShdw blurRad="38100" dist="38100" dir="2700000" algn="tl">
                    <a:srgbClr val="000000">
                      <a:alpha val="43137"/>
                    </a:srgbClr>
                  </a:outerShdw>
                </a:effectLst>
                <a:cs typeface="Avenir Book"/>
              </a:rPr>
              <a:t>RIGHTEOUS BY FAITH (Rom 1:16-17)</a:t>
            </a:r>
            <a:endParaRPr lang="en-US" sz="4200" dirty="0">
              <a:solidFill>
                <a:srgbClr val="FFFFCC"/>
              </a:solidFill>
              <a:effectLst>
                <a:outerShdw blurRad="38100" dist="38100" dir="2700000" algn="tl">
                  <a:srgbClr val="000000">
                    <a:alpha val="43137"/>
                  </a:srgbClr>
                </a:outerShdw>
              </a:effectLst>
              <a:cs typeface="Avenir Book"/>
            </a:endParaRPr>
          </a:p>
        </p:txBody>
      </p:sp>
      <p:sp>
        <p:nvSpPr>
          <p:cNvPr id="3" name="Content Placeholder 2"/>
          <p:cNvSpPr>
            <a:spLocks noGrp="1"/>
          </p:cNvSpPr>
          <p:nvPr>
            <p:ph idx="1"/>
          </p:nvPr>
        </p:nvSpPr>
        <p:spPr>
          <a:xfrm>
            <a:off x="152400" y="1676400"/>
            <a:ext cx="8991600" cy="4622801"/>
          </a:xfrm>
        </p:spPr>
        <p:txBody>
          <a:bodyPr>
            <a:normAutofit fontScale="25000" lnSpcReduction="20000"/>
          </a:bodyPr>
          <a:lstStyle/>
          <a:p>
            <a:pPr marL="914400" indent="-914400" defTabSz="602615">
              <a:spcBef>
                <a:spcPts val="4100"/>
              </a:spcBef>
              <a:buAutoNum type="arabicPeriod"/>
              <a:defRPr sz="7081"/>
            </a:pPr>
            <a:r>
              <a:rPr lang="en-US" sz="14400" u="sng" dirty="0" smtClean="0">
                <a:solidFill>
                  <a:srgbClr val="FFFFCC"/>
                </a:solidFill>
              </a:rPr>
              <a:t>Don’t be ashamed of the gospel</a:t>
            </a:r>
          </a:p>
          <a:p>
            <a:pPr marL="914400" indent="-914400" defTabSz="602615">
              <a:spcBef>
                <a:spcPts val="4100"/>
              </a:spcBef>
              <a:buAutoNum type="arabicPeriod"/>
              <a:defRPr sz="7081"/>
            </a:pPr>
            <a:r>
              <a:rPr lang="en-US" sz="12800" dirty="0" smtClean="0"/>
              <a:t>Gospel is the power of God</a:t>
            </a:r>
          </a:p>
          <a:p>
            <a:pPr marL="914400" indent="-914400" defTabSz="602615">
              <a:spcBef>
                <a:spcPts val="4100"/>
              </a:spcBef>
              <a:buAutoNum type="arabicPeriod"/>
              <a:defRPr sz="7081"/>
            </a:pPr>
            <a:r>
              <a:rPr lang="en-US" sz="12800" dirty="0" smtClean="0"/>
              <a:t>Negative </a:t>
            </a:r>
            <a:r>
              <a:rPr lang="en-US" sz="12800" dirty="0"/>
              <a:t>consequences of sin </a:t>
            </a:r>
            <a:r>
              <a:rPr lang="en-US" sz="12800" dirty="0" smtClean="0"/>
              <a:t>removed and positive </a:t>
            </a:r>
            <a:r>
              <a:rPr lang="en-US" sz="12800" dirty="0"/>
              <a:t>benefits given </a:t>
            </a:r>
          </a:p>
          <a:p>
            <a:pPr marL="914400" indent="-914400" defTabSz="602615">
              <a:spcBef>
                <a:spcPts val="4100"/>
              </a:spcBef>
              <a:buAutoNum type="arabicPeriod"/>
              <a:defRPr sz="7081"/>
            </a:pPr>
            <a:r>
              <a:rPr lang="en-US" sz="12800" dirty="0" smtClean="0"/>
              <a:t>Righteousness of God revealed, by faith</a:t>
            </a:r>
          </a:p>
          <a:p>
            <a:pPr marL="914400" indent="-914400" defTabSz="602615">
              <a:spcBef>
                <a:spcPts val="4100"/>
              </a:spcBef>
              <a:buAutoNum type="arabicPeriod"/>
              <a:defRPr sz="7081"/>
            </a:pPr>
            <a:r>
              <a:rPr lang="en-US" sz="12800" dirty="0" smtClean="0"/>
              <a:t>Salvation protected by God’s power</a:t>
            </a:r>
          </a:p>
          <a:p>
            <a:pPr marL="914400" indent="-914400" defTabSz="602615">
              <a:spcBef>
                <a:spcPts val="4100"/>
              </a:spcBef>
              <a:buAutoNum type="arabicPeriod"/>
              <a:defRPr sz="7081"/>
            </a:pPr>
            <a:endParaRPr lang="en-US" sz="5600" dirty="0" smtClean="0"/>
          </a:p>
        </p:txBody>
      </p:sp>
    </p:spTree>
    <p:extLst>
      <p:ext uri="{BB962C8B-B14F-4D97-AF65-F5344CB8AC3E}">
        <p14:creationId xmlns:p14="http://schemas.microsoft.com/office/powerpoint/2010/main" val="33804824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801F50D-02E7-42CF-84F6-97FD381C60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5" y="2284"/>
            <a:ext cx="9144000" cy="6853431"/>
          </a:xfrm>
          <a:prstGeom prst="rect">
            <a:avLst/>
          </a:prstGeom>
        </p:spPr>
      </p:pic>
      <p:sp>
        <p:nvSpPr>
          <p:cNvPr id="134147" name="Rectangle 1"/>
          <p:cNvSpPr>
            <a:spLocks noChangeArrowheads="1"/>
          </p:cNvSpPr>
          <p:nvPr/>
        </p:nvSpPr>
        <p:spPr bwMode="auto">
          <a:xfrm>
            <a:off x="0" y="931325"/>
            <a:ext cx="9134475" cy="1415772"/>
          </a:xfrm>
          <a:prstGeom prst="rect">
            <a:avLst/>
          </a:prstGeom>
          <a:noFill/>
          <a:ln w="28575">
            <a:noFill/>
            <a:miter lim="800000"/>
            <a:headEnd/>
            <a:tailEnd/>
          </a:ln>
        </p:spPr>
        <p:txBody>
          <a:bodyPr wrap="square">
            <a:spAutoFit/>
          </a:bodyPr>
          <a:lstStyle/>
          <a:p>
            <a:pPr algn="ctr">
              <a:spcAft>
                <a:spcPts val="1200"/>
              </a:spcAft>
            </a:pPr>
            <a:r>
              <a:rPr lang="en-US" altLang="en-US" sz="4000" dirty="0" smtClean="0">
                <a:solidFill>
                  <a:srgbClr val="00FFFF"/>
                </a:solidFill>
                <a:effectLst>
                  <a:outerShdw blurRad="38100" dist="38100" dir="2700000" algn="tl">
                    <a:srgbClr val="000000">
                      <a:alpha val="43137"/>
                    </a:srgbClr>
                  </a:outerShdw>
                </a:effectLst>
                <a:latin typeface="Calibri" panose="020F0502020204030204" pitchFamily="34" charset="0"/>
                <a:ea typeface="+mj-ea"/>
              </a:rPr>
              <a:t>Romans 1:16</a:t>
            </a:r>
            <a:endParaRPr lang="en-US" sz="3600" dirty="0" smtClean="0"/>
          </a:p>
          <a:p>
            <a:r>
              <a:rPr lang="en-US" sz="3600" dirty="0" smtClean="0"/>
              <a:t>“</a:t>
            </a:r>
            <a:r>
              <a:rPr lang="en-US" sz="3600" dirty="0"/>
              <a:t>For I am not ashamed of the gospel . . . .”</a:t>
            </a:r>
            <a:endParaRPr lang="en-US" sz="3600" u="sng" dirty="0"/>
          </a:p>
        </p:txBody>
      </p:sp>
    </p:spTree>
    <p:extLst>
      <p:ext uri="{BB962C8B-B14F-4D97-AF65-F5344CB8AC3E}">
        <p14:creationId xmlns:p14="http://schemas.microsoft.com/office/powerpoint/2010/main" val="4472321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801F50D-02E7-42CF-84F6-97FD381C60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5" y="2284"/>
            <a:ext cx="9144000" cy="6853431"/>
          </a:xfrm>
          <a:prstGeom prst="rect">
            <a:avLst/>
          </a:prstGeom>
        </p:spPr>
      </p:pic>
      <p:sp>
        <p:nvSpPr>
          <p:cNvPr id="134147" name="Rectangle 1"/>
          <p:cNvSpPr>
            <a:spLocks noChangeArrowheads="1"/>
          </p:cNvSpPr>
          <p:nvPr/>
        </p:nvSpPr>
        <p:spPr bwMode="auto">
          <a:xfrm>
            <a:off x="0" y="1015990"/>
            <a:ext cx="9134475" cy="1969770"/>
          </a:xfrm>
          <a:prstGeom prst="rect">
            <a:avLst/>
          </a:prstGeom>
          <a:noFill/>
          <a:ln w="28575">
            <a:noFill/>
            <a:miter lim="800000"/>
            <a:headEnd/>
            <a:tailEnd/>
          </a:ln>
        </p:spPr>
        <p:txBody>
          <a:bodyPr wrap="square">
            <a:spAutoFit/>
          </a:bodyPr>
          <a:lstStyle/>
          <a:p>
            <a:pPr algn="ctr">
              <a:spcAft>
                <a:spcPts val="1200"/>
              </a:spcAft>
            </a:pPr>
            <a:r>
              <a:rPr lang="en-US" altLang="en-US" sz="4000" dirty="0" smtClean="0">
                <a:solidFill>
                  <a:srgbClr val="00FFFF"/>
                </a:solidFill>
                <a:effectLst>
                  <a:outerShdw blurRad="38100" dist="38100" dir="2700000" algn="tl">
                    <a:srgbClr val="000000">
                      <a:alpha val="43137"/>
                    </a:srgbClr>
                  </a:outerShdw>
                </a:effectLst>
                <a:latin typeface="Calibri" panose="020F0502020204030204" pitchFamily="34" charset="0"/>
                <a:ea typeface="+mj-ea"/>
              </a:rPr>
              <a:t>Romans 1:16</a:t>
            </a:r>
            <a:endPar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endParaRPr>
          </a:p>
          <a:p>
            <a:pPr algn="just">
              <a:defRPr sz="9000"/>
            </a:pPr>
            <a:r>
              <a:rPr lang="en-US" sz="3600" dirty="0" smtClean="0"/>
              <a:t>“</a:t>
            </a:r>
            <a:r>
              <a:rPr lang="en-US" sz="3600" dirty="0"/>
              <a:t>For I am not ashamed of the </a:t>
            </a:r>
            <a:r>
              <a:rPr lang="en-US" sz="3600" dirty="0" smtClean="0"/>
              <a:t>gospel, </a:t>
            </a:r>
            <a:r>
              <a:rPr lang="en-US" sz="3600" dirty="0"/>
              <a:t>for it is </a:t>
            </a:r>
            <a:r>
              <a:rPr lang="en-US" sz="3600" u="sng" dirty="0">
                <a:solidFill>
                  <a:srgbClr val="FFFFCC"/>
                </a:solidFill>
              </a:rPr>
              <a:t>the power of God for salvation </a:t>
            </a:r>
            <a:r>
              <a:rPr lang="en-US" sz="3600" dirty="0"/>
              <a:t>. . . .”</a:t>
            </a:r>
            <a:endParaRPr lang="en-US" sz="3600" u="sng" dirty="0"/>
          </a:p>
        </p:txBody>
      </p:sp>
    </p:spTree>
    <p:extLst>
      <p:ext uri="{BB962C8B-B14F-4D97-AF65-F5344CB8AC3E}">
        <p14:creationId xmlns:p14="http://schemas.microsoft.com/office/powerpoint/2010/main" val="2002618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467" y="236537"/>
            <a:ext cx="8737599" cy="1473729"/>
          </a:xfrm>
        </p:spPr>
        <p:txBody>
          <a:bodyPr>
            <a:normAutofit/>
          </a:bodyPr>
          <a:lstStyle/>
          <a:p>
            <a:r>
              <a:rPr lang="en-US" sz="4200" dirty="0" smtClean="0">
                <a:solidFill>
                  <a:srgbClr val="FFFFCC"/>
                </a:solidFill>
                <a:effectLst>
                  <a:outerShdw blurRad="38100" dist="38100" dir="2700000" algn="tl">
                    <a:srgbClr val="000000">
                      <a:alpha val="43137"/>
                    </a:srgbClr>
                  </a:outerShdw>
                </a:effectLst>
                <a:cs typeface="Avenir Book"/>
              </a:rPr>
              <a:t>RIGHTEOUS BY FAITH (Rom 1:16-17)</a:t>
            </a:r>
            <a:endParaRPr lang="en-US" sz="4200" dirty="0">
              <a:solidFill>
                <a:srgbClr val="FFFFCC"/>
              </a:solidFill>
              <a:effectLst>
                <a:outerShdw blurRad="38100" dist="38100" dir="2700000" algn="tl">
                  <a:srgbClr val="000000">
                    <a:alpha val="43137"/>
                  </a:srgbClr>
                </a:outerShdw>
              </a:effectLst>
              <a:cs typeface="Avenir Book"/>
            </a:endParaRPr>
          </a:p>
        </p:txBody>
      </p:sp>
      <p:sp>
        <p:nvSpPr>
          <p:cNvPr id="3" name="Content Placeholder 2"/>
          <p:cNvSpPr>
            <a:spLocks noGrp="1"/>
          </p:cNvSpPr>
          <p:nvPr>
            <p:ph idx="1"/>
          </p:nvPr>
        </p:nvSpPr>
        <p:spPr>
          <a:xfrm>
            <a:off x="152400" y="1676400"/>
            <a:ext cx="8991600" cy="4622801"/>
          </a:xfrm>
        </p:spPr>
        <p:txBody>
          <a:bodyPr>
            <a:normAutofit fontScale="25000" lnSpcReduction="20000"/>
          </a:bodyPr>
          <a:lstStyle/>
          <a:p>
            <a:pPr marL="914400" indent="-914400" defTabSz="602615">
              <a:spcBef>
                <a:spcPts val="4100"/>
              </a:spcBef>
              <a:buAutoNum type="arabicPeriod"/>
              <a:defRPr sz="7081"/>
            </a:pPr>
            <a:r>
              <a:rPr lang="en-US" sz="14400" dirty="0" smtClean="0"/>
              <a:t>Don’t be ashamed of the gospel</a:t>
            </a:r>
          </a:p>
          <a:p>
            <a:pPr marL="914400" indent="-914400" defTabSz="602615">
              <a:spcBef>
                <a:spcPts val="4100"/>
              </a:spcBef>
              <a:buAutoNum type="arabicPeriod"/>
              <a:defRPr sz="7081"/>
            </a:pPr>
            <a:r>
              <a:rPr lang="en-US" sz="12800" u="sng" dirty="0" smtClean="0">
                <a:solidFill>
                  <a:srgbClr val="FFFFCC"/>
                </a:solidFill>
              </a:rPr>
              <a:t>Gospel is the power of God</a:t>
            </a:r>
          </a:p>
          <a:p>
            <a:pPr marL="914400" indent="-914400" defTabSz="602615">
              <a:spcBef>
                <a:spcPts val="4100"/>
              </a:spcBef>
              <a:buAutoNum type="arabicPeriod"/>
              <a:defRPr sz="7081"/>
            </a:pPr>
            <a:r>
              <a:rPr lang="en-US" sz="12800" dirty="0" smtClean="0"/>
              <a:t>Negative </a:t>
            </a:r>
            <a:r>
              <a:rPr lang="en-US" sz="12800" dirty="0"/>
              <a:t>consequences of sin </a:t>
            </a:r>
            <a:r>
              <a:rPr lang="en-US" sz="12800" dirty="0" smtClean="0"/>
              <a:t>removed and positive </a:t>
            </a:r>
            <a:r>
              <a:rPr lang="en-US" sz="12800" dirty="0"/>
              <a:t>benefits given </a:t>
            </a:r>
          </a:p>
          <a:p>
            <a:pPr marL="914400" indent="-914400" defTabSz="602615">
              <a:spcBef>
                <a:spcPts val="4100"/>
              </a:spcBef>
              <a:buAutoNum type="arabicPeriod"/>
              <a:defRPr sz="7081"/>
            </a:pPr>
            <a:r>
              <a:rPr lang="en-US" sz="12800" dirty="0" smtClean="0"/>
              <a:t>Righteousness of God revealed, by faith</a:t>
            </a:r>
          </a:p>
          <a:p>
            <a:pPr marL="914400" indent="-914400" defTabSz="602615">
              <a:spcBef>
                <a:spcPts val="4100"/>
              </a:spcBef>
              <a:buAutoNum type="arabicPeriod"/>
              <a:defRPr sz="7081"/>
            </a:pPr>
            <a:r>
              <a:rPr lang="en-US" sz="12800" dirty="0" smtClean="0"/>
              <a:t>Salvation protected by God’s power</a:t>
            </a:r>
          </a:p>
          <a:p>
            <a:pPr marL="914400" indent="-914400" defTabSz="602615">
              <a:spcBef>
                <a:spcPts val="4100"/>
              </a:spcBef>
              <a:buAutoNum type="arabicPeriod"/>
              <a:defRPr sz="7081"/>
            </a:pPr>
            <a:endParaRPr lang="en-US" sz="5600" dirty="0" smtClean="0"/>
          </a:p>
        </p:txBody>
      </p:sp>
    </p:spTree>
    <p:extLst>
      <p:ext uri="{BB962C8B-B14F-4D97-AF65-F5344CB8AC3E}">
        <p14:creationId xmlns:p14="http://schemas.microsoft.com/office/powerpoint/2010/main" val="14307791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801F50D-02E7-42CF-84F6-97FD381C60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5" y="2284"/>
            <a:ext cx="9144000" cy="6853431"/>
          </a:xfrm>
          <a:prstGeom prst="rect">
            <a:avLst/>
          </a:prstGeom>
        </p:spPr>
      </p:pic>
      <p:sp>
        <p:nvSpPr>
          <p:cNvPr id="134147" name="Rectangle 1"/>
          <p:cNvSpPr>
            <a:spLocks noChangeArrowheads="1"/>
          </p:cNvSpPr>
          <p:nvPr/>
        </p:nvSpPr>
        <p:spPr bwMode="auto">
          <a:xfrm>
            <a:off x="0" y="1015990"/>
            <a:ext cx="9134475" cy="2523768"/>
          </a:xfrm>
          <a:prstGeom prst="rect">
            <a:avLst/>
          </a:prstGeom>
          <a:noFill/>
          <a:ln w="28575">
            <a:noFill/>
            <a:miter lim="800000"/>
            <a:headEnd/>
            <a:tailEnd/>
          </a:ln>
        </p:spPr>
        <p:txBody>
          <a:bodyPr wrap="square">
            <a:spAutoFit/>
          </a:bodyPr>
          <a:lstStyle/>
          <a:p>
            <a:pPr algn="ctr">
              <a:spcAft>
                <a:spcPts val="1200"/>
              </a:spcAft>
            </a:pPr>
            <a:r>
              <a:rPr lang="en-US" altLang="en-US" sz="4000" dirty="0" smtClean="0">
                <a:solidFill>
                  <a:srgbClr val="00FFFF"/>
                </a:solidFill>
                <a:effectLst>
                  <a:outerShdw blurRad="38100" dist="38100" dir="2700000" algn="tl">
                    <a:srgbClr val="000000">
                      <a:alpha val="43137"/>
                    </a:srgbClr>
                  </a:outerShdw>
                </a:effectLst>
                <a:latin typeface="Calibri" panose="020F0502020204030204" pitchFamily="34" charset="0"/>
                <a:ea typeface="+mj-ea"/>
              </a:rPr>
              <a:t>1 Corinthians 1:18</a:t>
            </a:r>
            <a:endPar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endParaRPr>
          </a:p>
          <a:p>
            <a:pPr algn="just">
              <a:defRPr sz="9300"/>
            </a:pPr>
            <a:r>
              <a:rPr lang="en-US" sz="3600" dirty="0" smtClean="0"/>
              <a:t>“</a:t>
            </a:r>
            <a:r>
              <a:rPr lang="en-US" sz="3600" dirty="0"/>
              <a:t>For the word of the cross is foolishness to those who are perishing, but to us who are being saved it is the </a:t>
            </a:r>
            <a:r>
              <a:rPr lang="en-US" sz="3600" u="sng" dirty="0">
                <a:solidFill>
                  <a:srgbClr val="FFFFCC"/>
                </a:solidFill>
              </a:rPr>
              <a:t>power of God</a:t>
            </a:r>
            <a:r>
              <a:rPr lang="en-US" sz="3600" dirty="0"/>
              <a:t>.”</a:t>
            </a:r>
            <a:endParaRPr lang="en-US" sz="3600" u="sng" dirty="0"/>
          </a:p>
        </p:txBody>
      </p:sp>
    </p:spTree>
    <p:extLst>
      <p:ext uri="{BB962C8B-B14F-4D97-AF65-F5344CB8AC3E}">
        <p14:creationId xmlns:p14="http://schemas.microsoft.com/office/powerpoint/2010/main" val="406281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801F50D-02E7-42CF-84F6-97FD381C60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5" y="2284"/>
            <a:ext cx="9144000" cy="6853431"/>
          </a:xfrm>
          <a:prstGeom prst="rect">
            <a:avLst/>
          </a:prstGeom>
        </p:spPr>
      </p:pic>
      <p:sp>
        <p:nvSpPr>
          <p:cNvPr id="134147" name="Rectangle 1"/>
          <p:cNvSpPr>
            <a:spLocks noChangeArrowheads="1"/>
          </p:cNvSpPr>
          <p:nvPr/>
        </p:nvSpPr>
        <p:spPr bwMode="auto">
          <a:xfrm>
            <a:off x="0" y="1015990"/>
            <a:ext cx="9134475" cy="1969770"/>
          </a:xfrm>
          <a:prstGeom prst="rect">
            <a:avLst/>
          </a:prstGeom>
          <a:noFill/>
          <a:ln w="28575">
            <a:noFill/>
            <a:miter lim="800000"/>
            <a:headEnd/>
            <a:tailEnd/>
          </a:ln>
        </p:spPr>
        <p:txBody>
          <a:bodyPr wrap="square">
            <a:spAutoFit/>
          </a:bodyPr>
          <a:lstStyle/>
          <a:p>
            <a:pPr algn="ctr">
              <a:spcAft>
                <a:spcPts val="1200"/>
              </a:spcAft>
            </a:pPr>
            <a:r>
              <a:rPr lang="en-US" altLang="en-US" sz="4000" dirty="0" smtClean="0">
                <a:solidFill>
                  <a:srgbClr val="00FFFF"/>
                </a:solidFill>
                <a:effectLst>
                  <a:outerShdw blurRad="38100" dist="38100" dir="2700000" algn="tl">
                    <a:srgbClr val="000000">
                      <a:alpha val="43137"/>
                    </a:srgbClr>
                  </a:outerShdw>
                </a:effectLst>
                <a:latin typeface="Calibri" panose="020F0502020204030204" pitchFamily="34" charset="0"/>
                <a:ea typeface="+mj-ea"/>
              </a:rPr>
              <a:t>Romans 1:16</a:t>
            </a:r>
            <a:endPar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endParaRPr>
          </a:p>
          <a:p>
            <a:pPr algn="just">
              <a:defRPr sz="9400"/>
            </a:pPr>
            <a:r>
              <a:rPr lang="en-US" sz="3600" dirty="0" smtClean="0"/>
              <a:t>“</a:t>
            </a:r>
            <a:r>
              <a:rPr lang="en-US" sz="3600" dirty="0"/>
              <a:t>For I am not ashamed of the gospel, for it is the power of God for salvation . . . .”</a:t>
            </a:r>
            <a:endParaRPr lang="en-US" sz="3600" u="sng" dirty="0"/>
          </a:p>
        </p:txBody>
      </p:sp>
    </p:spTree>
    <p:extLst>
      <p:ext uri="{BB962C8B-B14F-4D97-AF65-F5344CB8AC3E}">
        <p14:creationId xmlns:p14="http://schemas.microsoft.com/office/powerpoint/2010/main" val="3557602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7729</TotalTime>
  <Words>1191</Words>
  <Application>Microsoft Macintosh PowerPoint</Application>
  <PresentationFormat>On-screen Show (4:3)</PresentationFormat>
  <Paragraphs>95</Paragraphs>
  <Slides>26</Slides>
  <Notes>0</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Office Theme</vt:lpstr>
      <vt:lpstr>1_Office Theme</vt:lpstr>
      <vt:lpstr>2_Office Theme</vt:lpstr>
      <vt:lpstr>PowerPoint Presentation</vt:lpstr>
      <vt:lpstr>PowerPoint Presentation</vt:lpstr>
      <vt:lpstr>RIGHTEOUS BY FAITH (Rom 1:16-17)</vt:lpstr>
      <vt:lpstr>RIGHTEOUS BY FAITH (Rom 1:16-17)</vt:lpstr>
      <vt:lpstr>PowerPoint Presentation</vt:lpstr>
      <vt:lpstr>PowerPoint Presentation</vt:lpstr>
      <vt:lpstr>RIGHTEOUS BY FAITH (Rom 1:16-17)</vt:lpstr>
      <vt:lpstr>PowerPoint Presentation</vt:lpstr>
      <vt:lpstr>PowerPoint Presentation</vt:lpstr>
      <vt:lpstr>PowerPoint Presentation</vt:lpstr>
      <vt:lpstr>RIGHTEOUS BY FAITH (Rom 1:16-17)</vt:lpstr>
      <vt:lpstr>Negative Consequences of sin removed: </vt:lpstr>
      <vt:lpstr>Positive Benefits given:</vt:lpstr>
      <vt:lpstr>PowerPoint Presentation</vt:lpstr>
      <vt:lpstr>PowerPoint Presentation</vt:lpstr>
      <vt:lpstr>Dwight Pentecost</vt:lpstr>
      <vt:lpstr>PowerPoint Presentation</vt:lpstr>
      <vt:lpstr>RIGHTEOUS BY FAITH (Rom 1:16-17)</vt:lpstr>
      <vt:lpstr>PowerPoint Presentation</vt:lpstr>
      <vt:lpstr>Salvation delivers from sin:</vt:lpstr>
      <vt:lpstr>Martin Luther</vt:lpstr>
      <vt:lpstr>Council of Trent</vt:lpstr>
      <vt:lpstr>Council of Trent</vt:lpstr>
      <vt:lpstr>Council of Trent</vt:lpstr>
      <vt:lpstr>RIGHTEOUS BY FAITH (Rom 1:16-17)</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Isaiah 6</dc:title>
  <dc:creator>Alex Garcia</dc:creator>
  <cp:lastModifiedBy>Alex Garcia</cp:lastModifiedBy>
  <cp:revision>303</cp:revision>
  <cp:lastPrinted>2018-02-28T19:15:28Z</cp:lastPrinted>
  <dcterms:created xsi:type="dcterms:W3CDTF">2017-09-05T17:55:46Z</dcterms:created>
  <dcterms:modified xsi:type="dcterms:W3CDTF">2018-09-21T11:34:07Z</dcterms:modified>
</cp:coreProperties>
</file>