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216" r:id="rId14"/>
    <p:sldId id="2761" r:id="rId15"/>
    <p:sldId id="4340" r:id="rId16"/>
    <p:sldId id="4341" r:id="rId17"/>
    <p:sldId id="4392" r:id="rId18"/>
    <p:sldId id="4350" r:id="rId19"/>
    <p:sldId id="4345" r:id="rId20"/>
    <p:sldId id="4399" r:id="rId21"/>
    <p:sldId id="4346" r:id="rId22"/>
    <p:sldId id="4405" r:id="rId23"/>
    <p:sldId id="4347" r:id="rId24"/>
    <p:sldId id="4406" r:id="rId25"/>
    <p:sldId id="4407" r:id="rId26"/>
    <p:sldId id="571" r:id="rId27"/>
    <p:sldId id="4418" r:id="rId28"/>
    <p:sldId id="4378" r:id="rId29"/>
    <p:sldId id="4375" r:id="rId30"/>
    <p:sldId id="4408" r:id="rId31"/>
    <p:sldId id="4377" r:id="rId32"/>
    <p:sldId id="4409" r:id="rId33"/>
    <p:sldId id="4376" r:id="rId34"/>
    <p:sldId id="4374" r:id="rId35"/>
    <p:sldId id="4410" r:id="rId36"/>
    <p:sldId id="4411" r:id="rId37"/>
    <p:sldId id="4420" r:id="rId38"/>
    <p:sldId id="4421" r:id="rId39"/>
    <p:sldId id="713" r:id="rId40"/>
    <p:sldId id="4422" r:id="rId41"/>
    <p:sldId id="1020" r:id="rId42"/>
    <p:sldId id="4240" r:id="rId43"/>
    <p:sldId id="4379" r:id="rId44"/>
    <p:sldId id="4412" r:id="rId45"/>
    <p:sldId id="4390" r:id="rId46"/>
    <p:sldId id="4413" r:id="rId47"/>
    <p:sldId id="4349" r:id="rId48"/>
    <p:sldId id="4423" r:id="rId49"/>
    <p:sldId id="4424" r:id="rId50"/>
    <p:sldId id="4425" r:id="rId51"/>
    <p:sldId id="4428" r:id="rId52"/>
    <p:sldId id="2331" r:id="rId53"/>
    <p:sldId id="4426" r:id="rId54"/>
    <p:sldId id="1029" r:id="rId55"/>
    <p:sldId id="2047" r:id="rId56"/>
    <p:sldId id="1989" r:id="rId57"/>
    <p:sldId id="2079" r:id="rId58"/>
    <p:sldId id="2968" r:id="rId59"/>
    <p:sldId id="2885" r:id="rId60"/>
    <p:sldId id="2886" r:id="rId61"/>
    <p:sldId id="2955" r:id="rId62"/>
    <p:sldId id="2884" r:id="rId63"/>
    <p:sldId id="4427" r:id="rId64"/>
    <p:sldId id="4260" r:id="rId65"/>
    <p:sldId id="4429"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9/12/2018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9/12/2018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9/12/2018</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44</a:t>
            </a:fld>
            <a:endParaRPr lang="en-US" altLang="en-US" dirty="0"/>
          </a:p>
        </p:txBody>
      </p:sp>
    </p:spTree>
    <p:extLst>
      <p:ext uri="{BB962C8B-B14F-4D97-AF65-F5344CB8AC3E}">
        <p14:creationId xmlns:p14="http://schemas.microsoft.com/office/powerpoint/2010/main" val="507269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50</a:t>
            </a:fld>
            <a:endParaRPr lang="en-US" altLang="en-US" dirty="0"/>
          </a:p>
        </p:txBody>
      </p:sp>
    </p:spTree>
    <p:extLst>
      <p:ext uri="{BB962C8B-B14F-4D97-AF65-F5344CB8AC3E}">
        <p14:creationId xmlns:p14="http://schemas.microsoft.com/office/powerpoint/2010/main" val="379730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9/12/2018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r>
              <a:rPr lang="en-US"/>
              <a:t>9/12/2018</a:t>
            </a:r>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9/12/2018</a:t>
            </a:r>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15</a:t>
            </a:fld>
            <a:endParaRPr lang="en-US" altLang="en-US" dirty="0"/>
          </a:p>
        </p:txBody>
      </p:sp>
    </p:spTree>
    <p:extLst>
      <p:ext uri="{BB962C8B-B14F-4D97-AF65-F5344CB8AC3E}">
        <p14:creationId xmlns:p14="http://schemas.microsoft.com/office/powerpoint/2010/main" val="111646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29</a:t>
            </a:fld>
            <a:endParaRPr lang="en-US" altLang="en-US" dirty="0"/>
          </a:p>
        </p:txBody>
      </p:sp>
    </p:spTree>
    <p:extLst>
      <p:ext uri="{BB962C8B-B14F-4D97-AF65-F5344CB8AC3E}">
        <p14:creationId xmlns:p14="http://schemas.microsoft.com/office/powerpoint/2010/main" val="21797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35</a:t>
            </a:fld>
            <a:endParaRPr lang="en-US" altLang="en-US" dirty="0"/>
          </a:p>
        </p:txBody>
      </p:sp>
    </p:spTree>
    <p:extLst>
      <p:ext uri="{BB962C8B-B14F-4D97-AF65-F5344CB8AC3E}">
        <p14:creationId xmlns:p14="http://schemas.microsoft.com/office/powerpoint/2010/main" val="133552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9/12/2018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43</a:t>
            </a:fld>
            <a:endParaRPr lang="en-US" altLang="en-US" dirty="0"/>
          </a:p>
        </p:txBody>
      </p:sp>
    </p:spTree>
    <p:extLst>
      <p:ext uri="{BB962C8B-B14F-4D97-AF65-F5344CB8AC3E}">
        <p14:creationId xmlns:p14="http://schemas.microsoft.com/office/powerpoint/2010/main" val="393571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9/18/2018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1379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9/18/2018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55333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AC0D2097-2C7E-42E9-8043-462C1F5AA0A7}" type="slidenum">
              <a:rPr lang="en-US" altLang="en-US"/>
              <a:pPr>
                <a:defRPr/>
              </a:pPr>
              <a:t>‹#›</a:t>
            </a:fld>
            <a:endParaRPr lang="en-US" altLang="en-US"/>
          </a:p>
        </p:txBody>
      </p:sp>
    </p:spTree>
    <p:extLst>
      <p:ext uri="{BB962C8B-B14F-4D97-AF65-F5344CB8AC3E}">
        <p14:creationId xmlns:p14="http://schemas.microsoft.com/office/powerpoint/2010/main" val="426306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4" r:id="rId14"/>
    <p:sldLayoutId id="2147492665"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6375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in your midst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457200" y="1600200"/>
            <a:ext cx="8229600" cy="22033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passage, probably, by the advocates of the prevalent theory of the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regarded as their most important proof-text, both as to its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nature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 establishment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F2E4732-5C07-46BF-90AD-5E45F9D1E4E6}"/>
              </a:ext>
            </a:extLst>
          </p:cNvPr>
          <p:cNvPicPr>
            <a:picLocks noChangeAspect="1"/>
          </p:cNvPicPr>
          <p:nvPr/>
        </p:nvPicPr>
        <p:blipFill>
          <a:blip r:embed="rId3"/>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408129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a:t>
            </a:r>
            <a:r>
              <a:rPr lang="en-US" altLang="en-US" sz="3000" i="1"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139322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5E5EEED-782B-44F6-BC74-6434A7888F0D}"/>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73192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42900" y="0"/>
            <a:ext cx="84582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 (NCV)</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of the Pharisees asked Jesus, “When will the kingdom of God come?” Jesus answered, ’God’s kingdom is coming, but not in a way that you will be able to see with your eyes. People will not say, ‘Look, here it is!’ or, ‘There it is!’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kingdom is within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93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599010" y="228600"/>
            <a:ext cx="5945981" cy="914400"/>
          </a:xfrm>
        </p:spPr>
        <p:txBody>
          <a:bodyPr/>
          <a:lstStyle/>
          <a:p>
            <a:pPr algn="ctr" eaLnBrk="1" hangingPunct="1">
              <a:defRPr/>
            </a:pPr>
            <a:r>
              <a:rPr lang="en-US" altLang="en-US" sz="3600" dirty="0">
                <a:effectLst>
                  <a:outerShdw blurRad="38100" dist="38100" dir="2700000" algn="tl">
                    <a:srgbClr val="000000">
                      <a:alpha val="43137"/>
                    </a:srgbClr>
                  </a:outerShdw>
                </a:effectLst>
              </a:rPr>
              <a:t>1. The Kingdom is Within You?</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457200" indent="-457200">
              <a:spcBef>
                <a:spcPct val="0"/>
              </a:spcBef>
              <a:spcAft>
                <a:spcPts val="18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Addressing the Pharisees</a:t>
            </a:r>
            <a:r>
              <a:rPr lang="en-US" altLang="en-US" sz="2800" i="1" dirty="0">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(Luke 17:20; John 8:44)</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People enter the kingdom (Matt. 5:20; 23:13; 25:31-46; John 3:5)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Perfect rule of Christ? (Rev. 12:5; 1 Thess. 5:19; Rom. 6:12; Eph. 4:30)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always retains its terrestrial meaning</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Subsequent and latter ministry of Christ (Matt. 19:28; 20:20-21; 26:29; Luke 23:42; Mark 15:43; Acts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NASB provides a better translation</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5673010"/>
            <a:ext cx="1551434" cy="1039394"/>
          </a:xfrm>
          <a:prstGeom prst="rect">
            <a:avLst/>
          </a:prstGeom>
          <a:noFill/>
          <a:ln w="9525">
            <a:noFill/>
            <a:miter lim="800000"/>
            <a:headEnd/>
            <a:tailEnd/>
          </a:ln>
        </p:spPr>
      </p:pic>
    </p:spTree>
    <p:extLst>
      <p:ext uri="{BB962C8B-B14F-4D97-AF65-F5344CB8AC3E}">
        <p14:creationId xmlns:p14="http://schemas.microsoft.com/office/powerpoint/2010/main" val="278860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b="1" u="sng" dirty="0">
                <a:solidFill>
                  <a:srgbClr val="FFFFCC"/>
                </a:solidFill>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4">
            <a:extLst>
              <a:ext uri="{FF2B5EF4-FFF2-40B4-BE49-F238E27FC236}">
                <a16:creationId xmlns:a16="http://schemas.microsoft.com/office/drawing/2014/main" id="{5CB3E4B6-F97B-4723-9F96-4C4ABC47AAAC}"/>
              </a:ext>
            </a:extLst>
          </p:cNvPr>
          <p:cNvPicPr>
            <a:picLocks noChangeAspect="1"/>
          </p:cNvPicPr>
          <p:nvPr/>
        </p:nvPicPr>
        <p:blipFill>
          <a:blip r:embed="rId2"/>
          <a:stretch>
            <a:fillRect/>
          </a:stretch>
        </p:blipFill>
        <p:spPr>
          <a:xfrm>
            <a:off x="2861733" y="3962400"/>
            <a:ext cx="3420535" cy="2286000"/>
          </a:xfrm>
          <a:prstGeom prst="rect">
            <a:avLst/>
          </a:prstGeom>
        </p:spPr>
      </p:pic>
    </p:spTree>
    <p:extLst>
      <p:ext uri="{BB962C8B-B14F-4D97-AF65-F5344CB8AC3E}">
        <p14:creationId xmlns:p14="http://schemas.microsoft.com/office/powerpoint/2010/main" val="345134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56556" y="228600"/>
            <a:ext cx="9030889" cy="809625"/>
          </a:xfrm>
        </p:spPr>
        <p:txBody>
          <a:bodyPr/>
          <a:lstStyle/>
          <a:p>
            <a:pPr eaLnBrk="1" hangingPunct="1">
              <a:defRPr/>
            </a:pPr>
            <a:r>
              <a:rPr lang="en-US" altLang="en-US" sz="3200" dirty="0">
                <a:effectLst>
                  <a:outerShdw blurRad="38100" dist="38100" dir="2700000" algn="tl">
                    <a:srgbClr val="000000">
                      <a:alpha val="43137"/>
                    </a:srgbClr>
                  </a:outerShdw>
                </a:effectLst>
              </a:rPr>
              <a:t>2. Sufficiency of the Offer of the Kingdom Framework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52400" y="1371600"/>
            <a:ext cx="8839200" cy="3352800"/>
          </a:xfrm>
        </p:spPr>
        <p:txBody>
          <a:bodyPr/>
          <a:lstStyle/>
          <a:p>
            <a:pPr marL="457200" indent="-45720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King &amp; Kingdom went together (Isa. 9:6-7; Dan. 7:13-14; Luke 1:26-27, 32)</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Review of the Offer of the Kingdom framework</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Kingdom offer rejected by Israel (Luke 19:14, 42, 44, 11)</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Offer will be received by future Israel (Luke 21:31)</a:t>
            </a:r>
          </a:p>
          <a:p>
            <a:pPr marL="0" indent="0">
              <a:spcBef>
                <a:spcPct val="0"/>
              </a:spcBef>
              <a:spcAft>
                <a:spcPts val="2400"/>
              </a:spcAft>
              <a:buClr>
                <a:srgbClr val="66FFFF"/>
              </a:buClr>
              <a:buSzPct val="100000"/>
              <a:buNone/>
            </a:pPr>
            <a:endParaRPr lang="en-US" altLang="en-US" sz="2800" dirty="0">
              <a:effectLst>
                <a:outerShdw blurRad="38100" dist="38100" dir="2700000" algn="tl">
                  <a:srgbClr val="000000">
                    <a:alpha val="43137"/>
                  </a:srgbClr>
                </a:outerShdw>
              </a:effectLst>
            </a:endParaRPr>
          </a:p>
        </p:txBody>
      </p:sp>
      <p:pic>
        <p:nvPicPr>
          <p:cNvPr id="7" name="Picture 2" descr="http://3.bp.blogspot.com/-QEkPt30fRNQ/US-EfJsZfRI/AAAAAAAASK4/JnP_SUUHRas/s1600/a.jpg">
            <a:extLst>
              <a:ext uri="{FF2B5EF4-FFF2-40B4-BE49-F238E27FC236}">
                <a16:creationId xmlns:a16="http://schemas.microsoft.com/office/drawing/2014/main" id="{34269A0E-55AA-41FC-A7E4-4677D6A07B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7137" y="4724400"/>
            <a:ext cx="2729726" cy="1828800"/>
          </a:xfrm>
          <a:prstGeom prst="rect">
            <a:avLst/>
          </a:prstGeom>
          <a:noFill/>
          <a:ln w="9525">
            <a:noFill/>
            <a:miter lim="800000"/>
            <a:headEnd/>
            <a:tailEnd/>
          </a:ln>
        </p:spPr>
      </p:pic>
    </p:spTree>
    <p:extLst>
      <p:ext uri="{BB962C8B-B14F-4D97-AF65-F5344CB8AC3E}">
        <p14:creationId xmlns:p14="http://schemas.microsoft.com/office/powerpoint/2010/main" val="376307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600200"/>
            <a:ext cx="8765381"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b="1" u="sng" dirty="0">
                <a:solidFill>
                  <a:srgbClr val="FFFFCC"/>
                </a:solidFill>
                <a:effectLst>
                  <a:outerShdw blurRad="38100" dist="38100" dir="2700000" algn="tl">
                    <a:srgbClr val="000000">
                      <a:alpha val="43137"/>
                    </a:srgbClr>
                  </a:outerShdw>
                </a:effectLst>
              </a:rPr>
              <a:t>Possibility of a futuristic rather than present reality</a:t>
            </a:r>
          </a:p>
        </p:txBody>
      </p:sp>
      <p:pic>
        <p:nvPicPr>
          <p:cNvPr id="2" name="Picture 1">
            <a:extLst>
              <a:ext uri="{FF2B5EF4-FFF2-40B4-BE49-F238E27FC236}">
                <a16:creationId xmlns:a16="http://schemas.microsoft.com/office/drawing/2014/main" id="{280B4452-4EF4-415E-A0A7-83597896F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8875" y="4038402"/>
            <a:ext cx="3426249" cy="2286198"/>
          </a:xfrm>
          <a:prstGeom prst="rect">
            <a:avLst/>
          </a:prstGeom>
        </p:spPr>
      </p:pic>
    </p:spTree>
    <p:extLst>
      <p:ext uri="{BB962C8B-B14F-4D97-AF65-F5344CB8AC3E}">
        <p14:creationId xmlns:p14="http://schemas.microsoft.com/office/powerpoint/2010/main" val="133646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a:t>
            </a:r>
            <a:r>
              <a:rPr lang="en-US" altLang="en-US" sz="2800" i="1" dirty="0">
                <a:effectLst>
                  <a:outerShdw blurRad="38100" dist="38100" dir="2700000" algn="tl">
                    <a:srgbClr val="000000">
                      <a:alpha val="43137"/>
                    </a:srgbClr>
                  </a:outerShdw>
                </a:effectLst>
              </a:rPr>
              <a:t> </a:t>
            </a:r>
            <a:r>
              <a:rPr lang="en-US" altLang="en-US" sz="2800" dirty="0">
                <a:effectLst>
                  <a:outerShdw blurRad="38100" dist="38100" dir="2700000" algn="tl">
                    <a:srgbClr val="000000">
                      <a:alpha val="43137"/>
                    </a:srgbClr>
                  </a:outerShdw>
                </a:effectLst>
              </a:rPr>
              <a:t>(Luke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6" name="Picture 2" descr="http://3.bp.blogspot.com/-QEkPt30fRNQ/US-EfJsZfRI/AAAAAAAASK4/JnP_SUUHRas/s1600/a.jpg">
            <a:extLst>
              <a:ext uri="{FF2B5EF4-FFF2-40B4-BE49-F238E27FC236}">
                <a16:creationId xmlns:a16="http://schemas.microsoft.com/office/drawing/2014/main" id="{F5CEB43C-ABAB-4CCB-9A85-2154FB6BEC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421616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275793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219181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 is not coming with signs to be observed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will they say, ‘Look, here it is!’ or, ‘There it is!’ For behold, the kingdom of God is in your midst.’”</a:t>
            </a:r>
          </a:p>
        </p:txBody>
      </p:sp>
    </p:spTree>
    <p:extLst>
      <p:ext uri="{BB962C8B-B14F-4D97-AF65-F5344CB8AC3E}">
        <p14:creationId xmlns:p14="http://schemas.microsoft.com/office/powerpoint/2010/main" val="4124809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they say</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lego</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‘Look, here it is!’ or, ‘There it is!’ For behold, the kingdom of God is in your midst.’”</a:t>
            </a:r>
          </a:p>
        </p:txBody>
      </p:sp>
    </p:spTree>
    <p:extLst>
      <p:ext uri="{BB962C8B-B14F-4D97-AF65-F5344CB8AC3E}">
        <p14:creationId xmlns:p14="http://schemas.microsoft.com/office/powerpoint/2010/main" val="1059211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it not become manifest that this passage, so far from teaching the doctrine of a present establishment of the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numbered amongst those that connect the establishment with the Second Advent?”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pic>
        <p:nvPicPr>
          <p:cNvPr id="8" name="Picture 7">
            <a:extLst>
              <a:ext uri="{FF2B5EF4-FFF2-40B4-BE49-F238E27FC236}">
                <a16:creationId xmlns:a16="http://schemas.microsoft.com/office/drawing/2014/main" id="{0F5D728C-F0CB-4B78-A1E9-07C70A6BEF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1619" y="4572000"/>
            <a:ext cx="2740762" cy="1828800"/>
          </a:xfrm>
          <a:prstGeom prst="rect">
            <a:avLst/>
          </a:prstGeom>
        </p:spPr>
      </p:pic>
    </p:spTree>
    <p:extLst>
      <p:ext uri="{BB962C8B-B14F-4D97-AF65-F5344CB8AC3E}">
        <p14:creationId xmlns:p14="http://schemas.microsoft.com/office/powerpoint/2010/main" val="273602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u="sng"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13270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coming,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285181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ea typeface="+mn-ea"/>
                <a:cs typeface="+mn-cs"/>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92911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17:20-21</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having been questioned by the Pharisees as to when the kingdom of God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erchomai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answered them and said, ‘The kingdom of God is not coming with signs to be observed; nor will they say, ‘Look, here it is!’ or, ‘There it is!’ For behold, the kingdom of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your midst.’”</a:t>
            </a:r>
          </a:p>
        </p:txBody>
      </p:sp>
    </p:spTree>
    <p:extLst>
      <p:ext uri="{BB962C8B-B14F-4D97-AF65-F5344CB8AC3E}">
        <p14:creationId xmlns:p14="http://schemas.microsoft.com/office/powerpoint/2010/main" val="268167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E. V. there is a difference in tense between the question of the Pharisees and the answer of Jesus—they asking, when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 and He answering,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cometh</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with observation, it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within you—which necessarily implies a declaration of then existing establishment. This difference is altogether unauthorized—both the question and the answer are in the present; the question of the Pharisees should be translated “when cometh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erchetai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God?” The question was asked in the vivid, . . .</a:t>
            </a: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30415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dramatic present; it manifestly had reference to the future; it would be in defiance of every conceivable law of language to suppose that our Lord, in following the lead of His questioners, intended to indicate a different tense. The question and the answer are but illustrations of that law proper to all languages, but pre-eminently to the Greek.”</a:t>
            </a:r>
          </a:p>
        </p:txBody>
      </p:sp>
      <p:pic>
        <p:nvPicPr>
          <p:cNvPr id="8" name="Picture 7">
            <a:extLst>
              <a:ext uri="{FF2B5EF4-FFF2-40B4-BE49-F238E27FC236}">
                <a16:creationId xmlns:a16="http://schemas.microsoft.com/office/drawing/2014/main" id="{7ABDE36E-31C5-4AB3-B0BE-318C378F03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25969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1"/>
            <a:ext cx="8691562" cy="746996"/>
          </a:xfrm>
        </p:spPr>
        <p:txBody>
          <a:bodyPr/>
          <a:lstStyle/>
          <a:p>
            <a:pPr algn="ctr" eaLnBrk="1" hangingPunct="1">
              <a:defRPr/>
            </a:pPr>
            <a:r>
              <a:rPr lang="en-US" altLang="en-US" sz="3600" dirty="0">
                <a:effectLst>
                  <a:outerShdw blurRad="38100" dist="38100" dir="2700000" algn="tl">
                    <a:srgbClr val="000000">
                      <a:alpha val="43137"/>
                    </a:srgbClr>
                  </a:outerShdw>
                </a:effectLst>
              </a:rPr>
              <a:t>3. Futuristic Rather than Present Reality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13110" y="1143000"/>
            <a:ext cx="8917781" cy="5486400"/>
          </a:xfrm>
        </p:spPr>
        <p:txBody>
          <a:bodyPr/>
          <a:lstStyle/>
          <a:p>
            <a:pPr marL="514350" indent="-514350">
              <a:spcBef>
                <a:spcPct val="0"/>
              </a:spcBef>
              <a:spcAft>
                <a:spcPts val="24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Rejection of the offer (Luke 17:22, 25)</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dirty="0">
                <a:effectLst>
                  <a:outerShdw blurRad="38100" dist="38100" dir="2700000" algn="tl">
                    <a:srgbClr val="000000">
                      <a:alpha val="43137"/>
                    </a:srgbClr>
                  </a:outerShdw>
                </a:effectLst>
              </a:rPr>
              <a:t>Future kingdom to come instantaneously (Dan. 2:35, 44; Luke 17:23-33)</a:t>
            </a:r>
          </a:p>
          <a:p>
            <a:pPr marL="457200" indent="-457200">
              <a:spcBef>
                <a:spcPct val="0"/>
              </a:spcBef>
              <a:spcAft>
                <a:spcPts val="2400"/>
              </a:spcAft>
              <a:buClr>
                <a:srgbClr val="66FFFF"/>
              </a:buClr>
              <a:buSzPct val="100000"/>
              <a:buFont typeface="Calibri" panose="020F0502020204030204" pitchFamily="34" charset="0"/>
              <a:buAutoNum type="alphaLcPeriod"/>
            </a:pPr>
            <a:r>
              <a:rPr lang="en-US" altLang="en-US" sz="2800" b="1" dirty="0">
                <a:solidFill>
                  <a:srgbClr val="FFFFCC"/>
                </a:solidFill>
                <a:effectLst>
                  <a:outerShdw blurRad="38100" dist="38100" dir="2700000" algn="tl">
                    <a:srgbClr val="000000">
                      <a:alpha val="43137"/>
                    </a:srgbClr>
                  </a:outerShdw>
                </a:effectLst>
              </a:rPr>
              <a:t>Present tense? (Luke 17:20-21)</a:t>
            </a:r>
          </a:p>
          <a:p>
            <a:pPr marL="914400" lvl="1" indent="-514350">
              <a:spcBef>
                <a:spcPct val="0"/>
              </a:spcBef>
              <a:spcAft>
                <a:spcPts val="2400"/>
              </a:spcAft>
              <a:buClr>
                <a:srgbClr val="FF66FF"/>
              </a:buClr>
              <a:buSzPct val="100000"/>
              <a:buFont typeface="+mj-lt"/>
              <a:buAutoNum type="arabicParenR"/>
            </a:pPr>
            <a:r>
              <a:rPr lang="en-US" altLang="en-US" sz="2800" dirty="0">
                <a:effectLst>
                  <a:outerShdw blurRad="38100" dist="38100" dir="2700000" algn="tl">
                    <a:srgbClr val="000000">
                      <a:alpha val="43137"/>
                    </a:srgbClr>
                  </a:outerShdw>
                </a:effectLst>
                <a:ea typeface="+mn-ea"/>
                <a:cs typeface="+mn-cs"/>
              </a:rPr>
              <a:t>Pharisees asked the question in the present tense (Luke 17:20)</a:t>
            </a:r>
          </a:p>
          <a:p>
            <a:pPr marL="914400" lvl="1" indent="-514350">
              <a:spcBef>
                <a:spcPct val="0"/>
              </a:spcBef>
              <a:spcAft>
                <a:spcPts val="2400"/>
              </a:spcAft>
              <a:buClr>
                <a:srgbClr val="FF66FF"/>
              </a:buClr>
              <a:buSzPct val="100000"/>
              <a:buFont typeface="+mj-lt"/>
              <a:buAutoNum type="arabicParenR"/>
            </a:pPr>
            <a:r>
              <a:rPr lang="en-US" altLang="en-US" sz="2800" b="1" u="sng" dirty="0">
                <a:solidFill>
                  <a:srgbClr val="FFFFCC"/>
                </a:solidFill>
                <a:effectLst>
                  <a:outerShdw blurRad="38100" dist="38100" dir="2700000" algn="tl">
                    <a:srgbClr val="000000">
                      <a:alpha val="43137"/>
                    </a:srgbClr>
                  </a:outerShdw>
                </a:effectLst>
                <a:ea typeface="+mn-ea"/>
                <a:cs typeface="+mn-cs"/>
              </a:rPr>
              <a:t>Biblical languages sometimes use the present tense to depict future certainty (Ps. 90:4; 2 Pet. 3:8; Josh. 6:2; Rom. 8:29-30; Jude 14; Matt. 13:31, 47; 26:2; 1 Cor. 15:42-44)</a:t>
            </a:r>
          </a:p>
        </p:txBody>
      </p:sp>
      <p:pic>
        <p:nvPicPr>
          <p:cNvPr id="5" name="Picture 2" descr="http://3.bp.blogspot.com/-QEkPt30fRNQ/US-EfJsZfRI/AAAAAAAASK4/JnP_SUUHRas/s1600/a.jpg">
            <a:extLst>
              <a:ext uri="{FF2B5EF4-FFF2-40B4-BE49-F238E27FC236}">
                <a16:creationId xmlns:a16="http://schemas.microsoft.com/office/drawing/2014/main" id="{493E286C-14DE-4D26-8CC3-44FD27793A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2192" y="2514600"/>
            <a:ext cx="1910808" cy="1280160"/>
          </a:xfrm>
          <a:prstGeom prst="rect">
            <a:avLst/>
          </a:prstGeom>
          <a:noFill/>
          <a:ln w="9525">
            <a:noFill/>
            <a:miter lim="800000"/>
            <a:headEnd/>
            <a:tailEnd/>
          </a:ln>
        </p:spPr>
      </p:pic>
    </p:spTree>
    <p:extLst>
      <p:ext uri="{BB962C8B-B14F-4D97-AF65-F5344CB8AC3E}">
        <p14:creationId xmlns:p14="http://schemas.microsoft.com/office/powerpoint/2010/main" val="377860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2 Peter 3:8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do not let this one </a:t>
            </a:r>
            <a:r>
              <a:rPr lang="en-US" sz="3600" i="1" dirty="0">
                <a:effectLst>
                  <a:outerShdw blurRad="38100" dist="38100" dir="2700000" algn="tl">
                    <a:srgbClr val="000000">
                      <a:alpha val="43137"/>
                    </a:srgbClr>
                  </a:outerShdw>
                </a:effectLst>
              </a:rPr>
              <a:t>fact</a:t>
            </a:r>
            <a:r>
              <a:rPr lang="en-US" sz="3600" dirty="0">
                <a:effectLst>
                  <a:outerShdw blurRad="38100" dist="38100" dir="2700000" algn="tl">
                    <a:srgbClr val="000000">
                      <a:alpha val="43137"/>
                    </a:srgbClr>
                  </a:outerShdw>
                </a:effectLst>
              </a:rPr>
              <a:t> escape your notice, beloved, that with the Lord one day is like a thousand years, and a thousand years like one day.</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1156261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Joshua 6:2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said to Joshua, “See, I have given Jericho into your hand, with its king </a:t>
            </a:r>
            <a:r>
              <a:rPr lang="en-US" sz="3600" i="1" dirty="0">
                <a:effectLst>
                  <a:outerShdw blurRad="38100" dist="38100" dir="2700000" algn="tl">
                    <a:srgbClr val="000000">
                      <a:alpha val="43137"/>
                    </a:srgbClr>
                  </a:outerShdw>
                </a:effectLst>
              </a:rPr>
              <a:t>and</a:t>
            </a:r>
            <a:r>
              <a:rPr lang="en-US" sz="3600" dirty="0">
                <a:effectLst>
                  <a:outerShdw blurRad="38100" dist="38100" dir="2700000" algn="tl">
                    <a:srgbClr val="000000">
                      <a:alpha val="43137"/>
                    </a:srgbClr>
                  </a:outerShdw>
                </a:effectLst>
              </a:rPr>
              <a:t> the valiant warriors.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47970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4585871"/>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predestined,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called,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justified,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83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Jude 14 </a:t>
            </a:r>
          </a:p>
          <a:p>
            <a:pPr marL="0" lvl="0" indent="0" algn="just" eaLnBrk="1" hangingPunct="1">
              <a:spcBef>
                <a:spcPct val="0"/>
              </a:spcBef>
              <a:spcAft>
                <a:spcPts val="1200"/>
              </a:spcAft>
              <a:buClrTx/>
              <a:buSzTx/>
              <a:buNone/>
            </a:pPr>
            <a:r>
              <a:rPr lang="en-US" sz="3600" dirty="0">
                <a:effectLst>
                  <a:outerShdw blurRad="38100" dist="38100" dir="2700000" algn="tl">
                    <a:srgbClr val="000000">
                      <a:alpha val="43137"/>
                    </a:srgbClr>
                  </a:outerShdw>
                </a:effectLst>
              </a:rPr>
              <a:t>“It was also about these men that Enoch, in the seventh generation from Adam, prophesied, saying, ‘Behold, the Lord </a:t>
            </a:r>
            <a:r>
              <a:rPr lang="en-US" sz="3600" b="1" u="sng" dirty="0">
                <a:solidFill>
                  <a:srgbClr val="FFFFCC"/>
                </a:solidFill>
                <a:effectLst>
                  <a:outerShdw blurRad="38100" dist="38100" dir="2700000" algn="tl">
                    <a:srgbClr val="000000">
                      <a:alpha val="43137"/>
                    </a:srgbClr>
                  </a:outerShdw>
                </a:effectLst>
              </a:rPr>
              <a:t>came</a:t>
            </a:r>
            <a:r>
              <a:rPr lang="en-US" sz="3600" dirty="0">
                <a:effectLst>
                  <a:outerShdw blurRad="38100" dist="38100" dir="2700000" algn="tl">
                    <a:srgbClr val="000000">
                      <a:alpha val="43137"/>
                    </a:srgbClr>
                  </a:outerShdw>
                </a:effectLst>
              </a:rPr>
              <a:t> with many thousands of His holy ones.’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09899"/>
            <a:ext cx="2730500" cy="1828800"/>
          </a:xfrm>
          <a:prstGeom prst="rect">
            <a:avLst/>
          </a:prstGeom>
          <a:noFill/>
          <a:ln w="9525">
            <a:noFill/>
            <a:miter lim="800000"/>
            <a:headEnd/>
            <a:tailEnd/>
          </a:ln>
        </p:spPr>
      </p:pic>
    </p:spTree>
    <p:extLst>
      <p:ext uri="{BB962C8B-B14F-4D97-AF65-F5344CB8AC3E}">
        <p14:creationId xmlns:p14="http://schemas.microsoft.com/office/powerpoint/2010/main" val="130760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9143999" cy="1143000"/>
          </a:xfrm>
        </p:spPr>
        <p:txBody>
          <a:bodyPr/>
          <a:lstStyle/>
          <a:p>
            <a:pPr lvl="0" algn="ctr" eaLnBrk="1" hangingPunct="1">
              <a:spcAft>
                <a:spcPts val="600"/>
              </a:spcAft>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Futuristic Present</a:t>
            </a:r>
            <a:br>
              <a:rPr 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Daniel B. Wallace, </a:t>
            </a:r>
            <a:r>
              <a:rPr lang="en-US" sz="160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Greek Grammar Beyond the Basics: An Exegetical Syntax of the New Testament with Scripture, Subject, and Greek Word Indexes</a:t>
            </a: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(Grand Rapids: Zondervan, 1996), 535-35.</a:t>
            </a:r>
            <a:endParaRPr 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47107" name="Rectangle 3"/>
          <p:cNvSpPr>
            <a:spLocks noGrp="1" noChangeArrowheads="1"/>
          </p:cNvSpPr>
          <p:nvPr>
            <p:ph type="body" idx="4294967295"/>
          </p:nvPr>
        </p:nvSpPr>
        <p:spPr>
          <a:xfrm>
            <a:off x="2286000" y="1604128"/>
            <a:ext cx="6705600" cy="4034672"/>
          </a:xfrm>
        </p:spPr>
        <p:txBody>
          <a:bodyPr/>
          <a:lstStyle/>
          <a:p>
            <a:pPr marL="0" indent="0" algn="just">
              <a:buNone/>
              <a:defRPr/>
            </a:pPr>
            <a:r>
              <a:rPr lang="en-US" dirty="0">
                <a:effectLst>
                  <a:outerShdw blurRad="38100" dist="38100" dir="2700000" algn="tl">
                    <a:srgbClr val="000000">
                      <a:alpha val="43137"/>
                    </a:srgbClr>
                  </a:outerShdw>
                </a:effectLst>
              </a:rPr>
              <a:t>“The present tense may be used to describe a future event, though. . . . it typically adds connotations of immediacy and certainty....</a:t>
            </a:r>
            <a:r>
              <a:rPr lang="en-US" b="1" u="sng" dirty="0">
                <a:solidFill>
                  <a:srgbClr val="FFFFCC"/>
                </a:solidFill>
                <a:effectLst>
                  <a:outerShdw blurRad="38100" dist="38100" dir="2700000" algn="tl">
                    <a:srgbClr val="000000">
                      <a:alpha val="43137"/>
                    </a:srgbClr>
                  </a:outerShdw>
                </a:effectLst>
              </a:rPr>
              <a:t>The present tense may describe an event that is </a:t>
            </a:r>
            <a:r>
              <a:rPr lang="en-US" b="1" i="1" u="sng" dirty="0">
                <a:solidFill>
                  <a:srgbClr val="FFFFCC"/>
                </a:solidFill>
                <a:effectLst>
                  <a:outerShdw blurRad="38100" dist="38100" dir="2700000" algn="tl">
                    <a:srgbClr val="000000">
                      <a:alpha val="43137"/>
                    </a:srgbClr>
                  </a:outerShdw>
                </a:effectLst>
              </a:rPr>
              <a:t>wholly</a:t>
            </a:r>
            <a:r>
              <a:rPr lang="en-US" b="1" u="sng" dirty="0">
                <a:solidFill>
                  <a:srgbClr val="FFFFCC"/>
                </a:solidFill>
                <a:effectLst>
                  <a:outerShdw blurRad="38100" dist="38100" dir="2700000" algn="tl">
                    <a:srgbClr val="000000">
                      <a:alpha val="43137"/>
                    </a:srgbClr>
                  </a:outerShdw>
                </a:effectLst>
              </a:rPr>
              <a:t> subsequent to the time of speaking, although as if it were present.</a:t>
            </a:r>
            <a:r>
              <a:rPr lang="en-US" dirty="0">
                <a:effectLst>
                  <a:outerShdw blurRad="38100" dist="38100" dir="2700000" algn="tl">
                    <a:srgbClr val="000000">
                      <a:alpha val="43137"/>
                    </a:srgbClr>
                  </a:outerShdw>
                </a:effectLst>
              </a:rPr>
              <a:t>”</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806878"/>
            <a:ext cx="1908608" cy="25365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120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world is passing away </a:t>
            </a:r>
            <a:r>
              <a:rPr lang="en-US" sz="3600" b="1" i="1" dirty="0">
                <a:solidFill>
                  <a:srgbClr val="FFFFCC"/>
                </a:solidFill>
                <a:effectLst>
                  <a:outerShdw blurRad="38100" dist="38100" dir="2700000" algn="tl">
                    <a:srgbClr val="000000">
                      <a:alpha val="43137"/>
                    </a:srgbClr>
                  </a:outerShdw>
                </a:effectLst>
              </a:rPr>
              <a:t>(</a:t>
            </a:r>
            <a:r>
              <a:rPr lang="en-US" sz="3600" b="1" i="1" dirty="0" err="1">
                <a:solidFill>
                  <a:srgbClr val="FFFFCC"/>
                </a:solidFill>
                <a:effectLst>
                  <a:outerShdw blurRad="38100" dist="38100" dir="2700000" algn="tl">
                    <a:srgbClr val="000000">
                      <a:alpha val="43137"/>
                    </a:srgbClr>
                  </a:outerShdw>
                </a:effectLst>
              </a:rPr>
              <a:t>paragō</a:t>
            </a:r>
            <a:r>
              <a:rPr lang="en-US" sz="3600" b="1" i="1"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and </a:t>
            </a:r>
            <a:r>
              <a:rPr lang="en-US" sz="3600" i="1" dirty="0">
                <a:effectLst>
                  <a:outerShdw blurRad="38100" dist="38100" dir="2700000" algn="tl">
                    <a:srgbClr val="000000">
                      <a:alpha val="43137"/>
                    </a:srgbClr>
                  </a:outerShdw>
                </a:effectLst>
              </a:rPr>
              <a:t>also</a:t>
            </a:r>
            <a:r>
              <a:rPr lang="en-US" sz="3600" dirty="0">
                <a:effectLst>
                  <a:outerShdw blurRad="38100" dist="38100" dir="2700000" algn="tl">
                    <a:srgbClr val="000000">
                      <a:alpha val="43137"/>
                    </a:srgbClr>
                  </a:outerShdw>
                </a:effectLst>
              </a:rPr>
              <a:t> its lusts; but the one who does the will of God lives forever.</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396349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“[P]re-eminently to the Greek, by which a certain future may be represented by a verb in the present; illustrations may be found, Matt. 26:2 (after two days is the feast of the Passover, and the Son of Man is betrayed, etc.); 1 Cor. 15:42–44 (it is sown in corruption, it is [in the future resurrection] raised in incorruption)....To the conclusion that the language of our Lord must be understood as having reference to the future, it may also be remarked, we are shut up by the following considerations: The supposition disconnects His words from the immediately-following address to the disciples, whilst the contrary supposition brings them into manifest and beautiful connection therewith, and with His other utterances In this connection may be considered that class of passages which…</a:t>
            </a:r>
          </a:p>
        </p:txBody>
      </p:sp>
      <p:pic>
        <p:nvPicPr>
          <p:cNvPr id="8" name="Picture 7">
            <a:extLst>
              <a:ext uri="{FF2B5EF4-FFF2-40B4-BE49-F238E27FC236}">
                <a16:creationId xmlns:a16="http://schemas.microsoft.com/office/drawing/2014/main" id="{EC39D403-8EA5-4448-9285-E9EEDC14B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902429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96-97.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regarded as teaching the doctrine of a present </a:t>
            </a:r>
            <a:r>
              <a:rPr lang="en-US" sz="27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their use of present verb when mentioning it. (Reference is not now had to those in which there is taught in the context that apparently requires the hypothesis of a present kingdom—each of these receives an independent consideration). These passages are: all those parables which thus refer to the </a:t>
            </a:r>
            <a:r>
              <a:rPr lang="en-US" sz="27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Matt. 13:31, 38, 44, 45, 47, etc.; also Matt. 11:11; Rom. 14:17. These, it is admitted, are all consistent with the hypothesis of a present kingdom; but, under the rule set forth under the preceding head, they are all grammatically consistent with that of a certain future establishment.”</a:t>
            </a:r>
          </a:p>
        </p:txBody>
      </p:sp>
      <p:pic>
        <p:nvPicPr>
          <p:cNvPr id="8" name="Picture 7">
            <a:extLst>
              <a:ext uri="{FF2B5EF4-FFF2-40B4-BE49-F238E27FC236}">
                <a16:creationId xmlns:a16="http://schemas.microsoft.com/office/drawing/2014/main" id="{0280A2D6-F94E-4597-896C-8BF6F1F11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1215666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15:42-44</a:t>
            </a:r>
          </a:p>
          <a:p>
            <a:pPr algn="just">
              <a:spcBef>
                <a:spcPts val="600"/>
              </a:spcBef>
              <a:spcAft>
                <a:spcPts val="60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h. The Kingdom is Within Your Midst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(Luke 17:20-21)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8" y="1600200"/>
            <a:ext cx="8765381"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Does not say “the kingdom is within you” </a:t>
            </a:r>
          </a:p>
          <a:p>
            <a:pPr marL="514350" indent="-514350" algn="just">
              <a:spcBef>
                <a:spcPct val="0"/>
              </a:spcBef>
              <a:spcAft>
                <a:spcPts val="2400"/>
              </a:spcAft>
              <a:buClr>
                <a:srgbClr val="66FFFF"/>
              </a:buClr>
              <a:buSzPct val="100000"/>
              <a:buFont typeface="+mj-lt"/>
              <a:buAutoNum type="arabicParenR"/>
            </a:pPr>
            <a:r>
              <a:rPr lang="en-US" altLang="en-US" sz="3000" dirty="0">
                <a:effectLst>
                  <a:outerShdw blurRad="38100" dist="38100" dir="2700000" algn="tl">
                    <a:srgbClr val="000000">
                      <a:alpha val="43137"/>
                    </a:srgbClr>
                  </a:outerShdw>
                </a:effectLst>
              </a:rPr>
              <a:t>Sufficiency of the offer of the kingdom framework</a:t>
            </a:r>
          </a:p>
          <a:p>
            <a:pPr marL="457200" indent="-457200" algn="just">
              <a:spcBef>
                <a:spcPct val="0"/>
              </a:spcBef>
              <a:spcAft>
                <a:spcPts val="2400"/>
              </a:spcAft>
              <a:buClr>
                <a:srgbClr val="66FFFF"/>
              </a:buClr>
              <a:buSzPct val="100000"/>
              <a:buFont typeface="Calibri" panose="020F0502020204030204" pitchFamily="34" charset="0"/>
              <a:buAutoNum type="arabicParenR"/>
            </a:pPr>
            <a:r>
              <a:rPr lang="en-US" altLang="en-US" sz="3000" dirty="0">
                <a:effectLst>
                  <a:outerShdw blurRad="38100" dist="38100" dir="2700000" algn="tl">
                    <a:srgbClr val="000000">
                      <a:alpha val="43137"/>
                    </a:srgbClr>
                  </a:outerShdw>
                </a:effectLst>
              </a:rPr>
              <a:t>Possibility of a futuristic rather than present reality</a:t>
            </a:r>
          </a:p>
        </p:txBody>
      </p:sp>
      <p:pic>
        <p:nvPicPr>
          <p:cNvPr id="5" name="Picture 2" descr="http://3.bp.blogspot.com/-QEkPt30fRNQ/US-EfJsZfRI/AAAAAAAASK4/JnP_SUUHRas/s1600/a.jpg">
            <a:extLst>
              <a:ext uri="{FF2B5EF4-FFF2-40B4-BE49-F238E27FC236}">
                <a16:creationId xmlns:a16="http://schemas.microsoft.com/office/drawing/2014/main" id="{AA4F8DF8-AC58-4F99-8132-38CA72E8C4A7}"/>
              </a:ext>
            </a:extLst>
          </p:cNvPr>
          <p:cNvPicPr>
            <a:picLocks noChangeAspect="1" noChangeArrowheads="1"/>
          </p:cNvPicPr>
          <p:nvPr/>
        </p:nvPicPr>
        <p:blipFill>
          <a:blip r:embed="rId2" cstate="print"/>
          <a:srcRect/>
          <a:stretch>
            <a:fillRect/>
          </a:stretch>
        </p:blipFill>
        <p:spPr bwMode="auto">
          <a:xfrm>
            <a:off x="2865438" y="4038600"/>
            <a:ext cx="3413125" cy="2286000"/>
          </a:xfrm>
          <a:prstGeom prst="rect">
            <a:avLst/>
          </a:prstGeom>
          <a:noFill/>
          <a:ln w="9525">
            <a:noFill/>
            <a:miter lim="800000"/>
            <a:headEnd/>
            <a:tailEnd/>
          </a:ln>
        </p:spPr>
      </p:pic>
    </p:spTree>
    <p:extLst>
      <p:ext uri="{BB962C8B-B14F-4D97-AF65-F5344CB8AC3E}">
        <p14:creationId xmlns:p14="http://schemas.microsoft.com/office/powerpoint/2010/main" val="904865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659171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3:3-5</a:t>
            </a:r>
          </a:p>
          <a:p>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the kingdom of God.’</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the kingdom of God.’”</a:t>
            </a:r>
          </a:p>
        </p:txBody>
      </p:sp>
    </p:spTree>
    <p:extLst>
      <p:ext uri="{BB962C8B-B14F-4D97-AF65-F5344CB8AC3E}">
        <p14:creationId xmlns:p14="http://schemas.microsoft.com/office/powerpoint/2010/main" val="2897968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3:3-5</a:t>
            </a:r>
          </a:p>
          <a:p>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1224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Clayton Sullivan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Clayton Sullivan, </a:t>
            </a:r>
            <a:r>
              <a:rPr lang="en-US" sz="1800" i="1" dirty="0">
                <a:solidFill>
                  <a:schemeClr val="tx1"/>
                </a:solidFill>
                <a:effectLst>
                  <a:outerShdw blurRad="38100" dist="38100" dir="2700000" algn="tl">
                    <a:srgbClr val="000000">
                      <a:alpha val="43137"/>
                    </a:srgbClr>
                  </a:outerShdw>
                </a:effectLst>
              </a:rPr>
              <a:t>Rethinking Realized Eschatology</a:t>
            </a:r>
            <a:r>
              <a:rPr lang="en-US" sz="1800" dirty="0">
                <a:solidFill>
                  <a:schemeClr val="tx1"/>
                </a:solidFill>
                <a:effectLst>
                  <a:outerShdw blurRad="38100" dist="38100" dir="2700000" algn="tl">
                    <a:srgbClr val="000000">
                      <a:alpha val="43137"/>
                    </a:srgbClr>
                  </a:outerShdw>
                </a:effectLst>
              </a:rPr>
              <a:t> (Macon, GA: Mercer, 1988), 127..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in these verses the Kingdom is not dealt with extensively, it is impossible to use such references to reach a meaningful understanding of the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0280A2D6-F94E-4597-896C-8BF6F1F11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525114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3:14-15</a:t>
            </a:r>
          </a:p>
          <a:p>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Moses lifted up the serpent in the wilderness, even so must the Son of Man be lifted up;</a:t>
            </a:r>
            <a:r>
              <a:rPr lang="en-US" sz="3600" baseline="30000" dirty="0">
                <a:effectLst>
                  <a:outerShdw blurRad="38100" dist="38100" dir="2700000" algn="tl">
                    <a:srgbClr val="000000">
                      <a:alpha val="43137"/>
                    </a:srgbClr>
                  </a:outerShdw>
                </a:effectLst>
                <a:latin typeface="Calibri" panose="020F0502020204030204" pitchFamily="34" charset="0"/>
              </a:rPr>
              <a:t>15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whoever believes will in Him have eternal life.’”</a:t>
            </a:r>
          </a:p>
        </p:txBody>
      </p:sp>
      <p:pic>
        <p:nvPicPr>
          <p:cNvPr id="4" name="Picture 3">
            <a:extLst>
              <a:ext uri="{FF2B5EF4-FFF2-40B4-BE49-F238E27FC236}">
                <a16:creationId xmlns:a16="http://schemas.microsoft.com/office/drawing/2014/main" id="{F9F7A721-DF58-4562-A1C5-92735CE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276600"/>
            <a:ext cx="2208581" cy="1473697"/>
          </a:xfrm>
          <a:prstGeom prst="rect">
            <a:avLst/>
          </a:prstGeom>
        </p:spPr>
      </p:pic>
    </p:spTree>
    <p:extLst>
      <p:ext uri="{BB962C8B-B14F-4D97-AF65-F5344CB8AC3E}">
        <p14:creationId xmlns:p14="http://schemas.microsoft.com/office/powerpoint/2010/main" val="2987923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0"/>
            <a:ext cx="9144000" cy="6857999"/>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3:9-10</a:t>
            </a:r>
          </a:p>
          <a:p>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these things be?’</a:t>
            </a:r>
            <a:r>
              <a:rPr lang="en-US" b="1" baseline="30000" dirty="0"/>
              <a:t> </a:t>
            </a:r>
            <a:r>
              <a:rPr lang="en-US" sz="3600" baseline="30000" dirty="0">
                <a:effectLst>
                  <a:outerShdw blurRad="38100" dist="38100" dir="2700000" algn="tl">
                    <a:srgbClr val="000000">
                      <a:alpha val="43137"/>
                    </a:srgbClr>
                  </a:outerShdw>
                </a:effectLst>
                <a:latin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‘Are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teacher of Israel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understand these things?’”</a:t>
            </a:r>
          </a:p>
        </p:txBody>
      </p:sp>
      <p:pic>
        <p:nvPicPr>
          <p:cNvPr id="4" name="Picture 3">
            <a:extLst>
              <a:ext uri="{FF2B5EF4-FFF2-40B4-BE49-F238E27FC236}">
                <a16:creationId xmlns:a16="http://schemas.microsoft.com/office/drawing/2014/main" id="{F9F7A721-DF58-4562-A1C5-92735CE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276600"/>
            <a:ext cx="2208581" cy="1473697"/>
          </a:xfrm>
          <a:prstGeom prst="rect">
            <a:avLst/>
          </a:prstGeom>
        </p:spPr>
      </p:pic>
    </p:spTree>
    <p:extLst>
      <p:ext uri="{BB962C8B-B14F-4D97-AF65-F5344CB8AC3E}">
        <p14:creationId xmlns:p14="http://schemas.microsoft.com/office/powerpoint/2010/main" val="1936486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554831" y="163516"/>
            <a:ext cx="8034338"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rPr>
              <a:t>thus</a:t>
            </a:r>
            <a:r>
              <a:rPr lang="en-US" sz="4000" dirty="0">
                <a:latin typeface="Calibri" panose="020F0502020204030204" pitchFamily="34" charset="0"/>
              </a:rPr>
              <a:t> invalidating the word of God by your tradition which you have handed down; and you do many things such as that.”</a:t>
            </a:r>
            <a:endParaRPr lang="en-US" altLang="en-US" sz="4000" dirty="0">
              <a:latin typeface="Calibri" panose="020F0502020204030204" pitchFamily="34" charset="0"/>
            </a:endParaRPr>
          </a:p>
        </p:txBody>
      </p:sp>
      <p:pic>
        <p:nvPicPr>
          <p:cNvPr id="2" name="Picture 1">
            <a:extLst>
              <a:ext uri="{FF2B5EF4-FFF2-40B4-BE49-F238E27FC236}">
                <a16:creationId xmlns:a16="http://schemas.microsoft.com/office/drawing/2014/main" id="{C15F96BE-DBBB-4E76-AE7A-D865E7493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1406" y="3564447"/>
            <a:ext cx="1881188" cy="1364003"/>
          </a:xfrm>
          <a:prstGeom prst="ellipse">
            <a:avLst/>
          </a:prstGeom>
          <a:ln>
            <a:noFill/>
          </a:ln>
          <a:effectLst>
            <a:softEdge rad="112500"/>
          </a:effectLst>
        </p:spPr>
      </p:pic>
    </p:spTree>
    <p:extLst>
      <p:ext uri="{BB962C8B-B14F-4D97-AF65-F5344CB8AC3E}">
        <p14:creationId xmlns:p14="http://schemas.microsoft.com/office/powerpoint/2010/main" val="1338131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36:24-28</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will take you from the nations, gather you from all the lands and bring you into your own land. </a:t>
            </a:r>
            <a:r>
              <a:rPr lang="en-US" sz="2600" b="1"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cleanse you from all your filthiness and from all your idols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Moreover, I will give you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new heart and put a new spirit within you</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remove the heart of stone from your flesh and give you a heart of flesh</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My Spirit within you</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cause you to walk in My statutes, and you will be careful to observe My ordinances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live in the land that I gave to your forefathers; so you will be My people, and I will be your God.”</a:t>
            </a:r>
          </a:p>
        </p:txBody>
      </p:sp>
    </p:spTree>
    <p:extLst>
      <p:ext uri="{BB962C8B-B14F-4D97-AF65-F5344CB8AC3E}">
        <p14:creationId xmlns:p14="http://schemas.microsoft.com/office/powerpoint/2010/main" val="3718120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216" y="228600"/>
            <a:ext cx="7697569" cy="6400800"/>
          </a:xfrm>
          <a:prstGeom prst="rect">
            <a:avLst/>
          </a:prstGeom>
          <a:ln w="28575">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254943"/>
            <a:ext cx="8843959" cy="5155257"/>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p>
          <a:p>
            <a:pPr algn="just"/>
            <a:r>
              <a:rPr lang="en-US" sz="2300" dirty="0">
                <a:latin typeface="Calibri" panose="020F0502020204030204" pitchFamily="34" charset="0"/>
                <a:cs typeface="Calibri" panose="020F0502020204030204" pitchFamily="34" charset="0"/>
              </a:rPr>
              <a:t>So I prophesied as I was commanded; and as I prophesied, there was a</a:t>
            </a:r>
            <a:r>
              <a:rPr lang="en-US" sz="2300" baseline="30000" dirty="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noise, and behold, a rattling; and the bones came together, bone to its bone. </a:t>
            </a:r>
            <a:r>
              <a:rPr lang="en-US" sz="2300" baseline="30000" dirty="0">
                <a:latin typeface="Calibri" panose="020F0502020204030204" pitchFamily="34" charset="0"/>
                <a:cs typeface="Calibri" panose="020F0502020204030204" pitchFamily="34" charset="0"/>
              </a:rPr>
              <a:t>8 </a:t>
            </a:r>
            <a:r>
              <a:rPr lang="en-US" sz="2300" dirty="0">
                <a:latin typeface="Calibri" panose="020F0502020204030204" pitchFamily="34" charset="0"/>
                <a:cs typeface="Calibri" panose="020F0502020204030204" pitchFamily="34" charset="0"/>
              </a:rPr>
              <a:t>And I looked, and behold, sinews were on them, and flesh grew and skin covered them;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2300" dirty="0">
                <a:latin typeface="Calibri" panose="020F0502020204030204" pitchFamily="34" charset="0"/>
                <a:cs typeface="Calibri" panose="020F0502020204030204" pitchFamily="34" charset="0"/>
              </a:rPr>
              <a:t>. </a:t>
            </a:r>
            <a:r>
              <a:rPr lang="en-US" sz="2300" baseline="30000" dirty="0">
                <a:latin typeface="Calibri" panose="020F0502020204030204" pitchFamily="34" charset="0"/>
                <a:cs typeface="Calibri" panose="020F0502020204030204" pitchFamily="34" charset="0"/>
              </a:rPr>
              <a:t>9 </a:t>
            </a:r>
            <a:r>
              <a:rPr lang="en-US" sz="23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2300" cap="small" dirty="0">
                <a:latin typeface="Calibri" panose="020F0502020204030204" pitchFamily="34" charset="0"/>
                <a:cs typeface="Calibri" panose="020F0502020204030204" pitchFamily="34" charset="0"/>
              </a:rPr>
              <a:t>God</a:t>
            </a:r>
            <a:r>
              <a:rPr lang="en-US" sz="2300" dirty="0">
                <a:latin typeface="Calibri" panose="020F0502020204030204" pitchFamily="34" charset="0"/>
                <a:cs typeface="Calibri" panose="020F0502020204030204" pitchFamily="34" charset="0"/>
              </a:rPr>
              <a:t>, “Come from the four winds, O breath, and breathe on these slain, that they come to life.”’” </a:t>
            </a:r>
            <a:r>
              <a:rPr lang="en-US" sz="2300" baseline="30000" dirty="0">
                <a:latin typeface="Calibri" panose="020F0502020204030204" pitchFamily="34" charset="0"/>
                <a:cs typeface="Calibri" panose="020F0502020204030204" pitchFamily="34" charset="0"/>
              </a:rPr>
              <a:t>10 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2300" dirty="0">
                <a:latin typeface="Calibri" panose="020F0502020204030204" pitchFamily="34" charset="0"/>
                <a:cs typeface="Calibri" panose="020F0502020204030204" pitchFamily="34" charset="0"/>
              </a:rPr>
              <a:t> and stood on their feet, an exceedingly great army. </a:t>
            </a:r>
            <a:r>
              <a:rPr lang="en-US" sz="2300" baseline="30000" dirty="0">
                <a:latin typeface="Calibri" panose="020F0502020204030204" pitchFamily="34" charset="0"/>
                <a:cs typeface="Calibri" panose="020F0502020204030204" pitchFamily="34" charset="0"/>
              </a:rPr>
              <a:t>11 </a:t>
            </a:r>
            <a:r>
              <a:rPr lang="en-US" sz="2300" dirty="0">
                <a:latin typeface="Calibri" panose="020F0502020204030204" pitchFamily="34" charset="0"/>
                <a:cs typeface="Calibri" panose="020F0502020204030204" pitchFamily="34" charset="0"/>
              </a:rPr>
              <a:t>Then He said to me, “Son of man,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2300" dirty="0">
                <a:latin typeface="Calibri" panose="020F0502020204030204" pitchFamily="34" charset="0"/>
                <a:cs typeface="Calibri" panose="020F0502020204030204" pitchFamily="34" charset="0"/>
              </a:rPr>
              <a:t>; behold, they say, ‘Our bones are dried up and our hope has perished. We are completely cut off’</a:t>
            </a:r>
            <a:r>
              <a:rPr lang="en-US" sz="2300" dirty="0">
                <a:effectLst>
                  <a:outerShdw blurRad="38100" dist="38100" dir="2700000" algn="tl">
                    <a:srgbClr val="000000">
                      <a:alpha val="43137"/>
                    </a:srgbClr>
                  </a:outerShdw>
                </a:effectLst>
                <a:latin typeface="Calibri" panose="020F0502020204030204" pitchFamily="34" charset="0"/>
              </a:rPr>
              <a:t>.”</a:t>
            </a:r>
            <a:endPar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20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 y="152400"/>
            <a:ext cx="8820150"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82947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7313"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HP Desktop\Pictures\Gabe's images\TempleCompariso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950" y="595313"/>
            <a:ext cx="84201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26" y="91440"/>
            <a:ext cx="8932348"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5684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78" y="91440"/>
            <a:ext cx="9018445" cy="667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243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3:3-5</a:t>
            </a:r>
          </a:p>
          <a:p>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him, ‘Truly, truly, I say to you, unless one is born again he cannot see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Nicodemus said to Him, ‘How can a man be born when he is old? He cannot enter a second time into his mother’s womb and be born, can he?’ </a:t>
            </a: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‘Truly, truly, I say to you, unless one is born of water and the Spirit he cannot enter into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17179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6043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21168</TotalTime>
  <Words>2484</Words>
  <Application>Microsoft Office PowerPoint</Application>
  <PresentationFormat>On-screen Show (4:3)</PresentationFormat>
  <Paragraphs>260</Paragraphs>
  <Slides>65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E.R. Craven “Excursus on the Basileia,” in Revelation of John, J. P. Lange (New York: Scribner, 1874), 96.</vt:lpstr>
      <vt:lpstr>h. The Kingdom is Within Your Midst  (Luke 17:20-21)</vt:lpstr>
      <vt:lpstr>h. The Kingdom is Within Your Midst  (Luke 17:20-21)</vt:lpstr>
      <vt:lpstr>PowerPoint Presentation</vt:lpstr>
      <vt:lpstr>1. The Kingdom is Within You?</vt:lpstr>
      <vt:lpstr>h. The Kingdom is Within Your Midst  (Luke 17:20-21)</vt:lpstr>
      <vt:lpstr>2. Sufficiency of the Offer of the Kingdom Framework</vt:lpstr>
      <vt:lpstr>h. The Kingdom is Within Your Midst  (Luke 17:20-21)</vt:lpstr>
      <vt:lpstr>3. Futuristic Rather than Present Reality</vt:lpstr>
      <vt:lpstr>3. Futuristic Rather than Present Reality</vt:lpstr>
      <vt:lpstr>3. Futuristic Rather than Present Reality</vt:lpstr>
      <vt:lpstr>PowerPoint Presentation</vt:lpstr>
      <vt:lpstr>PowerPoint Presentation</vt:lpstr>
      <vt:lpstr>PowerPoint Presentation</vt:lpstr>
      <vt:lpstr>E.R. Craven “Excursus on the Basileia,” in Revelation of John, J. P. Lange (New York: Scribner, 1874), 97.</vt:lpstr>
      <vt:lpstr>3. Futuristic Rather than Present Reality</vt:lpstr>
      <vt:lpstr>PowerPoint Presentation</vt:lpstr>
      <vt:lpstr>3. Futuristic Rather than Present Reality</vt:lpstr>
      <vt:lpstr>PowerPoint Presentation</vt:lpstr>
      <vt:lpstr>E.R. Craven “Excursus on the Basileia,” in Revelation of John, J. P. Lange (New York: Scribner, 1874), 96.</vt:lpstr>
      <vt:lpstr>E.R. Craven “Excursus on the Basileia,” in Revelation of John, J. P. Lange (New York: Scribner, 1874), 96.</vt:lpstr>
      <vt:lpstr>3. Futuristic Rather than Present Reality</vt:lpstr>
      <vt:lpstr>PowerPoint Presentation</vt:lpstr>
      <vt:lpstr>PowerPoint Presentation</vt:lpstr>
      <vt:lpstr>PowerPoint Presentation</vt:lpstr>
      <vt:lpstr>PowerPoint Presentation</vt:lpstr>
      <vt:lpstr>Futuristic Present Daniel B. Wallace, Greek Grammar Beyond the Basics: An Exegetical Syntax of the New Testament with Scripture, Subject, and Greek Word Indexes (Grand Rapids: Zondervan, 1996), 535-35.</vt:lpstr>
      <vt:lpstr>PowerPoint Presentation</vt:lpstr>
      <vt:lpstr>E.R. Craven “Excursus on the Basileia,” in Revelation of John, J. P. Lange (New York: Scribner, 1874), 96-97.</vt:lpstr>
      <vt:lpstr>E.R. Craven “Excursus on the Basileia,” in Revelation of John, J. P. Lange (New York: Scribner, 1874), 96-97.</vt:lpstr>
      <vt:lpstr>PowerPoint Presentation</vt:lpstr>
      <vt:lpstr>h. The Kingdom is Within Your Midst  (Luke 17:20-21)</vt:lpstr>
      <vt:lpstr>1. Passages from Christ’s ministry</vt:lpstr>
      <vt:lpstr>PowerPoint Presentation</vt:lpstr>
      <vt:lpstr>PowerPoint Presentation</vt:lpstr>
      <vt:lpstr>Clayton Sullivan Clayton Sullivan, Rethinking Realized Eschatology (Macon, GA: Mercer, 1988), 127..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anne woods</cp:lastModifiedBy>
  <cp:revision>2422</cp:revision>
  <cp:lastPrinted>2018-09-11T14:28:11Z</cp:lastPrinted>
  <dcterms:created xsi:type="dcterms:W3CDTF">2009-03-17T12:21:13Z</dcterms:created>
  <dcterms:modified xsi:type="dcterms:W3CDTF">2018-09-18T15:46:44Z</dcterms:modified>
</cp:coreProperties>
</file>