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067" r:id="rId2"/>
    <p:sldId id="963" r:id="rId3"/>
    <p:sldId id="3944" r:id="rId4"/>
    <p:sldId id="3860" r:id="rId5"/>
    <p:sldId id="3960" r:id="rId6"/>
    <p:sldId id="4239" r:id="rId7"/>
    <p:sldId id="492" r:id="rId8"/>
    <p:sldId id="538" r:id="rId9"/>
    <p:sldId id="4161" r:id="rId10"/>
    <p:sldId id="4193" r:id="rId11"/>
    <p:sldId id="4214" r:id="rId12"/>
    <p:sldId id="4240" r:id="rId13"/>
    <p:sldId id="4279" r:id="rId14"/>
    <p:sldId id="4303" r:id="rId15"/>
    <p:sldId id="4523" r:id="rId16"/>
    <p:sldId id="4162" r:id="rId17"/>
    <p:sldId id="4524" r:id="rId18"/>
    <p:sldId id="4163" r:id="rId19"/>
    <p:sldId id="4525" r:id="rId20"/>
    <p:sldId id="4152" r:id="rId21"/>
    <p:sldId id="4300" r:id="rId22"/>
    <p:sldId id="4577" r:id="rId23"/>
    <p:sldId id="4579" r:id="rId24"/>
    <p:sldId id="4578" r:id="rId25"/>
    <p:sldId id="4573" r:id="rId26"/>
    <p:sldId id="3683" r:id="rId27"/>
    <p:sldId id="4341" r:id="rId28"/>
    <p:sldId id="4580" r:id="rId29"/>
    <p:sldId id="1101" r:id="rId30"/>
    <p:sldId id="4581" r:id="rId31"/>
    <p:sldId id="4582" r:id="rId32"/>
    <p:sldId id="4583" r:id="rId33"/>
    <p:sldId id="4526" r:id="rId34"/>
    <p:sldId id="4532" r:id="rId35"/>
    <p:sldId id="4533" r:id="rId36"/>
    <p:sldId id="4534" r:id="rId37"/>
    <p:sldId id="4535" r:id="rId38"/>
    <p:sldId id="4536" r:id="rId39"/>
    <p:sldId id="4537" r:id="rId40"/>
    <p:sldId id="4563" r:id="rId41"/>
    <p:sldId id="4574" r:id="rId42"/>
    <p:sldId id="4538" r:id="rId43"/>
    <p:sldId id="4539" r:id="rId44"/>
    <p:sldId id="1490" r:id="rId45"/>
    <p:sldId id="1472" r:id="rId46"/>
    <p:sldId id="1473" r:id="rId47"/>
    <p:sldId id="263" r:id="rId48"/>
    <p:sldId id="1264" r:id="rId49"/>
    <p:sldId id="4540" r:id="rId50"/>
    <p:sldId id="4541" r:id="rId51"/>
    <p:sldId id="4542" r:id="rId52"/>
    <p:sldId id="818" r:id="rId53"/>
    <p:sldId id="815" r:id="rId54"/>
    <p:sldId id="816" r:id="rId55"/>
    <p:sldId id="817" r:id="rId56"/>
    <p:sldId id="819" r:id="rId57"/>
    <p:sldId id="4543" r:id="rId58"/>
    <p:sldId id="4544" r:id="rId59"/>
    <p:sldId id="4545" r:id="rId60"/>
    <p:sldId id="4527" r:id="rId61"/>
    <p:sldId id="4528" r:id="rId62"/>
    <p:sldId id="4576" r:id="rId63"/>
    <p:sldId id="4575" r:id="rId64"/>
    <p:sldId id="2248" r:id="rId65"/>
    <p:sldId id="4562" r:id="rId66"/>
    <p:sldId id="3488" r:id="rId6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5071" autoAdjust="0"/>
  </p:normalViewPr>
  <p:slideViewPr>
    <p:cSldViewPr>
      <p:cViewPr varScale="1">
        <p:scale>
          <a:sx n="109" d="100"/>
          <a:sy n="109" d="100"/>
        </p:scale>
        <p:origin x="18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9/9/2018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12T00:39:34.569"/>
    </inkml:context>
    <inkml:brush xml:id="br0">
      <inkml:brushProperty name="width" value="0.05" units="cm"/>
      <inkml:brushProperty name="height" value="0.05" units="cm"/>
    </inkml:brush>
  </inkml:definitions>
  <inkml:trace contextRef="#ctx0" brushRef="#br0">33 38 5120,'-21'-21'1170,"15"16"-820,2 0-36,2 3-68,2-1 446,1 3-516,1-1-47,-1 1-69,0 0-54,0 0-65,1 0-74,-1 0-84,0 0-94,1 0-103,-1 0-114,-1 0 204,1 0-36,-1 0-35,0 0-39,0 0-605,0 0-642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9/9/2018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8</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285357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47427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26</a:t>
            </a:fld>
            <a:endParaRPr lang="en-US" dirty="0"/>
          </a:p>
        </p:txBody>
      </p:sp>
    </p:spTree>
    <p:extLst>
      <p:ext uri="{BB962C8B-B14F-4D97-AF65-F5344CB8AC3E}">
        <p14:creationId xmlns:p14="http://schemas.microsoft.com/office/powerpoint/2010/main" val="289968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33</a:t>
            </a:fld>
            <a:endParaRPr lang="en-US" altLang="en-US" dirty="0"/>
          </a:p>
        </p:txBody>
      </p:sp>
    </p:spTree>
    <p:extLst>
      <p:ext uri="{BB962C8B-B14F-4D97-AF65-F5344CB8AC3E}">
        <p14:creationId xmlns:p14="http://schemas.microsoft.com/office/powerpoint/2010/main" val="193839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60</a:t>
            </a:fld>
            <a:endParaRPr lang="en-US" altLang="en-US" dirty="0"/>
          </a:p>
        </p:txBody>
      </p:sp>
    </p:spTree>
    <p:extLst>
      <p:ext uri="{BB962C8B-B14F-4D97-AF65-F5344CB8AC3E}">
        <p14:creationId xmlns:p14="http://schemas.microsoft.com/office/powerpoint/2010/main" val="108995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61</a:t>
            </a:fld>
            <a:endParaRPr lang="en-US" altLang="en-US" dirty="0"/>
          </a:p>
        </p:txBody>
      </p:sp>
    </p:spTree>
    <p:extLst>
      <p:ext uri="{BB962C8B-B14F-4D97-AF65-F5344CB8AC3E}">
        <p14:creationId xmlns:p14="http://schemas.microsoft.com/office/powerpoint/2010/main" val="392346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9/9/2018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65</a:t>
            </a:fld>
            <a:endParaRPr lang="en-US" altLang="en-US" dirty="0"/>
          </a:p>
        </p:txBody>
      </p:sp>
    </p:spTree>
    <p:extLst>
      <p:ext uri="{BB962C8B-B14F-4D97-AF65-F5344CB8AC3E}">
        <p14:creationId xmlns:p14="http://schemas.microsoft.com/office/powerpoint/2010/main" val="70123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9/9/2018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a:p>
        </p:txBody>
      </p:sp>
    </p:spTree>
    <p:extLst>
      <p:ext uri="{BB962C8B-B14F-4D97-AF65-F5344CB8AC3E}">
        <p14:creationId xmlns:p14="http://schemas.microsoft.com/office/powerpoint/2010/main" val="40427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customXml" Target="../ink/ink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0096920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55035244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3390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953830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524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4586654" y="36576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123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365738"/>
            <a:ext cx="7467600" cy="3282462"/>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419600"/>
            <a:ext cx="2124741" cy="2192732"/>
          </a:xfrm>
          <a:prstGeom prst="rect">
            <a:avLst/>
          </a:prstGeom>
        </p:spPr>
      </p:pic>
    </p:spTree>
    <p:extLst>
      <p:ext uri="{BB962C8B-B14F-4D97-AF65-F5344CB8AC3E}">
        <p14:creationId xmlns:p14="http://schemas.microsoft.com/office/powerpoint/2010/main" val="21585348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365738"/>
            <a:ext cx="7467600" cy="3282462"/>
          </a:xfrm>
        </p:spPr>
        <p:txBody>
          <a:bodyPr/>
          <a:lstStyle/>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a:t>
            </a:r>
            <a:endParaRPr lang="en-US" sz="3600"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5" name="Picture 4">
            <a:extLst>
              <a:ext uri="{FF2B5EF4-FFF2-40B4-BE49-F238E27FC236}">
                <a16:creationId xmlns:a16="http://schemas.microsoft.com/office/drawing/2014/main" id="{7022DE0E-DEB6-44A1-B402-8ADC1FA9B3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419600"/>
            <a:ext cx="2124741" cy="2192732"/>
          </a:xfrm>
          <a:prstGeom prst="rect">
            <a:avLst/>
          </a:prstGeom>
        </p:spPr>
      </p:pic>
    </p:spTree>
    <p:extLst>
      <p:ext uri="{BB962C8B-B14F-4D97-AF65-F5344CB8AC3E}">
        <p14:creationId xmlns:p14="http://schemas.microsoft.com/office/powerpoint/2010/main" val="30612811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365738"/>
            <a:ext cx="7467600" cy="3282462"/>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5" name="Picture 4">
            <a:extLst>
              <a:ext uri="{FF2B5EF4-FFF2-40B4-BE49-F238E27FC236}">
                <a16:creationId xmlns:a16="http://schemas.microsoft.com/office/drawing/2014/main" id="{4489F36B-4073-4057-9172-D0B2B65DD0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419600"/>
            <a:ext cx="2124741" cy="2192732"/>
          </a:xfrm>
          <a:prstGeom prst="rect">
            <a:avLst/>
          </a:prstGeom>
        </p:spPr>
      </p:pic>
    </p:spTree>
    <p:extLst>
      <p:ext uri="{BB962C8B-B14F-4D97-AF65-F5344CB8AC3E}">
        <p14:creationId xmlns:p14="http://schemas.microsoft.com/office/powerpoint/2010/main" val="2887274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365738"/>
            <a:ext cx="7467600" cy="3282462"/>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5" name="Picture 4">
            <a:extLst>
              <a:ext uri="{FF2B5EF4-FFF2-40B4-BE49-F238E27FC236}">
                <a16:creationId xmlns:a16="http://schemas.microsoft.com/office/drawing/2014/main" id="{048A46F2-EF9A-4080-829D-C8D17E814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419600"/>
            <a:ext cx="2124741" cy="2192732"/>
          </a:xfrm>
          <a:prstGeom prst="rect">
            <a:avLst/>
          </a:prstGeom>
        </p:spPr>
      </p:pic>
    </p:spTree>
    <p:extLst>
      <p:ext uri="{BB962C8B-B14F-4D97-AF65-F5344CB8AC3E}">
        <p14:creationId xmlns:p14="http://schemas.microsoft.com/office/powerpoint/2010/main" val="42071899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55746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1" y="1600200"/>
            <a:ext cx="73152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“The rule is extended from the Father to the disciple through the Son, the one who in Revelation 3:7 says he has ‘the key of David.’. . . Here Jesus refers to himself as ‘the one who has the key of David,’ a phrase that contains a present participle . . . ‘the one who has.’ This is currently held Davidic authority.”</a:t>
            </a:r>
          </a:p>
        </p:txBody>
      </p:sp>
      <p:sp>
        <p:nvSpPr>
          <p:cNvPr id="3" name="Rectangle 2"/>
          <p:cNvSpPr/>
          <p:nvPr/>
        </p:nvSpPr>
        <p:spPr>
          <a:xfrm>
            <a:off x="1066801" y="228600"/>
            <a:ext cx="7010399" cy="1631216"/>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Kingdom Now Theology?</a:t>
            </a:r>
          </a:p>
          <a:p>
            <a:pPr lvl="0" algn="ctr"/>
            <a:r>
              <a:rPr lang="en-US" sz="1400" dirty="0">
                <a:solidFill>
                  <a:srgbClr val="FFFFFF"/>
                </a:solidFill>
                <a:latin typeface="Calibri" panose="020F0502020204030204" pitchFamily="34" charset="0"/>
                <a:cs typeface="Calibri" panose="020F0502020204030204" pitchFamily="34" charset="0"/>
              </a:rPr>
              <a:t>Darrell L. Bock, “The Reign of the Lord Christ,” in </a:t>
            </a:r>
            <a:r>
              <a:rPr lang="en-US" sz="1400" i="1" dirty="0">
                <a:solidFill>
                  <a:srgbClr val="FFFFFF"/>
                </a:solidFill>
                <a:latin typeface="Calibri" panose="020F0502020204030204" pitchFamily="34" charset="0"/>
                <a:cs typeface="Calibri" panose="020F0502020204030204" pitchFamily="34" charset="0"/>
              </a:rPr>
              <a:t>Dispensationalism, Israel and the Church</a:t>
            </a:r>
            <a:r>
              <a:rPr lang="en-US" sz="1400" dirty="0">
                <a:solidFill>
                  <a:srgbClr val="FFFFFF"/>
                </a:solidFill>
                <a:latin typeface="Calibri" panose="020F0502020204030204" pitchFamily="34" charset="0"/>
                <a:cs typeface="Calibri" panose="020F0502020204030204" pitchFamily="34" charset="0"/>
              </a:rPr>
              <a:t>, ed. Craig A. </a:t>
            </a:r>
            <a:r>
              <a:rPr lang="en-US" sz="1400" dirty="0" err="1">
                <a:solidFill>
                  <a:srgbClr val="FFFFFF"/>
                </a:solidFill>
                <a:latin typeface="Calibri" panose="020F0502020204030204" pitchFamily="34" charset="0"/>
                <a:cs typeface="Calibri" panose="020F0502020204030204" pitchFamily="34" charset="0"/>
              </a:rPr>
              <a:t>Blaising</a:t>
            </a:r>
            <a:r>
              <a:rPr lang="en-US" sz="1400" dirty="0">
                <a:solidFill>
                  <a:srgbClr val="FFFFFF"/>
                </a:solidFill>
                <a:latin typeface="Calibri" panose="020F0502020204030204" pitchFamily="34" charset="0"/>
                <a:cs typeface="Calibri" panose="020F0502020204030204" pitchFamily="34" charset="0"/>
              </a:rPr>
              <a:t> and Darrell L. Bock (Grand Rapids: Zondervan, 1992), 51, 62..</a:t>
            </a:r>
          </a:p>
          <a:p>
            <a:pPr algn="ct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1" y="1752600"/>
            <a:ext cx="1632860" cy="2286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3C862AC-B7E9-4D45-8D19-DDAD72E17A58}"/>
                  </a:ext>
                </a:extLst>
              </p14:cNvPr>
              <p14:cNvContentPartPr/>
              <p14:nvPr/>
            </p14:nvContentPartPr>
            <p14:xfrm>
              <a:off x="10315493" y="2137744"/>
              <a:ext cx="12240" cy="13680"/>
            </p14:xfrm>
          </p:contentPart>
        </mc:Choice>
        <mc:Fallback xmlns="">
          <p:pic>
            <p:nvPicPr>
              <p:cNvPr id="4" name="Ink 3">
                <a:extLst>
                  <a:ext uri="{FF2B5EF4-FFF2-40B4-BE49-F238E27FC236}">
                    <a16:creationId xmlns:a16="http://schemas.microsoft.com/office/drawing/2014/main" id="{23C862AC-B7E9-4D45-8D19-DDAD72E17A58}"/>
                  </a:ext>
                </a:extLst>
              </p:cNvPr>
              <p:cNvPicPr/>
              <p:nvPr/>
            </p:nvPicPr>
            <p:blipFill>
              <a:blip r:embed="rId5"/>
              <a:stretch>
                <a:fillRect/>
              </a:stretch>
            </p:blipFill>
            <p:spPr>
              <a:xfrm>
                <a:off x="10306493" y="2129104"/>
                <a:ext cx="29880" cy="31320"/>
              </a:xfrm>
              <a:prstGeom prst="rect">
                <a:avLst/>
              </a:prstGeom>
            </p:spPr>
          </p:pic>
        </mc:Fallback>
      </mc:AlternateContent>
    </p:spTree>
    <p:extLst>
      <p:ext uri="{BB962C8B-B14F-4D97-AF65-F5344CB8AC3E}">
        <p14:creationId xmlns:p14="http://schemas.microsoft.com/office/powerpoint/2010/main" val="29000107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Jesus Holds the Key of David?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 3:7)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381125"/>
            <a:ext cx="8691562" cy="34290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Authority to enter a reality is not the same thing as the presence of that reality (Isa. 22:22; Matt. 16:19; Philip 3:20) </a:t>
            </a:r>
          </a:p>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Jesus is in heaven (Rev. 4:1; 5:6) while God’s Kingdom is on the Earth (Zech. 14:9)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2800" dirty="0">
                <a:effectLst>
                  <a:outerShdw blurRad="38100" dist="38100" dir="2700000" algn="tl">
                    <a:srgbClr val="000000">
                      <a:alpha val="43137"/>
                    </a:srgbClr>
                  </a:outerShdw>
                </a:effectLst>
              </a:rPr>
              <a:t>Christ’s unsubdued enemies (Ps. 110:1-2, 5-6, Rev. 3:9)</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3203786" y="4800600"/>
            <a:ext cx="2736428" cy="1828800"/>
          </a:xfrm>
          <a:prstGeom prst="rect">
            <a:avLst/>
          </a:prstGeom>
        </p:spPr>
      </p:pic>
    </p:spTree>
    <p:extLst>
      <p:ext uri="{BB962C8B-B14F-4D97-AF65-F5344CB8AC3E}">
        <p14:creationId xmlns:p14="http://schemas.microsoft.com/office/powerpoint/2010/main" val="13932262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Jesus Holds the Key of David?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 3:7)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381125"/>
            <a:ext cx="8691562" cy="34290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rPr>
              <a:t>Authority to enter a reality is not the same thing as the presence of that reality (Isa. 22:22; Matt. 16:19; Philip 3:20) </a:t>
            </a:r>
          </a:p>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Jesus is in heaven (Rev. 4:1; 5:6) while God’s Kingdom is on the Earth (Zech. 14:9)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2800" dirty="0">
                <a:effectLst>
                  <a:outerShdw blurRad="38100" dist="38100" dir="2700000" algn="tl">
                    <a:srgbClr val="000000">
                      <a:alpha val="43137"/>
                    </a:srgbClr>
                  </a:outerShdw>
                </a:effectLst>
              </a:rPr>
              <a:t>Christ’s unsubdued enemies (Ps. 110:1-2, 5-6, Rev. 3:9)</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3203786" y="4800600"/>
            <a:ext cx="2736428" cy="1828800"/>
          </a:xfrm>
          <a:prstGeom prst="rect">
            <a:avLst/>
          </a:prstGeom>
        </p:spPr>
      </p:pic>
    </p:spTree>
    <p:extLst>
      <p:ext uri="{BB962C8B-B14F-4D97-AF65-F5344CB8AC3E}">
        <p14:creationId xmlns:p14="http://schemas.microsoft.com/office/powerpoint/2010/main" val="17937284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1819275" y="228600"/>
            <a:ext cx="5505450" cy="1066800"/>
          </a:xfrm>
        </p:spPr>
        <p:txBody>
          <a:bodyPr/>
          <a:lstStyle/>
          <a:p>
            <a:pPr lvl="0" algn="ctr" eaLnBrk="1" hangingPunct="1">
              <a:spcBef>
                <a:spcPts val="0"/>
              </a:spcBef>
            </a:pPr>
            <a:r>
              <a:rPr lang="en-US" altLang="en-US" sz="3200" dirty="0">
                <a:effectLst>
                  <a:outerShdw blurRad="38100" dist="38100" dir="2700000" algn="tl">
                    <a:srgbClr val="000000">
                      <a:alpha val="43137"/>
                    </a:srgbClr>
                  </a:outerShdw>
                </a:effectLst>
                <a:cs typeface="Calibri" panose="020F0502020204030204" pitchFamily="34" charset="0"/>
              </a:rPr>
              <a:t>Rev. 3:7</a:t>
            </a:r>
            <a:br>
              <a:rPr lang="en-US" altLang="en-US" sz="3000" dirty="0">
                <a:effectLst>
                  <a:outerShdw blurRad="38100" dist="38100" dir="2700000" algn="tl">
                    <a:srgbClr val="000000">
                      <a:alpha val="43137"/>
                    </a:srgbClr>
                  </a:outerShdw>
                </a:effectLst>
                <a:cs typeface="Calibri" panose="020F0502020204030204" pitchFamily="34" charset="0"/>
              </a:rPr>
            </a:br>
            <a:r>
              <a:rPr lang="en-US" altLang="en-US" sz="15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Robert L. Thomas, </a:t>
            </a:r>
            <a:r>
              <a:rPr lang="en-US" altLang="en-US" sz="150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Revelation 1–7: An Exegetical Commentary</a:t>
            </a:r>
            <a:r>
              <a:rPr lang="en-US" altLang="en-US" sz="15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a:t>
            </a:r>
            <a:br>
              <a:rPr lang="en-US" altLang="en-US" sz="15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br>
            <a:r>
              <a:rPr lang="en-US" altLang="en-US" sz="15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ed. Kenneth Barker (Chicago: Moody, 1992), 275. </a:t>
            </a:r>
            <a:endParaRPr lang="en-US" altLang="en-US" sz="3000" dirty="0">
              <a:effectLst>
                <a:outerShdw blurRad="38100" dist="38100" dir="2700000" algn="tl">
                  <a:srgbClr val="000000">
                    <a:alpha val="43137"/>
                  </a:srgbClr>
                </a:outerShdw>
              </a:effectLst>
              <a:cs typeface="Calibri" panose="020F0502020204030204" pitchFamily="34" charset="0"/>
            </a:endParaRPr>
          </a:p>
        </p:txBody>
      </p:sp>
      <p:sp>
        <p:nvSpPr>
          <p:cNvPr id="35843" name="Rectangle 3"/>
          <p:cNvSpPr>
            <a:spLocks noGrp="1"/>
          </p:cNvSpPr>
          <p:nvPr>
            <p:ph type="body" idx="4294967295"/>
          </p:nvPr>
        </p:nvSpPr>
        <p:spPr>
          <a:xfrm>
            <a:off x="76200" y="1600200"/>
            <a:ext cx="8991600" cy="3829050"/>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t>
            </a:r>
            <a:r>
              <a:rPr lang="en-US" dirty="0">
                <a:effectLst/>
              </a:rPr>
              <a:t>As the root and offspring of David (cf. Rev. 5:5; 22:16), Christ in the fullest sense controls the entrance to David’s house, which</a:t>
            </a:r>
            <a:r>
              <a:rPr lang="en-US" i="1" dirty="0">
                <a:effectLst/>
              </a:rPr>
              <a:t> ultimately</a:t>
            </a:r>
            <a:r>
              <a:rPr lang="en-US" dirty="0">
                <a:effectLst/>
              </a:rPr>
              <a:t> refers to the Messianic kingdom. . . . He is the genuine Messiah, and in the </a:t>
            </a:r>
            <a:r>
              <a:rPr lang="en-US" i="1" dirty="0">
                <a:effectLst/>
              </a:rPr>
              <a:t>coming</a:t>
            </a:r>
            <a:r>
              <a:rPr lang="en-US" dirty="0">
                <a:effectLst/>
              </a:rPr>
              <a:t> reign of glory His power to open the door to His own and close it to the self-styled ‘children of </a:t>
            </a:r>
            <a:r>
              <a:rPr lang="en-US">
                <a:effectLst/>
              </a:rPr>
              <a:t>the kingdom’ </a:t>
            </a:r>
            <a:r>
              <a:rPr lang="en-US" dirty="0">
                <a:effectLst/>
              </a:rPr>
              <a:t>is established.”</a:t>
            </a:r>
            <a:r>
              <a:rPr lang="en-US" dirty="0">
                <a:effectLst>
                  <a:outerShdw blurRad="38100" dist="38100" dir="2700000" algn="tl">
                    <a:srgbClr val="000000">
                      <a:alpha val="43137"/>
                    </a:srgbClr>
                  </a:outerShdw>
                </a:effectLst>
                <a:cs typeface="Calibri" panose="020F0502020204030204" pitchFamily="34" charset="0"/>
              </a:rPr>
              <a:t>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69" y="68376"/>
            <a:ext cx="990600" cy="138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Jesus Holds the Key of David?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 3:7)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381125"/>
            <a:ext cx="8691562" cy="34290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Authority to enter a reality is not the same thing as the presence of that reality (Isa. 22:22; Matt. 16:19; Philip 3:20) </a:t>
            </a:r>
          </a:p>
          <a:p>
            <a:pPr marL="514350" indent="-514350" algn="just">
              <a:spcBef>
                <a:spcPct val="0"/>
              </a:spcBef>
              <a:spcAft>
                <a:spcPts val="2400"/>
              </a:spcAft>
              <a:buClr>
                <a:srgbClr val="66FF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rPr>
              <a:t>Jesus is in heaven (Rev. 4:1; 5:6) while God’s Kingdom is on the Earth (Zech. 14:9)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2800" dirty="0">
                <a:effectLst>
                  <a:outerShdw blurRad="38100" dist="38100" dir="2700000" algn="tl">
                    <a:srgbClr val="000000">
                      <a:alpha val="43137"/>
                    </a:srgbClr>
                  </a:outerShdw>
                </a:effectLst>
              </a:rPr>
              <a:t>Christ’s unsubdued enemies (Ps. 110:1-2, 5-6, Rev. 3:9)</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3203786" y="4800600"/>
            <a:ext cx="2736428" cy="1828800"/>
          </a:xfrm>
          <a:prstGeom prst="rect">
            <a:avLst/>
          </a:prstGeom>
        </p:spPr>
      </p:pic>
    </p:spTree>
    <p:extLst>
      <p:ext uri="{BB962C8B-B14F-4D97-AF65-F5344CB8AC3E}">
        <p14:creationId xmlns:p14="http://schemas.microsoft.com/office/powerpoint/2010/main" val="20571518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Jesus Holds the Key of David?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 3:7)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381125"/>
            <a:ext cx="8765381" cy="34290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Authority to enter a reality is not the same thing as the presence of that reality (Isa. 22:22; Matt. 16:19; Philip 3:20) </a:t>
            </a:r>
          </a:p>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Jesus is in heaven (Rev. 4:1; 5:6) while God’s Kingdom is on the Earth (Zech. 14:9)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2800" b="1" u="sng" dirty="0">
                <a:solidFill>
                  <a:srgbClr val="FFFFCC"/>
                </a:solidFill>
                <a:effectLst>
                  <a:outerShdw blurRad="38100" dist="38100" dir="2700000" algn="tl">
                    <a:srgbClr val="000000">
                      <a:alpha val="43137"/>
                    </a:srgbClr>
                  </a:outerShdw>
                </a:effectLst>
              </a:rPr>
              <a:t>Christ’s unsubdued enemies (Ps. 110:1-2, 5-6, Rev. 3:9)</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3203786" y="4800600"/>
            <a:ext cx="2736428" cy="1828800"/>
          </a:xfrm>
          <a:prstGeom prst="rect">
            <a:avLst/>
          </a:prstGeom>
        </p:spPr>
      </p:pic>
    </p:spTree>
    <p:extLst>
      <p:ext uri="{BB962C8B-B14F-4D97-AF65-F5344CB8AC3E}">
        <p14:creationId xmlns:p14="http://schemas.microsoft.com/office/powerpoint/2010/main" val="39038189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365738"/>
            <a:ext cx="7467600" cy="3282462"/>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5" name="Picture 4">
            <a:extLst>
              <a:ext uri="{FF2B5EF4-FFF2-40B4-BE49-F238E27FC236}">
                <a16:creationId xmlns:a16="http://schemas.microsoft.com/office/drawing/2014/main" id="{048A46F2-EF9A-4080-829D-C8D17E814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419600"/>
            <a:ext cx="2124741" cy="2192732"/>
          </a:xfrm>
          <a:prstGeom prst="rect">
            <a:avLst/>
          </a:prstGeom>
        </p:spPr>
      </p:pic>
    </p:spTree>
    <p:extLst>
      <p:ext uri="{BB962C8B-B14F-4D97-AF65-F5344CB8AC3E}">
        <p14:creationId xmlns:p14="http://schemas.microsoft.com/office/powerpoint/2010/main" val="3516391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3962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0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deeds. Behold, I have put before you an open door which no one can shut, because 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701DAF2B-F75D-4287-BD00-C371F55A0E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deeds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ergon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have put before you an open door which no one can shut, because 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4F986F3C-0DE5-4BE6-B0D4-9909362325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5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have put before you an open door which no one can shut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7BA2E6F1-02CF-49D1-A174-78B34E2A52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52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hoti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324B7A40-5146-478B-869D-F559536C5A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2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a little power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kept My word, and have not denied My name.”</a:t>
            </a:r>
          </a:p>
        </p:txBody>
      </p:sp>
      <p:pic>
        <p:nvPicPr>
          <p:cNvPr id="6" name="Picture 2" descr="Image result for church of philadelphia">
            <a:extLst>
              <a:ext uri="{FF2B5EF4-FFF2-40B4-BE49-F238E27FC236}">
                <a16:creationId xmlns:a16="http://schemas.microsoft.com/office/drawing/2014/main" id="{ECF245BA-BCA9-4200-B56F-4C83D2393D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9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 y="1447800"/>
            <a:ext cx="9144000" cy="4953000"/>
          </a:xfrm>
        </p:spPr>
        <p:txBody>
          <a:bodyPr/>
          <a:lstStyle/>
          <a:p>
            <a:pPr marL="0" indent="0" algn="just">
              <a:buNone/>
              <a:defRPr/>
            </a:pPr>
            <a:r>
              <a:rPr lang="en-US" sz="2700" dirty="0">
                <a:effectLst>
                  <a:outerShdw blurRad="38100" dist="38100" dir="2700000" algn="tl">
                    <a:srgbClr val="000000">
                      <a:alpha val="43137"/>
                    </a:srgbClr>
                  </a:outerShdw>
                </a:effectLst>
              </a:rPr>
              <a:t>“In a practical way, Christ encouraged them to ‘strengthen the things that remain.’ If there is to be a revival in a spiritually dying church, we must start with the small remnant and build upon their faithful prayers and devotion to Jesus Christ. </a:t>
            </a:r>
            <a:r>
              <a:rPr lang="en-US" sz="2700" b="1" u="sng" dirty="0">
                <a:solidFill>
                  <a:srgbClr val="FFFFCC"/>
                </a:solidFill>
                <a:effectLst>
                  <a:outerShdw blurRad="38100" dist="38100" dir="2700000" algn="tl">
                    <a:srgbClr val="000000">
                      <a:alpha val="43137"/>
                    </a:srgbClr>
                  </a:outerShdw>
                </a:effectLst>
              </a:rPr>
              <a:t>Just as in Gideon's army, God delights to accomplish His great victories with a small remnant. Then it will be obvious to all that it is God who has won the victory, not man</a:t>
            </a:r>
            <a:r>
              <a:rPr lang="en-US" sz="2700" dirty="0">
                <a:effectLst>
                  <a:outerShdw blurRad="38100" dist="38100" dir="2700000" algn="tl">
                    <a:srgbClr val="000000">
                      <a:alpha val="43137"/>
                    </a:srgbClr>
                  </a:outerShdw>
                </a:effectLst>
              </a:rPr>
              <a:t>. The message to the church at Sardis reminds us that no matter how dead a church or denomination may be, God still has ‘a few names...who have not defiled their garments; and they shall walk with me in white, for they are worthy.’ The prayer of every believer should be that they shall join that faithful remnant and walk with Him.”</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84-85.</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27613929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a little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power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dynamis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kept My word, and have not denied My name.”</a:t>
            </a:r>
          </a:p>
        </p:txBody>
      </p:sp>
      <p:pic>
        <p:nvPicPr>
          <p:cNvPr id="6" name="Picture 2" descr="Image result for church of philadelphia">
            <a:extLst>
              <a:ext uri="{FF2B5EF4-FFF2-40B4-BE49-F238E27FC236}">
                <a16:creationId xmlns:a16="http://schemas.microsoft.com/office/drawing/2014/main" id="{C78BDD8E-7A13-4589-8CB6-4F24BF8D06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505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8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have kept My word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not denied My name.”</a:t>
            </a:r>
          </a:p>
        </p:txBody>
      </p:sp>
      <p:pic>
        <p:nvPicPr>
          <p:cNvPr id="6" name="Picture 2" descr="Image result for church of philadelphia">
            <a:extLst>
              <a:ext uri="{FF2B5EF4-FFF2-40B4-BE49-F238E27FC236}">
                <a16:creationId xmlns:a16="http://schemas.microsoft.com/office/drawing/2014/main" id="{02F350D4-A234-4614-AD79-8DA2408851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1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have not denied My name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46514553-5935-4192-87A8-ED9BF1988E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358871"/>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9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4BB6CB-78C0-4810-8D5F-55F0DE7BDE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4:12</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in no one else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there is no other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under heaven that has been given among men by which we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must</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saved.”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0F30DF2-537B-453E-A351-C50F3F68D562}"/>
              </a:ext>
            </a:extLst>
          </p:cNvPr>
          <p:cNvPicPr>
            <a:picLocks noChangeAspect="1"/>
          </p:cNvPicPr>
          <p:nvPr/>
        </p:nvPicPr>
        <p:blipFill>
          <a:blip r:embed="rId3"/>
          <a:stretch>
            <a:fillRect/>
          </a:stretch>
        </p:blipFill>
        <p:spPr>
          <a:xfrm>
            <a:off x="3322140" y="2971800"/>
            <a:ext cx="2499721" cy="1828800"/>
          </a:xfrm>
          <a:prstGeom prst="rect">
            <a:avLst/>
          </a:prstGeom>
        </p:spPr>
      </p:pic>
    </p:spTree>
    <p:extLst>
      <p:ext uri="{BB962C8B-B14F-4D97-AF65-F5344CB8AC3E}">
        <p14:creationId xmlns:p14="http://schemas.microsoft.com/office/powerpoint/2010/main" val="28811665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4"/>
          <p:cNvSpPr>
            <a:spLocks noChangeArrowheads="1"/>
          </p:cNvSpPr>
          <p:nvPr/>
        </p:nvSpPr>
        <p:spPr bwMode="auto">
          <a:xfrm>
            <a:off x="0" y="1879948"/>
            <a:ext cx="9144000" cy="35394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of the mistakes that human beings make is believing that there is only one way</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altLang="en-US" sz="2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don’t accept that there are diverse ways of being in the world; that there are millions of ways to be a human being. And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ways…many paths to what you call God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176132" name="TextBox 5"/>
          <p:cNvSpPr txBox="1">
            <a:spLocks noChangeArrowheads="1"/>
          </p:cNvSpPr>
          <p:nvPr/>
        </p:nvSpPr>
        <p:spPr bwMode="auto">
          <a:xfrm>
            <a:off x="2628900" y="6400800"/>
            <a:ext cx="3886200" cy="33855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www.youtube.com/watch?v=Lb2RUpMDk34</a:t>
            </a:r>
          </a:p>
        </p:txBody>
      </p:sp>
      <p:pic>
        <p:nvPicPr>
          <p:cNvPr id="1026" name="Picture 2" descr="http://resources1.news.com.au/images/2011/04/22/1226043/457733-op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4050" y="228600"/>
            <a:ext cx="2435901"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31099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5"/>
          <p:cNvSpPr txBox="1">
            <a:spLocks noChangeArrowheads="1"/>
          </p:cNvSpPr>
          <p:nvPr/>
        </p:nvSpPr>
        <p:spPr bwMode="auto">
          <a:xfrm>
            <a:off x="2228850" y="6400800"/>
            <a:ext cx="4686300" cy="338554"/>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www.youtube.com/watch?v=Lb2RUpMDk34</a:t>
            </a:r>
          </a:p>
        </p:txBody>
      </p:sp>
      <p:pic>
        <p:nvPicPr>
          <p:cNvPr id="235523" name="Picture 2" descr="https://encrypted-tbn1.gstatic.com/images?q=tbn:ANd9GcRDg5T_RX2f_qZ9D5NXfZbYyeP8-3VdwefZsU4VngItyg_vsMTV3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33265" y="222250"/>
            <a:ext cx="1277471" cy="1371600"/>
          </a:xfrm>
          <a:prstGeom prst="rect">
            <a:avLst/>
          </a:prstGeom>
          <a:noFill/>
          <a:ln w="28575">
            <a:solidFill>
              <a:srgbClr val="FFFF00"/>
            </a:solidFill>
            <a:miter lim="800000"/>
            <a:headEnd/>
            <a:tailEnd/>
          </a:ln>
        </p:spPr>
      </p:pic>
      <p:sp>
        <p:nvSpPr>
          <p:cNvPr id="177157" name="Rectangle 5"/>
          <p:cNvSpPr>
            <a:spLocks noChangeArrowheads="1"/>
          </p:cNvSpPr>
          <p:nvPr/>
        </p:nvSpPr>
        <p:spPr bwMode="auto">
          <a:xfrm>
            <a:off x="0" y="1828800"/>
            <a:ext cx="9144000" cy="440120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doesn’t matter whether she called it ‘God’ along the way or not…There couldn’t possibly be just one way!</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couldn’t possibly be only one way with millions of people in the world!</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in some remote part of the earth and you never heard the name of Jesus. You cannot get to Heaven…</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69133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2E28FE-E74B-4D5E-A68B-9FC416BCB093}"/>
              </a:ext>
            </a:extLst>
          </p:cNvPr>
          <p:cNvSpPr>
            <a:spLocks noGrp="1" noChangeArrowheads="1"/>
          </p:cNvSpPr>
          <p:nvPr>
            <p:ph type="title"/>
          </p:nvPr>
        </p:nvSpPr>
        <p:spPr>
          <a:xfrm>
            <a:off x="266700"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Emergent Missions &amp; Alternative Religions</a:t>
            </a:r>
          </a:p>
        </p:txBody>
      </p:sp>
      <p:sp>
        <p:nvSpPr>
          <p:cNvPr id="9219" name="Rectangle 3">
            <a:extLst>
              <a:ext uri="{FF2B5EF4-FFF2-40B4-BE49-F238E27FC236}">
                <a16:creationId xmlns:a16="http://schemas.microsoft.com/office/drawing/2014/main" id="{5DC68681-A7D0-4E36-91A8-870537E42C79}"/>
              </a:ext>
            </a:extLst>
          </p:cNvPr>
          <p:cNvSpPr>
            <a:spLocks noGrp="1" noChangeArrowheads="1"/>
          </p:cNvSpPr>
          <p:nvPr>
            <p:ph type="body" idx="1"/>
          </p:nvPr>
        </p:nvSpPr>
        <p:spPr>
          <a:xfrm>
            <a:off x="2895600" y="1447800"/>
            <a:ext cx="5970588" cy="4460875"/>
          </a:xfrm>
        </p:spPr>
        <p:txBody>
          <a:bodyPr/>
          <a:lstStyle/>
          <a:p>
            <a:pPr marL="0" indent="0" algn="just" eaLnBrk="1" hangingPunct="1">
              <a:buFont typeface="Wingdings" panose="05000000000000000000" pitchFamily="2" charset="2"/>
              <a:buNone/>
              <a:defRPr/>
            </a:pPr>
            <a:r>
              <a:rPr lang="en-US" sz="2800" dirty="0">
                <a:effectLst>
                  <a:outerShdw blurRad="38100" dist="38100" dir="2700000" algn="tl">
                    <a:srgbClr val="000000">
                      <a:alpha val="43137"/>
                    </a:srgbClr>
                  </a:outerShdw>
                </a:effectLst>
              </a:rPr>
              <a:t>“I don’t believe making disciples must equal adherents to the Christian religion. It may be advisable in many (not all!) circumstances to help people become followers of Jesus </a:t>
            </a:r>
            <a:r>
              <a:rPr lang="en-US" sz="2800" b="1" i="1" u="sng" dirty="0">
                <a:solidFill>
                  <a:srgbClr val="FFFFCC"/>
                </a:solidFill>
                <a:effectLst>
                  <a:outerShdw blurRad="38100" dist="38100" dir="2700000" algn="tl">
                    <a:srgbClr val="000000">
                      <a:alpha val="43137"/>
                    </a:srgbClr>
                  </a:outerShdw>
                </a:effectLst>
              </a:rPr>
              <a:t>and remain within their Buddhist, Hindu, or Jewish contexts</a:t>
            </a:r>
            <a:r>
              <a:rPr lang="en-US" sz="2800" dirty="0">
                <a:effectLst>
                  <a:outerShdw blurRad="38100" dist="38100" dir="2700000" algn="tl">
                    <a:srgbClr val="000000">
                      <a:alpha val="43137"/>
                    </a:srgbClr>
                  </a:outerShdw>
                </a:effectLst>
              </a:rPr>
              <a:t>” (Italics added).</a:t>
            </a:r>
          </a:p>
        </p:txBody>
      </p:sp>
      <p:sp>
        <p:nvSpPr>
          <p:cNvPr id="27652" name="Text Box 4">
            <a:extLst>
              <a:ext uri="{FF2B5EF4-FFF2-40B4-BE49-F238E27FC236}">
                <a16:creationId xmlns:a16="http://schemas.microsoft.com/office/drawing/2014/main" id="{3CC6CEF9-F8CD-4A34-9831-89511E5142B8}"/>
              </a:ext>
            </a:extLst>
          </p:cNvPr>
          <p:cNvSpPr txBox="1">
            <a:spLocks noChangeArrowheads="1"/>
          </p:cNvSpPr>
          <p:nvPr/>
        </p:nvSpPr>
        <p:spPr bwMode="auto">
          <a:xfrm>
            <a:off x="1638300" y="624840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Brian McLaren,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Generous Orthodoxy</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260.</a:t>
            </a:r>
          </a:p>
        </p:txBody>
      </p:sp>
      <p:pic>
        <p:nvPicPr>
          <p:cNvPr id="27653" name="Picture 3">
            <a:extLst>
              <a:ext uri="{FF2B5EF4-FFF2-40B4-BE49-F238E27FC236}">
                <a16:creationId xmlns:a16="http://schemas.microsoft.com/office/drawing/2014/main" id="{35515314-B763-4739-9CE5-0F43D7D9E6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600200"/>
            <a:ext cx="2438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03318B-CA9F-48B2-8DE8-896FF495B7AC}"/>
              </a:ext>
            </a:extLst>
          </p:cNvPr>
          <p:cNvSpPr>
            <a:spLocks noGrp="1" noChangeArrowheads="1"/>
          </p:cNvSpPr>
          <p:nvPr>
            <p:ph type="title"/>
          </p:nvPr>
        </p:nvSpPr>
        <p:spPr>
          <a:xfrm>
            <a:off x="0" y="228600"/>
            <a:ext cx="9144000" cy="1143000"/>
          </a:xfrm>
        </p:spPr>
        <p:txBody>
          <a:bodyPr/>
          <a:lstStyle/>
          <a:p>
            <a:pPr algn="ctr" eaLnBrk="1" hangingPunct="1">
              <a:spcAft>
                <a:spcPts val="1200"/>
              </a:spcAft>
            </a:pPr>
            <a:r>
              <a:rPr lang="en-US" altLang="en-US" sz="3600" dirty="0">
                <a:effectLst>
                  <a:outerShdw blurRad="38100" dist="38100" dir="2700000" algn="tl">
                    <a:srgbClr val="000000">
                      <a:alpha val="43137"/>
                    </a:srgbClr>
                  </a:outerShdw>
                </a:effectLst>
              </a:rPr>
              <a:t>Emergent Missions &amp; Alternative Religions</a:t>
            </a:r>
            <a:br>
              <a:rPr lang="en-US" altLang="en-US" sz="3200" dirty="0">
                <a:solidFill>
                  <a:schemeClr val="tx1"/>
                </a:solidFill>
                <a:effectLst>
                  <a:outerShdw blurRad="38100" dist="38100" dir="2700000" algn="tl">
                    <a:srgbClr val="000000">
                      <a:alpha val="43137"/>
                    </a:srgbClr>
                  </a:outerShdw>
                </a:effectLst>
              </a:rPr>
            </a:br>
            <a:r>
              <a:rPr lang="en-US" altLang="en-US" sz="1800" dirty="0">
                <a:solidFill>
                  <a:schemeClr val="tx1"/>
                </a:solidFill>
                <a:effectLst>
                  <a:outerShdw blurRad="38100" dist="38100" dir="2700000" algn="tl">
                    <a:srgbClr val="000000">
                      <a:alpha val="43137"/>
                    </a:srgbClr>
                  </a:outerShdw>
                </a:effectLst>
              </a:rPr>
              <a:t>Gibbs and Bolger, </a:t>
            </a:r>
            <a:r>
              <a:rPr lang="en-US" altLang="en-US" sz="1800" i="1" dirty="0">
                <a:solidFill>
                  <a:schemeClr val="tx1"/>
                </a:solidFill>
                <a:effectLst>
                  <a:outerShdw blurRad="38100" dist="38100" dir="2700000" algn="tl">
                    <a:srgbClr val="000000">
                      <a:alpha val="43137"/>
                    </a:srgbClr>
                  </a:outerShdw>
                </a:effectLst>
              </a:rPr>
              <a:t>Emerging Churches</a:t>
            </a:r>
            <a:r>
              <a:rPr lang="en-US" altLang="en-US" sz="1800" dirty="0">
                <a:solidFill>
                  <a:schemeClr val="tx1"/>
                </a:solidFill>
                <a:effectLst>
                  <a:outerShdw blurRad="38100" dist="38100" dir="2700000" algn="tl">
                    <a:srgbClr val="000000">
                      <a:alpha val="43137"/>
                    </a:srgbClr>
                  </a:outerShdw>
                </a:effectLst>
              </a:rPr>
              <a:t>, 131</a:t>
            </a:r>
            <a:endParaRPr lang="en-US" altLang="en-US" sz="3200" dirty="0">
              <a:solidFill>
                <a:schemeClr val="tx1"/>
              </a:solidFill>
              <a:effectLst>
                <a:outerShdw blurRad="38100" dist="38100" dir="2700000" algn="tl">
                  <a:srgbClr val="000000">
                    <a:alpha val="43137"/>
                  </a:srgbClr>
                </a:outerShdw>
              </a:effectLst>
            </a:endParaRPr>
          </a:p>
        </p:txBody>
      </p:sp>
      <p:sp>
        <p:nvSpPr>
          <p:cNvPr id="10243" name="Rectangle 3">
            <a:extLst>
              <a:ext uri="{FF2B5EF4-FFF2-40B4-BE49-F238E27FC236}">
                <a16:creationId xmlns:a16="http://schemas.microsoft.com/office/drawing/2014/main" id="{EB604423-9476-4D3C-93D9-9B3BFCA82502}"/>
              </a:ext>
            </a:extLst>
          </p:cNvPr>
          <p:cNvSpPr>
            <a:spLocks noGrp="1" noChangeArrowheads="1"/>
          </p:cNvSpPr>
          <p:nvPr>
            <p:ph type="body" idx="1"/>
          </p:nvPr>
        </p:nvSpPr>
        <p:spPr>
          <a:xfrm>
            <a:off x="3352800" y="1600200"/>
            <a:ext cx="5589587" cy="3200401"/>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a:t>
            </a:r>
            <a:r>
              <a:rPr lang="en-US" sz="2800" b="1" i="1" u="sng" dirty="0">
                <a:solidFill>
                  <a:srgbClr val="FFFFCC"/>
                </a:solidFill>
                <a:effectLst>
                  <a:outerShdw blurRad="38100" dist="38100" dir="2700000" algn="tl">
                    <a:srgbClr val="000000">
                      <a:alpha val="43137"/>
                    </a:srgbClr>
                  </a:outerShdw>
                </a:effectLst>
              </a:rPr>
              <a:t>Evangelism or missions for me is no longer persuading people to believe what I believe</a:t>
            </a:r>
            <a:r>
              <a:rPr lang="en-US" sz="2800" dirty="0">
                <a:effectLst>
                  <a:outerShdw blurRad="38100" dist="38100" dir="2700000" algn="tl">
                    <a:srgbClr val="000000">
                      <a:alpha val="43137"/>
                    </a:srgbClr>
                  </a:outerShdw>
                </a:effectLst>
              </a:rPr>
              <a:t>, no matter how edgy or creative I get. Its more about shared experiences and encounters. Its about walking the journey of life and faith together, each distinct to his or her own tradition and culture but with the possibility of </a:t>
            </a:r>
            <a:r>
              <a:rPr lang="en-US" sz="2800" b="1" i="1" u="sng" dirty="0">
                <a:solidFill>
                  <a:srgbClr val="FFFFCC"/>
                </a:solidFill>
                <a:effectLst>
                  <a:outerShdw blurRad="38100" dist="38100" dir="2700000" algn="tl">
                    <a:srgbClr val="000000">
                      <a:alpha val="43137"/>
                    </a:srgbClr>
                  </a:outerShdw>
                </a:effectLst>
              </a:rPr>
              <a:t>encountering God and truth from one another</a:t>
            </a:r>
            <a:r>
              <a:rPr lang="en-US" sz="2800" dirty="0">
                <a:effectLst>
                  <a:outerShdw blurRad="38100" dist="38100" dir="2700000" algn="tl">
                    <a:srgbClr val="000000">
                      <a:alpha val="43137"/>
                    </a:srgbClr>
                  </a:outerShdw>
                </a:effectLst>
              </a:rPr>
              <a:t>” (Italics added). </a:t>
            </a:r>
          </a:p>
        </p:txBody>
      </p:sp>
      <p:pic>
        <p:nvPicPr>
          <p:cNvPr id="40965" name="Picture 2">
            <a:extLst>
              <a:ext uri="{FF2B5EF4-FFF2-40B4-BE49-F238E27FC236}">
                <a16:creationId xmlns:a16="http://schemas.microsoft.com/office/drawing/2014/main" id="{9074BEC0-FB8A-4C95-A8E1-1C28FCDB3D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13" y="1752600"/>
            <a:ext cx="2952135" cy="2214101"/>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who say that they are Jews and are not, but lie—I will make them come and bow down at your feet, and make them know that I have loved you.”</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4290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6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synagogue of Satan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say that they are Jews and are not, but lie—I will make them come and bow down at your feet, and make them know that I have loved you.”</a:t>
            </a:r>
          </a:p>
        </p:txBody>
      </p:sp>
      <p:pic>
        <p:nvPicPr>
          <p:cNvPr id="6" name="Picture 2" descr="Image result for church of philadelphia">
            <a:extLst>
              <a:ext uri="{FF2B5EF4-FFF2-40B4-BE49-F238E27FC236}">
                <a16:creationId xmlns:a16="http://schemas.microsoft.com/office/drawing/2014/main" id="{0EDD8FBB-C7C3-4CC5-B2B3-BC34F18FCF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4290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1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say that they are Jews and are not, but lie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make them come and bow down at your feet, and make them know that I have loved you.”</a:t>
            </a:r>
          </a:p>
        </p:txBody>
      </p:sp>
      <p:pic>
        <p:nvPicPr>
          <p:cNvPr id="6" name="Picture 2" descr="Image result for church of philadelphia">
            <a:extLst>
              <a:ext uri="{FF2B5EF4-FFF2-40B4-BE49-F238E27FC236}">
                <a16:creationId xmlns:a16="http://schemas.microsoft.com/office/drawing/2014/main" id="{11C06E85-E0E4-43CB-8566-ED69119739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4290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8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2092" y="2895600"/>
            <a:ext cx="2139816" cy="2064070"/>
          </a:xfrm>
          <a:prstGeom prst="rect">
            <a:avLst/>
          </a:prstGeom>
        </p:spPr>
      </p:pic>
    </p:spTree>
    <p:extLst>
      <p:ext uri="{BB962C8B-B14F-4D97-AF65-F5344CB8AC3E}">
        <p14:creationId xmlns:p14="http://schemas.microsoft.com/office/powerpoint/2010/main" val="57257485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7B0D6-AA63-4A37-BE94-FD686EC2B5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9718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D4F122-DA08-4837-9609-511AD607037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36248-F4C0-4C78-81DF-CEF78375B15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7056" y="2438400"/>
            <a:ext cx="2369889" cy="2286000"/>
          </a:xfrm>
          <a:prstGeom prst="rect">
            <a:avLst/>
          </a:prstGeom>
        </p:spPr>
      </p:pic>
    </p:spTree>
    <p:extLst>
      <p:ext uri="{BB962C8B-B14F-4D97-AF65-F5344CB8AC3E}">
        <p14:creationId xmlns:p14="http://schemas.microsoft.com/office/powerpoint/2010/main" val="299396930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of the synagogue of Satan, who say that they are Jews and are not, but lie—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make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and bow down at your feet, and make them know that I have loved you.”</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505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9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who say that they are Jews and are not, but lie—I will make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and bow down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proskyneō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your feet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them know that I have loved you.”</a:t>
            </a:r>
          </a:p>
        </p:txBody>
      </p:sp>
      <p:pic>
        <p:nvPicPr>
          <p:cNvPr id="6" name="Picture 2" descr="Image result for church of philadelphia">
            <a:extLst>
              <a:ext uri="{FF2B5EF4-FFF2-40B4-BE49-F238E27FC236}">
                <a16:creationId xmlns:a16="http://schemas.microsoft.com/office/drawing/2014/main" id="{96E71423-1AA7-4DE7-B4BC-E3DD1A5DED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505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who say that they are Jews and are not, but lie—I will make them come and bow down at your feet,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make them know that I have loved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3F9417C6-38ED-47F4-9DC9-11B2A19A7F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505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44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183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3151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synagogue of Satan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say that they are Jews and are not, but lie—I will make them come and bow down at your feet, and make them know that I have loved you.”</a:t>
            </a:r>
          </a:p>
        </p:txBody>
      </p:sp>
      <p:pic>
        <p:nvPicPr>
          <p:cNvPr id="6" name="Picture 2" descr="Image result for church of philadelphia">
            <a:extLst>
              <a:ext uri="{FF2B5EF4-FFF2-40B4-BE49-F238E27FC236}">
                <a16:creationId xmlns:a16="http://schemas.microsoft.com/office/drawing/2014/main" id="{568BB466-E3B2-473F-9263-CB713434B2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505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6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4045" y="3032416"/>
            <a:ext cx="1895911" cy="1828800"/>
          </a:xfrm>
          <a:prstGeom prst="rect">
            <a:avLst/>
          </a:prstGeom>
        </p:spPr>
      </p:pic>
    </p:spTree>
    <p:extLst>
      <p:ext uri="{BB962C8B-B14F-4D97-AF65-F5344CB8AC3E}">
        <p14:creationId xmlns:p14="http://schemas.microsoft.com/office/powerpoint/2010/main" val="22472850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9502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16108</TotalTime>
  <Words>2306</Words>
  <Application>Microsoft Office PowerPoint</Application>
  <PresentationFormat>On-screen Show (4:3)</PresentationFormat>
  <Paragraphs>423</Paragraphs>
  <Slides>66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Pattern of the Letters in Revelation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Philadelphia  Revelation 3:7-13</vt:lpstr>
      <vt:lpstr>PowerPoint Presentation</vt:lpstr>
      <vt:lpstr>Philadelphia  Revelation 3:7-13</vt:lpstr>
      <vt:lpstr>PowerPoint Presentation</vt:lpstr>
      <vt:lpstr>2. Description of Christ to Philadelphia  (Rev. 3:7b)</vt:lpstr>
      <vt:lpstr>2. Description of Christ to Philadelphia  (Rev. 3:7b)</vt:lpstr>
      <vt:lpstr>2. Description of Christ to Philadelphia  (Rev. 3:7b)</vt:lpstr>
      <vt:lpstr>2. Description of Christ to Philadelphia  (Rev. 3:7b)</vt:lpstr>
      <vt:lpstr>PowerPoint Presentation</vt:lpstr>
      <vt:lpstr>PowerPoint Presentation</vt:lpstr>
      <vt:lpstr>Jesus Holds the Key of David?  (Rev. 3:7)</vt:lpstr>
      <vt:lpstr>Jesus Holds the Key of David?  (Rev. 3:7)</vt:lpstr>
      <vt:lpstr>Rev. 3:7 Robert L. Thomas, Revelation 1–7: An Exegetical Commentary,  ed. Kenneth Barker (Chicago: Moody, 1992), 275. </vt:lpstr>
      <vt:lpstr>Jesus Holds the Key of David?  (Rev. 3:7)</vt:lpstr>
      <vt:lpstr>Jesus Holds the Key of David?  (Rev. 3:7)</vt:lpstr>
      <vt:lpstr>2. Description of Christ to Philadelphia  (Rev. 3:7b)</vt:lpstr>
      <vt:lpstr>Philadelphia  Revelation 3:7-13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Emergent Missions &amp; Alternative Religions</vt:lpstr>
      <vt:lpstr>Emergent Missions &amp; Alternative Religions Gibbs and Bolger, Emerging Churches, 131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Philadelphia  Revelation 3:7-13</vt:lpstr>
      <vt:lpstr>PowerPoint Presentation</vt:lpstr>
      <vt:lpstr>PowerPoint Presentation</vt:lpstr>
      <vt:lpstr>Conclusion</vt:lpstr>
      <vt:lpstr>Philadelphia  Revelation 3:7-13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2v23-29</dc:title>
  <dc:subject>Revelation</dc:subject>
  <dc:creator>A. Woods</dc:creator>
  <dc:description>Modified by Jim McGowan</dc:description>
  <cp:lastModifiedBy>anne woods</cp:lastModifiedBy>
  <cp:revision>1715</cp:revision>
  <cp:lastPrinted>2018-07-08T14:38:51Z</cp:lastPrinted>
  <dcterms:created xsi:type="dcterms:W3CDTF">2009-03-17T12:21:13Z</dcterms:created>
  <dcterms:modified xsi:type="dcterms:W3CDTF">2018-09-09T13:31:03Z</dcterms:modified>
</cp:coreProperties>
</file>