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handoutMasterIdLst>
    <p:handoutMasterId r:id="rId61"/>
  </p:handoutMasterIdLst>
  <p:sldIdLst>
    <p:sldId id="256" r:id="rId2"/>
    <p:sldId id="372" r:id="rId3"/>
    <p:sldId id="990" r:id="rId4"/>
    <p:sldId id="3889" r:id="rId5"/>
    <p:sldId id="3862" r:id="rId6"/>
    <p:sldId id="4206" r:id="rId7"/>
    <p:sldId id="4527" r:id="rId8"/>
    <p:sldId id="4528" r:id="rId9"/>
    <p:sldId id="3891" r:id="rId10"/>
    <p:sldId id="3919" r:id="rId11"/>
    <p:sldId id="4238" r:id="rId12"/>
    <p:sldId id="4210" r:id="rId13"/>
    <p:sldId id="308" r:id="rId14"/>
    <p:sldId id="3923" r:id="rId15"/>
    <p:sldId id="4447" r:id="rId16"/>
    <p:sldId id="4448" r:id="rId17"/>
    <p:sldId id="4487" r:id="rId18"/>
    <p:sldId id="4452" r:id="rId19"/>
    <p:sldId id="4453" r:id="rId20"/>
    <p:sldId id="4488" r:id="rId21"/>
    <p:sldId id="4486" r:id="rId22"/>
    <p:sldId id="4475" r:id="rId23"/>
    <p:sldId id="3361" r:id="rId24"/>
    <p:sldId id="3360" r:id="rId25"/>
    <p:sldId id="4491" r:id="rId26"/>
    <p:sldId id="1094" r:id="rId27"/>
    <p:sldId id="4492" r:id="rId28"/>
    <p:sldId id="4489" r:id="rId29"/>
    <p:sldId id="2331" r:id="rId30"/>
    <p:sldId id="4500" r:id="rId31"/>
    <p:sldId id="4490" r:id="rId32"/>
    <p:sldId id="4516" r:id="rId33"/>
    <p:sldId id="4529" r:id="rId34"/>
    <p:sldId id="4507" r:id="rId35"/>
    <p:sldId id="4517" r:id="rId36"/>
    <p:sldId id="4518" r:id="rId37"/>
    <p:sldId id="579" r:id="rId38"/>
    <p:sldId id="4519" r:id="rId39"/>
    <p:sldId id="730" r:id="rId40"/>
    <p:sldId id="781" r:id="rId41"/>
    <p:sldId id="4520" r:id="rId42"/>
    <p:sldId id="4521" r:id="rId43"/>
    <p:sldId id="772" r:id="rId44"/>
    <p:sldId id="4522" r:id="rId45"/>
    <p:sldId id="4523" r:id="rId46"/>
    <p:sldId id="4512" r:id="rId47"/>
    <p:sldId id="775" r:id="rId48"/>
    <p:sldId id="4524" r:id="rId49"/>
    <p:sldId id="782" r:id="rId50"/>
    <p:sldId id="766" r:id="rId51"/>
    <p:sldId id="745" r:id="rId52"/>
    <p:sldId id="780" r:id="rId53"/>
    <p:sldId id="746" r:id="rId54"/>
    <p:sldId id="4525" r:id="rId55"/>
    <p:sldId id="4508" r:id="rId56"/>
    <p:sldId id="4526" r:id="rId57"/>
    <p:sldId id="4377" r:id="rId58"/>
    <p:sldId id="4515" r:id="rId5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FFCC"/>
    <a:srgbClr val="990000"/>
    <a:srgbClr val="66FF99"/>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824" autoAdjust="0"/>
  </p:normalViewPr>
  <p:slideViewPr>
    <p:cSldViewPr>
      <p:cViewPr varScale="1">
        <p:scale>
          <a:sx n="109" d="100"/>
          <a:sy n="109" d="100"/>
        </p:scale>
        <p:origin x="18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8/26/2018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8/26/2018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075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8"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34</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Church history and selective </a:t>
            </a:r>
            <a:r>
              <a:rPr lang="en-US" altLang="en-US" sz="3000" b="1" u="sng" dirty="0" err="1">
                <a:solidFill>
                  <a:srgbClr val="FFFFCC"/>
                </a:solidFill>
                <a:effectLst>
                  <a:outerShdw blurRad="38100" dist="38100" dir="2700000" algn="tl">
                    <a:srgbClr val="000000">
                      <a:alpha val="43137"/>
                    </a:srgbClr>
                  </a:outerShdw>
                </a:effectLst>
              </a:rPr>
              <a:t>cessationism</a:t>
            </a:r>
            <a:endParaRPr lang="en-US" altLang="en-US" sz="3000" b="1" u="sng" dirty="0">
              <a:solidFill>
                <a:srgbClr val="FFFFCC"/>
              </a:solidFill>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30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0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1371600"/>
          </a:xfrm>
        </p:spPr>
        <p:txBody>
          <a:bodyPr/>
          <a:lstStyle/>
          <a:p>
            <a:pPr algn="ctr"/>
            <a:r>
              <a:rPr lang="en-US" altLang="en-US" sz="3600" dirty="0">
                <a:effectLst>
                  <a:outerShdw blurRad="38100" dist="38100" dir="2700000" algn="tl">
                    <a:srgbClr val="000000">
                      <a:alpha val="43137"/>
                    </a:srgbClr>
                  </a:outerShdw>
                </a:effectLst>
              </a:rPr>
              <a:t>IV. Proper Operation of the Sign &amp; Revelatory Gifts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15463" y="2057400"/>
            <a:ext cx="42613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indent="-571500">
              <a:spcBef>
                <a:spcPts val="0"/>
              </a:spcBef>
              <a:spcAft>
                <a:spcPts val="3000"/>
              </a:spcAft>
              <a:buSzPct val="100000"/>
              <a:buFont typeface="+mj-lt"/>
              <a:buAutoNum type="alphaUcPeriod"/>
            </a:pPr>
            <a:r>
              <a:rPr lang="en-US" altLang="en-US" sz="3600" dirty="0">
                <a:effectLst>
                  <a:outerShdw blurRad="38100" dist="38100" dir="2700000" algn="tl">
                    <a:srgbClr val="000000">
                      <a:alpha val="43137"/>
                    </a:srgbClr>
                  </a:outerShdw>
                </a:effectLst>
              </a:rPr>
              <a:t>Prophecy</a:t>
            </a:r>
          </a:p>
          <a:p>
            <a:pPr marL="571500" indent="-571500">
              <a:spcBef>
                <a:spcPts val="0"/>
              </a:spcBef>
              <a:spcAft>
                <a:spcPts val="3000"/>
              </a:spcAft>
              <a:buSzPct val="100000"/>
              <a:buFont typeface="+mj-lt"/>
              <a:buAutoNum type="alphaUcPeriod"/>
            </a:pPr>
            <a:r>
              <a:rPr lang="en-US" altLang="en-US" sz="3600" dirty="0">
                <a:effectLst>
                  <a:outerShdw blurRad="38100" dist="38100" dir="2700000" algn="tl">
                    <a:srgbClr val="000000">
                      <a:alpha val="43137"/>
                    </a:srgbClr>
                  </a:outerShdw>
                </a:effectLst>
              </a:rPr>
              <a:t>Tongues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3515" y="2133600"/>
            <a:ext cx="358140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1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A. Proper Rules for Prophecy</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143000"/>
            <a:ext cx="9144001"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100% accuracy (Deut. 18:20-22; Acts 11:28; 21:10-11)</a:t>
            </a:r>
          </a:p>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2 to 3 prophets at a time (1 Cor. 14:29a)</a:t>
            </a:r>
          </a:p>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Prophets are in full control of their faculties (1 Cor. 14:32)</a:t>
            </a:r>
          </a:p>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Listeners are to judge carefully </a:t>
            </a:r>
          </a:p>
          <a:p>
            <a:pPr marL="914400" lvl="1" indent="-452438">
              <a:spcBef>
                <a:spcPts val="0"/>
              </a:spcBef>
              <a:spcAft>
                <a:spcPts val="1800"/>
              </a:spcAft>
              <a:buSzPct val="100000"/>
              <a:buFont typeface="+mj-lt"/>
              <a:buAutoNum type="alphaLcParenR"/>
            </a:pPr>
            <a:r>
              <a:rPr lang="en-US" altLang="en-US" sz="2800" dirty="0">
                <a:effectLst>
                  <a:outerShdw blurRad="38100" dist="38100" dir="2700000" algn="tl">
                    <a:srgbClr val="000000">
                      <a:alpha val="43137"/>
                    </a:srgbClr>
                  </a:outerShdw>
                </a:effectLst>
              </a:rPr>
              <a:t>1 Cor. 14:29b</a:t>
            </a:r>
          </a:p>
          <a:p>
            <a:pPr marL="914400" lvl="1" indent="-452438">
              <a:spcBef>
                <a:spcPts val="0"/>
              </a:spcBef>
              <a:spcAft>
                <a:spcPts val="1800"/>
              </a:spcAft>
              <a:buSzPct val="100000"/>
              <a:buFont typeface="+mj-lt"/>
              <a:buAutoNum type="alphaLcParenR"/>
            </a:pPr>
            <a:r>
              <a:rPr lang="en-US" altLang="en-US" sz="2800" dirty="0">
                <a:effectLst>
                  <a:outerShdw blurRad="38100" dist="38100" dir="2700000" algn="tl">
                    <a:srgbClr val="000000">
                      <a:alpha val="43137"/>
                    </a:srgbClr>
                  </a:outerShdw>
                </a:effectLst>
              </a:rPr>
              <a:t>Deut. 13:1-5; Isa. 8:19-20; Acts 17:11; Gal. 1:8-9;           1 Thess. 5:20-21; 1 John 4:1; 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2723" y="76200"/>
            <a:ext cx="105507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&gt;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 a private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1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91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believe that the majority of what is termed ‘miraculous’ within the contemporary charismatic movement is something other than the Biblical gifts of tongues or healing</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412017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648200"/>
          </a:xfrm>
        </p:spPr>
        <p:txBody>
          <a:bodyPr/>
          <a:lstStyle/>
          <a:p>
            <a:pPr marL="0" indent="0" algn="just">
              <a:buNone/>
              <a:defRPr/>
            </a:pPr>
            <a:r>
              <a:rPr lang="en-US" sz="2600" dirty="0">
                <a:effectLst>
                  <a:outerShdw blurRad="38100" dist="38100" dir="2700000" algn="tl">
                    <a:srgbClr val="000000">
                      <a:alpha val="43137"/>
                    </a:srgbClr>
                  </a:outerShdw>
                </a:effectLst>
              </a:rPr>
              <a:t>“Now before you sit down and write me a letter telling me how real your experience with tongues is, let me tell you about mine. I’ve spoken in tongues on several occasions. I’ve walked down aisles, I’ve prayed through at the altar, I’ve followed the instructions of the spiritual leaders who were telling me how to speak in tongues, and I spoke in tongues. </a:t>
            </a:r>
            <a:r>
              <a:rPr lang="en-US" sz="2600" b="1" u="sng" dirty="0">
                <a:solidFill>
                  <a:srgbClr val="FFFFCC"/>
                </a:solidFill>
                <a:effectLst>
                  <a:outerShdw blurRad="38100" dist="38100" dir="2700000" algn="tl">
                    <a:srgbClr val="000000">
                      <a:alpha val="43137"/>
                    </a:srgbClr>
                  </a:outerShdw>
                </a:effectLst>
              </a:rPr>
              <a:t>It was very real. It happened. There was nothing unreal about it. But it was not of the Holy Spirit! How do I know? I wasn’t even saved at the time.</a:t>
            </a:r>
            <a:r>
              <a:rPr lang="en-US" sz="2600" dirty="0">
                <a:effectLst>
                  <a:outerShdw blurRad="38100" dist="38100" dir="2700000" algn="tl">
                    <a:srgbClr val="000000">
                      <a:alpha val="43137"/>
                    </a:srgbClr>
                  </a:outerShdw>
                </a:effectLst>
              </a:rPr>
              <a:t> That’s how I know. I became convinced by the preaching I heard that I must speak in tongues to be right with God. I was determined to do it, and I did it.”</a:t>
            </a:r>
          </a:p>
        </p:txBody>
      </p:sp>
      <p:sp>
        <p:nvSpPr>
          <p:cNvPr id="99331" name="TextBox 3"/>
          <p:cNvSpPr txBox="1">
            <a:spLocks noChangeArrowheads="1"/>
          </p:cNvSpPr>
          <p:nvPr/>
        </p:nvSpPr>
        <p:spPr bwMode="auto">
          <a:xfrm>
            <a:off x="1704975" y="228600"/>
            <a:ext cx="5734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 and the Unsaved</a:t>
            </a: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Cited by John Miles, The Subject of Tongues, an Introduction to Christian Doctrine: An Outline Course, (Grand Rapids; Grand Rapids School of the Bible and Music, 1974), p. 3.</a:t>
            </a:r>
          </a:p>
        </p:txBody>
      </p:sp>
    </p:spTree>
    <p:extLst>
      <p:ext uri="{BB962C8B-B14F-4D97-AF65-F5344CB8AC3E}">
        <p14:creationId xmlns:p14="http://schemas.microsoft.com/office/powerpoint/2010/main" val="196774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4D5A282-6510-471C-8B6E-68B3A2FE5708}"/>
              </a:ext>
            </a:extLst>
          </p:cNvPr>
          <p:cNvSpPr>
            <a:spLocks noGrp="1" noChangeArrowheads="1"/>
          </p:cNvSpPr>
          <p:nvPr>
            <p:ph type="title"/>
          </p:nvPr>
        </p:nvSpPr>
        <p:spPr>
          <a:xfrm>
            <a:off x="1524000" y="228600"/>
            <a:ext cx="6096000" cy="6096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Satanic/Demonic Miracles</a:t>
            </a:r>
          </a:p>
        </p:txBody>
      </p:sp>
      <p:sp>
        <p:nvSpPr>
          <p:cNvPr id="12291" name="Rectangle 3">
            <a:extLst>
              <a:ext uri="{FF2B5EF4-FFF2-40B4-BE49-F238E27FC236}">
                <a16:creationId xmlns:a16="http://schemas.microsoft.com/office/drawing/2014/main" id="{8D8CAE2F-9FC6-4A5B-99DD-2CDE297F545E}"/>
              </a:ext>
            </a:extLst>
          </p:cNvPr>
          <p:cNvSpPr>
            <a:spLocks noGrp="1" noChangeArrowheads="1"/>
          </p:cNvSpPr>
          <p:nvPr>
            <p:ph type="body" idx="1"/>
          </p:nvPr>
        </p:nvSpPr>
        <p:spPr>
          <a:xfrm>
            <a:off x="228600" y="1143000"/>
            <a:ext cx="6553200" cy="4876800"/>
          </a:xfrm>
        </p:spPr>
        <p:txBody>
          <a:bodyPr/>
          <a:lstStyle/>
          <a:p>
            <a:pPr marL="457200" indent="-457200" eaLnBrk="1" hangingPunct="1">
              <a:spcBef>
                <a:spcPts val="0"/>
              </a:spcBef>
              <a:spcAft>
                <a:spcPts val="1200"/>
              </a:spcAft>
              <a:buClr>
                <a:srgbClr val="00FFFF"/>
              </a:buClr>
              <a:defRPr/>
            </a:pPr>
            <a:r>
              <a:rPr lang="en-US" dirty="0" err="1">
                <a:effectLst>
                  <a:outerShdw blurRad="38100" dist="38100" dir="2700000" algn="tl">
                    <a:srgbClr val="000000">
                      <a:alpha val="43137"/>
                    </a:srgbClr>
                  </a:outerShdw>
                </a:effectLst>
                <a:ea typeface="+mj-ea"/>
                <a:cs typeface="+mj-cs"/>
              </a:rPr>
              <a:t>Exod</a:t>
            </a:r>
            <a:r>
              <a:rPr lang="en-US" dirty="0">
                <a:effectLst>
                  <a:outerShdw blurRad="38100" dist="38100" dir="2700000" algn="tl">
                    <a:srgbClr val="000000">
                      <a:alpha val="43137"/>
                    </a:srgbClr>
                  </a:outerShdw>
                </a:effectLst>
                <a:ea typeface="+mj-ea"/>
                <a:cs typeface="+mj-cs"/>
              </a:rPr>
              <a:t> 7–8</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Deut 13:1-3</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Matt 7:21-23; 24:24</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Acts 8:9; 16:16</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Gal 1:6-9</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2 Thess 2:9</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Rev 13:3, 13; 16:13-14</a:t>
            </a:r>
          </a:p>
        </p:txBody>
      </p:sp>
      <p:pic>
        <p:nvPicPr>
          <p:cNvPr id="49156" name="Picture 2" descr="https://encrypted-tbn1.gstatic.com/images?q=tbn:ANd9GcRbH6CcdtkvazY_CE4zvh3VHnzwl_r04kOoU19BBsh0KxzzxApH">
            <a:extLst>
              <a:ext uri="{FF2B5EF4-FFF2-40B4-BE49-F238E27FC236}">
                <a16:creationId xmlns:a16="http://schemas.microsoft.com/office/drawing/2014/main" id="{D0029442-7E31-4081-AD17-387AE2E9DA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2068398"/>
            <a:ext cx="4113931" cy="272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266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4951B2-436A-4BCC-AF62-921D757BCE1D}"/>
              </a:ext>
            </a:extLst>
          </p:cNvPr>
          <p:cNvGraphicFramePr>
            <a:graphicFrameLocks noGrp="1"/>
          </p:cNvGraphicFramePr>
          <p:nvPr>
            <p:extLst>
              <p:ext uri="{D42A27DB-BD31-4B8C-83A1-F6EECF244321}">
                <p14:modId xmlns:p14="http://schemas.microsoft.com/office/powerpoint/2010/main" val="3039412272"/>
              </p:ext>
            </p:extLst>
          </p:nvPr>
        </p:nvGraphicFramePr>
        <p:xfrm>
          <a:off x="228600" y="800100"/>
          <a:ext cx="8686800" cy="5257800"/>
        </p:xfrm>
        <a:graphic>
          <a:graphicData uri="http://schemas.openxmlformats.org/drawingml/2006/table">
            <a:tbl>
              <a:tblPr firstRow="1" bandRow="1">
                <a:tableStyleId>{073A0DAA-6AF3-43AB-8588-CEC1D06C72B9}</a:tableStyleId>
              </a:tblPr>
              <a:tblGrid>
                <a:gridCol w="2895600">
                  <a:extLst>
                    <a:ext uri="{9D8B030D-6E8A-4147-A177-3AD203B41FA5}">
                      <a16:colId xmlns:a16="http://schemas.microsoft.com/office/drawing/2014/main" val="699921519"/>
                    </a:ext>
                  </a:extLst>
                </a:gridCol>
                <a:gridCol w="2438400">
                  <a:extLst>
                    <a:ext uri="{9D8B030D-6E8A-4147-A177-3AD203B41FA5}">
                      <a16:colId xmlns:a16="http://schemas.microsoft.com/office/drawing/2014/main" val="1168839246"/>
                    </a:ext>
                  </a:extLst>
                </a:gridCol>
                <a:gridCol w="3352800">
                  <a:extLst>
                    <a:ext uri="{9D8B030D-6E8A-4147-A177-3AD203B41FA5}">
                      <a16:colId xmlns:a16="http://schemas.microsoft.com/office/drawing/2014/main" val="718322135"/>
                    </a:ext>
                  </a:extLst>
                </a:gridCol>
              </a:tblGrid>
              <a:tr h="165790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Antichrist’s Satanic Miracles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2 Thessalonians 2:9</a:t>
                      </a:r>
                      <a:endParaRPr kumimoji="0" lang="en-US" sz="2800" b="0" i="0"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11183700"/>
                  </a:ext>
                </a:extLst>
              </a:tr>
              <a:tr h="899974">
                <a:tc>
                  <a:txBody>
                    <a:bodyPr/>
                    <a:lstStyle/>
                    <a:p>
                      <a:pPr algn="ct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Miracle</a:t>
                      </a:r>
                    </a:p>
                  </a:txBody>
                  <a:tcPr marT="45710" marB="45710" anchor="ctr"/>
                </a:tc>
                <a:tc>
                  <a:txBody>
                    <a:bodyPr/>
                    <a:lstStyle/>
                    <a:p>
                      <a:pPr algn="ct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Greek Word</a:t>
                      </a:r>
                    </a:p>
                  </a:txBody>
                  <a:tcPr marT="45710" marB="45710" anchor="ctr"/>
                </a:tc>
                <a:tc>
                  <a:txBody>
                    <a:bodyPr/>
                    <a:lstStyle/>
                    <a:p>
                      <a:pPr algn="ctr"/>
                      <a:r>
                        <a:rPr kumimoji="0" lang="en-US" sz="3200" b="1" u="none" strike="noStrike" kern="1200" cap="none" normalizeH="0" baseline="0" dirty="0">
                          <a:ln>
                            <a:noFill/>
                          </a:ln>
                          <a:solidFill>
                            <a:srgbClr val="006600"/>
                          </a:solidFill>
                          <a:effectLst/>
                          <a:latin typeface="Calibri" panose="020F0502020204030204" pitchFamily="34" charset="0"/>
                          <a:ea typeface="+mn-ea"/>
                          <a:cs typeface="Calibri" panose="020F0502020204030204" pitchFamily="34" charset="0"/>
                        </a:rPr>
                        <a:t>Christ’s Ministry</a:t>
                      </a:r>
                    </a:p>
                  </a:txBody>
                  <a:tcPr marT="45710" marB="45710" anchor="ctr"/>
                </a:tc>
                <a:extLst>
                  <a:ext uri="{0D108BD9-81ED-4DB2-BD59-A6C34878D82A}">
                    <a16:rowId xmlns:a16="http://schemas.microsoft.com/office/drawing/2014/main" val="3454857026"/>
                  </a:ext>
                </a:extLst>
              </a:tr>
              <a:tr h="899974">
                <a:tc>
                  <a:txBody>
                    <a:bodyPr/>
                    <a:lstStyle/>
                    <a:p>
                      <a:pPr algn="ctr"/>
                      <a:r>
                        <a:rPr lang="en-US" sz="3200" dirty="0">
                          <a:latin typeface="Calibri" panose="020F0502020204030204" pitchFamily="34" charset="0"/>
                          <a:cs typeface="Calibri" panose="020F0502020204030204" pitchFamily="34" charset="0"/>
                        </a:rPr>
                        <a:t>Powers</a:t>
                      </a:r>
                    </a:p>
                  </a:txBody>
                  <a:tcPr marT="45710" marB="45710" anchor="ctr"/>
                </a:tc>
                <a:tc>
                  <a:txBody>
                    <a:bodyPr/>
                    <a:lstStyle/>
                    <a:p>
                      <a:pPr algn="ctr"/>
                      <a:r>
                        <a:rPr lang="en-US" sz="3200" i="1" dirty="0">
                          <a:latin typeface="Calibri" panose="020F0502020204030204" pitchFamily="34" charset="0"/>
                          <a:cs typeface="Calibri" panose="020F0502020204030204" pitchFamily="34" charset="0"/>
                        </a:rPr>
                        <a:t>Dynamis</a:t>
                      </a:r>
                    </a:p>
                  </a:txBody>
                  <a:tcPr marT="45710" marB="45710" anchor="ctr"/>
                </a:tc>
                <a:tc>
                  <a:txBody>
                    <a:bodyPr/>
                    <a:lstStyle/>
                    <a:p>
                      <a:pPr algn="ctr"/>
                      <a:r>
                        <a:rPr lang="en-US" sz="3200" dirty="0">
                          <a:latin typeface="Calibri" panose="020F0502020204030204" pitchFamily="34" charset="0"/>
                          <a:cs typeface="Calibri" panose="020F0502020204030204" pitchFamily="34" charset="0"/>
                        </a:rPr>
                        <a:t>Matt. 11:20</a:t>
                      </a:r>
                    </a:p>
                  </a:txBody>
                  <a:tcPr marT="45710" marB="45710" anchor="ctr"/>
                </a:tc>
                <a:extLst>
                  <a:ext uri="{0D108BD9-81ED-4DB2-BD59-A6C34878D82A}">
                    <a16:rowId xmlns:a16="http://schemas.microsoft.com/office/drawing/2014/main" val="4231803932"/>
                  </a:ext>
                </a:extLst>
              </a:tr>
              <a:tr h="8999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Signs</a:t>
                      </a:r>
                    </a:p>
                  </a:txBody>
                  <a:tcPr marT="45710" marB="45710" anchor="ctr"/>
                </a:tc>
                <a:tc>
                  <a:txBody>
                    <a:bodyPr/>
                    <a:lstStyle/>
                    <a:p>
                      <a:pPr algn="ctr"/>
                      <a:r>
                        <a:rPr lang="en-US" sz="3200" i="1" dirty="0">
                          <a:latin typeface="Calibri" panose="020F0502020204030204" pitchFamily="34" charset="0"/>
                          <a:cs typeface="Calibri" panose="020F0502020204030204" pitchFamily="34" charset="0"/>
                        </a:rPr>
                        <a:t>Semēion</a:t>
                      </a:r>
                    </a:p>
                  </a:txBody>
                  <a:tcPr marT="45710" marB="45710" anchor="ctr"/>
                </a:tc>
                <a:tc>
                  <a:txBody>
                    <a:bodyPr/>
                    <a:lstStyle/>
                    <a:p>
                      <a:pPr algn="ctr"/>
                      <a:r>
                        <a:rPr lang="en-US" sz="3200" dirty="0">
                          <a:latin typeface="Calibri" panose="020F0502020204030204" pitchFamily="34" charset="0"/>
                          <a:cs typeface="Calibri" panose="020F0502020204030204" pitchFamily="34" charset="0"/>
                        </a:rPr>
                        <a:t>John 20:30</a:t>
                      </a:r>
                    </a:p>
                  </a:txBody>
                  <a:tcPr marT="45710" marB="45710" anchor="ctr"/>
                </a:tc>
                <a:extLst>
                  <a:ext uri="{0D108BD9-81ED-4DB2-BD59-A6C34878D82A}">
                    <a16:rowId xmlns:a16="http://schemas.microsoft.com/office/drawing/2014/main" val="3244737724"/>
                  </a:ext>
                </a:extLst>
              </a:tr>
              <a:tr h="899974">
                <a:tc>
                  <a:txBody>
                    <a:bodyPr/>
                    <a:lstStyle/>
                    <a:p>
                      <a:pPr algn="ctr"/>
                      <a:r>
                        <a:rPr lang="en-US" sz="3200" dirty="0">
                          <a:latin typeface="Calibri" panose="020F0502020204030204" pitchFamily="34" charset="0"/>
                          <a:cs typeface="Calibri" panose="020F0502020204030204" pitchFamily="34" charset="0"/>
                        </a:rPr>
                        <a:t>Wonders</a:t>
                      </a:r>
                    </a:p>
                  </a:txBody>
                  <a:tcPr marT="45710" marB="45710" anchor="ctr"/>
                </a:tc>
                <a:tc>
                  <a:txBody>
                    <a:bodyPr/>
                    <a:lstStyle/>
                    <a:p>
                      <a:pPr algn="ctr"/>
                      <a:r>
                        <a:rPr lang="en-US" sz="3200" i="1" dirty="0">
                          <a:latin typeface="Calibri" panose="020F0502020204030204" pitchFamily="34" charset="0"/>
                          <a:cs typeface="Calibri" panose="020F0502020204030204" pitchFamily="34" charset="0"/>
                        </a:rPr>
                        <a:t>Teras</a:t>
                      </a:r>
                    </a:p>
                  </a:txBody>
                  <a:tcPr marT="45710" marB="45710" anchor="ctr"/>
                </a:tc>
                <a:tc>
                  <a:txBody>
                    <a:bodyPr/>
                    <a:lstStyle/>
                    <a:p>
                      <a:pPr algn="ctr"/>
                      <a:r>
                        <a:rPr lang="en-US" sz="3200" dirty="0">
                          <a:latin typeface="Calibri" panose="020F0502020204030204" pitchFamily="34" charset="0"/>
                          <a:cs typeface="Calibri" panose="020F0502020204030204" pitchFamily="34" charset="0"/>
                        </a:rPr>
                        <a:t>Acts 2:22</a:t>
                      </a:r>
                    </a:p>
                  </a:txBody>
                  <a:tcPr marT="45710" marB="45710" anchor="ctr"/>
                </a:tc>
                <a:extLst>
                  <a:ext uri="{0D108BD9-81ED-4DB2-BD59-A6C34878D82A}">
                    <a16:rowId xmlns:a16="http://schemas.microsoft.com/office/drawing/2014/main" val="2850140587"/>
                  </a:ext>
                </a:extLst>
              </a:tr>
            </a:tbl>
          </a:graphicData>
        </a:graphic>
      </p:graphicFrame>
    </p:spTree>
    <p:extLst>
      <p:ext uri="{BB962C8B-B14F-4D97-AF65-F5344CB8AC3E}">
        <p14:creationId xmlns:p14="http://schemas.microsoft.com/office/powerpoint/2010/main" val="3707566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I. Proper Rules for Prophecy</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143000"/>
            <a:ext cx="9144001"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lphaUcPeriod"/>
            </a:pPr>
            <a:r>
              <a:rPr lang="en-US" altLang="en-US" sz="2800" dirty="0">
                <a:effectLst>
                  <a:outerShdw blurRad="38100" dist="38100" dir="2700000" algn="tl">
                    <a:srgbClr val="000000">
                      <a:alpha val="43137"/>
                    </a:srgbClr>
                  </a:outerShdw>
                </a:effectLst>
              </a:rPr>
              <a:t>100% accuracy (Deut. 18:20-22; Acts 11:28; 21:10-11)</a:t>
            </a:r>
          </a:p>
          <a:p>
            <a:pPr marL="461963" indent="-461963">
              <a:spcBef>
                <a:spcPts val="0"/>
              </a:spcBef>
              <a:spcAft>
                <a:spcPts val="1800"/>
              </a:spcAft>
              <a:buSzPct val="100000"/>
              <a:buFont typeface="+mj-lt"/>
              <a:buAutoNum type="alphaUcPeriod"/>
            </a:pPr>
            <a:r>
              <a:rPr lang="en-US" altLang="en-US" sz="2800" dirty="0">
                <a:effectLst>
                  <a:outerShdw blurRad="38100" dist="38100" dir="2700000" algn="tl">
                    <a:srgbClr val="000000">
                      <a:alpha val="43137"/>
                    </a:srgbClr>
                  </a:outerShdw>
                </a:effectLst>
              </a:rPr>
              <a:t>2 to 3 prophets at a time (1 Cor. 14:28)</a:t>
            </a:r>
          </a:p>
          <a:p>
            <a:pPr marL="461963" indent="-461963">
              <a:spcBef>
                <a:spcPts val="0"/>
              </a:spcBef>
              <a:spcAft>
                <a:spcPts val="1800"/>
              </a:spcAft>
              <a:buSzPct val="100000"/>
              <a:buFont typeface="+mj-lt"/>
              <a:buAutoNum type="alphaUcPeriod"/>
            </a:pPr>
            <a:r>
              <a:rPr lang="en-US" altLang="en-US" sz="2800" dirty="0">
                <a:effectLst>
                  <a:outerShdw blurRad="38100" dist="38100" dir="2700000" algn="tl">
                    <a:srgbClr val="000000">
                      <a:alpha val="43137"/>
                    </a:srgbClr>
                  </a:outerShdw>
                </a:effectLst>
              </a:rPr>
              <a:t>Prophets are in full control of their faculties (1 Cor. 14:32)</a:t>
            </a:r>
          </a:p>
          <a:p>
            <a:pPr marL="461963" indent="-461963">
              <a:spcBef>
                <a:spcPts val="0"/>
              </a:spcBef>
              <a:spcAft>
                <a:spcPts val="18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Listeners are to judge carefully</a:t>
            </a:r>
            <a:r>
              <a:rPr lang="en-US" altLang="en-US" sz="2800" dirty="0">
                <a:effectLst>
                  <a:outerShdw blurRad="38100" dist="38100" dir="2700000" algn="tl">
                    <a:srgbClr val="000000">
                      <a:alpha val="43137"/>
                    </a:srgbClr>
                  </a:outerShdw>
                </a:effectLst>
              </a:rPr>
              <a:t> </a:t>
            </a:r>
          </a:p>
          <a:p>
            <a:pPr marL="914400" lvl="1" indent="-514350">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1 Cor. 14:28</a:t>
            </a:r>
          </a:p>
          <a:p>
            <a:pPr marL="914400" lvl="1" indent="-514350">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Deut. 13:1-5; Isa. 8:20; Acts 17:11; Gal. 1:8-9; 1 Thess. 5:20-21; 1 John 4:1; 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2723" y="76200"/>
            <a:ext cx="105507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035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818323198"/>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b="1" dirty="0">
                          <a:solidFill>
                            <a:schemeClr val="bg2"/>
                          </a:solidFill>
                          <a:effectLst/>
                          <a:latin typeface="Calibri" panose="020F0502020204030204" pitchFamily="34" charset="0"/>
                        </a:rPr>
                        <a:t>1. </a:t>
                      </a:r>
                    </a:p>
                  </a:txBody>
                  <a:tcPr anchor="ctr">
                    <a:solidFill>
                      <a:schemeClr val="tx2"/>
                    </a:solidFill>
                  </a:tcPr>
                </a:tc>
                <a:tc>
                  <a:txBody>
                    <a:bodyPr/>
                    <a:lstStyle/>
                    <a:p>
                      <a:pPr marL="112713" indent="0"/>
                      <a:r>
                        <a:rPr lang="en-US" sz="2800" b="1" i="1" dirty="0">
                          <a:solidFill>
                            <a:schemeClr val="bg2"/>
                          </a:solidFill>
                          <a:effectLst/>
                          <a:latin typeface="Calibri" panose="020F0502020204030204" pitchFamily="34" charset="0"/>
                        </a:rPr>
                        <a:t>Sola Scriptura</a:t>
                      </a: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Scripture Alone</a:t>
                      </a:r>
                    </a:p>
                  </a:txBody>
                  <a:tcPr anchor="ctr">
                    <a:solidFill>
                      <a:schemeClr val="tx2"/>
                    </a:solidFill>
                  </a:tcPr>
                </a:tc>
                <a:extLst>
                  <a:ext uri="{0D108BD9-81ED-4DB2-BD59-A6C34878D82A}">
                    <a16:rowId xmlns:a16="http://schemas.microsoft.com/office/drawing/2014/main" val="3204457987"/>
                  </a:ext>
                </a:extLst>
              </a:tr>
              <a:tr h="370840">
                <a:tc>
                  <a:txBody>
                    <a:bodyPr/>
                    <a:lstStyle/>
                    <a:p>
                      <a:pPr algn="ctr"/>
                      <a:r>
                        <a:rPr lang="en-US" sz="2800" dirty="0">
                          <a:solidFill>
                            <a:schemeClr val="bg2"/>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chemeClr val="bg2"/>
                          </a:solidFill>
                          <a:effectLst/>
                          <a:latin typeface="Calibri" panose="020F0502020204030204" pitchFamily="34" charset="0"/>
                          <a:ea typeface="+mn-ea"/>
                          <a:cs typeface="+mn-cs"/>
                        </a:rPr>
                        <a:t>Solus </a:t>
                      </a:r>
                      <a:r>
                        <a:rPr lang="en-US" sz="2800" i="1" kern="1200" dirty="0" err="1">
                          <a:solidFill>
                            <a:schemeClr val="bg2"/>
                          </a:solidFill>
                          <a:effectLst/>
                          <a:latin typeface="Calibri" panose="020F0502020204030204" pitchFamily="34" charset="0"/>
                          <a:ea typeface="+mn-ea"/>
                          <a:cs typeface="+mn-cs"/>
                        </a:rPr>
                        <a:t>Christus</a:t>
                      </a:r>
                      <a:endParaRPr lang="en-US" sz="2800" i="1" kern="1200" dirty="0">
                        <a:solidFill>
                          <a:schemeClr val="bg2"/>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2"/>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chemeClr val="bg2"/>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2"/>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chemeClr val="bg2"/>
                          </a:solidFill>
                          <a:effectLst/>
                          <a:latin typeface="Calibri" panose="020F0502020204030204" pitchFamily="34" charset="0"/>
                          <a:ea typeface="+mn-ea"/>
                          <a:cs typeface="+mn-cs"/>
                        </a:rPr>
                        <a:t>Sola </a:t>
                      </a:r>
                      <a:r>
                        <a:rPr lang="en-US" sz="2800" i="1" kern="1200" dirty="0" err="1">
                          <a:solidFill>
                            <a:schemeClr val="bg2"/>
                          </a:solidFill>
                          <a:effectLst/>
                          <a:latin typeface="Calibri" panose="020F0502020204030204" pitchFamily="34" charset="0"/>
                          <a:ea typeface="+mn-ea"/>
                          <a:cs typeface="+mn-cs"/>
                        </a:rPr>
                        <a:t>Graetia</a:t>
                      </a:r>
                      <a:endParaRPr lang="en-US" sz="2800" i="1" kern="1200" dirty="0">
                        <a:solidFill>
                          <a:schemeClr val="bg2"/>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2"/>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chemeClr val="bg2"/>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355822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automatic alt text available.">
            <a:extLst>
              <a:ext uri="{FF2B5EF4-FFF2-40B4-BE49-F238E27FC236}">
                <a16:creationId xmlns:a16="http://schemas.microsoft.com/office/drawing/2014/main" id="{08237D89-9FC4-46FF-B4A6-2E3F219E9D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4522" y="304800"/>
            <a:ext cx="6734957"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B1B3D9-F37E-49CC-BBA3-D2BCF10C811A}"/>
              </a:ext>
            </a:extLst>
          </p:cNvPr>
          <p:cNvSpPr txBox="1"/>
          <p:nvPr/>
        </p:nvSpPr>
        <p:spPr>
          <a:xfrm>
            <a:off x="1409700" y="6320135"/>
            <a:ext cx="6324600" cy="46166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Posted by Jonathan David Sarfati‎</a:t>
            </a:r>
          </a:p>
        </p:txBody>
      </p:sp>
    </p:spTree>
    <p:extLst>
      <p:ext uri="{BB962C8B-B14F-4D97-AF65-F5344CB8AC3E}">
        <p14:creationId xmlns:p14="http://schemas.microsoft.com/office/powerpoint/2010/main" val="116317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2900" b="1" u="sng" dirty="0">
                <a:solidFill>
                  <a:srgbClr val="FFFFCC"/>
                </a:solidFill>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228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7:13-14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13</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Enter through the </a:t>
            </a:r>
            <a:r>
              <a:rPr lang="en-US" sz="3600" b="1" u="sng" dirty="0">
                <a:solidFill>
                  <a:srgbClr val="FFFFCC"/>
                </a:solidFill>
                <a:latin typeface="Calibri" panose="020F0502020204030204" pitchFamily="34" charset="0"/>
                <a:cs typeface="Calibri" panose="020F0502020204030204" pitchFamily="34" charset="0"/>
              </a:rPr>
              <a:t>narrow</a:t>
            </a:r>
            <a:r>
              <a:rPr lang="en-US" sz="3600" dirty="0">
                <a:latin typeface="Calibri" panose="020F0502020204030204" pitchFamily="34" charset="0"/>
                <a:cs typeface="Calibri" panose="020F0502020204030204" pitchFamily="34" charset="0"/>
              </a:rPr>
              <a:t> gate; for the gate is </a:t>
            </a:r>
            <a:r>
              <a:rPr lang="en-US" sz="3600" b="1" u="sng" dirty="0">
                <a:solidFill>
                  <a:srgbClr val="FFFFCC"/>
                </a:solidFill>
                <a:latin typeface="Calibri" panose="020F0502020204030204" pitchFamily="34" charset="0"/>
                <a:cs typeface="Calibri" panose="020F0502020204030204" pitchFamily="34" charset="0"/>
              </a:rPr>
              <a:t>wide</a:t>
            </a:r>
            <a:r>
              <a:rPr lang="en-US" sz="3600" dirty="0">
                <a:latin typeface="Calibri" panose="020F0502020204030204" pitchFamily="34" charset="0"/>
                <a:cs typeface="Calibri" panose="020F0502020204030204" pitchFamily="34" charset="0"/>
              </a:rPr>
              <a:t> and the way is </a:t>
            </a:r>
            <a:r>
              <a:rPr lang="en-US" sz="3600" b="1" u="sng" dirty="0">
                <a:solidFill>
                  <a:srgbClr val="FFFFCC"/>
                </a:solidFill>
                <a:latin typeface="Calibri" panose="020F0502020204030204" pitchFamily="34" charset="0"/>
                <a:cs typeface="Calibri" panose="020F0502020204030204" pitchFamily="34" charset="0"/>
              </a:rPr>
              <a:t>broad</a:t>
            </a:r>
            <a:r>
              <a:rPr lang="en-US" sz="3600" dirty="0">
                <a:latin typeface="Calibri" panose="020F0502020204030204" pitchFamily="34" charset="0"/>
                <a:cs typeface="Calibri" panose="020F0502020204030204" pitchFamily="34" charset="0"/>
              </a:rPr>
              <a:t> that leads to destruction, and there are </a:t>
            </a:r>
            <a:r>
              <a:rPr lang="en-US" sz="3600" b="1" u="sng" dirty="0">
                <a:solidFill>
                  <a:srgbClr val="FFFFCC"/>
                </a:solidFill>
                <a:latin typeface="Calibri" panose="020F0502020204030204" pitchFamily="34" charset="0"/>
                <a:cs typeface="Calibri" panose="020F0502020204030204" pitchFamily="34" charset="0"/>
              </a:rPr>
              <a:t>many</a:t>
            </a:r>
            <a:r>
              <a:rPr lang="en-US" sz="3600" dirty="0">
                <a:latin typeface="Calibri" panose="020F0502020204030204" pitchFamily="34" charset="0"/>
                <a:cs typeface="Calibri" panose="020F0502020204030204" pitchFamily="34" charset="0"/>
              </a:rPr>
              <a:t> who enter through it. </a:t>
            </a:r>
            <a:r>
              <a:rPr lang="en-US" sz="3600" baseline="30000" dirty="0">
                <a:latin typeface="Calibri" panose="020F0502020204030204" pitchFamily="34" charset="0"/>
                <a:cs typeface="Calibri" panose="020F0502020204030204" pitchFamily="34" charset="0"/>
              </a:rPr>
              <a:t>14</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For the gate is </a:t>
            </a:r>
            <a:r>
              <a:rPr lang="en-US" sz="3600" b="1" u="sng" dirty="0">
                <a:solidFill>
                  <a:srgbClr val="FFFFCC"/>
                </a:solidFill>
                <a:latin typeface="Calibri" panose="020F0502020204030204" pitchFamily="34" charset="0"/>
                <a:cs typeface="Calibri" panose="020F0502020204030204" pitchFamily="34" charset="0"/>
              </a:rPr>
              <a:t>small</a:t>
            </a:r>
            <a:r>
              <a:rPr lang="en-US" sz="3600" dirty="0">
                <a:latin typeface="Calibri" panose="020F0502020204030204" pitchFamily="34" charset="0"/>
                <a:cs typeface="Calibri" panose="020F0502020204030204" pitchFamily="34" charset="0"/>
              </a:rPr>
              <a:t> and the way is </a:t>
            </a:r>
            <a:r>
              <a:rPr lang="en-US" sz="3600" b="1" u="sng" dirty="0">
                <a:solidFill>
                  <a:srgbClr val="FFFFCC"/>
                </a:solidFill>
                <a:latin typeface="Calibri" panose="020F0502020204030204" pitchFamily="34" charset="0"/>
                <a:cs typeface="Calibri" panose="020F0502020204030204" pitchFamily="34" charset="0"/>
              </a:rPr>
              <a:t>narrow</a:t>
            </a:r>
            <a:r>
              <a:rPr lang="en-US" sz="3600" dirty="0">
                <a:latin typeface="Calibri" panose="020F0502020204030204" pitchFamily="34" charset="0"/>
                <a:cs typeface="Calibri" panose="020F0502020204030204" pitchFamily="34" charset="0"/>
              </a:rPr>
              <a:t> that leads to life, and there are </a:t>
            </a:r>
            <a:r>
              <a:rPr lang="en-US" sz="3600" b="1" u="sng" dirty="0">
                <a:solidFill>
                  <a:srgbClr val="FFFFCC"/>
                </a:solidFill>
                <a:latin typeface="Calibri" panose="020F0502020204030204" pitchFamily="34" charset="0"/>
                <a:cs typeface="Calibri" panose="020F0502020204030204" pitchFamily="34" charset="0"/>
              </a:rPr>
              <a:t>few</a:t>
            </a:r>
            <a:r>
              <a:rPr lang="en-US" sz="3600" dirty="0">
                <a:latin typeface="Calibri" panose="020F0502020204030204" pitchFamily="34" charset="0"/>
                <a:cs typeface="Calibri" panose="020F0502020204030204" pitchFamily="34" charset="0"/>
              </a:rPr>
              <a:t> who find 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61043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18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E8326840-2199-40FF-AA2B-2D90D00836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63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0" y="228600"/>
            <a:ext cx="9144000" cy="969792"/>
          </a:xfrm>
        </p:spPr>
        <p:txBody>
          <a:bodyPr/>
          <a:lstStyle/>
          <a:p>
            <a:pPr algn="ctr"/>
            <a:br>
              <a:rPr lang="en-US" altLang="en-US" sz="2800" b="1" u="sng" dirty="0">
                <a:solidFill>
                  <a:srgbClr val="FFFFCC"/>
                </a:solidFill>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1. </a:t>
            </a:r>
            <a:r>
              <a:rPr lang="en-US" altLang="en-US" sz="2800" b="1" u="sng" dirty="0">
                <a:solidFill>
                  <a:srgbClr val="FFFFCC"/>
                </a:solidFill>
                <a:effectLst>
                  <a:outerShdw blurRad="38100" dist="38100" dir="2700000" algn="tl">
                    <a:srgbClr val="000000">
                      <a:alpha val="43137"/>
                    </a:srgbClr>
                  </a:outerShdw>
                </a:effectLst>
              </a:rPr>
              <a:t>Attracts those who are drawn to miraculous experiences rather than simple trust in Christ &amp; His Word</a:t>
            </a:r>
            <a:br>
              <a:rPr lang="en-US" altLang="en-US" sz="2800" b="1" u="sng" dirty="0">
                <a:solidFill>
                  <a:srgbClr val="FFFFCC"/>
                </a:solidFill>
                <a:effectLst>
                  <a:outerShdw blurRad="38100" dist="38100" dir="2700000" algn="tl">
                    <a:srgbClr val="000000">
                      <a:alpha val="43137"/>
                    </a:srgbClr>
                  </a:outerShdw>
                </a:effectLst>
              </a:rPr>
            </a:br>
            <a:endParaRPr lang="en-US" altLang="en-US" sz="28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600200"/>
            <a:ext cx="8839200" cy="48463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2400"/>
              </a:spcAft>
              <a:buSzPct val="100000"/>
              <a:buFont typeface="+mj-lt"/>
              <a:buAutoNum type="alphaLcPeriod"/>
            </a:pPr>
            <a:r>
              <a:rPr lang="en-US" altLang="en-US" sz="2800" dirty="0">
                <a:effectLst>
                  <a:outerShdw blurRad="38100" dist="38100" dir="2700000" algn="tl">
                    <a:srgbClr val="000000">
                      <a:alpha val="43137"/>
                    </a:srgbClr>
                  </a:outerShdw>
                </a:effectLst>
              </a:rPr>
              <a:t>Faith in Christ alone is sufficient (2 Cor. 5:7; Heb. 11:6)</a:t>
            </a:r>
          </a:p>
          <a:p>
            <a:pPr marL="461963" indent="-461963" algn="just">
              <a:spcBef>
                <a:spcPts val="0"/>
              </a:spcBef>
              <a:spcAft>
                <a:spcPts val="2400"/>
              </a:spcAft>
              <a:buSzPct val="100000"/>
              <a:buFont typeface="+mj-lt"/>
              <a:buAutoNum type="alphaLcPeriod"/>
            </a:pPr>
            <a:r>
              <a:rPr lang="en-US" altLang="en-US" sz="2800" dirty="0">
                <a:effectLst>
                  <a:outerShdw blurRad="38100" dist="38100" dir="2700000" algn="tl">
                    <a:srgbClr val="000000">
                      <a:alpha val="43137"/>
                    </a:srgbClr>
                  </a:outerShdw>
                </a:effectLst>
              </a:rPr>
              <a:t>God’s Word is sufficient (Rom. 10:17; 2 Tim. 3:15)</a:t>
            </a:r>
          </a:p>
          <a:p>
            <a:pPr marL="461963" indent="-461963" algn="just">
              <a:spcBef>
                <a:spcPts val="0"/>
              </a:spcBef>
              <a:spcAft>
                <a:spcPts val="2400"/>
              </a:spcAft>
              <a:buSzPct val="100000"/>
              <a:buFont typeface="+mj-lt"/>
              <a:buAutoNum type="alphaLcPeriod"/>
            </a:pPr>
            <a:r>
              <a:rPr lang="en-US" altLang="en-US" sz="2800" dirty="0">
                <a:effectLst>
                  <a:outerShdw blurRad="38100" dist="38100" dir="2700000" algn="tl">
                    <a:srgbClr val="000000">
                      <a:alpha val="43137"/>
                    </a:srgbClr>
                  </a:outerShdw>
                </a:effectLst>
              </a:rPr>
              <a:t>Miracles do not automatically produce faith or obedience (Luke 16:27-31; Matt. 12:38-42; Acts 2:22-23; Gal. 1:6-9; 3:5; 1 Cor. 1:7; John 7:17; Rom. 1:18-22)</a:t>
            </a:r>
          </a:p>
          <a:p>
            <a:pPr marL="461963" indent="-461963" algn="just">
              <a:spcBef>
                <a:spcPts val="0"/>
              </a:spcBef>
              <a:spcAft>
                <a:spcPts val="2400"/>
              </a:spcAft>
              <a:buSzPct val="100000"/>
              <a:buFont typeface="+mj-lt"/>
              <a:buAutoNum type="alphaLcPeriod"/>
            </a:pPr>
            <a:r>
              <a:rPr lang="en-US" altLang="en-US" sz="2800" dirty="0">
                <a:effectLst>
                  <a:outerShdw blurRad="38100" dist="38100" dir="2700000" algn="tl">
                    <a:srgbClr val="000000">
                      <a:alpha val="43137"/>
                    </a:srgbClr>
                  </a:outerShdw>
                </a:effectLst>
              </a:rPr>
              <a:t>Many are interested in Christ only for the miracle they think He can do for them (Matt. 12:38-39; John 4:48; 6:15, 26)</a:t>
            </a:r>
          </a:p>
        </p:txBody>
      </p:sp>
    </p:spTree>
    <p:extLst>
      <p:ext uri="{BB962C8B-B14F-4D97-AF65-F5344CB8AC3E}">
        <p14:creationId xmlns:p14="http://schemas.microsoft.com/office/powerpoint/2010/main" val="4230511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57671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76592F1E-32B9-40B5-B50A-2225EE70E4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099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A08A4DDF-ACC2-4719-9F3C-9F84F11E26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83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228600" y="1219240"/>
          <a:ext cx="8686800" cy="4419520"/>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883904">
                <a:tc gridSpan="4">
                  <a:txBody>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2600" b="1" dirty="0">
                        <a:solidFill>
                          <a:srgbClr val="FFFF00"/>
                        </a:solidFill>
                        <a:latin typeface="Calibri" pitchFamily="34" charset="0"/>
                        <a:cs typeface="Calibri" pitchFamily="34" charset="0"/>
                      </a:endParaRPr>
                    </a:p>
                  </a:txBody>
                  <a:tcPr marT="45712" marB="45712" anchor="ctr"/>
                </a:tc>
                <a:tc hMerge="1">
                  <a:txBody>
                    <a:bodyPr/>
                    <a:lstStyle/>
                    <a:p>
                      <a:pPr algn="ctr"/>
                      <a:endParaRPr lang="en-US" sz="2600" b="1" u="none" dirty="0">
                        <a:solidFill>
                          <a:srgbClr val="FFFF00"/>
                        </a:solidFill>
                        <a:latin typeface="Calibri" pitchFamily="34" charset="0"/>
                        <a:cs typeface="Calibri" pitchFamily="34" charset="0"/>
                      </a:endParaRPr>
                    </a:p>
                  </a:txBody>
                  <a:tcPr marT="45712" marB="45712" anchor="ctr"/>
                </a:tc>
                <a:tc hMerge="1">
                  <a:txBody>
                    <a:bodyPr/>
                    <a:lstStyle/>
                    <a:p>
                      <a:pPr algn="ct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547989958"/>
                  </a:ext>
                </a:extLst>
              </a:tr>
              <a:tr h="883904">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883904">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A50021"/>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883904">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883904">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6240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DFDAD5FE-7AC3-4392-A363-E135BA609B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219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AD9A7-EE3A-4321-AACB-8D8493C72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4601260"/>
          </a:xfrm>
          <a:prstGeom prst="rect">
            <a:avLst/>
          </a:prstGeom>
          <a:noFill/>
          <a:ln w="28575">
            <a:noFill/>
            <a:miter lim="800000"/>
            <a:headEnd/>
            <a:tailEnd/>
          </a:ln>
        </p:spPr>
        <p:txBody>
          <a:bodyPr wrap="square">
            <a:spAutoFit/>
          </a:bodyPr>
          <a:lstStyle/>
          <a:p>
            <a:pPr algn="ctr">
              <a:spcAft>
                <a:spcPts val="1200"/>
              </a:spcAft>
              <a:defRPr/>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10:27-29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My sheep hear My voice, and I know them, and they follow Me; </a:t>
            </a:r>
            <a:r>
              <a:rPr lang="en-US" sz="3400" baseline="30000" dirty="0">
                <a:effectLst>
                  <a:outerShdw blurRad="38100" dist="38100" dir="2700000" algn="tl">
                    <a:srgbClr val="000000">
                      <a:alpha val="43137"/>
                    </a:srgbClr>
                  </a:outerShdw>
                </a:effectLst>
                <a:latin typeface="Calibri" panose="020F0502020204030204" pitchFamily="34" charset="0"/>
              </a:rPr>
              <a:t>28 </a:t>
            </a:r>
            <a:r>
              <a:rPr lang="en-US" sz="3400" dirty="0">
                <a:effectLst>
                  <a:outerShdw blurRad="38100" dist="38100" dir="2700000" algn="tl">
                    <a:srgbClr val="000000">
                      <a:alpha val="43137"/>
                    </a:srgbClr>
                  </a:outerShdw>
                </a:effectLst>
                <a:latin typeface="Calibri" panose="020F0502020204030204" pitchFamily="34" charset="0"/>
              </a:rPr>
              <a:t>and I give eternal life to them, and they will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never perish</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ou</a:t>
            </a:r>
            <a:r>
              <a:rPr lang="en-US" sz="3400" b="1" i="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mē</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aiōnia</a:t>
            </a:r>
            <a:r>
              <a:rPr lang="en-US" sz="3400" dirty="0">
                <a:effectLst>
                  <a:outerShdw blurRad="38100" dist="38100" dir="2700000" algn="tl">
                    <a:srgbClr val="000000">
                      <a:alpha val="43137"/>
                    </a:srgbClr>
                  </a:outerShdw>
                </a:effectLst>
                <a:latin typeface="Calibri" panose="020F0502020204030204" pitchFamily="34" charset="0"/>
              </a:rPr>
              <a:t>]; and no one will snatch them out of My hand. 29 My Father, who has given them to Me, is greater than all; and</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no one is able to snatch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them</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out of the Father’s hand.”</a:t>
            </a:r>
            <a:endParaRPr lang="en-US" altLang="en-US" sz="3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rgbClr val="00FFFF"/>
                </a:solidFill>
                <a:effectLst>
                  <a:outerShdw blurRad="38100" dist="38100" dir="2700000" algn="tl">
                    <a:srgbClr val="000000">
                      <a:alpha val="43137"/>
                    </a:srgbClr>
                  </a:outerShdw>
                </a:effectLst>
              </a:rPr>
              <a:t>(1 John 5:14)</a:t>
            </a:r>
            <a:br>
              <a:rPr lang="en-US" altLang="en-US" sz="2800" dirty="0">
                <a:solidFill>
                  <a:srgbClr val="00FFFF"/>
                </a:solidFill>
                <a:effectLst>
                  <a:outerShdw blurRad="38100" dist="38100" dir="2700000" algn="tl">
                    <a:srgbClr val="000000">
                      <a:alpha val="43137"/>
                    </a:srgbClr>
                  </a:outerShdw>
                </a:effectLst>
              </a:rPr>
            </a:br>
            <a:endParaRPr lang="en-US" sz="3600" dirty="0">
              <a:solidFill>
                <a:srgbClr val="00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OT – Job 19:25-26; Ps. 23:6</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Gospels – John 5:24; 6:47</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Acts – Acts 16:30-31</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Paul – Rom. 5:2; 8:23-24; Col. 1:27; Titus 2:13; 2 Cor. 5:8; Philip. 1:21-23; 3:20-21; 4:3; Col. 3:4; 2 Tim. 1:12</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2865617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rgbClr val="00FFFF"/>
                </a:solidFill>
                <a:effectLst>
                  <a:outerShdw blurRad="38100" dist="38100" dir="2700000" algn="tl">
                    <a:srgbClr val="000000">
                      <a:alpha val="43137"/>
                    </a:srgbClr>
                  </a:outerShdw>
                </a:effectLst>
              </a:rPr>
              <a:t>(1 John 5:14)</a:t>
            </a:r>
            <a:br>
              <a:rPr lang="en-US" altLang="en-US" sz="2800" dirty="0">
                <a:solidFill>
                  <a:srgbClr val="00FFFF"/>
                </a:solidFill>
                <a:effectLst>
                  <a:outerShdw blurRad="38100" dist="38100" dir="2700000" algn="tl">
                    <a:srgbClr val="000000">
                      <a:alpha val="43137"/>
                    </a:srgbClr>
                  </a:outerShdw>
                </a:effectLst>
              </a:rPr>
            </a:br>
            <a:endParaRPr lang="en-US" sz="3600" dirty="0">
              <a:solidFill>
                <a:srgbClr val="00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b="1" u="sng" dirty="0">
                <a:solidFill>
                  <a:srgbClr val="FFFFCC"/>
                </a:solidFill>
                <a:effectLst>
                  <a:outerShdw blurRad="38100" dist="38100" dir="2700000" algn="tl">
                    <a:srgbClr val="000000">
                      <a:alpha val="43137"/>
                    </a:srgbClr>
                  </a:outerShdw>
                </a:effectLst>
                <a:ea typeface="+mn-ea"/>
                <a:cs typeface="+mn-cs"/>
              </a:rPr>
              <a:t>OT – Job 19:25-26; Ps. 23:6</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Gospels – John 5:24; 6:47</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Acts – Acts 16:30-31</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Paul – Rom. 5:2; 8:23-24; Col. 1:27; Titus 2:13; 2 Cor. 5:8; Philip. 1:21-23; 3:20-21; 4:3; Col. 3:4; 2 Tim. 1:12</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580110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rgbClr val="00FFFF"/>
                </a:solidFill>
                <a:effectLst>
                  <a:outerShdw blurRad="38100" dist="38100" dir="2700000" algn="tl">
                    <a:srgbClr val="000000">
                      <a:alpha val="43137"/>
                    </a:srgbClr>
                  </a:outerShdw>
                </a:effectLst>
              </a:rPr>
              <a:t>(1 John 5:14)</a:t>
            </a:r>
            <a:br>
              <a:rPr lang="en-US" altLang="en-US" sz="2800" dirty="0">
                <a:solidFill>
                  <a:srgbClr val="00FFFF"/>
                </a:solidFill>
                <a:effectLst>
                  <a:outerShdw blurRad="38100" dist="38100" dir="2700000" algn="tl">
                    <a:srgbClr val="000000">
                      <a:alpha val="43137"/>
                    </a:srgbClr>
                  </a:outerShdw>
                </a:effectLst>
              </a:rPr>
            </a:br>
            <a:endParaRPr lang="en-US" sz="3600" dirty="0">
              <a:solidFill>
                <a:srgbClr val="00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OT – Job 19:25-26; Ps. 23:6</a:t>
            </a:r>
          </a:p>
          <a:p>
            <a:pPr marL="914400" lvl="1" indent="-457200">
              <a:spcBef>
                <a:spcPts val="0"/>
              </a:spcBef>
              <a:spcAft>
                <a:spcPts val="1200"/>
              </a:spcAft>
              <a:buClr>
                <a:srgbClr val="FF99FF"/>
              </a:buClr>
            </a:pPr>
            <a:r>
              <a:rPr lang="en-US" sz="3000" b="1" u="sng" dirty="0">
                <a:solidFill>
                  <a:srgbClr val="FFFFCC"/>
                </a:solidFill>
                <a:effectLst>
                  <a:outerShdw blurRad="38100" dist="38100" dir="2700000" algn="tl">
                    <a:srgbClr val="000000">
                      <a:alpha val="43137"/>
                    </a:srgbClr>
                  </a:outerShdw>
                </a:effectLst>
                <a:ea typeface="+mn-ea"/>
                <a:cs typeface="+mn-cs"/>
              </a:rPr>
              <a:t>Gospels – John 5:24; 6:47</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Acts – Acts 16:30-31</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Paul – Rom. 5:2; 8:23-24; Col. 1:27; Titus 2:13; 2 Cor. 5:8; Philip. 1:21-23; 3:20-21; 4:3; Col. 3:4; 2 Tim. 1:12</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2308279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826C99-6CD9-438D-94AC-C2CD6D9C5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98659" name="Rectangle 1"/>
          <p:cNvSpPr>
            <a:spLocks noChangeArrowheads="1"/>
          </p:cNvSpPr>
          <p:nvPr/>
        </p:nvSpPr>
        <p:spPr bwMode="auto">
          <a:xfrm>
            <a:off x="-1" y="0"/>
            <a:ext cx="9128185" cy="3077766"/>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John 5:24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rPr>
              <a:t> of death into life.”</a:t>
            </a:r>
          </a:p>
        </p:txBody>
      </p:sp>
      <p:pic>
        <p:nvPicPr>
          <p:cNvPr id="2" name="Picture 1">
            <a:extLst>
              <a:ext uri="{FF2B5EF4-FFF2-40B4-BE49-F238E27FC236}">
                <a16:creationId xmlns:a16="http://schemas.microsoft.com/office/drawing/2014/main" id="{7E6D52C8-9AD3-418F-9C1A-6A9EFDA27D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9252" y="3048000"/>
            <a:ext cx="2645496" cy="18288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rgbClr val="00FFFF"/>
                </a:solidFill>
                <a:effectLst>
                  <a:outerShdw blurRad="38100" dist="38100" dir="2700000" algn="tl">
                    <a:srgbClr val="000000">
                      <a:alpha val="43137"/>
                    </a:srgbClr>
                  </a:outerShdw>
                </a:effectLst>
              </a:rPr>
              <a:t>(1 John 5:14)</a:t>
            </a:r>
            <a:br>
              <a:rPr lang="en-US" altLang="en-US" sz="2800" dirty="0">
                <a:solidFill>
                  <a:srgbClr val="00FFFF"/>
                </a:solidFill>
                <a:effectLst>
                  <a:outerShdw blurRad="38100" dist="38100" dir="2700000" algn="tl">
                    <a:srgbClr val="000000">
                      <a:alpha val="43137"/>
                    </a:srgbClr>
                  </a:outerShdw>
                </a:effectLst>
              </a:rPr>
            </a:br>
            <a:endParaRPr lang="en-US" sz="3600" dirty="0">
              <a:solidFill>
                <a:srgbClr val="00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OT – Job 19:25-26; Ps. 23:6</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Gospels – John 5:24; 6:47</a:t>
            </a:r>
          </a:p>
          <a:p>
            <a:pPr marL="914400" lvl="1" indent="-457200">
              <a:spcBef>
                <a:spcPts val="0"/>
              </a:spcBef>
              <a:spcAft>
                <a:spcPts val="1200"/>
              </a:spcAft>
              <a:buClr>
                <a:srgbClr val="FF99FF"/>
              </a:buClr>
            </a:pPr>
            <a:r>
              <a:rPr lang="en-US" sz="3000" b="1" u="sng" dirty="0">
                <a:solidFill>
                  <a:srgbClr val="FFFFCC"/>
                </a:solidFill>
                <a:effectLst>
                  <a:outerShdw blurRad="38100" dist="38100" dir="2700000" algn="tl">
                    <a:srgbClr val="000000">
                      <a:alpha val="43137"/>
                    </a:srgbClr>
                  </a:outerShdw>
                </a:effectLst>
                <a:ea typeface="+mn-ea"/>
                <a:cs typeface="+mn-cs"/>
              </a:rPr>
              <a:t>Acts – Acts 16:30-31</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Paul – Rom. 5:2; 8:23-24; Col. 1:27; Titus 2:13; 2 Cor. 5:8; Philip. 1:21-23; 3:20-21; 4:3; Col. 3:4; 2 Tim. 1:12</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2406420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rgbClr val="00FFFF"/>
                </a:solidFill>
                <a:effectLst>
                  <a:outerShdw blurRad="38100" dist="38100" dir="2700000" algn="tl">
                    <a:srgbClr val="000000">
                      <a:alpha val="43137"/>
                    </a:srgbClr>
                  </a:outerShdw>
                </a:effectLst>
              </a:rPr>
              <a:t>(1 John 5:14)</a:t>
            </a:r>
            <a:br>
              <a:rPr lang="en-US" altLang="en-US" sz="2800" dirty="0">
                <a:solidFill>
                  <a:srgbClr val="00FFFF"/>
                </a:solidFill>
                <a:effectLst>
                  <a:outerShdw blurRad="38100" dist="38100" dir="2700000" algn="tl">
                    <a:srgbClr val="000000">
                      <a:alpha val="43137"/>
                    </a:srgbClr>
                  </a:outerShdw>
                </a:effectLst>
              </a:rPr>
            </a:br>
            <a:endParaRPr lang="en-US" sz="3600" dirty="0">
              <a:solidFill>
                <a:srgbClr val="00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OT – Job 19:25-26; Ps. 23:6</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Gospels – John 5:24; 6:47</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Acts – Acts 16:30-31</a:t>
            </a:r>
          </a:p>
          <a:p>
            <a:pPr marL="914400" lvl="1" indent="-457200">
              <a:spcBef>
                <a:spcPts val="0"/>
              </a:spcBef>
              <a:spcAft>
                <a:spcPts val="1200"/>
              </a:spcAft>
              <a:buClr>
                <a:srgbClr val="FF99FF"/>
              </a:buClr>
            </a:pPr>
            <a:r>
              <a:rPr lang="en-US" sz="3000" b="1" u="sng" dirty="0">
                <a:solidFill>
                  <a:srgbClr val="FFFFCC"/>
                </a:solidFill>
                <a:effectLst>
                  <a:outerShdw blurRad="38100" dist="38100" dir="2700000" algn="tl">
                    <a:srgbClr val="000000">
                      <a:alpha val="43137"/>
                    </a:srgbClr>
                  </a:outerShdw>
                </a:effectLst>
                <a:ea typeface="+mn-ea"/>
                <a:cs typeface="+mn-cs"/>
              </a:rPr>
              <a:t>Paul – Rom. 5:2; 8:23-24; Col. 1:27; Titus 2:13; 2 Cor. 5:8; Philip. 1:21-23; 3:20-21; 4:3; Col. 3:4; 2 Tim. 1:12</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3693833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D22B31-178A-44E3-A058-9D01714A97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98659" name="Rectangle 1"/>
          <p:cNvSpPr>
            <a:spLocks noChangeArrowheads="1"/>
          </p:cNvSpPr>
          <p:nvPr/>
        </p:nvSpPr>
        <p:spPr bwMode="auto">
          <a:xfrm>
            <a:off x="-1" y="0"/>
            <a:ext cx="9128185" cy="4739759"/>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8:23-24</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23</a:t>
            </a:r>
            <a:r>
              <a:rPr lang="en-US" sz="3600" b="1"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And not only this, but also we ourselves, having the first fruits of the Spirit, even we ourselves groan within ourselves,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waiting eagerly for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our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adoption as sons, the redemption of our body</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24</a:t>
            </a:r>
            <a:r>
              <a:rPr lang="en-US" sz="3600" b="1"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For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hope</a:t>
            </a:r>
            <a:r>
              <a:rPr lang="en-US" sz="3600" dirty="0">
                <a:effectLst>
                  <a:outerShdw blurRad="38100" dist="38100" dir="2700000" algn="tl">
                    <a:srgbClr val="000000">
                      <a:alpha val="43137"/>
                    </a:srgbClr>
                  </a:outerShdw>
                </a:effectLst>
                <a:latin typeface="Calibri" panose="020F0502020204030204" pitchFamily="34" charset="0"/>
              </a:rPr>
              <a:t> we have been saved,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hope</a:t>
            </a:r>
            <a:r>
              <a:rPr lang="en-US" sz="3600" dirty="0">
                <a:effectLst>
                  <a:outerShdw blurRad="38100" dist="38100" dir="2700000" algn="tl">
                    <a:srgbClr val="000000">
                      <a:alpha val="43137"/>
                    </a:srgbClr>
                  </a:outerShdw>
                </a:effectLst>
                <a:latin typeface="Calibri" panose="020F0502020204030204" pitchFamily="34" charset="0"/>
              </a:rPr>
              <a:t> that is seen is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hope</a:t>
            </a:r>
            <a:r>
              <a:rPr lang="en-US" sz="3600" dirty="0">
                <a:effectLst>
                  <a:outerShdw blurRad="38100" dist="38100" dir="2700000" algn="tl">
                    <a:srgbClr val="000000">
                      <a:alpha val="43137"/>
                    </a:srgbClr>
                  </a:outerShdw>
                </a:effectLst>
                <a:latin typeface="Calibri" panose="020F0502020204030204" pitchFamily="34" charset="0"/>
              </a:rPr>
              <a:t>; for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hopes</a:t>
            </a:r>
            <a:r>
              <a:rPr lang="en-US" sz="3600" dirty="0">
                <a:effectLst>
                  <a:outerShdw blurRad="38100" dist="38100" dir="2700000" algn="tl">
                    <a:srgbClr val="000000">
                      <a:alpha val="43137"/>
                    </a:srgbClr>
                  </a:outerShdw>
                </a:effectLst>
                <a:latin typeface="Calibri" panose="020F0502020204030204" pitchFamily="34" charset="0"/>
              </a:rPr>
              <a:t> for what he </a:t>
            </a:r>
            <a:r>
              <a:rPr lang="en-US" sz="3600" i="1" dirty="0">
                <a:effectLst>
                  <a:outerShdw blurRad="38100" dist="38100" dir="2700000" algn="tl">
                    <a:srgbClr val="000000">
                      <a:alpha val="43137"/>
                    </a:srgbClr>
                  </a:outerShdw>
                </a:effectLst>
                <a:latin typeface="Calibri" panose="020F0502020204030204" pitchFamily="34" charset="0"/>
              </a:rPr>
              <a:t>already </a:t>
            </a:r>
            <a:r>
              <a:rPr lang="en-US" sz="3600" dirty="0">
                <a:effectLst>
                  <a:outerShdw blurRad="38100" dist="38100" dir="2700000" algn="tl">
                    <a:srgbClr val="000000">
                      <a:alpha val="43137"/>
                    </a:srgbClr>
                  </a:outerShdw>
                </a:effectLst>
                <a:latin typeface="Calibri" panose="020F0502020204030204" pitchFamily="34" charset="0"/>
              </a:rPr>
              <a:t>sees?”</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5542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772276" y="228600"/>
            <a:ext cx="3599448" cy="774032"/>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Biblical Hope</a:t>
            </a:r>
          </a:p>
        </p:txBody>
      </p:sp>
      <p:sp>
        <p:nvSpPr>
          <p:cNvPr id="11267" name="Content Placeholder 2"/>
          <p:cNvSpPr>
            <a:spLocks noGrp="1"/>
          </p:cNvSpPr>
          <p:nvPr>
            <p:ph idx="1"/>
          </p:nvPr>
        </p:nvSpPr>
        <p:spPr>
          <a:xfrm>
            <a:off x="156407" y="1143000"/>
            <a:ext cx="5787193" cy="5105400"/>
          </a:xfrm>
        </p:spPr>
        <p:txBody>
          <a:bodyPr>
            <a:noAutofit/>
          </a:bodyPr>
          <a:lstStyle/>
          <a:p>
            <a:pPr marL="0" indent="0" algn="just" fontAlgn="auto">
              <a:spcBef>
                <a:spcPts val="0"/>
              </a:spcBef>
              <a:spcAft>
                <a:spcPts val="2400"/>
              </a:spcAft>
              <a:buNone/>
              <a:defRPr/>
            </a:pPr>
            <a:r>
              <a:rPr lang="el-GR" b="1" dirty="0" err="1">
                <a:solidFill>
                  <a:srgbClr val="FFFFCC"/>
                </a:solidFill>
                <a:effectLst>
                  <a:outerShdw blurRad="38100" dist="38100" dir="2700000" algn="tl">
                    <a:srgbClr val="000000">
                      <a:alpha val="43137"/>
                    </a:srgbClr>
                  </a:outerShdw>
                </a:effectLst>
                <a:cs typeface="Calibri" panose="020F0502020204030204" pitchFamily="34" charset="0"/>
              </a:rPr>
              <a:t>ἐλπίς</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b="1" dirty="0" err="1">
                <a:solidFill>
                  <a:srgbClr val="FFFFCC"/>
                </a:solidFill>
                <a:effectLst>
                  <a:outerShdw blurRad="38100" dist="38100" dir="2700000" algn="tl">
                    <a:srgbClr val="000000">
                      <a:alpha val="43137"/>
                    </a:srgbClr>
                  </a:outerShdw>
                </a:effectLst>
                <a:cs typeface="Calibri" panose="020F0502020204030204" pitchFamily="34" charset="0"/>
              </a:rPr>
              <a:t>elpís</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 Not anxious wishing or uncertainty but rather confident assurance of something yet future. </a:t>
            </a:r>
          </a:p>
          <a:p>
            <a:pPr marL="0" indent="0" algn="just" fontAlgn="auto">
              <a:spcBef>
                <a:spcPts val="0"/>
              </a:spcBef>
              <a:spcAft>
                <a:spcPts val="2400"/>
              </a:spcAft>
              <a:buFont typeface="Arial" panose="020B0604020202020204" pitchFamily="34" charset="0"/>
              <a:buNone/>
              <a:defRPr/>
            </a:pPr>
            <a:r>
              <a:rPr lang="en-US" dirty="0">
                <a:effectLst>
                  <a:outerShdw blurRad="38100" dist="38100" dir="2700000" algn="tl">
                    <a:srgbClr val="000000">
                      <a:alpha val="43137"/>
                    </a:srgbClr>
                  </a:outerShdw>
                </a:effectLst>
                <a:cs typeface="Calibri" panose="020F0502020204030204" pitchFamily="34" charset="0"/>
              </a:rPr>
              <a:t>Not an “I hope so” mentality but rather an “I know so” mindset.</a:t>
            </a:r>
          </a:p>
        </p:txBody>
      </p:sp>
      <p:pic>
        <p:nvPicPr>
          <p:cNvPr id="1026" name="Picture 2" descr="https://s-media-cache-ak0.pinimg.com/736x/4e/a5/18/4ea518fa6fed60a460ec07e3b97c4b8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1418393"/>
            <a:ext cx="2743200" cy="27432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rgbClr val="00FFFF"/>
                </a:solidFill>
                <a:effectLst>
                  <a:outerShdw blurRad="38100" dist="38100" dir="2700000" algn="tl">
                    <a:srgbClr val="000000">
                      <a:alpha val="43137"/>
                    </a:srgbClr>
                  </a:outerShdw>
                </a:effectLst>
              </a:rPr>
              <a:t>(1 John 5:14)</a:t>
            </a:r>
            <a:br>
              <a:rPr lang="en-US" altLang="en-US" sz="2800" dirty="0">
                <a:solidFill>
                  <a:srgbClr val="00FFFF"/>
                </a:solidFill>
                <a:effectLst>
                  <a:outerShdw blurRad="38100" dist="38100" dir="2700000" algn="tl">
                    <a:srgbClr val="000000">
                      <a:alpha val="43137"/>
                    </a:srgbClr>
                  </a:outerShdw>
                </a:effectLst>
              </a:rPr>
            </a:br>
            <a:endParaRPr lang="en-US" sz="3600" dirty="0">
              <a:solidFill>
                <a:srgbClr val="00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OT – Job 19:25-26; Ps. 23:6</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Gospels – John 5:24; 6:47</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Acts – Acts 16:30-31</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Paul – Rom. 5:2; 8:23-24; Col. 1:27; Titus 2:13; 2 Cor. 5:8; Philip. 1:21-23; 3:20-21; 4:3; Col. 3:4; 2 Tim. 1:12</a:t>
            </a:r>
          </a:p>
          <a:p>
            <a:pPr marL="914400" lvl="1" indent="-457200">
              <a:spcBef>
                <a:spcPts val="0"/>
              </a:spcBef>
              <a:spcAft>
                <a:spcPts val="1200"/>
              </a:spcAft>
              <a:buClr>
                <a:srgbClr val="FF99FF"/>
              </a:buClr>
            </a:pPr>
            <a:r>
              <a:rPr lang="en-US" sz="3000" b="1" u="sng" dirty="0">
                <a:solidFill>
                  <a:srgbClr val="FFFFCC"/>
                </a:solidFill>
                <a:effectLst>
                  <a:outerShdw blurRad="38100" dist="38100" dir="2700000" algn="tl">
                    <a:srgbClr val="000000">
                      <a:alpha val="43137"/>
                    </a:srgbClr>
                  </a:outerShdw>
                </a:effectLst>
                <a:ea typeface="+mn-ea"/>
                <a:cs typeface="+mn-cs"/>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1292711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C2CE47-920D-4823-AE26-A449F29173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98659" name="Rectangle 1"/>
          <p:cNvSpPr>
            <a:spLocks noChangeArrowheads="1"/>
          </p:cNvSpPr>
          <p:nvPr/>
        </p:nvSpPr>
        <p:spPr bwMode="auto">
          <a:xfrm>
            <a:off x="-1" y="0"/>
            <a:ext cx="9128185" cy="2523768"/>
          </a:xfrm>
          <a:prstGeom prst="rect">
            <a:avLst/>
          </a:prstGeom>
          <a:noFill/>
          <a:ln w="28575">
            <a:noFill/>
            <a:miter lim="800000"/>
            <a:headEnd/>
            <a:tailEnd/>
          </a:ln>
        </p:spPr>
        <p:txBody>
          <a:bodyPr wrap="square">
            <a:spAutoFit/>
          </a:bodyPr>
          <a:lstStyle/>
          <a:p>
            <a:pPr algn="ctr" fontAlgn="base">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John 5:13 </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These things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written</a:t>
            </a:r>
            <a:r>
              <a:rPr lang="en-US" sz="3600" dirty="0">
                <a:effectLst>
                  <a:outerShdw blurRad="38100" dist="38100" dir="2700000" algn="tl">
                    <a:srgbClr val="000000">
                      <a:alpha val="43137"/>
                    </a:srgbClr>
                  </a:outerShdw>
                </a:effectLst>
                <a:latin typeface="Calibri" panose="020F0502020204030204" pitchFamily="34" charset="0"/>
              </a:rPr>
              <a:t>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a:t>
            </a:r>
            <a:r>
              <a:rPr lang="en-US" sz="3600" dirty="0">
                <a:effectLst>
                  <a:outerShdw blurRad="38100" dist="38100" dir="2700000" algn="tl">
                    <a:srgbClr val="000000">
                      <a:alpha val="43137"/>
                    </a:srgbClr>
                  </a:outerShdw>
                </a:effectLst>
                <a:latin typeface="Calibri" panose="020F0502020204030204" pitchFamily="34" charset="0"/>
              </a:rPr>
              <a:t> who believe in the name of the Son of God, so that you may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know</a:t>
            </a:r>
            <a:r>
              <a:rPr lang="en-US" sz="3600" dirty="0">
                <a:effectLst>
                  <a:outerShdw blurRad="38100" dist="38100" dir="2700000" algn="tl">
                    <a:srgbClr val="000000">
                      <a:alpha val="43137"/>
                    </a:srgbClr>
                  </a:outerShdw>
                </a:effectLst>
                <a:latin typeface="Calibri" panose="020F0502020204030204" pitchFamily="34" charset="0"/>
              </a:rPr>
              <a:t> that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have</a:t>
            </a:r>
            <a:r>
              <a:rPr lang="en-US" sz="3600" dirty="0">
                <a:effectLst>
                  <a:outerShdw blurRad="38100" dist="38100" dir="2700000" algn="tl">
                    <a:srgbClr val="000000">
                      <a:alpha val="43137"/>
                    </a:srgbClr>
                  </a:outerShdw>
                </a:effectLst>
                <a:latin typeface="Calibri" panose="020F0502020204030204" pitchFamily="34" charset="0"/>
              </a:rPr>
              <a:t> eternal life.”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07B4B8FC-A22A-422E-9511-D46C4B9AA4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514600"/>
            <a:ext cx="3048000" cy="2286000"/>
          </a:xfrm>
          <a:prstGeom prst="rect">
            <a:avLst/>
          </a:prstGeom>
        </p:spPr>
      </p:pic>
    </p:spTree>
    <p:extLst>
      <p:ext uri="{BB962C8B-B14F-4D97-AF65-F5344CB8AC3E}">
        <p14:creationId xmlns:p14="http://schemas.microsoft.com/office/powerpoint/2010/main" val="2855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effectLst>
                  <a:outerShdw blurRad="38100" dist="38100" dir="2700000" algn="tl">
                    <a:srgbClr val="000000">
                      <a:alpha val="43137"/>
                    </a:srgbClr>
                  </a:outerShdw>
                </a:effectLst>
              </a:rPr>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38100" y="1607270"/>
            <a:ext cx="9067800" cy="500092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rPr>
              <a:t>“In the first chapter of Numbers we are told that only those Israelites who could ‘declare their pedigree’ might be numbered among the men of war; and in the second chapter of Ezra no one who could not ‘find his register’ and ‘reckon his genealogy,’ was allowed to exercise the office of priest. Any doubts and uncertainties on these points made them ‘as polluted,’ and consequently unfit to serve (see Num. 1:2, 17, 18; 2:2; Ezra 2:62, 63). I believe the same thing is also true of Christians now. We can neither be numbered among the Lord's soldiers, nor enter into priestly relations with Him, until we also can ‘declare our pedigree’ as children of God, and ‘reckon our genealogy’ as being born of Him.”</a:t>
            </a:r>
          </a:p>
        </p:txBody>
      </p:sp>
      <p:sp>
        <p:nvSpPr>
          <p:cNvPr id="6" name="Rectangle 2"/>
          <p:cNvSpPr>
            <a:spLocks noChangeArrowheads="1"/>
          </p:cNvSpPr>
          <p:nvPr/>
        </p:nvSpPr>
        <p:spPr bwMode="auto">
          <a:xfrm>
            <a:off x="1951798" y="235670"/>
            <a:ext cx="5240405" cy="1257228"/>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Hannah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Whitall</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Smith</a:t>
            </a:r>
          </a:p>
          <a:p>
            <a:pPr algn="ctr">
              <a:defRPr/>
            </a:pPr>
            <a:r>
              <a:rPr lang="en-US" sz="2400" kern="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2000" i="1" kern="0" dirty="0">
                <a:effectLst>
                  <a:outerShdw blurRad="38100" dist="38100" dir="2700000" algn="tl">
                    <a:srgbClr val="000000">
                      <a:alpha val="43137"/>
                    </a:srgbClr>
                  </a:outerShdw>
                </a:effectLst>
                <a:latin typeface="Calibri" panose="020F0502020204030204" pitchFamily="34" charset="0"/>
              </a:rPr>
              <a:t>Every-Day Religion: The Common Sense Teaching of the Bible </a:t>
            </a:r>
            <a:r>
              <a:rPr lang="en-US" sz="2000" kern="0" dirty="0">
                <a:effectLst>
                  <a:outerShdw blurRad="38100" dist="38100" dir="2700000" algn="tl">
                    <a:srgbClr val="000000">
                      <a:alpha val="43137"/>
                    </a:srgbClr>
                  </a:outerShdw>
                </a:effectLst>
                <a:latin typeface="Calibri" panose="020F0502020204030204" pitchFamily="34" charset="0"/>
              </a:rPr>
              <a:t>(1893), p. 5.</a:t>
            </a:r>
            <a:endParaRPr lang="en-US" sz="2400" kern="0" dirty="0">
              <a:effectLst>
                <a:outerShdw blurRad="38100" dist="38100" dir="2700000" algn="tl">
                  <a:srgbClr val="000000">
                    <a:alpha val="43137"/>
                  </a:srgbClr>
                </a:outerShdw>
              </a:effectLst>
              <a:latin typeface="Calibri" panose="020F0502020204030204" pitchFamily="34" charset="0"/>
            </a:endParaRPr>
          </a:p>
        </p:txBody>
      </p:sp>
      <p:pic>
        <p:nvPicPr>
          <p:cNvPr id="59394" name="Picture 2" descr="https://www.raptureready.com/resource/smith/smit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951" y="121298"/>
            <a:ext cx="798020" cy="1097280"/>
          </a:xfrm>
          <a:prstGeom prst="rect">
            <a:avLst/>
          </a:prstGeom>
          <a:noFill/>
        </p:spPr>
      </p:pic>
    </p:spTree>
    <p:extLst>
      <p:ext uri="{BB962C8B-B14F-4D97-AF65-F5344CB8AC3E}">
        <p14:creationId xmlns:p14="http://schemas.microsoft.com/office/powerpoint/2010/main" val="3696848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28600"/>
            <a:ext cx="82296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DTS Doctrinal Statement</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Article XI—Assurance</a:t>
            </a:r>
          </a:p>
        </p:txBody>
      </p:sp>
      <p:sp>
        <p:nvSpPr>
          <p:cNvPr id="11267" name="Content Placeholder 2"/>
          <p:cNvSpPr>
            <a:spLocks noGrp="1"/>
          </p:cNvSpPr>
          <p:nvPr>
            <p:ph idx="1"/>
          </p:nvPr>
        </p:nvSpPr>
        <p:spPr>
          <a:xfrm>
            <a:off x="76200" y="1600200"/>
            <a:ext cx="8991600" cy="4648200"/>
          </a:xfrm>
        </p:spPr>
        <p:txBody>
          <a:bodyPr>
            <a:noAutofit/>
          </a:bodyPr>
          <a:lstStyle/>
          <a:p>
            <a:pPr marL="0" indent="0" algn="just" fontAlgn="auto">
              <a:spcBef>
                <a:spcPts val="0"/>
              </a:spcBef>
              <a:spcAft>
                <a:spcPts val="2400"/>
              </a:spcAft>
              <a:buFont typeface="Arial" panose="020B0604020202020204" pitchFamily="34" charset="0"/>
              <a:buNone/>
              <a:defRPr/>
            </a:pPr>
            <a:r>
              <a:rPr lang="en-US" dirty="0">
                <a:effectLst>
                  <a:outerShdw blurRad="38100" dist="38100" dir="2700000" algn="tl">
                    <a:srgbClr val="000000">
                      <a:alpha val="43137"/>
                    </a:srgbClr>
                  </a:outerShdw>
                </a:effectLst>
                <a:cs typeface="Calibri" panose="020F0502020204030204" pitchFamily="34" charset="0"/>
              </a:rPr>
              <a:t>“We believe it is the privilege, not only of some, but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all</a:t>
            </a:r>
            <a:r>
              <a:rPr lang="en-US" dirty="0">
                <a:effectLst>
                  <a:outerShdw blurRad="38100" dist="38100" dir="2700000" algn="tl">
                    <a:srgbClr val="000000">
                      <a:alpha val="43137"/>
                    </a:srgbClr>
                  </a:outerShdw>
                </a:effectLst>
                <a:cs typeface="Calibri" panose="020F0502020204030204" pitchFamily="34" charset="0"/>
              </a:rPr>
              <a:t> by the Spirit through faith who are born again in Christ as revealed in the Scriptures, to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assured</a:t>
            </a:r>
            <a:r>
              <a:rPr lang="en-US" dirty="0">
                <a:effectLst>
                  <a:outerShdw blurRad="38100" dist="38100" dir="2700000" algn="tl">
                    <a:srgbClr val="000000">
                      <a:alpha val="43137"/>
                    </a:srgbClr>
                  </a:outerShdw>
                </a:effectLst>
                <a:cs typeface="Calibri" panose="020F0502020204030204" pitchFamily="34" charset="0"/>
              </a:rPr>
              <a:t> of their salvation from the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very day</a:t>
            </a:r>
            <a:r>
              <a:rPr lang="en-US" dirty="0">
                <a:effectLst>
                  <a:outerShdw blurRad="38100" dist="38100" dir="2700000" algn="tl">
                    <a:srgbClr val="000000">
                      <a:alpha val="43137"/>
                    </a:srgbClr>
                  </a:outerShdw>
                </a:effectLst>
                <a:cs typeface="Calibri" panose="020F0502020204030204" pitchFamily="34" charset="0"/>
              </a:rPr>
              <a:t> they take Him to be their Savior and that this assurance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not</a:t>
            </a:r>
            <a:r>
              <a:rPr lang="en-US" dirty="0">
                <a:effectLst>
                  <a:outerShdw blurRad="38100" dist="38100" dir="2700000" algn="tl">
                    <a:srgbClr val="000000">
                      <a:alpha val="43137"/>
                    </a:srgbClr>
                  </a:outerShdw>
                </a:effectLst>
                <a:cs typeface="Calibri" panose="020F0502020204030204" pitchFamily="34" charset="0"/>
              </a:rPr>
              <a:t> founded upon any fancied discovery of their own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worthiness</a:t>
            </a:r>
            <a:r>
              <a:rPr lang="en-US" dirty="0">
                <a:effectLst>
                  <a:outerShdw blurRad="38100" dist="38100" dir="2700000" algn="tl">
                    <a:srgbClr val="000000">
                      <a:alpha val="43137"/>
                    </a:srgbClr>
                  </a:outerShdw>
                </a:effectLst>
                <a:cs typeface="Calibri" panose="020F0502020204030204" pitchFamily="34" charset="0"/>
              </a:rPr>
              <a:t> or fitness, but wholly upon the testimony of God in His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written Word</a:t>
            </a:r>
            <a:r>
              <a:rPr lang="en-US" dirty="0">
                <a:effectLst>
                  <a:outerShdw blurRad="38100" dist="38100" dir="2700000" algn="tl">
                    <a:srgbClr val="000000">
                      <a:alpha val="43137"/>
                    </a:srgbClr>
                  </a:outerShdw>
                </a:effectLst>
                <a:cs typeface="Calibri" panose="020F0502020204030204" pitchFamily="34" charset="0"/>
              </a:rPr>
              <a:t>, exciting within His children filial love...”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1791092"/>
            <a:ext cx="1946246"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2184274" y="1587632"/>
            <a:ext cx="6872531" cy="4279768"/>
          </a:xfrm>
        </p:spPr>
        <p:txBody>
          <a:bodyPr/>
          <a:lstStyle/>
          <a:p>
            <a:pPr marL="0" indent="0" algn="just" eaLnBrk="1" hangingPunct="1">
              <a:buFont typeface="Arial" panose="020B0604020202020204" pitchFamily="34" charset="0"/>
              <a:buNone/>
              <a:defRPr/>
            </a:pPr>
            <a:r>
              <a:rPr lang="en-US" altLang="en-US" dirty="0">
                <a:solidFill>
                  <a:prstClr val="white"/>
                </a:solidFill>
                <a:effectLst>
                  <a:outerShdw blurRad="38100" dist="38100" dir="2700000" algn="tl">
                    <a:srgbClr val="000000">
                      <a:alpha val="43137"/>
                    </a:srgbClr>
                  </a:outerShdw>
                </a:effectLst>
              </a:rPr>
              <a:t>“There is a normal Christian experience. There are new and blessed emotions and desires. Old things do pass away; and behold all things do become new; but </a:t>
            </a:r>
            <a:r>
              <a:rPr lang="en-US" altLang="en-US" b="1" i="1" u="sng" dirty="0">
                <a:solidFill>
                  <a:srgbClr val="FFFFCC"/>
                </a:solidFill>
                <a:effectLst>
                  <a:outerShdw blurRad="38100" dist="38100" dir="2700000" algn="tl">
                    <a:srgbClr val="000000">
                      <a:alpha val="43137"/>
                    </a:srgbClr>
                  </a:outerShdw>
                </a:effectLst>
              </a:rPr>
              <a:t>all such experiences are but  secondary evidences</a:t>
            </a:r>
            <a:r>
              <a:rPr lang="en-US" altLang="en-US"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p>
        </p:txBody>
      </p:sp>
      <p:sp>
        <p:nvSpPr>
          <p:cNvPr id="5" name="Rectangle 4"/>
          <p:cNvSpPr/>
          <p:nvPr/>
        </p:nvSpPr>
        <p:spPr>
          <a:xfrm>
            <a:off x="1485900" y="242359"/>
            <a:ext cx="6172200" cy="1215717"/>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defRPr/>
            </a:pPr>
            <a:r>
              <a:rPr lang="en-US" altLang="en-US" sz="1600" i="1" kern="0" dirty="0">
                <a:effectLst>
                  <a:outerShdw blurRad="38100" dist="38100" dir="2700000" algn="tl">
                    <a:srgbClr val="000000">
                      <a:alpha val="43137"/>
                    </a:srgbClr>
                  </a:outerShdw>
                </a:effectLst>
                <a:latin typeface="Calibri" panose="020F0502020204030204" pitchFamily="34" charset="0"/>
                <a:ea typeface="+mj-ea"/>
                <a:cs typeface="+mj-cs"/>
              </a:rPr>
              <a:t>Salvation: A Clear Doctrinal Analysis</a:t>
            </a:r>
            <a:r>
              <a:rPr lang="en-US" altLang="en-US" sz="1600" kern="0" dirty="0">
                <a:effectLst>
                  <a:outerShdw blurRad="38100" dist="38100" dir="2700000" algn="tl">
                    <a:srgbClr val="000000">
                      <a:alpha val="43137"/>
                    </a:srgbClr>
                  </a:outerShdw>
                </a:effectLst>
                <a:latin typeface="Calibri" panose="020F0502020204030204" pitchFamily="34" charset="0"/>
                <a:ea typeface="+mj-ea"/>
                <a:cs typeface="+mj-cs"/>
              </a:rPr>
              <a:t> </a:t>
            </a:r>
            <a:br>
              <a:rPr lang="en-US" altLang="en-US" sz="1600" kern="0" dirty="0">
                <a:effectLst>
                  <a:outerShdw blurRad="38100" dist="38100" dir="2700000" algn="tl">
                    <a:srgbClr val="000000">
                      <a:alpha val="43137"/>
                    </a:srgbClr>
                  </a:outerShdw>
                </a:effectLst>
                <a:latin typeface="Calibri" panose="020F0502020204030204" pitchFamily="34" charset="0"/>
                <a:ea typeface="+mj-ea"/>
                <a:cs typeface="+mj-cs"/>
              </a:rPr>
            </a:br>
            <a:r>
              <a:rPr lang="en-US" altLang="en-US" sz="1600" kern="0" dirty="0">
                <a:effectLst>
                  <a:outerShdw blurRad="38100" dist="38100" dir="2700000" algn="tl">
                    <a:srgbClr val="000000">
                      <a:alpha val="43137"/>
                    </a:srgbClr>
                  </a:outerShdw>
                </a:effectLst>
                <a:latin typeface="Calibri" panose="020F0502020204030204" pitchFamily="34" charset="0"/>
                <a:ea typeface="+mj-ea"/>
                <a:cs typeface="+mj-cs"/>
              </a:rPr>
              <a:t>(Grand Rapids: Zondervan, 1977), 60. Italics added</a:t>
            </a:r>
            <a:endParaRPr lang="en-US" sz="3600" dirty="0">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80690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3505200" y="1668482"/>
            <a:ext cx="5410200" cy="3046988"/>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840930"/>
            <a:ext cx="2685068" cy="364826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0" y="232938"/>
            <a:ext cx="9144000" cy="1215717"/>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John Piper</a:t>
            </a:r>
          </a:p>
          <a:p>
            <a:pPr algn="ctr">
              <a:defRPr/>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John Piper and Pastoral Staff, TULIP: What We Believe about the Five Points of Calvinism: Position Paper of the Pastoral Staff (Desiring God Ministries, 1997), 25, cited in Dave Hunt, What Love is This?, 379.</a:t>
            </a:r>
          </a:p>
        </p:txBody>
      </p:sp>
    </p:spTree>
    <p:extLst>
      <p:ext uri="{BB962C8B-B14F-4D97-AF65-F5344CB8AC3E}">
        <p14:creationId xmlns:p14="http://schemas.microsoft.com/office/powerpoint/2010/main" val="2201250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188936"/>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FCE41F08-2476-4367-83E8-79628D1D75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937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4:3-4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time will come when they will not endure sound doctrine; 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wanting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have their ears tickled, they will accumulate for themselves teachers in accordance to their own desires,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turn away their ears from the truth and will turn aside to myths.”</a:t>
            </a:r>
          </a:p>
        </p:txBody>
      </p:sp>
    </p:spTree>
    <p:extLst>
      <p:ext uri="{BB962C8B-B14F-4D97-AF65-F5344CB8AC3E}">
        <p14:creationId xmlns:p14="http://schemas.microsoft.com/office/powerpoint/2010/main" val="25532398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F2FBC80D-DD84-40A3-B3BE-41E0288A08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695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204488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89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32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7626</TotalTime>
  <Words>2868</Words>
  <Application>Microsoft Office PowerPoint</Application>
  <PresentationFormat>On-screen Show (4:3)</PresentationFormat>
  <Paragraphs>358</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Times New Roman</vt:lpstr>
      <vt:lpstr>Wingdings</vt:lpstr>
      <vt:lpstr>Azure</vt:lpstr>
      <vt:lpstr>PowerPoint Presentation</vt:lpstr>
      <vt:lpstr>Areas of Systematic Theology</vt:lpstr>
      <vt:lpstr>Ecclesiology Overview</vt:lpstr>
      <vt:lpstr>VII. Purposes of the Local Church</vt:lpstr>
      <vt:lpstr>Spiritual Gifts</vt:lpstr>
      <vt:lpstr>Four Questions</vt:lpstr>
      <vt:lpstr>Four Questions</vt:lpstr>
      <vt:lpstr>Four Questions</vt:lpstr>
      <vt:lpstr>The Case for Selective Cessationism</vt:lpstr>
      <vt:lpstr>The Case for Selective Cessationism</vt:lpstr>
      <vt:lpstr>The 7 Disputed Gifts</vt:lpstr>
      <vt:lpstr>Two Camps</vt:lpstr>
      <vt:lpstr>PowerPoint Presentation</vt:lpstr>
      <vt:lpstr>The Case for Selective Cessationism</vt:lpstr>
      <vt:lpstr>The Case for Selective Cessationism</vt:lpstr>
      <vt:lpstr>The Case for Selective Cessationism</vt:lpstr>
      <vt:lpstr>IV. Proper Operation of the Sign &amp; Revelatory Gifts</vt:lpstr>
      <vt:lpstr>A. Proper Rules for Prophecy</vt:lpstr>
      <vt:lpstr>B. 10 Proper Rules for Tongues</vt:lpstr>
      <vt:lpstr>The Case for Selective Cessationism</vt:lpstr>
      <vt:lpstr>PowerPoint Presentation</vt:lpstr>
      <vt:lpstr>PowerPoint Presentation</vt:lpstr>
      <vt:lpstr>Satanic/Demonic Miracles</vt:lpstr>
      <vt:lpstr>PowerPoint Presentation</vt:lpstr>
      <vt:lpstr>I. Proper Rules for Prophecy</vt:lpstr>
      <vt:lpstr>PowerPoint Presentation</vt:lpstr>
      <vt:lpstr>PowerPoint Presentation</vt:lpstr>
      <vt:lpstr>The Case for Selective Cessationism</vt:lpstr>
      <vt:lpstr>PowerPoint Presentation</vt:lpstr>
      <vt:lpstr>PowerPoint Presentation</vt:lpstr>
      <vt:lpstr>Popularity of the Charismatic Movement?</vt:lpstr>
      <vt:lpstr>Popularity of the Charismatic Movement?</vt:lpstr>
      <vt:lpstr> 1. Attracts those who are drawn to miraculous experiences rather than simple trust in Christ &amp; His Word </vt:lpstr>
      <vt:lpstr>PowerPoint Presentation</vt:lpstr>
      <vt:lpstr>Popularity of the Charismatic Movement?</vt:lpstr>
      <vt:lpstr>Popularity of the Charismatic Movement?</vt:lpstr>
      <vt:lpstr>PowerPoint Presentation</vt:lpstr>
      <vt:lpstr>Popularity of the Charismatic Movement?</vt:lpstr>
      <vt:lpstr>PowerPoint Presentation</vt:lpstr>
      <vt:lpstr> The Assurance Of Salvation Is Possible  (1 John 5:14) </vt:lpstr>
      <vt:lpstr> The Assurance Of Salvation Is Possible  (1 John 5:14) </vt:lpstr>
      <vt:lpstr> The Assurance Of Salvation Is Possible  (1 John 5:14) </vt:lpstr>
      <vt:lpstr>PowerPoint Presentation</vt:lpstr>
      <vt:lpstr> The Assurance Of Salvation Is Possible  (1 John 5:14) </vt:lpstr>
      <vt:lpstr> The Assurance Of Salvation Is Possible  (1 John 5:14) </vt:lpstr>
      <vt:lpstr>PowerPoint Presentation</vt:lpstr>
      <vt:lpstr>Biblical Hope</vt:lpstr>
      <vt:lpstr> The Assurance Of Salvation Is Possible  (1 John 5:14) </vt:lpstr>
      <vt:lpstr>PowerPoint Presentation</vt:lpstr>
      <vt:lpstr>PowerPoint Presentation</vt:lpstr>
      <vt:lpstr>DTS Doctrinal Statement Article XI—Assurance</vt:lpstr>
      <vt:lpstr>PowerPoint Presentation</vt:lpstr>
      <vt:lpstr>PowerPoint Presentation</vt:lpstr>
      <vt:lpstr>Popularity of the Charismatic Movement?</vt:lpstr>
      <vt:lpstr>PowerPoint Presentation</vt:lpstr>
      <vt:lpstr>Popularity of the Charismatic Movement?</vt:lpstr>
      <vt:lpstr>Conclusion</vt:lpstr>
      <vt:lpstr>Four Questions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anne woods</cp:lastModifiedBy>
  <cp:revision>789</cp:revision>
  <cp:lastPrinted>2018-06-27T16:02:02Z</cp:lastPrinted>
  <dcterms:created xsi:type="dcterms:W3CDTF">2009-02-28T19:27:16Z</dcterms:created>
  <dcterms:modified xsi:type="dcterms:W3CDTF">2018-08-26T00:18:13Z</dcterms:modified>
</cp:coreProperties>
</file>