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4"/>
  </p:notesMasterIdLst>
  <p:handoutMasterIdLst>
    <p:handoutMasterId r:id="rId65"/>
  </p:handoutMasterIdLst>
  <p:sldIdLst>
    <p:sldId id="2067" r:id="rId2"/>
    <p:sldId id="963" r:id="rId3"/>
    <p:sldId id="3944" r:id="rId4"/>
    <p:sldId id="3860" r:id="rId5"/>
    <p:sldId id="3960" r:id="rId6"/>
    <p:sldId id="4239" r:id="rId7"/>
    <p:sldId id="492" r:id="rId8"/>
    <p:sldId id="538" r:id="rId9"/>
    <p:sldId id="4161" r:id="rId10"/>
    <p:sldId id="4193" r:id="rId11"/>
    <p:sldId id="4214" r:id="rId12"/>
    <p:sldId id="4240" r:id="rId13"/>
    <p:sldId id="4279" r:id="rId14"/>
    <p:sldId id="4303" r:id="rId15"/>
    <p:sldId id="4162" r:id="rId16"/>
    <p:sldId id="4324" r:id="rId17"/>
    <p:sldId id="4163" r:id="rId18"/>
    <p:sldId id="4325" r:id="rId19"/>
    <p:sldId id="4152" r:id="rId20"/>
    <p:sldId id="4300" r:id="rId21"/>
    <p:sldId id="4326" r:id="rId22"/>
    <p:sldId id="4331" r:id="rId23"/>
    <p:sldId id="4327" r:id="rId24"/>
    <p:sldId id="4328" r:id="rId25"/>
    <p:sldId id="4329" r:id="rId26"/>
    <p:sldId id="4330" r:id="rId27"/>
    <p:sldId id="4313" r:id="rId28"/>
    <p:sldId id="4314" r:id="rId29"/>
    <p:sldId id="4315" r:id="rId30"/>
    <p:sldId id="4080" r:id="rId31"/>
    <p:sldId id="4316" r:id="rId32"/>
    <p:sldId id="3867" r:id="rId33"/>
    <p:sldId id="4317" r:id="rId34"/>
    <p:sldId id="4205" r:id="rId35"/>
    <p:sldId id="4318" r:id="rId36"/>
    <p:sldId id="4319" r:id="rId37"/>
    <p:sldId id="959" r:id="rId38"/>
    <p:sldId id="4259" r:id="rId39"/>
    <p:sldId id="579" r:id="rId40"/>
    <p:sldId id="4309" r:id="rId41"/>
    <p:sldId id="730" r:id="rId42"/>
    <p:sldId id="4500" r:id="rId43"/>
    <p:sldId id="4310" r:id="rId44"/>
    <p:sldId id="4213" r:id="rId45"/>
    <p:sldId id="4180" r:id="rId46"/>
    <p:sldId id="4262" r:id="rId47"/>
    <p:sldId id="4501" r:id="rId48"/>
    <p:sldId id="4502" r:id="rId49"/>
    <p:sldId id="1447" r:id="rId50"/>
    <p:sldId id="1439" r:id="rId51"/>
    <p:sldId id="1448" r:id="rId52"/>
    <p:sldId id="4504" r:id="rId53"/>
    <p:sldId id="1449" r:id="rId54"/>
    <p:sldId id="1450" r:id="rId55"/>
    <p:sldId id="1451" r:id="rId56"/>
    <p:sldId id="1452" r:id="rId57"/>
    <p:sldId id="4503" r:id="rId58"/>
    <p:sldId id="4311" r:id="rId59"/>
    <p:sldId id="4192" r:id="rId60"/>
    <p:sldId id="2248" r:id="rId61"/>
    <p:sldId id="4312" r:id="rId62"/>
    <p:sldId id="3488" r:id="rId63"/>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FFFF99"/>
    <a:srgbClr val="0000CC"/>
    <a:srgbClr val="A50021"/>
    <a:srgbClr val="000066"/>
    <a:srgbClr val="33CC33"/>
    <a:srgbClr val="FF00FF"/>
    <a:srgbClr val="CCCCFF"/>
    <a:srgbClr val="0000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1654" autoAdjust="0"/>
  </p:normalViewPr>
  <p:slideViewPr>
    <p:cSldViewPr>
      <p:cViewPr varScale="1">
        <p:scale>
          <a:sx n="105" d="100"/>
          <a:sy n="105"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fld id="{EE6F0C23-484F-41FC-B4E1-0436582C60C5}" type="datetime1">
              <a:rPr lang="en-US" smtClean="0">
                <a:latin typeface="Calibri" panose="020F0502020204030204" pitchFamily="34" charset="0"/>
                <a:cs typeface="Calibri" panose="020F0502020204030204" pitchFamily="34" charset="0"/>
              </a:rPr>
              <a:t>8/25/2018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fld id="{0F6AA0AE-7CD5-4F16-ABCB-735DB84D759A}" type="datetime1">
              <a:rPr lang="en-US" smtClean="0"/>
              <a:t>8/25/2018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55F2EEBD-C6F5-4EB9-A959-F2872AB3B627}"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8</a:t>
            </a:fld>
            <a:endParaRPr lang="en-US" altLang="en-US" dirty="0"/>
          </a:p>
        </p:txBody>
      </p:sp>
    </p:spTree>
    <p:extLst>
      <p:ext uri="{BB962C8B-B14F-4D97-AF65-F5344CB8AC3E}">
        <p14:creationId xmlns:p14="http://schemas.microsoft.com/office/powerpoint/2010/main" val="3419668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58</a:t>
            </a:fld>
            <a:endParaRPr lang="en-US" altLang="en-US" dirty="0"/>
          </a:p>
        </p:txBody>
      </p:sp>
    </p:spTree>
    <p:extLst>
      <p:ext uri="{BB962C8B-B14F-4D97-AF65-F5344CB8AC3E}">
        <p14:creationId xmlns:p14="http://schemas.microsoft.com/office/powerpoint/2010/main" val="2113142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61</a:t>
            </a:fld>
            <a:endParaRPr lang="en-US" altLang="en-US" dirty="0"/>
          </a:p>
        </p:txBody>
      </p:sp>
    </p:spTree>
    <p:extLst>
      <p:ext uri="{BB962C8B-B14F-4D97-AF65-F5344CB8AC3E}">
        <p14:creationId xmlns:p14="http://schemas.microsoft.com/office/powerpoint/2010/main" val="3071776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15</a:t>
            </a:fld>
            <a:endParaRPr lang="en-US" altLang="en-US" dirty="0"/>
          </a:p>
        </p:txBody>
      </p:sp>
    </p:spTree>
    <p:extLst>
      <p:ext uri="{BB962C8B-B14F-4D97-AF65-F5344CB8AC3E}">
        <p14:creationId xmlns:p14="http://schemas.microsoft.com/office/powerpoint/2010/main" val="2183958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16</a:t>
            </a:fld>
            <a:endParaRPr lang="en-US" altLang="en-US" dirty="0"/>
          </a:p>
        </p:txBody>
      </p:sp>
    </p:spTree>
    <p:extLst>
      <p:ext uri="{BB962C8B-B14F-4D97-AF65-F5344CB8AC3E}">
        <p14:creationId xmlns:p14="http://schemas.microsoft.com/office/powerpoint/2010/main" val="3444861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18</a:t>
            </a:fld>
            <a:endParaRPr lang="en-US" altLang="en-US" dirty="0"/>
          </a:p>
        </p:txBody>
      </p:sp>
    </p:spTree>
    <p:extLst>
      <p:ext uri="{BB962C8B-B14F-4D97-AF65-F5344CB8AC3E}">
        <p14:creationId xmlns:p14="http://schemas.microsoft.com/office/powerpoint/2010/main" val="214646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24</a:t>
            </a:fld>
            <a:endParaRPr lang="en-US" altLang="en-US" dirty="0"/>
          </a:p>
        </p:txBody>
      </p:sp>
    </p:spTree>
    <p:extLst>
      <p:ext uri="{BB962C8B-B14F-4D97-AF65-F5344CB8AC3E}">
        <p14:creationId xmlns:p14="http://schemas.microsoft.com/office/powerpoint/2010/main" val="635642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25</a:t>
            </a:fld>
            <a:endParaRPr lang="en-US" altLang="en-US" dirty="0"/>
          </a:p>
        </p:txBody>
      </p:sp>
    </p:spTree>
    <p:extLst>
      <p:ext uri="{BB962C8B-B14F-4D97-AF65-F5344CB8AC3E}">
        <p14:creationId xmlns:p14="http://schemas.microsoft.com/office/powerpoint/2010/main" val="33226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26</a:t>
            </a:fld>
            <a:endParaRPr lang="en-US" altLang="en-US" dirty="0"/>
          </a:p>
        </p:txBody>
      </p:sp>
    </p:spTree>
    <p:extLst>
      <p:ext uri="{BB962C8B-B14F-4D97-AF65-F5344CB8AC3E}">
        <p14:creationId xmlns:p14="http://schemas.microsoft.com/office/powerpoint/2010/main" val="2882403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40</a:t>
            </a:fld>
            <a:endParaRPr lang="en-US" altLang="en-US" dirty="0"/>
          </a:p>
        </p:txBody>
      </p:sp>
    </p:spTree>
    <p:extLst>
      <p:ext uri="{BB962C8B-B14F-4D97-AF65-F5344CB8AC3E}">
        <p14:creationId xmlns:p14="http://schemas.microsoft.com/office/powerpoint/2010/main" val="1619423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endParaRPr lang="en-US" dirty="0"/>
          </a:p>
        </p:txBody>
      </p:sp>
      <p:sp>
        <p:nvSpPr>
          <p:cNvPr id="5" name="Date Placeholder 4"/>
          <p:cNvSpPr>
            <a:spLocks noGrp="1"/>
          </p:cNvSpPr>
          <p:nvPr>
            <p:ph type="dt" idx="11"/>
          </p:nvPr>
        </p:nvSpPr>
        <p:spPr/>
        <p:txBody>
          <a:bodyPr/>
          <a:lstStyle/>
          <a:p>
            <a:pPr>
              <a:defRPr/>
            </a:pPr>
            <a:fld id="{2670D747-AD32-4E7D-84B4-F5484BFD0D39}" type="datetime1">
              <a:rPr lang="en-US" smtClean="0"/>
              <a:t>8/25/2018</a:t>
            </a:fld>
            <a:endParaRPr lang="en-US" dirty="0"/>
          </a:p>
        </p:txBody>
      </p:sp>
      <p:sp>
        <p:nvSpPr>
          <p:cNvPr id="6" name="Footer Placeholder 5"/>
          <p:cNvSpPr>
            <a:spLocks noGrp="1"/>
          </p:cNvSpPr>
          <p:nvPr>
            <p:ph type="ftr" sz="quarter" idx="12"/>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13"/>
          </p:nvPr>
        </p:nvSpPr>
        <p:spPr/>
        <p:txBody>
          <a:bodyPr/>
          <a:lstStyle/>
          <a:p>
            <a:pPr>
              <a:defRPr/>
            </a:pPr>
            <a:fld id="{F3584848-F49B-4589-80F1-8AC4D2C6A1D1}" type="slidenum">
              <a:rPr lang="en-US" altLang="en-US" smtClean="0"/>
              <a:pPr>
                <a:defRPr/>
              </a:pPr>
              <a:t>43</a:t>
            </a:fld>
            <a:endParaRPr lang="en-US" altLang="en-US" dirty="0"/>
          </a:p>
        </p:txBody>
      </p:sp>
    </p:spTree>
    <p:extLst>
      <p:ext uri="{BB962C8B-B14F-4D97-AF65-F5344CB8AC3E}">
        <p14:creationId xmlns:p14="http://schemas.microsoft.com/office/powerpoint/2010/main" val="175435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a:extLst>
              <a:ext uri="{FF2B5EF4-FFF2-40B4-BE49-F238E27FC236}">
                <a16:creationId xmlns:a16="http://schemas.microsoft.com/office/drawing/2014/main" id="{519FA5C6-8B19-423F-BCBC-5EA426BA5822}"/>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95E6AD2D-68AA-462F-8A8A-5DE91022FE3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8">
            <a:extLst>
              <a:ext uri="{FF2B5EF4-FFF2-40B4-BE49-F238E27FC236}">
                <a16:creationId xmlns:a16="http://schemas.microsoft.com/office/drawing/2014/main" id="{A04F76E8-1C71-4DE0-8A97-DB4214AF7F25}"/>
              </a:ext>
            </a:extLst>
          </p:cNvPr>
          <p:cNvSpPr>
            <a:spLocks noGrp="1" noChangeArrowheads="1"/>
          </p:cNvSpPr>
          <p:nvPr>
            <p:ph type="sldNum" sz="quarter" idx="12"/>
          </p:nvPr>
        </p:nvSpPr>
        <p:spPr/>
        <p:txBody>
          <a:bodyPr/>
          <a:lstStyle>
            <a:lvl1pPr>
              <a:defRPr/>
            </a:lvl1pPr>
          </a:lstStyle>
          <a:p>
            <a:fld id="{3C8BDF75-FAFD-4772-87A3-AE2DDCF0B1C1}" type="slidenum">
              <a:rPr lang="en-US" altLang="en-US"/>
              <a:pPr/>
              <a:t>‹#›</a:t>
            </a:fld>
            <a:endParaRPr lang="en-US" altLang="en-US"/>
          </a:p>
        </p:txBody>
      </p:sp>
    </p:spTree>
    <p:extLst>
      <p:ext uri="{BB962C8B-B14F-4D97-AF65-F5344CB8AC3E}">
        <p14:creationId xmlns:p14="http://schemas.microsoft.com/office/powerpoint/2010/main" val="4103847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8/25/2018</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3062948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 id="2147483915"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2855143047"/>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Ephesus</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Loveless</a:t>
                      </a:r>
                    </a:p>
                  </a:txBody>
                  <a:tcPr marT="45713" marB="45713" anchor="ctr" horzOverflow="overflow">
                    <a:solidFill>
                      <a:srgbClr val="FFFFCC"/>
                    </a:solidFill>
                  </a:tcPr>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8451193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89484304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Smyrna</a:t>
                      </a:r>
                    </a:p>
                  </a:txBody>
                  <a:tcPr marT="45713" marB="4571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2:8-11</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Persecuted</a:t>
                      </a:r>
                    </a:p>
                  </a:txBody>
                  <a:tcPr marT="45713" marB="45713" anchor="ctr" horzOverflow="overflow">
                    <a:solidFill>
                      <a:srgbClr val="FFFFCC"/>
                    </a:solidFill>
                  </a:tcPr>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9107289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001014225"/>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Pergamum</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2:12-17</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Compromised</a:t>
                      </a:r>
                    </a:p>
                  </a:txBody>
                  <a:tcPr marT="45713" marB="45713" anchor="ctr" horzOverflow="overflow">
                    <a:solidFill>
                      <a:srgbClr val="FFFFCC"/>
                    </a:solidFill>
                  </a:tcPr>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3286998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000969200"/>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Thyatira</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2:18-29</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defRPr/>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Corrupt</a:t>
                      </a:r>
                    </a:p>
                  </a:txBody>
                  <a:tcPr marT="45713" marB="45713" anchor="ctr" horzOverflow="overflow">
                    <a:solidFill>
                      <a:srgbClr val="FFFFCC"/>
                    </a:solidFill>
                  </a:tcPr>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481889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1352388661"/>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Sardis</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         </a:t>
                      </a: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3:1-6</a:t>
                      </a:r>
                    </a:p>
                  </a:txBody>
                  <a:tcPr marT="45713" marB="45713" anchor="ctr" horzOverflow="overflow">
                    <a:solidFill>
                      <a:srgbClr val="FFFFCC"/>
                    </a:solidFill>
                  </a:tcPr>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sng"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Dead</a:t>
                      </a:r>
                    </a:p>
                  </a:txBody>
                  <a:tcPr marT="45713" marB="45713" anchor="ctr" horzOverflow="overflow">
                    <a:solidFill>
                      <a:srgbClr val="FFFFCC"/>
                    </a:solidFill>
                  </a:tcPr>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3933902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714625"/>
            <a:ext cx="3979333" cy="2238375"/>
          </a:xfrm>
          <a:prstGeom prst="rect">
            <a:avLst/>
          </a:prstGeom>
        </p:spPr>
      </p:pic>
    </p:spTree>
    <p:extLst>
      <p:ext uri="{BB962C8B-B14F-4D97-AF65-F5344CB8AC3E}">
        <p14:creationId xmlns:p14="http://schemas.microsoft.com/office/powerpoint/2010/main" val="255011054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714625"/>
            <a:ext cx="3979333" cy="2238375"/>
          </a:xfrm>
          <a:prstGeom prst="rect">
            <a:avLst/>
          </a:prstGeom>
        </p:spPr>
      </p:pic>
    </p:spTree>
    <p:extLst>
      <p:ext uri="{BB962C8B-B14F-4D97-AF65-F5344CB8AC3E}">
        <p14:creationId xmlns:p14="http://schemas.microsoft.com/office/powerpoint/2010/main" val="10230725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3886200" y="3657600"/>
            <a:ext cx="762000" cy="6096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714625"/>
            <a:ext cx="3979333" cy="2238375"/>
          </a:xfrm>
          <a:prstGeom prst="rect">
            <a:avLst/>
          </a:prstGeom>
        </p:spPr>
      </p:pic>
    </p:spTree>
    <p:extLst>
      <p:ext uri="{BB962C8B-B14F-4D97-AF65-F5344CB8AC3E}">
        <p14:creationId xmlns:p14="http://schemas.microsoft.com/office/powerpoint/2010/main" val="237319444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0E0FE7-1F01-496D-9609-00AA283204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6736" y="685800"/>
            <a:ext cx="8690529" cy="5486400"/>
          </a:xfrm>
          <a:prstGeom prst="rect">
            <a:avLst/>
          </a:prstGeom>
        </p:spPr>
      </p:pic>
    </p:spTree>
    <p:extLst>
      <p:ext uri="{BB962C8B-B14F-4D97-AF65-F5344CB8AC3E}">
        <p14:creationId xmlns:p14="http://schemas.microsoft.com/office/powerpoint/2010/main" val="69511776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828800"/>
            <a:ext cx="6781800" cy="1828800"/>
          </a:xfrm>
        </p:spPr>
        <p:txBody>
          <a:bodyPr/>
          <a:lstStyle/>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Has the seven Spirits of God</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Has the seven stars</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0" y="3733800"/>
            <a:ext cx="2658141" cy="2743200"/>
          </a:xfrm>
          <a:prstGeom prst="rect">
            <a:avLst/>
          </a:prstGeom>
        </p:spPr>
      </p:pic>
    </p:spTree>
    <p:extLst>
      <p:ext uri="{BB962C8B-B14F-4D97-AF65-F5344CB8AC3E}">
        <p14:creationId xmlns:p14="http://schemas.microsoft.com/office/powerpoint/2010/main" val="215853487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828800"/>
            <a:ext cx="6781800" cy="1828800"/>
          </a:xfrm>
        </p:spPr>
        <p:txBody>
          <a:bodyPr/>
          <a:lstStyle/>
          <a:p>
            <a:pPr marL="687388" indent="-687388"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Has the seven Spirits of God</a:t>
            </a:r>
          </a:p>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Has the seven stars</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0" y="3733800"/>
            <a:ext cx="2658141" cy="2743200"/>
          </a:xfrm>
          <a:prstGeom prst="rect">
            <a:avLst/>
          </a:prstGeom>
        </p:spPr>
      </p:pic>
    </p:spTree>
    <p:extLst>
      <p:ext uri="{BB962C8B-B14F-4D97-AF65-F5344CB8AC3E}">
        <p14:creationId xmlns:p14="http://schemas.microsoft.com/office/powerpoint/2010/main" val="15095098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Isaiah 11:2</a:t>
            </a:r>
          </a:p>
          <a:p>
            <a:pPr algn="just"/>
            <a:r>
              <a:rPr lang="en-US" sz="3600" dirty="0"/>
              <a:t>“The Spirit of the </a:t>
            </a:r>
            <a:r>
              <a:rPr lang="en-US" sz="3600" b="1" u="sng" dirty="0">
                <a:solidFill>
                  <a:srgbClr val="FFFFCC"/>
                </a:solidFill>
              </a:rPr>
              <a:t>Lord</a:t>
            </a:r>
            <a:r>
              <a:rPr lang="en-US" sz="3600" dirty="0"/>
              <a:t> will rest on Him, The spirit of </a:t>
            </a:r>
            <a:r>
              <a:rPr lang="en-US" sz="3600" b="1" u="sng" dirty="0">
                <a:solidFill>
                  <a:srgbClr val="FFFFCC"/>
                </a:solidFill>
              </a:rPr>
              <a:t>wisdom</a:t>
            </a:r>
            <a:r>
              <a:rPr lang="en-US" sz="3600" dirty="0"/>
              <a:t> and </a:t>
            </a:r>
            <a:r>
              <a:rPr lang="en-US" sz="3600" b="1" u="sng" dirty="0">
                <a:solidFill>
                  <a:srgbClr val="FFFFCC"/>
                </a:solidFill>
              </a:rPr>
              <a:t>understanding</a:t>
            </a:r>
            <a:r>
              <a:rPr lang="en-US" sz="3600" dirty="0"/>
              <a:t>, The spirit of </a:t>
            </a:r>
            <a:r>
              <a:rPr lang="en-US" sz="3600" b="1" u="sng" dirty="0">
                <a:solidFill>
                  <a:srgbClr val="FFFFCC"/>
                </a:solidFill>
              </a:rPr>
              <a:t>counsel</a:t>
            </a:r>
            <a:r>
              <a:rPr lang="en-US" sz="3600" dirty="0"/>
              <a:t> and </a:t>
            </a:r>
            <a:r>
              <a:rPr lang="en-US" sz="3600" b="1" u="sng" dirty="0">
                <a:solidFill>
                  <a:srgbClr val="FFFFCC"/>
                </a:solidFill>
              </a:rPr>
              <a:t>strength</a:t>
            </a:r>
            <a:r>
              <a:rPr lang="en-US" sz="3600" dirty="0"/>
              <a:t>, The spirit of </a:t>
            </a:r>
            <a:r>
              <a:rPr lang="en-US" sz="3600" b="1" u="sng" dirty="0">
                <a:solidFill>
                  <a:srgbClr val="FFFFCC"/>
                </a:solidFill>
              </a:rPr>
              <a:t>knowledge</a:t>
            </a:r>
            <a:r>
              <a:rPr lang="en-US" sz="3600" dirty="0"/>
              <a:t> and </a:t>
            </a:r>
            <a:r>
              <a:rPr lang="en-US" sz="3600" b="1" u="sng" dirty="0">
                <a:solidFill>
                  <a:srgbClr val="FFFFCC"/>
                </a:solidFill>
              </a:rPr>
              <a:t>the fear of the Lord</a:t>
            </a:r>
            <a:r>
              <a:rPr lang="en-US" sz="3600" dirty="0"/>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D18F28CB-32EE-41B2-BE69-1118C673C5F5}"/>
              </a:ext>
            </a:extLst>
          </p:cNvPr>
          <p:cNvPicPr>
            <a:picLocks noChangeAspect="1"/>
          </p:cNvPicPr>
          <p:nvPr/>
        </p:nvPicPr>
        <p:blipFill>
          <a:blip r:embed="rId3"/>
          <a:stretch>
            <a:fillRect/>
          </a:stretch>
        </p:blipFill>
        <p:spPr>
          <a:xfrm>
            <a:off x="3657600" y="3077766"/>
            <a:ext cx="2306302" cy="1781175"/>
          </a:xfrm>
          <a:prstGeom prst="rect">
            <a:avLst/>
          </a:prstGeom>
        </p:spPr>
      </p:pic>
    </p:spTree>
    <p:extLst>
      <p:ext uri="{BB962C8B-B14F-4D97-AF65-F5344CB8AC3E}">
        <p14:creationId xmlns:p14="http://schemas.microsoft.com/office/powerpoint/2010/main" val="3860655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600" kern="1200" dirty="0">
                <a:effectLst>
                  <a:outerShdw blurRad="38100" dist="38100" dir="2700000" algn="tl">
                    <a:srgbClr val="000000">
                      <a:alpha val="43137"/>
                    </a:srgbClr>
                  </a:outerShdw>
                </a:effectLst>
                <a:cs typeface="Calibri" panose="020F0502020204030204" pitchFamily="34" charset="0"/>
              </a:rPr>
              <a:t>2. Description of Christ to Thyatira</a:t>
            </a:r>
            <a:r>
              <a:rPr lang="en-US" sz="3200" kern="1200" dirty="0">
                <a:effectLst>
                  <a:outerShdw blurRad="38100" dist="38100" dir="2700000" algn="tl">
                    <a:srgbClr val="000000">
                      <a:alpha val="43137"/>
                    </a:srgbClr>
                  </a:outerShdw>
                </a:effectLst>
                <a:cs typeface="Calibri" panose="020F0502020204030204" pitchFamily="34" charset="0"/>
              </a:rPr>
              <a:t>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3:1b)</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181100" y="1828800"/>
            <a:ext cx="6781800" cy="1828800"/>
          </a:xfrm>
        </p:spPr>
        <p:txBody>
          <a:bodyPr/>
          <a:lstStyle/>
          <a:p>
            <a:pPr marL="687388" indent="-687388" eaLnBrk="1" hangingPunct="1">
              <a:spcBef>
                <a:spcPts val="0"/>
              </a:spcBef>
              <a:spcAft>
                <a:spcPts val="24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Has the seven Spirits of God</a:t>
            </a:r>
          </a:p>
          <a:p>
            <a:pPr marL="687388" indent="-687388" eaLnBrk="1" hangingPunct="1">
              <a:spcBef>
                <a:spcPts val="0"/>
              </a:spcBef>
              <a:spcAft>
                <a:spcPts val="24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Has the seven stars</a:t>
            </a:r>
          </a:p>
        </p:txBody>
      </p:sp>
      <p:pic>
        <p:nvPicPr>
          <p:cNvPr id="6" name="Picture 5">
            <a:extLst>
              <a:ext uri="{FF2B5EF4-FFF2-40B4-BE49-F238E27FC236}">
                <a16:creationId xmlns:a16="http://schemas.microsoft.com/office/drawing/2014/main" id="{99E4440E-5CEE-46F3-A70E-1A1776FAF8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0" y="3733800"/>
            <a:ext cx="2658141" cy="2743200"/>
          </a:xfrm>
          <a:prstGeom prst="rect">
            <a:avLst/>
          </a:prstGeom>
        </p:spPr>
      </p:pic>
    </p:spTree>
    <p:extLst>
      <p:ext uri="{BB962C8B-B14F-4D97-AF65-F5344CB8AC3E}">
        <p14:creationId xmlns:p14="http://schemas.microsoft.com/office/powerpoint/2010/main" val="262420159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714625"/>
            <a:ext cx="3979333" cy="2238375"/>
          </a:xfrm>
          <a:prstGeom prst="rect">
            <a:avLst/>
          </a:prstGeom>
        </p:spPr>
      </p:pic>
    </p:spTree>
    <p:extLst>
      <p:ext uri="{BB962C8B-B14F-4D97-AF65-F5344CB8AC3E}">
        <p14:creationId xmlns:p14="http://schemas.microsoft.com/office/powerpoint/2010/main" val="16039544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714625"/>
            <a:ext cx="3979333" cy="2238375"/>
          </a:xfrm>
          <a:prstGeom prst="rect">
            <a:avLst/>
          </a:prstGeom>
        </p:spPr>
      </p:pic>
    </p:spTree>
    <p:extLst>
      <p:ext uri="{BB962C8B-B14F-4D97-AF65-F5344CB8AC3E}">
        <p14:creationId xmlns:p14="http://schemas.microsoft.com/office/powerpoint/2010/main" val="345370449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2286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53000" y="2714625"/>
            <a:ext cx="3979333" cy="2238375"/>
          </a:xfrm>
          <a:prstGeom prst="rect">
            <a:avLst/>
          </a:prstGeom>
        </p:spPr>
      </p:pic>
    </p:spTree>
    <p:extLst>
      <p:ext uri="{BB962C8B-B14F-4D97-AF65-F5344CB8AC3E}">
        <p14:creationId xmlns:p14="http://schemas.microsoft.com/office/powerpoint/2010/main" val="281093561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248400" cy="38100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Rev</a:t>
            </a:r>
            <a:r>
              <a:rPr lang="en-US" sz="3600" dirty="0">
                <a:solidFill>
                  <a:schemeClr val="tx2"/>
                </a:solidFill>
                <a:effectLst>
                  <a:outerShdw blurRad="38100" dist="38100" dir="2700000" algn="tl">
                    <a:srgbClr val="000000">
                      <a:alpha val="43137"/>
                    </a:srgbClr>
                  </a:outerShdw>
                </a:effectLst>
                <a:ea typeface="+mj-ea"/>
                <a:cs typeface="+mj-cs"/>
              </a:rPr>
              <a:t> 3:2a-3c</a:t>
            </a: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Wake up, and strengthen the things that remain, which were about to die; for I have not found your deeds completed in the sight of My God.</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remember what you have received and heard; and keep it, and 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140650093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248400" cy="38100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Rev</a:t>
            </a:r>
            <a:r>
              <a:rPr lang="en-US" sz="3600" dirty="0">
                <a:solidFill>
                  <a:schemeClr val="tx2"/>
                </a:solidFill>
                <a:effectLst>
                  <a:outerShdw blurRad="38100" dist="38100" dir="2700000" algn="tl">
                    <a:srgbClr val="000000">
                      <a:alpha val="43137"/>
                    </a:srgbClr>
                  </a:outerShdw>
                </a:effectLst>
                <a:ea typeface="+mj-ea"/>
                <a:cs typeface="+mj-cs"/>
              </a:rPr>
              <a:t> 3:2a-3c</a:t>
            </a: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b="1" u="sng" dirty="0">
                <a:solidFill>
                  <a:srgbClr val="FFFFCC"/>
                </a:solidFill>
                <a:effectLst>
                  <a:outerShdw blurRad="38100" dist="38100" dir="2700000" algn="tl">
                    <a:srgbClr val="000000">
                      <a:alpha val="43137"/>
                    </a:srgbClr>
                  </a:outerShdw>
                </a:effectLst>
              </a:rPr>
              <a:t>Wake up</a:t>
            </a:r>
            <a:r>
              <a:rPr lang="en-US" sz="2800" dirty="0">
                <a:effectLst>
                  <a:outerShdw blurRad="38100" dist="38100" dir="2700000" algn="tl">
                    <a:srgbClr val="000000">
                      <a:alpha val="43137"/>
                    </a:srgbClr>
                  </a:outerShdw>
                </a:effectLst>
              </a:rPr>
              <a:t>, and strengthen the things that remain, which were about to die; for I have not found your deeds completed in the sight of My God.</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remember what you have received and heard; and keep it, and 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5649794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248400" cy="38100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Rev</a:t>
            </a:r>
            <a:r>
              <a:rPr lang="en-US" sz="3600" dirty="0">
                <a:solidFill>
                  <a:schemeClr val="tx2"/>
                </a:solidFill>
                <a:effectLst>
                  <a:outerShdw blurRad="38100" dist="38100" dir="2700000" algn="tl">
                    <a:srgbClr val="000000">
                      <a:alpha val="43137"/>
                    </a:srgbClr>
                  </a:outerShdw>
                </a:effectLst>
                <a:ea typeface="+mj-ea"/>
                <a:cs typeface="+mj-cs"/>
              </a:rPr>
              <a:t> 3:2a-3c</a:t>
            </a: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Wake up, and </a:t>
            </a:r>
            <a:r>
              <a:rPr lang="en-US" sz="2700" b="1" u="sng" dirty="0">
                <a:solidFill>
                  <a:srgbClr val="FFFFCC"/>
                </a:solidFill>
                <a:effectLst>
                  <a:outerShdw blurRad="38100" dist="38100" dir="2700000" algn="tl">
                    <a:srgbClr val="000000">
                      <a:alpha val="43137"/>
                    </a:srgbClr>
                  </a:outerShdw>
                </a:effectLst>
              </a:rPr>
              <a:t>strengthen the things that remain</a:t>
            </a:r>
            <a:r>
              <a:rPr lang="en-US" sz="2700" dirty="0">
                <a:effectLst>
                  <a:outerShdw blurRad="38100" dist="38100" dir="2700000" algn="tl">
                    <a:srgbClr val="000000">
                      <a:alpha val="43137"/>
                    </a:srgbClr>
                  </a:outerShdw>
                </a:effectLst>
              </a:rPr>
              <a:t>, </a:t>
            </a:r>
            <a:r>
              <a:rPr lang="en-US" sz="2700" b="1" u="sng" dirty="0">
                <a:solidFill>
                  <a:srgbClr val="FFFFCC"/>
                </a:solidFill>
                <a:effectLst>
                  <a:outerShdw blurRad="38100" dist="38100" dir="2700000" algn="tl">
                    <a:srgbClr val="000000">
                      <a:alpha val="43137"/>
                    </a:srgbClr>
                  </a:outerShdw>
                </a:effectLst>
              </a:rPr>
              <a:t>which were about to die</a:t>
            </a:r>
            <a:r>
              <a:rPr lang="en-US" sz="2800" dirty="0">
                <a:effectLst>
                  <a:outerShdw blurRad="38100" dist="38100" dir="2700000" algn="tl">
                    <a:srgbClr val="000000">
                      <a:alpha val="43137"/>
                    </a:srgbClr>
                  </a:outerShdw>
                </a:effectLst>
              </a:rPr>
              <a:t>; for I have not found your deeds completed in the sight of My God.</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remember what you have received and heard; and keep it, and 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19105500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324600" cy="51816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of Communication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70098" y="2514600"/>
            <a:ext cx="3545302" cy="36576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 y="1447800"/>
            <a:ext cx="9144000" cy="4953000"/>
          </a:xfrm>
        </p:spPr>
        <p:txBody>
          <a:bodyPr/>
          <a:lstStyle/>
          <a:p>
            <a:pPr marL="0" indent="0" algn="just">
              <a:buNone/>
              <a:defRPr/>
            </a:pPr>
            <a:r>
              <a:rPr lang="en-US" sz="2700" dirty="0">
                <a:effectLst>
                  <a:outerShdw blurRad="38100" dist="38100" dir="2700000" algn="tl">
                    <a:srgbClr val="000000">
                      <a:alpha val="43137"/>
                    </a:srgbClr>
                  </a:outerShdw>
                </a:effectLst>
              </a:rPr>
              <a:t>“In a practical way, Christ encouraged them to ‘strengthen the things that remain.’ If there is to be a revival in a spiritually dying church, we must start with the small remnant and build upon their faithful prayers and devotion to Jesus Christ. Just as in Gideon's army, God delights to accomplish His great victories with a small remnant. Then it will be obvious to all that it is God who has won the victory, not man. The message to the church at Sardis reminds us that no matter how dead a church or denomination may be, God still has ‘a few names...who have not defiled their garments; and they shall walk with me in white, for they are worthy.’ The prayer of every believer should be that they shall join that faithful remnant and walk with Him.”</a:t>
            </a:r>
          </a:p>
        </p:txBody>
      </p:sp>
      <p:sp>
        <p:nvSpPr>
          <p:cNvPr id="99331" name="TextBox 3"/>
          <p:cNvSpPr txBox="1">
            <a:spLocks noChangeArrowheads="1"/>
          </p:cNvSpPr>
          <p:nvPr/>
        </p:nvSpPr>
        <p:spPr bwMode="auto">
          <a:xfrm>
            <a:off x="1362075" y="228600"/>
            <a:ext cx="641985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Grant R. Jeffrey</a:t>
            </a:r>
          </a:p>
          <a:p>
            <a:pPr algn="ctr" eaLnBrk="1" hangingPunct="1"/>
            <a:r>
              <a:rPr lang="en-US" alt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Apocalypse: The Coming Judgment of the Nations, </a:t>
            </a:r>
            <a:r>
              <a:rPr lang="en-US" alt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84-85.</a:t>
            </a:r>
          </a:p>
        </p:txBody>
      </p:sp>
      <p:pic>
        <p:nvPicPr>
          <p:cNvPr id="4" name="Picture 3">
            <a:extLst>
              <a:ext uri="{FF2B5EF4-FFF2-40B4-BE49-F238E27FC236}">
                <a16:creationId xmlns:a16="http://schemas.microsoft.com/office/drawing/2014/main" id="{8BDAF84B-4E39-4672-A101-9EBC61F6CB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524000" cy="838200"/>
          </a:xfrm>
          <a:prstGeom prst="rect">
            <a:avLst/>
          </a:prstGeom>
        </p:spPr>
      </p:pic>
    </p:spTree>
    <p:extLst>
      <p:ext uri="{BB962C8B-B14F-4D97-AF65-F5344CB8AC3E}">
        <p14:creationId xmlns:p14="http://schemas.microsoft.com/office/powerpoint/2010/main" val="312113397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Rev</a:t>
            </a:r>
            <a:r>
              <a:rPr lang="en-US" sz="3600" dirty="0">
                <a:solidFill>
                  <a:schemeClr val="tx2"/>
                </a:solidFill>
                <a:effectLst>
                  <a:outerShdw blurRad="38100" dist="38100" dir="2700000" algn="tl">
                    <a:srgbClr val="000000">
                      <a:alpha val="43137"/>
                    </a:srgbClr>
                  </a:outerShdw>
                </a:effectLst>
                <a:ea typeface="+mj-ea"/>
                <a:cs typeface="+mj-cs"/>
              </a:rPr>
              <a:t> 3:2a-3c</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Wake up, and strengthen the things that remain, which were about to die; </a:t>
            </a:r>
            <a:r>
              <a:rPr lang="en-US" sz="2600" b="1" u="sng" dirty="0">
                <a:solidFill>
                  <a:srgbClr val="FFFFCC"/>
                </a:solidFill>
                <a:effectLst>
                  <a:outerShdw blurRad="38100" dist="38100" dir="2700000" algn="tl">
                    <a:srgbClr val="000000">
                      <a:alpha val="43137"/>
                    </a:srgbClr>
                  </a:outerShdw>
                </a:effectLst>
              </a:rPr>
              <a:t>for I have not found your deeds completed in the sight of My God</a:t>
            </a:r>
            <a:r>
              <a:rPr lang="en-US" sz="28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remember what you have received and heard; and keep it, and 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135474872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76213" y="152400"/>
            <a:ext cx="8791575" cy="3108543"/>
          </a:xfrm>
          <a:prstGeom prst="rect">
            <a:avLst/>
          </a:prstGeom>
          <a:noFill/>
          <a:ln w="28575">
            <a:noFill/>
            <a:miter lim="800000"/>
            <a:headEnd/>
            <a:tailEnd/>
          </a:ln>
        </p:spPr>
        <p:txBody>
          <a:bodyPr>
            <a:spAutoFit/>
          </a:bodyPr>
          <a:lstStyle/>
          <a:p>
            <a:pPr algn="ctr" eaLnBrk="1" hangingPunct="1">
              <a:spcAft>
                <a:spcPts val="24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Corinthians 3:14-15</a:t>
            </a:r>
          </a:p>
          <a:p>
            <a:pPr algn="just" eaLnBrk="1" hangingPunct="1">
              <a:defRPr/>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which he has built on it remains, he will receive a reward. </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0127" y="3200400"/>
            <a:ext cx="2043746" cy="1828800"/>
          </a:xfrm>
          <a:prstGeom prst="rect">
            <a:avLst/>
          </a:prstGeom>
        </p:spPr>
      </p:pic>
    </p:spTree>
    <p:extLst>
      <p:ext uri="{BB962C8B-B14F-4D97-AF65-F5344CB8AC3E}">
        <p14:creationId xmlns:p14="http://schemas.microsoft.com/office/powerpoint/2010/main" val="37585417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399" y="1600200"/>
            <a:ext cx="6305549" cy="3810000"/>
          </a:xfrm>
        </p:spPr>
        <p:txBody>
          <a:bodyPr/>
          <a:lstStyle/>
          <a:p>
            <a:pPr marL="0" indent="0" algn="ctr">
              <a:spcBef>
                <a:spcPts val="0"/>
              </a:spcBef>
              <a:spcAft>
                <a:spcPts val="1200"/>
              </a:spcAft>
              <a:buNone/>
              <a:defRPr/>
            </a:pPr>
            <a:r>
              <a:rPr lang="en-US" sz="4000" dirty="0">
                <a:solidFill>
                  <a:schemeClr val="tx2"/>
                </a:solidFill>
                <a:effectLst>
                  <a:outerShdw blurRad="38100" dist="38100" dir="2700000" algn="tl">
                    <a:srgbClr val="000000">
                      <a:alpha val="43137"/>
                    </a:srgbClr>
                  </a:outerShdw>
                </a:effectLst>
                <a:ea typeface="+mj-ea"/>
                <a:cs typeface="+mj-cs"/>
              </a:rPr>
              <a:t>Rev</a:t>
            </a:r>
            <a:r>
              <a:rPr lang="en-US" sz="3600" dirty="0">
                <a:solidFill>
                  <a:schemeClr val="tx2"/>
                </a:solidFill>
                <a:effectLst>
                  <a:outerShdw blurRad="38100" dist="38100" dir="2700000" algn="tl">
                    <a:srgbClr val="000000">
                      <a:alpha val="43137"/>
                    </a:srgbClr>
                  </a:outerShdw>
                </a:effectLst>
                <a:ea typeface="+mj-ea"/>
                <a:cs typeface="+mj-cs"/>
              </a:rPr>
              <a:t> 3:2a-3c</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Wake up, and strengthen the things that remain, which were about to die; for I have not found your deeds completed in the sight of My God.</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a:t>
            </a:r>
            <a:r>
              <a:rPr lang="en-US" sz="2600" b="1" u="sng" dirty="0">
                <a:solidFill>
                  <a:srgbClr val="FFFFCC"/>
                </a:solidFill>
                <a:effectLst>
                  <a:outerShdw blurRad="38100" dist="38100" dir="2700000" algn="tl">
                    <a:srgbClr val="000000">
                      <a:alpha val="43137"/>
                    </a:srgbClr>
                  </a:outerShdw>
                </a:effectLst>
              </a:rPr>
              <a:t>remember what you have received and heard</a:t>
            </a:r>
            <a:r>
              <a:rPr lang="en-US" sz="2800" dirty="0">
                <a:effectLst>
                  <a:outerShdw blurRad="38100" dist="38100" dir="2700000" algn="tl">
                    <a:srgbClr val="000000">
                      <a:alpha val="43137"/>
                    </a:srgbClr>
                  </a:outerShdw>
                </a:effectLst>
              </a:rPr>
              <a:t>; and keep it, and 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131371339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B29485-E1E2-496F-8971-820B0A6A752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1200"/>
              </a:spcAft>
              <a:buNone/>
              <a:defRPr/>
            </a:pPr>
            <a:r>
              <a:rPr lang="en-US" sz="3600" dirty="0">
                <a:solidFill>
                  <a:schemeClr val="tx2"/>
                </a:solidFill>
                <a:effectLst>
                  <a:outerShdw blurRad="38100" dist="38100" dir="2700000" algn="tl">
                    <a:srgbClr val="000000">
                      <a:alpha val="43137"/>
                    </a:srgbClr>
                  </a:outerShdw>
                </a:effectLst>
                <a:ea typeface="+mj-ea"/>
                <a:cs typeface="+mj-cs"/>
              </a:rPr>
              <a:t>Rev 2:5</a:t>
            </a:r>
          </a:p>
          <a:p>
            <a:pPr marL="0" indent="0" algn="just">
              <a:spcBef>
                <a:spcPts val="0"/>
              </a:spcBef>
              <a:spcAft>
                <a:spcPts val="0"/>
              </a:spcAft>
              <a:buNone/>
              <a:defRPr/>
            </a:pPr>
            <a:r>
              <a:rPr lang="en-US" altLang="en-US" sz="2800" dirty="0">
                <a:effectLst>
                  <a:outerShdw blurRad="38100" dist="38100" dir="2700000" algn="tl">
                    <a:srgbClr val="000000">
                      <a:alpha val="43137"/>
                    </a:srgbClr>
                  </a:outerShdw>
                </a:effectLst>
                <a:latin typeface="Calibri" panose="020F0502020204030204" pitchFamily="34" charset="0"/>
              </a:rPr>
              <a:t>“Therefore </a:t>
            </a:r>
            <a:r>
              <a:rPr lang="en-US" altLang="en-US" sz="2800" b="1" u="sng" dirty="0">
                <a:solidFill>
                  <a:srgbClr val="FFFFCC"/>
                </a:solidFill>
                <a:effectLst>
                  <a:outerShdw blurRad="38100" dist="38100" dir="2700000" algn="tl">
                    <a:srgbClr val="000000">
                      <a:alpha val="43137"/>
                    </a:srgbClr>
                  </a:outerShdw>
                </a:effectLst>
                <a:cs typeface="Calibri" pitchFamily="34" charset="0"/>
              </a:rPr>
              <a:t>remember from where you have fallen</a:t>
            </a:r>
            <a:r>
              <a:rPr lang="en-US" altLang="en-US" sz="2800" dirty="0">
                <a:effectLst>
                  <a:outerShdw blurRad="38100" dist="38100" dir="2700000" algn="tl">
                    <a:srgbClr val="000000">
                      <a:alpha val="43137"/>
                    </a:srgbClr>
                  </a:outerShdw>
                </a:effectLst>
                <a:cs typeface="Calibri" pitchFamily="34" charset="0"/>
              </a:rPr>
              <a:t>, and </a:t>
            </a:r>
            <a:r>
              <a:rPr lang="en-US" altLang="en-US" sz="2800" dirty="0">
                <a:effectLst>
                  <a:outerShdw blurRad="38100" dist="38100" dir="2700000" algn="tl">
                    <a:srgbClr val="000000">
                      <a:alpha val="43137"/>
                    </a:srgbClr>
                  </a:outerShdw>
                </a:effectLst>
                <a:latin typeface="Calibri" panose="020F0502020204030204" pitchFamily="34" charset="0"/>
              </a:rPr>
              <a:t>repent and do the deeds you did at first; or else I am coming to you and will remove your lampstand out of its place—unless you repent.”</a:t>
            </a:r>
            <a:endParaRPr lang="en-US" sz="2800"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pic>
        <p:nvPicPr>
          <p:cNvPr id="9" name="Picture 2">
            <a:extLst>
              <a:ext uri="{FF2B5EF4-FFF2-40B4-BE49-F238E27FC236}">
                <a16:creationId xmlns:a16="http://schemas.microsoft.com/office/drawing/2014/main" id="{7F36EEAC-3F90-43AC-8598-F73E8C61F73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Tree>
    <p:extLst>
      <p:ext uri="{BB962C8B-B14F-4D97-AF65-F5344CB8AC3E}">
        <p14:creationId xmlns:p14="http://schemas.microsoft.com/office/powerpoint/2010/main" val="350171234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1200"/>
              </a:spcAft>
              <a:buNone/>
              <a:defRPr/>
            </a:pPr>
            <a:r>
              <a:rPr lang="en-US" sz="3600" dirty="0">
                <a:solidFill>
                  <a:schemeClr val="tx2"/>
                </a:solidFill>
                <a:effectLst>
                  <a:outerShdw blurRad="38100" dist="38100" dir="2700000" algn="tl">
                    <a:srgbClr val="000000">
                      <a:alpha val="43137"/>
                    </a:srgbClr>
                  </a:outerShdw>
                </a:effectLst>
                <a:ea typeface="+mj-ea"/>
                <a:cs typeface="+mj-cs"/>
              </a:rPr>
              <a:t>Rev 3:2a-3c</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Wake up, and strengthen the things that remain, which were about to die; for I have not found your deeds completed in the sight of My God.</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remember what you have received and heard; and </a:t>
            </a:r>
            <a:r>
              <a:rPr lang="en-US" sz="2600" b="1" u="sng" dirty="0">
                <a:solidFill>
                  <a:srgbClr val="FFFFCC"/>
                </a:solidFill>
                <a:effectLst>
                  <a:outerShdw blurRad="38100" dist="38100" dir="2700000" algn="tl">
                    <a:srgbClr val="000000">
                      <a:alpha val="43137"/>
                    </a:srgbClr>
                  </a:outerShdw>
                </a:effectLst>
              </a:rPr>
              <a:t>keep it</a:t>
            </a:r>
            <a:r>
              <a:rPr lang="en-US" sz="2800" dirty="0">
                <a:effectLst>
                  <a:outerShdw blurRad="38100" dist="38100" dir="2700000" algn="tl">
                    <a:srgbClr val="000000">
                      <a:alpha val="43137"/>
                    </a:srgbClr>
                  </a:outerShdw>
                </a:effectLst>
              </a:rPr>
              <a:t>, and 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756666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1200"/>
              </a:spcAft>
              <a:buNone/>
              <a:defRPr/>
            </a:pPr>
            <a:r>
              <a:rPr lang="en-US" sz="3600" dirty="0">
                <a:solidFill>
                  <a:schemeClr val="tx2"/>
                </a:solidFill>
                <a:effectLst>
                  <a:outerShdw blurRad="38100" dist="38100" dir="2700000" algn="tl">
                    <a:srgbClr val="000000">
                      <a:alpha val="43137"/>
                    </a:srgbClr>
                  </a:outerShdw>
                </a:effectLst>
                <a:ea typeface="+mj-ea"/>
                <a:cs typeface="+mj-cs"/>
              </a:rPr>
              <a:t>Rev 3:2a-3c</a:t>
            </a:r>
          </a:p>
          <a:p>
            <a:pPr marL="0" indent="0" algn="just">
              <a:spcBef>
                <a:spcPts val="0"/>
              </a:spcBef>
              <a:spcAft>
                <a:spcPts val="1200"/>
              </a:spcAft>
              <a:buNone/>
              <a:defRPr/>
            </a:pPr>
            <a:r>
              <a:rPr lang="en-US" altLang="en-US" sz="3600" dirty="0">
                <a:effectLst>
                  <a:outerShdw blurRad="38100" dist="38100" dir="2700000" algn="tl">
                    <a:srgbClr val="000000">
                      <a:alpha val="43137"/>
                    </a:srgbClr>
                  </a:outerShdw>
                </a:effectLst>
              </a:rPr>
              <a:t>“</a:t>
            </a:r>
            <a:r>
              <a:rPr lang="en-US" baseline="30000" dirty="0">
                <a:effectLst>
                  <a:outerShdw blurRad="38100" dist="38100" dir="2700000" algn="tl">
                    <a:srgbClr val="000000">
                      <a:alpha val="43137"/>
                    </a:srgbClr>
                  </a:outerShdw>
                </a:effectLst>
              </a:rPr>
              <a:t>2</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Wake up, and strengthen the things that remain, which were about to die; for I have not found your deeds completed in the sight of My God.</a:t>
            </a:r>
            <a:r>
              <a:rPr lang="en-US" dirty="0">
                <a:effectLst>
                  <a:outerShdw blurRad="38100" dist="38100" dir="2700000" algn="tl">
                    <a:srgbClr val="000000">
                      <a:alpha val="43137"/>
                    </a:srgbClr>
                  </a:outerShdw>
                </a:effectLst>
              </a:rPr>
              <a:t> </a:t>
            </a:r>
            <a:r>
              <a:rPr lang="en-US" baseline="30000" dirty="0">
                <a:effectLst>
                  <a:outerShdw blurRad="38100" dist="38100" dir="2700000" algn="tl">
                    <a:srgbClr val="000000">
                      <a:alpha val="43137"/>
                    </a:srgbClr>
                  </a:outerShdw>
                </a:effectLst>
              </a:rPr>
              <a:t>3</a:t>
            </a:r>
            <a:r>
              <a:rPr lang="en-US" b="1" baseline="30000" dirty="0">
                <a:effectLst>
                  <a:outerShdw blurRad="38100" dist="38100" dir="2700000" algn="tl">
                    <a:srgbClr val="000000">
                      <a:alpha val="43137"/>
                    </a:srgbClr>
                  </a:outerShdw>
                </a:effectLst>
              </a:rPr>
              <a:t> </a:t>
            </a:r>
            <a:r>
              <a:rPr lang="en-US" sz="2800" dirty="0">
                <a:effectLst>
                  <a:outerShdw blurRad="38100" dist="38100" dir="2700000" algn="tl">
                    <a:srgbClr val="000000">
                      <a:alpha val="43137"/>
                    </a:srgbClr>
                  </a:outerShdw>
                </a:effectLst>
              </a:rPr>
              <a:t>So remember what you have received and heard; and keep it, and </a:t>
            </a:r>
            <a:r>
              <a:rPr lang="en-US" sz="2800" b="1" u="sng" dirty="0">
                <a:solidFill>
                  <a:srgbClr val="FFFFCC"/>
                </a:solidFill>
                <a:effectLst>
                  <a:outerShdw blurRad="38100" dist="38100" dir="2700000" algn="tl">
                    <a:srgbClr val="000000">
                      <a:alpha val="43137"/>
                    </a:srgbClr>
                  </a:outerShdw>
                </a:effectLst>
              </a:rPr>
              <a:t>repent</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a:extLst>
              <a:ext uri="{FF2B5EF4-FFF2-40B4-BE49-F238E27FC236}">
                <a16:creationId xmlns:a16="http://schemas.microsoft.com/office/drawing/2014/main" id="{D7A8BB6E-F31C-4F9C-9AC8-D93B5F4CC1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67524" y="1752600"/>
            <a:ext cx="2047875" cy="2286000"/>
          </a:xfrm>
          <a:prstGeom prst="rect">
            <a:avLst/>
          </a:prstGeom>
          <a:ln>
            <a:noFill/>
          </a:ln>
          <a:effectLst>
            <a:reflection blurRad="12700" stA="30000" endPos="30000" dist="5000" dir="5400000" sy="-100000" algn="bl" rotWithShape="0"/>
          </a:effectLst>
          <a:scene3d>
            <a:camera prst="perspectiveContrastingLeftFacing">
              <a:rot lat="399348" lon="1507634" rev="21296289"/>
            </a:camera>
            <a:lightRig rig="threePt" dir="t">
              <a:rot lat="0" lon="0" rev="2700000"/>
            </a:lightRig>
          </a:scene3d>
          <a:sp3d>
            <a:bevelT w="63500" h="50800"/>
          </a:sp3d>
          <a:extLst/>
        </p:spPr>
      </p:pic>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4000" kern="0" dirty="0">
                <a:effectLst>
                  <a:outerShdw blurRad="38100" dist="38100" dir="2700000" algn="tl">
                    <a:srgbClr val="000000">
                      <a:alpha val="43137"/>
                    </a:srgbClr>
                  </a:outerShdw>
                </a:effectLst>
                <a:latin typeface="Calibri" panose="020F0502020204030204" pitchFamily="34" charset="0"/>
              </a:rPr>
              <a:t>5. So What? - Points of Application!</a:t>
            </a:r>
          </a:p>
        </p:txBody>
      </p:sp>
    </p:spTree>
    <p:extLst>
      <p:ext uri="{BB962C8B-B14F-4D97-AF65-F5344CB8AC3E}">
        <p14:creationId xmlns:p14="http://schemas.microsoft.com/office/powerpoint/2010/main" val="44994379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171700" y="228600"/>
            <a:ext cx="4800600" cy="1295400"/>
          </a:xfrm>
        </p:spPr>
        <p:txBody>
          <a:bodyPr/>
          <a:lstStyle/>
          <a:p>
            <a:pPr algn="ctr" eaLnBrk="1" hangingPunct="1">
              <a:spcAft>
                <a:spcPts val="1200"/>
              </a:spcAft>
              <a:defRPr/>
            </a:pPr>
            <a:r>
              <a:rPr lang="en-US" altLang="en-US" sz="3200" kern="1200" dirty="0">
                <a:solidFill>
                  <a:srgbClr val="00FFFF"/>
                </a:solidFill>
                <a:effectLst>
                  <a:outerShdw blurRad="38100" dist="38100" dir="2700000" algn="tl">
                    <a:srgbClr val="000000">
                      <a:alpha val="43137"/>
                    </a:srgbClr>
                  </a:outerShdw>
                </a:effectLst>
                <a:ea typeface="+mn-ea"/>
                <a:cs typeface="Calibri" panose="020F0502020204030204" pitchFamily="34" charset="0"/>
              </a:rPr>
              <a:t>Lewis Sperry Chafer</a:t>
            </a:r>
            <a:br>
              <a:rPr lang="en-US" altLang="en-US" sz="3200" kern="1200" dirty="0">
                <a:solidFill>
                  <a:srgbClr val="00FFFF"/>
                </a:solidFill>
                <a:effectLst>
                  <a:outerShdw blurRad="38100" dist="38100" dir="2700000" algn="tl">
                    <a:srgbClr val="000000">
                      <a:alpha val="43137"/>
                    </a:srgbClr>
                  </a:outerShdw>
                </a:effectLst>
                <a:ea typeface="+mn-ea"/>
                <a:cs typeface="Calibri" panose="020F0502020204030204" pitchFamily="34" charset="0"/>
              </a:rPr>
            </a:br>
            <a:r>
              <a:rPr lang="en-US" altLang="en-US" sz="2000" dirty="0">
                <a:solidFill>
                  <a:schemeClr val="tx1"/>
                </a:solidFill>
                <a:effectLst>
                  <a:outerShdw blurRad="38100" dist="38100" dir="2700000" algn="tl">
                    <a:srgbClr val="000000">
                      <a:alpha val="43137"/>
                    </a:srgbClr>
                  </a:outerShdw>
                </a:effectLst>
              </a:rPr>
              <a:t>vol. 7, Systematic Theology (Grand Rapids, MI: </a:t>
            </a:r>
            <a:r>
              <a:rPr lang="en-US" altLang="en-US" sz="2000" dirty="0" err="1">
                <a:solidFill>
                  <a:schemeClr val="tx1"/>
                </a:solidFill>
                <a:effectLst>
                  <a:outerShdw blurRad="38100" dist="38100" dir="2700000" algn="tl">
                    <a:srgbClr val="000000">
                      <a:alpha val="43137"/>
                    </a:srgbClr>
                  </a:outerShdw>
                </a:effectLst>
              </a:rPr>
              <a:t>Kregel</a:t>
            </a:r>
            <a:r>
              <a:rPr lang="en-US" altLang="en-US" sz="2000" dirty="0">
                <a:solidFill>
                  <a:schemeClr val="tx1"/>
                </a:solidFill>
                <a:effectLst>
                  <a:outerShdw blurRad="38100" dist="38100" dir="2700000" algn="tl">
                    <a:srgbClr val="000000">
                      <a:alpha val="43137"/>
                    </a:srgbClr>
                  </a:outerShdw>
                </a:effectLst>
              </a:rPr>
              <a:t> Publications, 1993), 265-66.</a:t>
            </a:r>
            <a:endParaRPr lang="en-US" altLang="en-US" sz="32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0" y="1600200"/>
            <a:ext cx="9144000" cy="4800600"/>
          </a:xfrm>
        </p:spPr>
        <p:txBody>
          <a:bodyPr/>
          <a:lstStyle/>
          <a:p>
            <a:pPr marL="0" indent="0" algn="just" eaLnBrk="1" hangingPunct="1">
              <a:buFont typeface="Arial" panose="020B0604020202020204" pitchFamily="34" charset="0"/>
              <a:buNone/>
              <a:defRPr/>
            </a:pPr>
            <a:r>
              <a:rPr lang="en-US" altLang="en-US" dirty="0">
                <a:effectLst>
                  <a:outerShdw blurRad="38100" dist="38100" dir="2700000" algn="tl">
                    <a:srgbClr val="000000">
                      <a:alpha val="43137"/>
                    </a:srgbClr>
                  </a:outerShdw>
                </a:effectLst>
              </a:rPr>
              <a:t>[A] serious Arminian error respecting this doctrine occurs when </a:t>
            </a:r>
            <a:r>
              <a:rPr lang="en-US" altLang="en-US" b="1" i="1" u="sng" dirty="0">
                <a:solidFill>
                  <a:srgbClr val="FFFFCC"/>
                </a:solidFill>
                <a:effectLst>
                  <a:outerShdw blurRad="38100" dist="38100" dir="2700000" algn="tl">
                    <a:srgbClr val="000000">
                      <a:alpha val="43137"/>
                    </a:srgbClr>
                  </a:outerShdw>
                </a:effectLst>
              </a:rPr>
              <a:t>repentance</a:t>
            </a:r>
            <a:r>
              <a:rPr lang="en-US" altLang="en-US" dirty="0">
                <a:effectLst>
                  <a:outerShdw blurRad="38100" dist="38100" dir="2700000" algn="tl">
                    <a:srgbClr val="000000">
                      <a:alpha val="43137"/>
                    </a:srgbClr>
                  </a:outerShdw>
                </a:effectLst>
              </a:rPr>
              <a:t> is added to faith or believing as a condition of salvation. It is true that repentance can very well be required as a condition of salvation, but then only because the change of mind which...has been involved when turning from every other confidence to the </a:t>
            </a:r>
            <a:r>
              <a:rPr lang="en-US" altLang="en-US" b="1" i="1" u="sng" dirty="0">
                <a:solidFill>
                  <a:srgbClr val="FFFFCC"/>
                </a:solidFill>
                <a:effectLst>
                  <a:outerShdw blurRad="38100" dist="38100" dir="2700000" algn="tl">
                    <a:srgbClr val="000000">
                      <a:alpha val="43137"/>
                    </a:srgbClr>
                  </a:outerShdw>
                </a:effectLst>
              </a:rPr>
              <a:t>one needful trust</a:t>
            </a:r>
            <a:r>
              <a:rPr lang="en-US" altLang="en-US" dirty="0">
                <a:effectLst>
                  <a:outerShdw blurRad="38100" dist="38100" dir="2700000" algn="tl">
                    <a:srgbClr val="000000">
                      <a:alpha val="43137"/>
                    </a:srgbClr>
                  </a:outerShdw>
                </a:effectLst>
              </a:rPr>
              <a:t> in Christ. Such turning about, of course, cannot be achieved without a change of mind. </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600200"/>
            <a:ext cx="9144000" cy="5105400"/>
          </a:xfrm>
        </p:spPr>
        <p:txBody>
          <a:bodyPr/>
          <a:lstStyle/>
          <a:p>
            <a:pPr marL="0" indent="0" algn="just" eaLnBrk="1" hangingPunct="1">
              <a:buFont typeface="Arial" panose="020B0604020202020204" pitchFamily="34" charset="0"/>
              <a:buNone/>
              <a:defRPr/>
            </a:pPr>
            <a:r>
              <a:rPr lang="en-US" altLang="en-US" dirty="0">
                <a:solidFill>
                  <a:prstClr val="white"/>
                </a:solidFill>
                <a:effectLst>
                  <a:outerShdw blurRad="38100" dist="38100" dir="2700000" algn="tl">
                    <a:srgbClr val="000000">
                      <a:alpha val="43137"/>
                    </a:srgbClr>
                  </a:outerShdw>
                </a:effectLst>
              </a:rPr>
              <a:t>This vital newness of mind is a part of believing, after all, and therefore it may be and is used as a </a:t>
            </a:r>
            <a:r>
              <a:rPr lang="en-US" altLang="en-US" b="1" i="1" u="sng" dirty="0">
                <a:solidFill>
                  <a:srgbClr val="FFFFCC"/>
                </a:solidFill>
                <a:effectLst>
                  <a:outerShdw blurRad="38100" dist="38100" dir="2700000" algn="tl">
                    <a:srgbClr val="000000">
                      <a:alpha val="43137"/>
                    </a:srgbClr>
                  </a:outerShdw>
                </a:effectLst>
              </a:rPr>
              <a:t>synonym for believing</a:t>
            </a:r>
            <a:r>
              <a:rPr lang="en-US" altLang="en-US" dirty="0">
                <a:solidFill>
                  <a:prstClr val="white"/>
                </a:solidFill>
                <a:effectLst>
                  <a:outerShdw blurRad="38100" dist="38100" dir="2700000" algn="tl">
                    <a:srgbClr val="000000">
                      <a:alpha val="43137"/>
                    </a:srgbClr>
                  </a:outerShdw>
                </a:effectLst>
              </a:rPr>
              <a:t> at times (cf. Acts 17:30; 20:21; 26:20; Rom. 2:4; 2Tim. 2:25; 2 Pet. 3:9). </a:t>
            </a:r>
            <a:r>
              <a:rPr lang="en-US" altLang="en-US" b="1" i="1" u="sng" dirty="0">
                <a:solidFill>
                  <a:srgbClr val="FFFFCC"/>
                </a:solidFill>
                <a:effectLst>
                  <a:outerShdw blurRad="38100" dist="38100" dir="2700000" algn="tl">
                    <a:srgbClr val="000000">
                      <a:alpha val="43137"/>
                    </a:srgbClr>
                  </a:outerShdw>
                </a:effectLst>
              </a:rPr>
              <a:t>Repentance</a:t>
            </a:r>
            <a:r>
              <a:rPr lang="en-US" altLang="en-US" dirty="0">
                <a:solidFill>
                  <a:prstClr val="white"/>
                </a:solidFill>
                <a:effectLst>
                  <a:outerShdw blurRad="38100" dist="38100" dir="2700000" algn="tl">
                    <a:srgbClr val="000000">
                      <a:alpha val="43137"/>
                    </a:srgbClr>
                  </a:outerShdw>
                </a:effectLst>
              </a:rPr>
              <a:t> nevertheless cannot be added to believing as a condition of salvation, because upwards of 150 passages of Scripture condition salvation upon believing only (cf. John 3:16; Acts 16:31).</a:t>
            </a:r>
          </a:p>
        </p:txBody>
      </p:sp>
      <p:sp>
        <p:nvSpPr>
          <p:cNvPr id="5" name="Title 1">
            <a:extLst>
              <a:ext uri="{FF2B5EF4-FFF2-40B4-BE49-F238E27FC236}">
                <a16:creationId xmlns:a16="http://schemas.microsoft.com/office/drawing/2014/main" id="{4256207F-61CE-4FD7-AF3C-24BF5C8612D0}"/>
              </a:ext>
            </a:extLst>
          </p:cNvPr>
          <p:cNvSpPr txBox="1">
            <a:spLocks/>
          </p:cNvSpPr>
          <p:nvPr/>
        </p:nvSpPr>
        <p:spPr bwMode="auto">
          <a:xfrm>
            <a:off x="2171700" y="228600"/>
            <a:ext cx="480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spcAft>
                <a:spcPts val="1200"/>
              </a:spcAft>
              <a:defRPr/>
            </a:pPr>
            <a:r>
              <a:rPr lang="en-US" altLang="en-US" sz="3200" kern="0" dirty="0">
                <a:effectLst>
                  <a:outerShdw blurRad="38100" dist="38100" dir="2700000" algn="tl">
                    <a:srgbClr val="000000">
                      <a:alpha val="43137"/>
                    </a:srgbClr>
                  </a:outerShdw>
                </a:effectLst>
              </a:rPr>
              <a:t>Lewis Sperry Chafer</a:t>
            </a:r>
            <a:br>
              <a:rPr lang="en-US" altLang="en-US" sz="3200" kern="0" dirty="0">
                <a:effectLst>
                  <a:outerShdw blurRad="38100" dist="38100" dir="2700000" algn="tl">
                    <a:srgbClr val="000000">
                      <a:alpha val="43137"/>
                    </a:srgbClr>
                  </a:outerShdw>
                </a:effectLst>
              </a:rPr>
            </a:br>
            <a:r>
              <a:rPr lang="en-US" altLang="en-US" sz="2000" kern="0" dirty="0">
                <a:solidFill>
                  <a:schemeClr val="tx1"/>
                </a:solidFill>
                <a:effectLst>
                  <a:outerShdw blurRad="38100" dist="38100" dir="2700000" algn="tl">
                    <a:srgbClr val="000000">
                      <a:alpha val="43137"/>
                    </a:srgbClr>
                  </a:outerShdw>
                </a:effectLst>
              </a:rPr>
              <a:t>vol. 7, Systematic Theology (Grand Rapids, MI: Kregel Publications, 1993), 265-66.</a:t>
            </a:r>
          </a:p>
        </p:txBody>
      </p:sp>
      <p:pic>
        <p:nvPicPr>
          <p:cNvPr id="6" name="Picture 2" descr="http://t1.gstatic.com/images?q=tbn:ANd9GcQxv3vyi4YqgamHAJTIgWkNJkLqWWIuAG2pkecTpX67vjz6XE96Kw">
            <a:extLst>
              <a:ext uri="{FF2B5EF4-FFF2-40B4-BE49-F238E27FC236}">
                <a16:creationId xmlns:a16="http://schemas.microsoft.com/office/drawing/2014/main" id="{2A53FC36-6A6E-4507-966F-C5AFB6BBE99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228600" y="1219240"/>
          <a:ext cx="8686800" cy="4419520"/>
        </p:xfrm>
        <a:graphic>
          <a:graphicData uri="http://schemas.openxmlformats.org/drawingml/2006/table">
            <a:tbl>
              <a:tblPr>
                <a:tableStyleId>{16D9F66E-5EB9-4882-86FB-DCBF35E3C3E4}</a:tableStyleId>
              </a:tblPr>
              <a:tblGrid>
                <a:gridCol w="2573866">
                  <a:extLst>
                    <a:ext uri="{9D8B030D-6E8A-4147-A177-3AD203B41FA5}">
                      <a16:colId xmlns:a16="http://schemas.microsoft.com/office/drawing/2014/main" val="20000"/>
                    </a:ext>
                  </a:extLst>
                </a:gridCol>
                <a:gridCol w="2010834">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883904">
                <a:tc gridSpan="4">
                  <a:txBody>
                    <a:bodyPr/>
                    <a:lstStyle/>
                    <a:p>
                      <a:pPr algn="ct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u="none" dirty="0">
                        <a:solidFill>
                          <a:srgbClr val="FFFF00"/>
                        </a:solidFill>
                        <a:latin typeface="Calibri" pitchFamily="34" charset="0"/>
                        <a:cs typeface="Calibri" pitchFamily="34" charset="0"/>
                      </a:endParaRPr>
                    </a:p>
                  </a:txBody>
                  <a:tcPr marT="45712" marB="45712" anchor="ctr"/>
                </a:tc>
                <a:tc hMerge="1">
                  <a:txBody>
                    <a:bodyPr/>
                    <a:lstStyle/>
                    <a:p>
                      <a:pPr algn="ct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2547989958"/>
                  </a:ext>
                </a:extLst>
              </a:tr>
              <a:tr h="883904">
                <a:tc>
                  <a:txBody>
                    <a:bodyPr/>
                    <a:lstStyle/>
                    <a:p>
                      <a:pPr algn="ctr"/>
                      <a:r>
                        <a:rPr lang="en-US" sz="2600" b="1" dirty="0">
                          <a:latin typeface="Calibri" pitchFamily="34" charset="0"/>
                          <a:cs typeface="Calibri" pitchFamily="34" charset="0"/>
                        </a:rPr>
                        <a:t>Phase</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Justification</a:t>
                      </a:r>
                      <a:endParaRPr lang="en-US" sz="2600" b="1" dirty="0">
                        <a:solidFill>
                          <a:srgbClr val="FFFF00"/>
                        </a:solidFill>
                        <a:latin typeface="Calibri" pitchFamily="34" charset="0"/>
                        <a:cs typeface="Calibri" pitchFamily="34" charset="0"/>
                      </a:endParaRPr>
                    </a:p>
                  </a:txBody>
                  <a:tcPr marT="45712" marB="45712" anchor="ctr"/>
                </a:tc>
                <a:tc>
                  <a:txBody>
                    <a:bodyPr/>
                    <a:lstStyle/>
                    <a:p>
                      <a:pPr algn="ctr"/>
                      <a:r>
                        <a:rPr lang="en-US" sz="2600" b="1" u="none" dirty="0">
                          <a:latin typeface="Calibri" pitchFamily="34" charset="0"/>
                          <a:cs typeface="Calibri" pitchFamily="34" charset="0"/>
                        </a:rPr>
                        <a:t>Sanctification</a:t>
                      </a:r>
                      <a:endParaRPr lang="en-US" sz="2600" b="1" u="none" dirty="0">
                        <a:solidFill>
                          <a:srgbClr val="FFFF00"/>
                        </a:solidFill>
                        <a:latin typeface="Calibri" pitchFamily="34" charset="0"/>
                        <a:cs typeface="Calibri" pitchFamily="34" charset="0"/>
                      </a:endParaRPr>
                    </a:p>
                  </a:txBody>
                  <a:tcPr marT="45712" marB="45712" anchor="ctr"/>
                </a:tc>
                <a:tc>
                  <a:txBody>
                    <a:bodyPr/>
                    <a:lstStyle/>
                    <a:p>
                      <a:pPr algn="ctr"/>
                      <a:r>
                        <a:rPr lang="en-US" sz="2600" b="1" dirty="0">
                          <a:latin typeface="Calibri" pitchFamily="34" charset="0"/>
                          <a:cs typeface="Calibri" pitchFamily="34" charset="0"/>
                        </a:rPr>
                        <a:t>Glorification</a:t>
                      </a:r>
                      <a:endParaRPr lang="en-US" sz="26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83904">
                <a:tc>
                  <a:txBody>
                    <a:bodyPr/>
                    <a:lstStyle/>
                    <a:p>
                      <a:pPr algn="ctr"/>
                      <a:r>
                        <a:rPr lang="en-US" sz="2600" b="1" dirty="0">
                          <a:latin typeface="Calibri" pitchFamily="34" charset="0"/>
                          <a:cs typeface="Calibri" pitchFamily="34" charset="0"/>
                        </a:rPr>
                        <a:t>Tense</a:t>
                      </a:r>
                    </a:p>
                  </a:txBody>
                  <a:tcPr marT="45712" marB="45712" anchor="ctr"/>
                </a:tc>
                <a:tc>
                  <a:txBody>
                    <a:bodyPr/>
                    <a:lstStyle/>
                    <a:p>
                      <a:pPr algn="ctr"/>
                      <a:r>
                        <a:rPr lang="en-US" sz="2600" b="1" dirty="0">
                          <a:solidFill>
                            <a:srgbClr val="A50021"/>
                          </a:solidFill>
                          <a:latin typeface="Calibri" pitchFamily="34" charset="0"/>
                          <a:cs typeface="Calibri" pitchFamily="34" charset="0"/>
                        </a:rPr>
                        <a:t>Past</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26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883904">
                <a:tc>
                  <a:txBody>
                    <a:bodyPr/>
                    <a:lstStyle/>
                    <a:p>
                      <a:pPr algn="ctr"/>
                      <a:r>
                        <a:rPr lang="en-US" sz="2600" b="1" dirty="0">
                          <a:latin typeface="Calibri" pitchFamily="34" charset="0"/>
                          <a:cs typeface="Calibri" pitchFamily="34" charset="0"/>
                        </a:rPr>
                        <a:t>Saved from sin’s:</a:t>
                      </a:r>
                    </a:p>
                  </a:txBody>
                  <a:tcPr marT="45712" marB="45712" anchor="ctr"/>
                </a:tc>
                <a:tc>
                  <a:txBody>
                    <a:bodyPr/>
                    <a:lstStyle/>
                    <a:p>
                      <a:pPr algn="ctr"/>
                      <a:r>
                        <a:rPr lang="en-US" sz="2600" b="1" dirty="0">
                          <a:solidFill>
                            <a:srgbClr val="C00000"/>
                          </a:solidFill>
                          <a:latin typeface="Calibri" pitchFamily="34" charset="0"/>
                          <a:cs typeface="Calibri" pitchFamily="34" charset="0"/>
                        </a:rPr>
                        <a:t>Penalty</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26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883904">
                <a:tc>
                  <a:txBody>
                    <a:bodyPr/>
                    <a:lstStyle/>
                    <a:p>
                      <a:pPr algn="ctr"/>
                      <a:r>
                        <a:rPr lang="en-US" sz="2600" b="1" dirty="0">
                          <a:latin typeface="Calibri" pitchFamily="34" charset="0"/>
                          <a:cs typeface="Calibri" pitchFamily="34" charset="0"/>
                        </a:rPr>
                        <a:t>Scripture</a:t>
                      </a:r>
                    </a:p>
                  </a:txBody>
                  <a:tcPr marT="45712" marB="45712" anchor="ctr"/>
                </a:tc>
                <a:tc>
                  <a:txBody>
                    <a:bodyPr/>
                    <a:lstStyle/>
                    <a:p>
                      <a:pPr algn="ctr"/>
                      <a:r>
                        <a:rPr lang="en-US" sz="26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26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26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62407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write the things which you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seen</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 things which will take place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after these things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meta </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tauta</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2729C2-27CE-4FCF-830E-BE1C62CFEC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838273787"/>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2747" y="2523744"/>
            <a:ext cx="3979333" cy="2238375"/>
          </a:xfrm>
          <a:prstGeom prst="rect">
            <a:avLst/>
          </a:prstGeom>
        </p:spPr>
      </p:pic>
    </p:spTree>
    <p:extLst>
      <p:ext uri="{BB962C8B-B14F-4D97-AF65-F5344CB8AC3E}">
        <p14:creationId xmlns:p14="http://schemas.microsoft.com/office/powerpoint/2010/main" val="147312821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DAD9A7-EE3A-4321-AACB-8D8493C72D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98659" name="Rectangle 1"/>
          <p:cNvSpPr>
            <a:spLocks noChangeArrowheads="1"/>
          </p:cNvSpPr>
          <p:nvPr/>
        </p:nvSpPr>
        <p:spPr bwMode="auto">
          <a:xfrm>
            <a:off x="0" y="0"/>
            <a:ext cx="9144000" cy="4601260"/>
          </a:xfrm>
          <a:prstGeom prst="rect">
            <a:avLst/>
          </a:prstGeom>
          <a:noFill/>
          <a:ln w="28575">
            <a:noFill/>
            <a:miter lim="800000"/>
            <a:headEnd/>
            <a:tailEnd/>
          </a:ln>
        </p:spPr>
        <p:txBody>
          <a:bodyPr wrap="square">
            <a:spAutoFit/>
          </a:bodyPr>
          <a:lstStyle/>
          <a:p>
            <a:pPr algn="ctr">
              <a:spcAft>
                <a:spcPts val="1200"/>
              </a:spcAft>
              <a:defRPr/>
            </a:pPr>
            <a:r>
              <a:rPr lang="en-US" altLang="en-US" sz="40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10:27-29</a:t>
            </a:r>
          </a:p>
          <a:p>
            <a:pPr algn="just">
              <a:spcBef>
                <a:spcPts val="0"/>
              </a:spcBef>
              <a:spcAft>
                <a:spcPts val="0"/>
              </a:spcAft>
            </a:pPr>
            <a:r>
              <a:rPr lang="en-US" altLang="en-US" sz="3400" dirty="0">
                <a:effectLst>
                  <a:outerShdw blurRad="38100" dist="38100" dir="2700000" algn="tl">
                    <a:srgbClr val="000000">
                      <a:alpha val="43137"/>
                    </a:srgbClr>
                  </a:outerShdw>
                </a:effectLst>
                <a:latin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rPr>
              <a:t>My sheep hear My voice, and I know them, and they follow Me; </a:t>
            </a:r>
            <a:r>
              <a:rPr lang="en-US" sz="3400" baseline="30000" dirty="0">
                <a:effectLst>
                  <a:outerShdw blurRad="38100" dist="38100" dir="2700000" algn="tl">
                    <a:srgbClr val="000000">
                      <a:alpha val="43137"/>
                    </a:srgbClr>
                  </a:outerShdw>
                </a:effectLst>
                <a:latin typeface="Calibri" panose="020F0502020204030204" pitchFamily="34" charset="0"/>
              </a:rPr>
              <a:t>28 </a:t>
            </a:r>
            <a:r>
              <a:rPr lang="en-US" sz="3400" dirty="0">
                <a:effectLst>
                  <a:outerShdw blurRad="38100" dist="38100" dir="2700000" algn="tl">
                    <a:srgbClr val="000000">
                      <a:alpha val="43137"/>
                    </a:srgbClr>
                  </a:outerShdw>
                </a:effectLst>
                <a:latin typeface="Calibri" panose="020F0502020204030204" pitchFamily="34" charset="0"/>
              </a:rPr>
              <a:t>and I give eternal life to them, and they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never perish</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ou</a:t>
            </a:r>
            <a:r>
              <a:rPr lang="en-US" sz="3400" b="1" i="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mē</a:t>
            </a:r>
            <a:r>
              <a:rPr lang="en-US" sz="3400" b="1" dirty="0">
                <a:solidFill>
                  <a:srgbClr val="66FFFF"/>
                </a:solidFill>
                <a:effectLst>
                  <a:outerShdw blurRad="38100" dist="38100" dir="2700000" algn="tl">
                    <a:srgbClr val="000000">
                      <a:alpha val="43137"/>
                    </a:srgbClr>
                  </a:outerShdw>
                </a:effectLst>
                <a:latin typeface="Calibri" panose="020F0502020204030204" pitchFamily="34" charset="0"/>
              </a:rPr>
              <a:t>; </a:t>
            </a:r>
            <a:r>
              <a:rPr lang="en-US" sz="3400" b="1" i="1" dirty="0" err="1">
                <a:solidFill>
                  <a:srgbClr val="66FFFF"/>
                </a:solidFill>
                <a:effectLst>
                  <a:outerShdw blurRad="38100" dist="38100" dir="2700000" algn="tl">
                    <a:srgbClr val="000000">
                      <a:alpha val="43137"/>
                    </a:srgbClr>
                  </a:outerShdw>
                </a:effectLst>
                <a:latin typeface="Calibri" panose="020F0502020204030204" pitchFamily="34" charset="0"/>
              </a:rPr>
              <a:t>aiōnia</a:t>
            </a:r>
            <a:r>
              <a:rPr lang="en-US" sz="3400" dirty="0">
                <a:effectLst>
                  <a:outerShdw blurRad="38100" dist="38100" dir="2700000" algn="tl">
                    <a:srgbClr val="000000">
                      <a:alpha val="43137"/>
                    </a:srgbClr>
                  </a:outerShdw>
                </a:effectLst>
                <a:latin typeface="Calibri" panose="020F0502020204030204" pitchFamily="34" charset="0"/>
              </a:rPr>
              <a:t>]; and no one will snatch them out of My hand. 29 My Father, who has given them to Me, is greater than all; and</a:t>
            </a:r>
            <a:r>
              <a:rPr lang="en-US" sz="34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no one is able to snatch </a:t>
            </a:r>
            <a:r>
              <a:rPr lang="en-US" sz="3400" b="1" i="1" u="sng" dirty="0">
                <a:solidFill>
                  <a:srgbClr val="FFFFCC"/>
                </a:solidFill>
                <a:effectLst>
                  <a:outerShdw blurRad="38100" dist="38100" dir="2700000" algn="tl">
                    <a:srgbClr val="000000">
                      <a:alpha val="43137"/>
                    </a:srgbClr>
                  </a:outerShdw>
                </a:effectLst>
                <a:latin typeface="Calibri" panose="020F0502020204030204" pitchFamily="34" charset="0"/>
              </a:rPr>
              <a:t>them</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rPr>
              <a:t>out of the Father’s hand.”</a:t>
            </a:r>
            <a:endParaRPr lang="en-US" altLang="en-US" sz="3400" dirty="0">
              <a:effectLst>
                <a:outerShdw blurRad="38100" dist="38100" dir="2700000" algn="tl">
                  <a:srgbClr val="000000">
                    <a:alpha val="43137"/>
                  </a:srgbClr>
                </a:outerShdw>
              </a:effectLst>
              <a:latin typeface="Calibri" panose="020F0502020204030204" pitchFamily="34" charset="0"/>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15" y="0"/>
            <a:ext cx="9144000" cy="6857999"/>
          </a:xfrm>
          <a:prstGeom prst="rect">
            <a:avLst/>
          </a:prstGeom>
        </p:spPr>
      </p:pic>
      <p:sp>
        <p:nvSpPr>
          <p:cNvPr id="38914" name="Rectangle 3"/>
          <p:cNvSpPr>
            <a:spLocks noChangeArrowheads="1"/>
          </p:cNvSpPr>
          <p:nvPr/>
        </p:nvSpPr>
        <p:spPr bwMode="auto">
          <a:xfrm>
            <a:off x="0" y="0"/>
            <a:ext cx="9144000"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Matthew 7:13-14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13</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Enter through the </a:t>
            </a:r>
            <a:r>
              <a:rPr lang="en-US" sz="3600" b="1" u="sng" dirty="0">
                <a:solidFill>
                  <a:srgbClr val="FFFFCC"/>
                </a:solidFill>
                <a:latin typeface="Calibri" panose="020F0502020204030204" pitchFamily="34" charset="0"/>
                <a:cs typeface="Calibri" panose="020F0502020204030204" pitchFamily="34" charset="0"/>
              </a:rPr>
              <a:t>narrow</a:t>
            </a:r>
            <a:r>
              <a:rPr lang="en-US" sz="3600" dirty="0">
                <a:latin typeface="Calibri" panose="020F0502020204030204" pitchFamily="34" charset="0"/>
                <a:cs typeface="Calibri" panose="020F0502020204030204" pitchFamily="34" charset="0"/>
              </a:rPr>
              <a:t> gate; for the gate is </a:t>
            </a:r>
            <a:r>
              <a:rPr lang="en-US" sz="3600" b="1" u="sng" dirty="0">
                <a:solidFill>
                  <a:srgbClr val="FFFFCC"/>
                </a:solidFill>
                <a:latin typeface="Calibri" panose="020F0502020204030204" pitchFamily="34" charset="0"/>
                <a:cs typeface="Calibri" panose="020F0502020204030204" pitchFamily="34" charset="0"/>
              </a:rPr>
              <a:t>wide</a:t>
            </a:r>
            <a:r>
              <a:rPr lang="en-US" sz="3600" dirty="0">
                <a:latin typeface="Calibri" panose="020F0502020204030204" pitchFamily="34" charset="0"/>
                <a:cs typeface="Calibri" panose="020F0502020204030204" pitchFamily="34" charset="0"/>
              </a:rPr>
              <a:t> and the way is </a:t>
            </a:r>
            <a:r>
              <a:rPr lang="en-US" sz="3600" b="1" u="sng" dirty="0">
                <a:solidFill>
                  <a:srgbClr val="FFFFCC"/>
                </a:solidFill>
                <a:latin typeface="Calibri" panose="020F0502020204030204" pitchFamily="34" charset="0"/>
                <a:cs typeface="Calibri" panose="020F0502020204030204" pitchFamily="34" charset="0"/>
              </a:rPr>
              <a:t>broad</a:t>
            </a:r>
            <a:r>
              <a:rPr lang="en-US" sz="3600" dirty="0">
                <a:latin typeface="Calibri" panose="020F0502020204030204" pitchFamily="34" charset="0"/>
                <a:cs typeface="Calibri" panose="020F0502020204030204" pitchFamily="34" charset="0"/>
              </a:rPr>
              <a:t> that leads to destruction, and there are </a:t>
            </a:r>
            <a:r>
              <a:rPr lang="en-US" sz="3600" b="1" u="sng" dirty="0">
                <a:solidFill>
                  <a:srgbClr val="FFFFCC"/>
                </a:solidFill>
                <a:latin typeface="Calibri" panose="020F0502020204030204" pitchFamily="34" charset="0"/>
                <a:cs typeface="Calibri" panose="020F0502020204030204" pitchFamily="34" charset="0"/>
              </a:rPr>
              <a:t>many</a:t>
            </a:r>
            <a:r>
              <a:rPr lang="en-US" sz="3600" dirty="0">
                <a:latin typeface="Calibri" panose="020F0502020204030204" pitchFamily="34" charset="0"/>
                <a:cs typeface="Calibri" panose="020F0502020204030204" pitchFamily="34" charset="0"/>
              </a:rPr>
              <a:t> who enter through it. </a:t>
            </a:r>
            <a:r>
              <a:rPr lang="en-US" sz="3600" baseline="30000" dirty="0">
                <a:latin typeface="Calibri" panose="020F0502020204030204" pitchFamily="34" charset="0"/>
                <a:cs typeface="Calibri" panose="020F0502020204030204" pitchFamily="34" charset="0"/>
              </a:rPr>
              <a:t>14</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For the gate is </a:t>
            </a:r>
            <a:r>
              <a:rPr lang="en-US" sz="3600" b="1" u="sng" dirty="0">
                <a:solidFill>
                  <a:srgbClr val="FFFFCC"/>
                </a:solidFill>
                <a:latin typeface="Calibri" panose="020F0502020204030204" pitchFamily="34" charset="0"/>
                <a:cs typeface="Calibri" panose="020F0502020204030204" pitchFamily="34" charset="0"/>
              </a:rPr>
              <a:t>small</a:t>
            </a:r>
            <a:r>
              <a:rPr lang="en-US" sz="3600" dirty="0">
                <a:latin typeface="Calibri" panose="020F0502020204030204" pitchFamily="34" charset="0"/>
                <a:cs typeface="Calibri" panose="020F0502020204030204" pitchFamily="34" charset="0"/>
              </a:rPr>
              <a:t> and the way is </a:t>
            </a:r>
            <a:r>
              <a:rPr lang="en-US" sz="3600" b="1" u="sng" dirty="0">
                <a:solidFill>
                  <a:srgbClr val="FFFFCC"/>
                </a:solidFill>
                <a:latin typeface="Calibri" panose="020F0502020204030204" pitchFamily="34" charset="0"/>
                <a:cs typeface="Calibri" panose="020F0502020204030204" pitchFamily="34" charset="0"/>
              </a:rPr>
              <a:t>narrow</a:t>
            </a:r>
            <a:r>
              <a:rPr lang="en-US" sz="3600" dirty="0">
                <a:latin typeface="Calibri" panose="020F0502020204030204" pitchFamily="34" charset="0"/>
                <a:cs typeface="Calibri" panose="020F0502020204030204" pitchFamily="34" charset="0"/>
              </a:rPr>
              <a:t> that leads to life, and there are </a:t>
            </a:r>
            <a:r>
              <a:rPr lang="en-US" sz="3600" b="1" u="sng" dirty="0">
                <a:solidFill>
                  <a:srgbClr val="FFFFCC"/>
                </a:solidFill>
                <a:latin typeface="Calibri" panose="020F0502020204030204" pitchFamily="34" charset="0"/>
                <a:cs typeface="Calibri" panose="020F0502020204030204" pitchFamily="34" charset="0"/>
              </a:rPr>
              <a:t>few</a:t>
            </a:r>
            <a:r>
              <a:rPr lang="en-US" sz="3600" dirty="0">
                <a:latin typeface="Calibri" panose="020F0502020204030204" pitchFamily="34" charset="0"/>
                <a:cs typeface="Calibri" panose="020F0502020204030204" pitchFamily="34" charset="0"/>
              </a:rPr>
              <a:t> who find it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16104396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Promise to overcomers (5)</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2747" y="2523744"/>
            <a:ext cx="3979333" cy="2238375"/>
          </a:xfrm>
          <a:prstGeom prst="rect">
            <a:avLst/>
          </a:prstGeom>
        </p:spPr>
      </p:pic>
    </p:spTree>
    <p:extLst>
      <p:ext uri="{BB962C8B-B14F-4D97-AF65-F5344CB8AC3E}">
        <p14:creationId xmlns:p14="http://schemas.microsoft.com/office/powerpoint/2010/main" val="111663381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831544"/>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born of God 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and this is the victory that has overcome the world—our faith.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a:t>
            </a:r>
            <a:r>
              <a:rPr lang="en-US" sz="32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 but he who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that Jesus is the Son of God?”</a:t>
            </a:r>
          </a:p>
        </p:txBody>
      </p:sp>
      <p:pic>
        <p:nvPicPr>
          <p:cNvPr id="3" name="Picture 2">
            <a:extLst>
              <a:ext uri="{FF2B5EF4-FFF2-40B4-BE49-F238E27FC236}">
                <a16:creationId xmlns:a16="http://schemas.microsoft.com/office/drawing/2014/main" id="{BB940E1E-1CB7-4BBD-9EA4-606D32C21C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29877" y="2819400"/>
            <a:ext cx="1884247" cy="2011680"/>
          </a:xfrm>
          <a:prstGeom prst="rect">
            <a:avLst/>
          </a:prstGeom>
        </p:spPr>
      </p:pic>
    </p:spTree>
    <p:extLst>
      <p:ext uri="{BB962C8B-B14F-4D97-AF65-F5344CB8AC3E}">
        <p14:creationId xmlns:p14="http://schemas.microsoft.com/office/powerpoint/2010/main" val="1320697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0892" y="228600"/>
            <a:ext cx="8882217" cy="5120640"/>
          </a:xfrm>
          <a:prstGeom prst="rect">
            <a:avLst/>
          </a:prstGeom>
        </p:spPr>
      </p:pic>
    </p:spTree>
    <p:extLst>
      <p:ext uri="{BB962C8B-B14F-4D97-AF65-F5344CB8AC3E}">
        <p14:creationId xmlns:p14="http://schemas.microsoft.com/office/powerpoint/2010/main" val="2195390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3:5)</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Clothed in white ‒ 5a</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Name not erased from the Book of Life  ‒ 5b</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Confession name before Father &amp; Angels – 5c</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9129" y="3962400"/>
            <a:ext cx="2658141" cy="2743200"/>
          </a:xfrm>
          <a:prstGeom prst="rect">
            <a:avLst/>
          </a:prstGeom>
        </p:spPr>
      </p:pic>
    </p:spTree>
    <p:extLst>
      <p:ext uri="{BB962C8B-B14F-4D97-AF65-F5344CB8AC3E}">
        <p14:creationId xmlns:p14="http://schemas.microsoft.com/office/powerpoint/2010/main" val="72358117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3:5)</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Clothed in white ‒ 5a</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Name not erased from the Book of Life  ‒ 5b</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Confession name before Father &amp; Angels – 5c</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9129" y="3962400"/>
            <a:ext cx="2658141" cy="2743200"/>
          </a:xfrm>
          <a:prstGeom prst="rect">
            <a:avLst/>
          </a:prstGeom>
        </p:spPr>
      </p:pic>
    </p:spTree>
    <p:extLst>
      <p:ext uri="{BB962C8B-B14F-4D97-AF65-F5344CB8AC3E}">
        <p14:creationId xmlns:p14="http://schemas.microsoft.com/office/powerpoint/2010/main" val="116946441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3:5)</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Clothed in white ‒ 5a</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Name not erased from the Book of Life  ‒ 5b</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Confession name before Father &amp; Angels – 5c</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9129" y="3962400"/>
            <a:ext cx="2658141" cy="2743200"/>
          </a:xfrm>
          <a:prstGeom prst="rect">
            <a:avLst/>
          </a:prstGeom>
        </p:spPr>
      </p:pic>
    </p:spTree>
    <p:extLst>
      <p:ext uri="{BB962C8B-B14F-4D97-AF65-F5344CB8AC3E}">
        <p14:creationId xmlns:p14="http://schemas.microsoft.com/office/powerpoint/2010/main" val="358206588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3EA758-CCE7-4C39-96AA-C9355EA0D3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thus be clothed in white garments; and I will not erase his name from the book of life, and I will confess his name before My Father and before His angels.”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E0DD918-2DB8-4CD6-B045-DD4B222EA2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971800"/>
            <a:ext cx="2438400" cy="1828800"/>
          </a:xfrm>
          <a:prstGeom prst="rect">
            <a:avLst/>
          </a:prstGeom>
        </p:spPr>
      </p:pic>
    </p:spTree>
    <p:extLst>
      <p:ext uri="{BB962C8B-B14F-4D97-AF65-F5344CB8AC3E}">
        <p14:creationId xmlns:p14="http://schemas.microsoft.com/office/powerpoint/2010/main" val="39381189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427363853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A0B77-FEA5-49C8-B412-B0CDF57B07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8:37</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in all these things we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overwhelmingly conquer</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hypernikaō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Him who loved us.”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2335E7CF-0C59-40A4-BFA7-3DC1DC5180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2613" y="2362200"/>
            <a:ext cx="3038775" cy="2286000"/>
          </a:xfrm>
          <a:prstGeom prst="rect">
            <a:avLst/>
          </a:prstGeom>
        </p:spPr>
      </p:pic>
    </p:spTree>
    <p:extLst>
      <p:ext uri="{BB962C8B-B14F-4D97-AF65-F5344CB8AC3E}">
        <p14:creationId xmlns:p14="http://schemas.microsoft.com/office/powerpoint/2010/main" val="414985859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A5B4F-C012-4275-B864-A72D5EF83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15471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16:33</a:t>
            </a:r>
          </a:p>
          <a:p>
            <a:pPr algn="just" eaLnBrk="1" fontAlgn="auto" hangingPunct="1">
              <a:spcBef>
                <a:spcPts val="600"/>
              </a:spcBef>
              <a:spcAft>
                <a:spcPts val="60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These things I have spoken to you, so that in Me you may have peace. In the world you have tribulation, but take courage; I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3B50C49-15CE-4596-A935-7D1BAE0C120B}"/>
              </a:ext>
            </a:extLst>
          </p:cNvPr>
          <p:cNvPicPr>
            <a:picLocks noChangeAspect="1"/>
          </p:cNvPicPr>
          <p:nvPr/>
        </p:nvPicPr>
        <p:blipFill>
          <a:blip r:embed="rId3"/>
          <a:stretch>
            <a:fillRect/>
          </a:stretch>
        </p:blipFill>
        <p:spPr>
          <a:xfrm>
            <a:off x="3105758" y="3124200"/>
            <a:ext cx="2932485" cy="1737360"/>
          </a:xfrm>
          <a:prstGeom prst="rect">
            <a:avLst/>
          </a:prstGeom>
        </p:spPr>
      </p:pic>
    </p:spTree>
    <p:extLst>
      <p:ext uri="{BB962C8B-B14F-4D97-AF65-F5344CB8AC3E}">
        <p14:creationId xmlns:p14="http://schemas.microsoft.com/office/powerpoint/2010/main" val="326283094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9A5B4F-C012-4275-B864-A72D5EF837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4:4</a:t>
            </a:r>
          </a:p>
          <a:p>
            <a:pPr algn="just" eaLnBrk="1" fontAlgn="auto" hangingPunct="1">
              <a:spcBef>
                <a:spcPts val="600"/>
              </a:spcBef>
              <a:spcAft>
                <a:spcPts val="60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are from God, little children, and have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them; because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greater is He who is in you than he who is in the world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3B50C49-15CE-4596-A935-7D1BAE0C120B}"/>
              </a:ext>
            </a:extLst>
          </p:cNvPr>
          <p:cNvPicPr>
            <a:picLocks noChangeAspect="1"/>
          </p:cNvPicPr>
          <p:nvPr/>
        </p:nvPicPr>
        <p:blipFill>
          <a:blip r:embed="rId3"/>
          <a:stretch>
            <a:fillRect/>
          </a:stretch>
        </p:blipFill>
        <p:spPr>
          <a:xfrm>
            <a:off x="3105758" y="3124200"/>
            <a:ext cx="2932485" cy="1737360"/>
          </a:xfrm>
          <a:prstGeom prst="rect">
            <a:avLst/>
          </a:prstGeom>
        </p:spPr>
      </p:pic>
    </p:spTree>
    <p:extLst>
      <p:ext uri="{BB962C8B-B14F-4D97-AF65-F5344CB8AC3E}">
        <p14:creationId xmlns:p14="http://schemas.microsoft.com/office/powerpoint/2010/main" val="668563777"/>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6912ED-172A-406A-A2F5-68DCF97B8A5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John 5:4-5</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whatever is born of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 and this is the victory that has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world—our faith.</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is the one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world, but he who believes that Jesus is the Son of God?”</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59ADF33-F163-4678-9A8E-2B7BA565DD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58" y="3429000"/>
            <a:ext cx="1256884" cy="1463040"/>
          </a:xfrm>
          <a:prstGeom prst="rect">
            <a:avLst/>
          </a:prstGeom>
        </p:spPr>
      </p:pic>
    </p:spTree>
    <p:extLst>
      <p:ext uri="{BB962C8B-B14F-4D97-AF65-F5344CB8AC3E}">
        <p14:creationId xmlns:p14="http://schemas.microsoft.com/office/powerpoint/2010/main" val="98433496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0D3D9C-445F-4B7B-8612-37C800570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3:5</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overcomes</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 believers; </a:t>
            </a:r>
            <a:r>
              <a:rPr lang="en-US" sz="3400" b="1" i="1"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nikaō</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will thus be clothed in white garments; and I will not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ou</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mē</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erase his name from the book of life, and I will confess his name before My Father and before His angels.”</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B8DFFDC9-3E74-4CAE-BC1F-FA31975CD6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2971800"/>
            <a:ext cx="2438400" cy="1828800"/>
          </a:xfrm>
          <a:prstGeom prst="rect">
            <a:avLst/>
          </a:prstGeom>
        </p:spPr>
      </p:pic>
    </p:spTree>
    <p:extLst>
      <p:ext uri="{BB962C8B-B14F-4D97-AF65-F5344CB8AC3E}">
        <p14:creationId xmlns:p14="http://schemas.microsoft.com/office/powerpoint/2010/main" val="2938429272"/>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49C0DF-8AF1-44F6-B08B-DF239E5CD3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Exodus 32:32</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now, if You will, forgive their sin—and if not, please blot me out from Your book which You have written!”</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A482332-C002-4733-ABB0-48CD9F12E3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1677" y="2438400"/>
            <a:ext cx="1740647" cy="2286000"/>
          </a:xfrm>
          <a:prstGeom prst="rect">
            <a:avLst/>
          </a:prstGeom>
        </p:spPr>
      </p:pic>
    </p:spTree>
    <p:extLst>
      <p:ext uri="{BB962C8B-B14F-4D97-AF65-F5344CB8AC3E}">
        <p14:creationId xmlns:p14="http://schemas.microsoft.com/office/powerpoint/2010/main" val="409591289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945B08-BAA7-4F54-8624-0A45CEB2C2B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196977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Psalm 69:28</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May they be blotted out of the book of life And may they not be recorded with the righteous.”</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DF4E4DE-62D0-4A62-A6FC-981C1DFC4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2823" y="2286000"/>
            <a:ext cx="4358355" cy="2286000"/>
          </a:xfrm>
          <a:prstGeom prst="rect">
            <a:avLst/>
          </a:prstGeom>
        </p:spPr>
      </p:pic>
    </p:spTree>
    <p:extLst>
      <p:ext uri="{BB962C8B-B14F-4D97-AF65-F5344CB8AC3E}">
        <p14:creationId xmlns:p14="http://schemas.microsoft.com/office/powerpoint/2010/main" val="18495823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0" y="228600"/>
            <a:ext cx="9144000" cy="1143000"/>
          </a:xfrm>
        </p:spPr>
        <p:txBody>
          <a:bodyPr/>
          <a:lstStyle/>
          <a:p>
            <a:pPr algn="ctr" eaLnBrk="1" hangingPunct="1">
              <a:defRPr/>
            </a:pPr>
            <a:r>
              <a:rPr lang="en-US" sz="3400" kern="1200" dirty="0">
                <a:effectLst>
                  <a:outerShdw blurRad="38100" dist="38100" dir="2700000" algn="tl">
                    <a:srgbClr val="000000">
                      <a:alpha val="43137"/>
                    </a:srgbClr>
                  </a:outerShdw>
                </a:effectLst>
                <a:cs typeface="Calibri" panose="020F0502020204030204" pitchFamily="34" charset="0"/>
              </a:rPr>
              <a:t>7. Christ’s Promises to Overcomers in Thyatira </a:t>
            </a:r>
            <a:br>
              <a:rPr lang="en-US" sz="3600" kern="1200" dirty="0">
                <a:effectLst>
                  <a:outerShdw blurRad="38100" dist="38100" dir="2700000" algn="tl">
                    <a:srgbClr val="000000">
                      <a:alpha val="43137"/>
                    </a:srgbClr>
                  </a:outerShdw>
                </a:effectLst>
                <a:cs typeface="Calibri" panose="020F0502020204030204" pitchFamily="34" charset="0"/>
              </a:rPr>
            </a:br>
            <a:r>
              <a:rPr 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 3:5)</a:t>
            </a:r>
            <a:endParaRPr lang="en-US" sz="32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381000" y="1752600"/>
            <a:ext cx="8534400" cy="2286000"/>
          </a:xfrm>
        </p:spPr>
        <p:txBody>
          <a:bodyPr/>
          <a:lstStyle/>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Clothed in white ‒ 5a</a:t>
            </a:r>
          </a:p>
          <a:p>
            <a:pPr marL="687388" indent="-687388" eaLnBrk="1" hangingPunct="1">
              <a:spcBef>
                <a:spcPts val="0"/>
              </a:spcBef>
              <a:spcAft>
                <a:spcPts val="24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Name not erased from the Book of Life  ‒ 5b</a:t>
            </a:r>
          </a:p>
          <a:p>
            <a:pPr marL="687388" indent="-687388" eaLnBrk="1" hangingPunct="1">
              <a:spcBef>
                <a:spcPts val="0"/>
              </a:spcBef>
              <a:spcAft>
                <a:spcPts val="24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Confession name before Father &amp; Angels – 5c</a:t>
            </a:r>
          </a:p>
        </p:txBody>
      </p:sp>
      <p:pic>
        <p:nvPicPr>
          <p:cNvPr id="5" name="Picture 4">
            <a:extLst>
              <a:ext uri="{FF2B5EF4-FFF2-40B4-BE49-F238E27FC236}">
                <a16:creationId xmlns:a16="http://schemas.microsoft.com/office/drawing/2014/main" id="{23CF97DD-3A7D-4F5E-994E-1BD602283DF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9129" y="3962400"/>
            <a:ext cx="2658141" cy="2743200"/>
          </a:xfrm>
          <a:prstGeom prst="rect">
            <a:avLst/>
          </a:prstGeom>
        </p:spPr>
      </p:pic>
    </p:spTree>
    <p:extLst>
      <p:ext uri="{BB962C8B-B14F-4D97-AF65-F5344CB8AC3E}">
        <p14:creationId xmlns:p14="http://schemas.microsoft.com/office/powerpoint/2010/main" val="283758280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2747" y="2523744"/>
            <a:ext cx="3979333" cy="2238375"/>
          </a:xfrm>
          <a:prstGeom prst="rect">
            <a:avLst/>
          </a:prstGeom>
        </p:spPr>
      </p:pic>
    </p:spTree>
    <p:extLst>
      <p:ext uri="{BB962C8B-B14F-4D97-AF65-F5344CB8AC3E}">
        <p14:creationId xmlns:p14="http://schemas.microsoft.com/office/powerpoint/2010/main" val="326726786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17567-4AAB-41C0-A82B-182C3774A7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Deuteronomy 6:4-7</a:t>
            </a:r>
          </a:p>
          <a:p>
            <a:pPr algn="just"/>
            <a:r>
              <a:rPr lang="en-US" sz="3200" baseline="30000" dirty="0">
                <a:effectLst>
                  <a:outerShdw blurRad="38100" dist="38100" dir="2700000" algn="tl">
                    <a:srgbClr val="000000">
                      <a:alpha val="43137"/>
                    </a:srgbClr>
                  </a:outerShdw>
                </a:effectLst>
                <a:latin typeface="Calibri" panose="020F0502020204030204" pitchFamily="34" charset="0"/>
              </a:rPr>
              <a:t>4 </a:t>
            </a:r>
            <a:r>
              <a:rPr lang="en-US" sz="3200" dirty="0">
                <a:effectLst>
                  <a:outerShdw blurRad="38100" dist="38100" dir="2700000" algn="tl">
                    <a:srgbClr val="000000">
                      <a:alpha val="43137"/>
                    </a:srgbClr>
                  </a:outerShdw>
                </a:effectLst>
                <a:latin typeface="Calibri" panose="020F0502020204030204" pitchFamily="34" charset="0"/>
              </a:rPr>
              <a:t>“</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Hear, O Israel</a:t>
            </a:r>
            <a:r>
              <a:rPr lang="en-US" sz="3200" dirty="0">
                <a:effectLst>
                  <a:outerShdw blurRad="38100" dist="38100" dir="2700000" algn="tl">
                    <a:srgbClr val="000000">
                      <a:alpha val="43137"/>
                    </a:srgbClr>
                  </a:outerShdw>
                </a:effectLst>
                <a:latin typeface="Calibri" panose="020F0502020204030204" pitchFamily="34" charset="0"/>
              </a:rPr>
              <a:t>!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our God, the </a:t>
            </a:r>
            <a:r>
              <a:rPr lang="en-US" sz="3200" cap="small" dirty="0">
                <a:effectLst>
                  <a:outerShdw blurRad="38100" dist="38100" dir="2700000" algn="tl">
                    <a:srgbClr val="000000">
                      <a:alpha val="43137"/>
                    </a:srgbClr>
                  </a:outerShdw>
                </a:effectLst>
                <a:latin typeface="Calibri" panose="020F0502020204030204" pitchFamily="34" charset="0"/>
              </a:rPr>
              <a:t>Lord</a:t>
            </a:r>
            <a:r>
              <a:rPr lang="en-US" sz="3200" dirty="0">
                <a:effectLst>
                  <a:outerShdw blurRad="38100" dist="38100" dir="2700000" algn="tl">
                    <a:srgbClr val="000000">
                      <a:alpha val="43137"/>
                    </a:srgbClr>
                  </a:outerShdw>
                </a:effectLst>
                <a:latin typeface="Calibri" panose="020F0502020204030204" pitchFamily="34" charset="0"/>
              </a:rPr>
              <a:t> is one!...</a:t>
            </a:r>
            <a:r>
              <a:rPr lang="en-US" sz="3200" baseline="30000" dirty="0">
                <a:effectLst>
                  <a:outerShdw blurRad="38100" dist="38100" dir="2700000" algn="tl">
                    <a:srgbClr val="000000">
                      <a:alpha val="43137"/>
                    </a:srgbClr>
                  </a:outerShdw>
                </a:effectLst>
                <a:latin typeface="Calibri" panose="020F0502020204030204" pitchFamily="34" charset="0"/>
              </a:rPr>
              <a:t>6 </a:t>
            </a:r>
            <a:r>
              <a:rPr lang="en-US" sz="3200" dirty="0">
                <a:effectLst>
                  <a:outerShdw blurRad="38100" dist="38100" dir="2700000" algn="tl">
                    <a:srgbClr val="000000">
                      <a:alpha val="43137"/>
                    </a:srgbClr>
                  </a:outerShdw>
                </a:effectLst>
                <a:latin typeface="Calibri" panose="020F0502020204030204" pitchFamily="34" charset="0"/>
              </a:rPr>
              <a:t>These words, which I am commanding you today, shall be on your heart.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b="1" baseline="30000" dirty="0">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You shall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teach</a:t>
            </a:r>
            <a:r>
              <a:rPr lang="en-US" sz="3200" dirty="0">
                <a:effectLst>
                  <a:outerShdw blurRad="38100" dist="38100" dir="2700000" algn="tl">
                    <a:srgbClr val="000000">
                      <a:alpha val="43137"/>
                    </a:srgbClr>
                  </a:outerShdw>
                </a:effectLst>
                <a:latin typeface="Calibri" panose="020F0502020204030204" pitchFamily="34" charset="0"/>
              </a:rPr>
              <a:t> them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diligently</a:t>
            </a:r>
            <a:r>
              <a:rPr lang="en-US" sz="3200" dirty="0">
                <a:effectLst>
                  <a:outerShdw blurRad="38100" dist="38100" dir="2700000" algn="tl">
                    <a:srgbClr val="000000">
                      <a:alpha val="43137"/>
                    </a:srgbClr>
                  </a:outerShdw>
                </a:effectLst>
                <a:latin typeface="Calibri" panose="020F0502020204030204" pitchFamily="34" charset="0"/>
              </a:rPr>
              <a:t> to your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sons</a:t>
            </a:r>
            <a:r>
              <a:rPr lang="en-US" sz="3200" dirty="0">
                <a:effectLst>
                  <a:outerShdw blurRad="38100" dist="38100" dir="2700000" algn="tl">
                    <a:srgbClr val="000000">
                      <a:alpha val="43137"/>
                    </a:srgbClr>
                  </a:outerShdw>
                </a:effectLst>
                <a:latin typeface="Calibri" panose="020F0502020204030204" pitchFamily="34" charset="0"/>
              </a:rPr>
              <a:t> and shall talk of them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sit</a:t>
            </a:r>
            <a:r>
              <a:rPr lang="en-US" sz="3200" dirty="0">
                <a:effectLst>
                  <a:outerShdw blurRad="38100" dist="38100" dir="2700000" algn="tl">
                    <a:srgbClr val="000000">
                      <a:alpha val="43137"/>
                    </a:srgbClr>
                  </a:outerShdw>
                </a:effectLst>
                <a:latin typeface="Calibri" panose="020F0502020204030204" pitchFamily="34" charset="0"/>
              </a:rPr>
              <a:t> in your house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walk</a:t>
            </a:r>
            <a:r>
              <a:rPr lang="en-US" sz="3200" dirty="0">
                <a:effectLst>
                  <a:outerShdw blurRad="38100" dist="38100" dir="2700000" algn="tl">
                    <a:srgbClr val="000000">
                      <a:alpha val="43137"/>
                    </a:srgbClr>
                  </a:outerShdw>
                </a:effectLst>
                <a:latin typeface="Calibri" panose="020F0502020204030204" pitchFamily="34" charset="0"/>
              </a:rPr>
              <a:t> by the way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lie</a:t>
            </a:r>
            <a:r>
              <a:rPr lang="en-US" sz="3200" dirty="0">
                <a:effectLst>
                  <a:outerShdw blurRad="38100" dist="38100" dir="2700000" algn="tl">
                    <a:srgbClr val="000000">
                      <a:alpha val="43137"/>
                    </a:srgbClr>
                  </a:outerShdw>
                </a:effectLst>
                <a:latin typeface="Calibri" panose="020F0502020204030204" pitchFamily="34" charset="0"/>
              </a:rPr>
              <a:t> down and when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rise</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up</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0042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009650" y="1155414"/>
            <a:ext cx="7124700" cy="25021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Seen (Chapter 1)</a:t>
            </a:r>
          </a:p>
          <a:p>
            <a:pPr marL="461963" indent="-461963" eaLnBrk="1" hangingPunct="1">
              <a:spcBef>
                <a:spcPts val="0"/>
              </a:spcBef>
              <a:spcAft>
                <a:spcPts val="24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Are (Chapters 2–3)</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After these things (Chapters 4–22)</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685800" y="228600"/>
            <a:ext cx="7772400" cy="762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Revelation 1:19</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EBA477E6-0692-4CC4-94FD-7E5B5AE4C12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3966021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28600"/>
            <a:ext cx="7772400" cy="1143000"/>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Sardis </a:t>
            </a:r>
            <a:br>
              <a:rPr lang="en-US" altLang="en-US" sz="3600" kern="1200" dirty="0">
                <a:effectLst>
                  <a:outerShdw blurRad="38100" dist="38100" dir="2700000" algn="tl">
                    <a:srgbClr val="000000">
                      <a:alpha val="43137"/>
                    </a:srgbClr>
                  </a:outerShdw>
                </a:effectLst>
                <a:cs typeface="Calibri" panose="020F0502020204030204" pitchFamily="34" charset="0"/>
              </a:rPr>
            </a:br>
            <a:r>
              <a:rPr lang="en-US" altLang="en-US" sz="2800" kern="1200" dirty="0">
                <a:solidFill>
                  <a:schemeClr val="tx1"/>
                </a:solidFill>
                <a:effectLst>
                  <a:outerShdw blurRad="38100" dist="38100" dir="2700000" algn="tl">
                    <a:srgbClr val="000000">
                      <a:alpha val="43137"/>
                    </a:srgbClr>
                  </a:outerShdw>
                </a:effectLst>
                <a:cs typeface="Calibri" panose="020F0502020204030204" pitchFamily="34" charset="0"/>
              </a:rPr>
              <a:t>Revelation 3:1-6</a:t>
            </a:r>
            <a:endParaRPr lang="en-US" altLang="en-US" sz="3600" kern="1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152400" y="1371600"/>
            <a:ext cx="6019800" cy="5334000"/>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 (1a)</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(1b)</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 (1c)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 (1d)</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(2a-3c)</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 (3d-4)</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(5</a:t>
            </a:r>
            <a:r>
              <a:rPr lang="en-US" dirty="0">
                <a:effectLst>
                  <a:outerShdw blurRad="38100" dist="38100" dir="2700000" algn="tl">
                    <a:srgbClr val="000000">
                      <a:alpha val="43137"/>
                    </a:srgbClr>
                  </a:outerShdw>
                </a:effectLst>
                <a:cs typeface="Calibri" panose="020F0502020204030204" pitchFamily="34" charset="0"/>
              </a:rPr>
              <a:t>)</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Exhortation to listen (6)</a:t>
            </a:r>
          </a:p>
        </p:txBody>
      </p:sp>
      <p:pic>
        <p:nvPicPr>
          <p:cNvPr id="2" name="Picture 1">
            <a:extLst>
              <a:ext uri="{FF2B5EF4-FFF2-40B4-BE49-F238E27FC236}">
                <a16:creationId xmlns:a16="http://schemas.microsoft.com/office/drawing/2014/main" id="{FCDAB5E8-BB34-4BC6-980E-CCD368F614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42747" y="2523744"/>
            <a:ext cx="3979333" cy="2238375"/>
          </a:xfrm>
          <a:prstGeom prst="rect">
            <a:avLst/>
          </a:prstGeom>
        </p:spPr>
      </p:pic>
    </p:spTree>
    <p:extLst>
      <p:ext uri="{BB962C8B-B14F-4D97-AF65-F5344CB8AC3E}">
        <p14:creationId xmlns:p14="http://schemas.microsoft.com/office/powerpoint/2010/main" val="393504020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838200" y="4648200"/>
            <a:ext cx="2286000" cy="1143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472494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34180495-1E9D-4486-90C9-116898435EBC}"/>
              </a:ext>
            </a:extLst>
          </p:cNvPr>
          <p:cNvSpPr>
            <a:spLocks noGrp="1"/>
          </p:cNvSpPr>
          <p:nvPr>
            <p:ph type="title"/>
          </p:nvPr>
        </p:nvSpPr>
        <p:spPr>
          <a:xfrm>
            <a:off x="685800" y="236537"/>
            <a:ext cx="7772400" cy="906463"/>
          </a:xfrm>
        </p:spPr>
        <p:txBody>
          <a:bodyPr/>
          <a:lstStyle/>
          <a:p>
            <a:pPr algn="ctr" eaLnBrk="1" hangingPunct="1"/>
            <a:r>
              <a:rPr lang="en-US" altLang="en-US" sz="3600" kern="1200" dirty="0">
                <a:effectLst>
                  <a:outerShdw blurRad="38100" dist="38100" dir="2700000" algn="tl">
                    <a:srgbClr val="000000">
                      <a:alpha val="43137"/>
                    </a:srgbClr>
                  </a:outerShdw>
                </a:effectLst>
                <a:cs typeface="Calibri" panose="020F0502020204030204" pitchFamily="34" charset="0"/>
              </a:rPr>
              <a:t>Pattern of the Letters in Revelation 2–3</a:t>
            </a:r>
          </a:p>
        </p:txBody>
      </p:sp>
      <p:sp>
        <p:nvSpPr>
          <p:cNvPr id="60419" name="Content Placeholder 2">
            <a:extLst>
              <a:ext uri="{FF2B5EF4-FFF2-40B4-BE49-F238E27FC236}">
                <a16:creationId xmlns:a16="http://schemas.microsoft.com/office/drawing/2014/main" id="{EBF073F9-147E-494D-918E-CE19EA0D03F9}"/>
              </a:ext>
            </a:extLst>
          </p:cNvPr>
          <p:cNvSpPr>
            <a:spLocks noGrp="1"/>
          </p:cNvSpPr>
          <p:nvPr>
            <p:ph idx="1"/>
          </p:nvPr>
        </p:nvSpPr>
        <p:spPr>
          <a:xfrm>
            <a:off x="457200" y="1143000"/>
            <a:ext cx="6934200" cy="4983163"/>
          </a:xfrm>
        </p:spPr>
        <p:txBody>
          <a:bodyPr/>
          <a:lstStyle/>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Destination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Description of Christ (Rev. 1)</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Commendation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Rebuke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change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Consequence</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Exhortation to listen</a:t>
            </a:r>
          </a:p>
          <a:p>
            <a:pPr marL="514350" indent="-514350" eaLnBrk="1" hangingPunct="1">
              <a:spcBef>
                <a:spcPts val="0"/>
              </a:spcBef>
              <a:spcAft>
                <a:spcPts val="1200"/>
              </a:spcAft>
              <a:buSzPct val="100000"/>
              <a:buFont typeface="+mj-lt"/>
              <a:buAutoNum type="arabicPeriod"/>
              <a:defRPr/>
            </a:pPr>
            <a:r>
              <a:rPr lang="en-US" dirty="0">
                <a:effectLst>
                  <a:outerShdw blurRad="38100" dist="38100" dir="2700000" algn="tl">
                    <a:srgbClr val="000000">
                      <a:alpha val="43137"/>
                    </a:srgbClr>
                  </a:outerShdw>
                </a:effectLst>
              </a:rPr>
              <a:t>Promise to overcomers (Rev. 21</a:t>
            </a:r>
            <a:r>
              <a:rPr lang="en-US" dirty="0">
                <a:effectLst>
                  <a:outerShdw blurRad="38100" dist="38100" dir="2700000" algn="tl">
                    <a:srgbClr val="000000">
                      <a:alpha val="43137"/>
                    </a:srgbClr>
                  </a:outerShdw>
                </a:effectLst>
                <a:cs typeface="Calibri" panose="020F0502020204030204" pitchFamily="34" charset="0"/>
              </a:rPr>
              <a:t>–22)</a:t>
            </a:r>
          </a:p>
        </p:txBody>
      </p:sp>
      <p:pic>
        <p:nvPicPr>
          <p:cNvPr id="2" name="Picture 1">
            <a:extLst>
              <a:ext uri="{FF2B5EF4-FFF2-40B4-BE49-F238E27FC236}">
                <a16:creationId xmlns:a16="http://schemas.microsoft.com/office/drawing/2014/main" id="{FFC071DF-B81E-4BEC-B0F3-FD35396426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2200" y="1933883"/>
            <a:ext cx="2583418" cy="32004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345" name="Group 217">
            <a:extLst>
              <a:ext uri="{FF2B5EF4-FFF2-40B4-BE49-F238E27FC236}">
                <a16:creationId xmlns:a16="http://schemas.microsoft.com/office/drawing/2014/main" id="{58C71DB7-3A8C-4E7D-8C1D-F5D27F4BB2FC}"/>
              </a:ext>
            </a:extLst>
          </p:cNvPr>
          <p:cNvGraphicFramePr>
            <a:graphicFrameLocks noGrp="1"/>
          </p:cNvGraphicFramePr>
          <p:nvPr>
            <p:ph type="tbl" idx="1"/>
            <p:extLst>
              <p:ext uri="{D42A27DB-BD31-4B8C-83A1-F6EECF244321}">
                <p14:modId xmlns:p14="http://schemas.microsoft.com/office/powerpoint/2010/main" val="4285591819"/>
              </p:ext>
            </p:extLst>
          </p:nvPr>
        </p:nvGraphicFramePr>
        <p:xfrm>
          <a:off x="76200" y="640195"/>
          <a:ext cx="8991601" cy="5455690"/>
        </p:xfrm>
        <a:graphic>
          <a:graphicData uri="http://schemas.openxmlformats.org/drawingml/2006/table">
            <a:tbl>
              <a:tblPr>
                <a:tableStyleId>{D7AC3CCA-C797-4891-BE02-D94E43425B78}</a:tableStyleId>
              </a:tblPr>
              <a:tblGrid>
                <a:gridCol w="3016919">
                  <a:extLst>
                    <a:ext uri="{9D8B030D-6E8A-4147-A177-3AD203B41FA5}">
                      <a16:colId xmlns:a16="http://schemas.microsoft.com/office/drawing/2014/main" val="20000"/>
                    </a:ext>
                  </a:extLst>
                </a:gridCol>
                <a:gridCol w="3016919">
                  <a:extLst>
                    <a:ext uri="{9D8B030D-6E8A-4147-A177-3AD203B41FA5}">
                      <a16:colId xmlns:a16="http://schemas.microsoft.com/office/drawing/2014/main" val="20001"/>
                    </a:ext>
                  </a:extLst>
                </a:gridCol>
                <a:gridCol w="2957763">
                  <a:extLst>
                    <a:ext uri="{9D8B030D-6E8A-4147-A177-3AD203B41FA5}">
                      <a16:colId xmlns:a16="http://schemas.microsoft.com/office/drawing/2014/main" val="20003"/>
                    </a:ext>
                  </a:extLst>
                </a:gridCol>
              </a:tblGrid>
              <a:tr h="514276">
                <a:tc gridSpan="3">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lang="en-US" altLang="en-US" sz="32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DESCRIPTION OF THE SEVEN CHURCHES</a:t>
                      </a:r>
                      <a:br>
                        <a:rPr lang="en-US" altLang="en-US" sz="360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br>
                      <a:r>
                        <a:rPr lang="en-US" altLang="en-US" sz="28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2‒3</a:t>
                      </a:r>
                      <a:endParaRPr lang="en-US" sz="3200" b="0" kern="120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13" marB="45713" anchor="ctr" horzOverflow="overflow">
                    <a:solidFill>
                      <a:schemeClr val="bg2"/>
                    </a:solid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0" fontAlgn="base" latinLnBrk="0" hangingPunct="0">
                        <a:lnSpc>
                          <a:spcPct val="100000"/>
                        </a:lnSpc>
                        <a:spcBef>
                          <a:spcPct val="20000"/>
                        </a:spcBef>
                        <a:spcAft>
                          <a:spcPct val="0"/>
                        </a:spcAft>
                        <a:buClr>
                          <a:schemeClr val="tx2"/>
                        </a:buClr>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6820574"/>
                  </a:ext>
                </a:extLst>
              </a:tr>
              <a:tr h="556233">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CHURCH</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SCRIPTURE</a:t>
                      </a:r>
                    </a:p>
                  </a:txBody>
                  <a:tcPr marT="45713" marB="45713" anchor="ctr" horzOverflow="overflow"/>
                </a:tc>
                <a:tc>
                  <a:txBody>
                    <a:bodyPr/>
                    <a:lstStyle/>
                    <a:p>
                      <a:pPr marL="112713"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rgbClr val="A50021"/>
                          </a:solidFill>
                          <a:effectLst/>
                          <a:latin typeface="Calibri" panose="020F0502020204030204" pitchFamily="34" charset="0"/>
                          <a:ea typeface="+mn-ea"/>
                          <a:cs typeface="Calibri" panose="020F0502020204030204" pitchFamily="34" charset="0"/>
                        </a:rPr>
                        <a:t>DESCRIPTION</a:t>
                      </a:r>
                    </a:p>
                  </a:txBody>
                  <a:tcPr marT="45713" marB="45713" anchor="ctr" horzOverflow="overflow"/>
                </a:tc>
                <a:extLst>
                  <a:ext uri="{0D108BD9-81ED-4DB2-BD59-A6C34878D82A}">
                    <a16:rowId xmlns:a16="http://schemas.microsoft.com/office/drawing/2014/main" val="10000"/>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Ephesus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Loveless</a:t>
                      </a:r>
                    </a:p>
                  </a:txBody>
                  <a:tcPr marT="45713" marB="45713" anchor="ctr" horzOverflow="overflow"/>
                </a:tc>
                <a:extLst>
                  <a:ext uri="{0D108BD9-81ED-4DB2-BD59-A6C34878D82A}">
                    <a16:rowId xmlns:a16="http://schemas.microsoft.com/office/drawing/2014/main" val="10001"/>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Smyrna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2:8-11</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Persecuted</a:t>
                      </a:r>
                    </a:p>
                  </a:txBody>
                  <a:tcPr marT="45713" marB="45713" anchor="ctr" horzOverflow="overflow"/>
                </a:tc>
                <a:extLst>
                  <a:ext uri="{0D108BD9-81ED-4DB2-BD59-A6C34878D82A}">
                    <a16:rowId xmlns:a16="http://schemas.microsoft.com/office/drawing/2014/main" val="10002"/>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Pergamum</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2:12-17</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Compromised</a:t>
                      </a:r>
                    </a:p>
                  </a:txBody>
                  <a:tcPr marT="45713" marB="45713" anchor="ctr" horzOverflow="overflow"/>
                </a:tc>
                <a:extLst>
                  <a:ext uri="{0D108BD9-81ED-4DB2-BD59-A6C34878D82A}">
                    <a16:rowId xmlns:a16="http://schemas.microsoft.com/office/drawing/2014/main" val="10003"/>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Thyatira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2:18-29</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Corrupt</a:t>
                      </a:r>
                    </a:p>
                  </a:txBody>
                  <a:tcPr marT="45713" marB="45713" anchor="ctr" horzOverflow="overflow"/>
                </a:tc>
                <a:extLst>
                  <a:ext uri="{0D108BD9-81ED-4DB2-BD59-A6C34878D82A}">
                    <a16:rowId xmlns:a16="http://schemas.microsoft.com/office/drawing/2014/main" val="10004"/>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Sardis</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3:1-6</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Dead</a:t>
                      </a:r>
                    </a:p>
                  </a:txBody>
                  <a:tcPr marT="45713" marB="45713" anchor="ctr" horzOverflow="overflow"/>
                </a:tc>
                <a:extLst>
                  <a:ext uri="{0D108BD9-81ED-4DB2-BD59-A6C34878D82A}">
                    <a16:rowId xmlns:a16="http://schemas.microsoft.com/office/drawing/2014/main" val="10005"/>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Philadelphia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3:7-13</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Missionary</a:t>
                      </a:r>
                    </a:p>
                  </a:txBody>
                  <a:tcPr marT="45713" marB="45713" anchor="ctr" horzOverflow="overflow"/>
                </a:tc>
                <a:extLst>
                  <a:ext uri="{0D108BD9-81ED-4DB2-BD59-A6C34878D82A}">
                    <a16:rowId xmlns:a16="http://schemas.microsoft.com/office/drawing/2014/main" val="10006"/>
                  </a:ext>
                </a:extLst>
              </a:tr>
              <a:tr h="556233">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Laodicea</a:t>
                      </a:r>
                    </a:p>
                  </a:txBody>
                  <a:tcPr marT="45713" marB="4571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dk1"/>
                          </a:solidFill>
                          <a:effectLst/>
                          <a:latin typeface="Calibri" panose="020F0502020204030204" pitchFamily="34" charset="0"/>
                          <a:ea typeface="+mn-ea"/>
                          <a:cs typeface="Calibri" panose="020F0502020204030204" pitchFamily="34" charset="0"/>
                        </a:rPr>
                        <a:t>3:14-22</a:t>
                      </a:r>
                    </a:p>
                  </a:txBody>
                  <a:tcPr marT="45713" marB="45713" anchor="ctr" horzOverflow="overflow"/>
                </a:tc>
                <a:tc>
                  <a:txBody>
                    <a:bodyPr/>
                    <a:lstStyle/>
                    <a:p>
                      <a:pPr marL="112713" marR="0" lvl="0" indent="0" algn="l" defTabSz="914400" rtl="0" eaLnBrk="0" fontAlgn="base" latinLnBrk="0" hangingPunct="0">
                        <a:lnSpc>
                          <a:spcPct val="100000"/>
                        </a:lnSpc>
                        <a:spcBef>
                          <a:spcPct val="20000"/>
                        </a:spcBef>
                        <a:spcAft>
                          <a:spcPct val="0"/>
                        </a:spcAft>
                        <a:buClr>
                          <a:schemeClr val="tx2"/>
                        </a:buClr>
                        <a:buSzTx/>
                        <a:buFontTx/>
                        <a:buNone/>
                        <a:tabLst/>
                      </a:pPr>
                      <a:r>
                        <a:rPr kumimoji="0" lang="en-US" sz="2800" b="1"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Man-centered</a:t>
                      </a:r>
                    </a:p>
                  </a:txBody>
                  <a:tcPr marT="45713" marB="45713" anchor="ctr" horzOverflow="overflow"/>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03755400"/>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15505</TotalTime>
  <Words>1902</Words>
  <Application>Microsoft Office PowerPoint</Application>
  <PresentationFormat>On-screen Show (4:3)</PresentationFormat>
  <Paragraphs>429</Paragraphs>
  <Slides>62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62</vt:i4>
      </vt:variant>
    </vt:vector>
  </HeadingPairs>
  <TitlesOfParts>
    <vt:vector size="67" baseType="lpstr">
      <vt:lpstr>Arial</vt:lpstr>
      <vt:lpstr>Calibri</vt:lpstr>
      <vt:lpstr>Times New Roman</vt:lpstr>
      <vt:lpstr>Wingdings</vt:lpstr>
      <vt:lpstr>Azure</vt:lpstr>
      <vt:lpstr>PowerPoint Presentation</vt:lpstr>
      <vt:lpstr>Answering Ten Questions</vt:lpstr>
      <vt:lpstr>Prologue (Rev. 1:1-8)</vt:lpstr>
      <vt:lpstr>PowerPoint Presentation</vt:lpstr>
      <vt:lpstr>Revelation 1:19</vt:lpstr>
      <vt:lpstr>Revelation 1:19</vt:lpstr>
      <vt:lpstr>PowerPoint Presentation</vt:lpstr>
      <vt:lpstr>Pattern of the Letters in Revelation 2–3</vt:lpstr>
      <vt:lpstr>PowerPoint Presentation</vt:lpstr>
      <vt:lpstr>PowerPoint Presentation</vt:lpstr>
      <vt:lpstr>PowerPoint Presentation</vt:lpstr>
      <vt:lpstr>PowerPoint Presentation</vt:lpstr>
      <vt:lpstr>PowerPoint Presentation</vt:lpstr>
      <vt:lpstr>PowerPoint Presentation</vt:lpstr>
      <vt:lpstr>Sardis  Revelation 3:1-6</vt:lpstr>
      <vt:lpstr>Sardis  Revelation 3:1-6</vt:lpstr>
      <vt:lpstr>PowerPoint Presentation</vt:lpstr>
      <vt:lpstr>Sardis  Revelation 3:1-6</vt:lpstr>
      <vt:lpstr>PowerPoint Presentation</vt:lpstr>
      <vt:lpstr>2. Description of Christ to Thyatira  (Rev. 3:1b)</vt:lpstr>
      <vt:lpstr>2. Description of Christ to Thyatira  (Rev. 3:1b)</vt:lpstr>
      <vt:lpstr>PowerPoint Presentation</vt:lpstr>
      <vt:lpstr>2. Description of Christ to Thyatira  (Rev. 3:1b)</vt:lpstr>
      <vt:lpstr>Sardis  Revelation 3:1-6</vt:lpstr>
      <vt:lpstr>Sardis  Revelation 3:1-6</vt:lpstr>
      <vt:lpstr>Sardis  Revelation 3:1-6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Lewis Sperry Chafer vol. 7, Systematic Theology (Grand Rapids, MI: Kregel Publications, 1993), 265-66.</vt:lpstr>
      <vt:lpstr>PowerPoint Presentation</vt:lpstr>
      <vt:lpstr>PowerPoint Presentation</vt:lpstr>
      <vt:lpstr>Sardis  Revelation 3:1-6</vt:lpstr>
      <vt:lpstr>PowerPoint Presentation</vt:lpstr>
      <vt:lpstr>PowerPoint Presentation</vt:lpstr>
      <vt:lpstr>Sardis  Revelation 3:1-6</vt:lpstr>
      <vt:lpstr>PowerPoint Presentation</vt:lpstr>
      <vt:lpstr>PowerPoint Presentation</vt:lpstr>
      <vt:lpstr>7. Christ’s Promises to Overcomers in Thyatira  (Rev. 3:5)</vt:lpstr>
      <vt:lpstr>7. Christ’s Promises to Overcomers in Thyatira  (Rev. 3:5)</vt:lpstr>
      <vt:lpstr>7. Christ’s Promises to Overcomers in Thyatira  (Rev. 3:5)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 Christ’s Promises to Overcomers in Thyatira  (Rev. 3:5)</vt:lpstr>
      <vt:lpstr>Sardis  Revelation 3:1-6</vt:lpstr>
      <vt:lpstr>PowerPoint Presentation</vt:lpstr>
      <vt:lpstr>Conclusion</vt:lpstr>
      <vt:lpstr>Sardis  Revelation 3:1-6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 Revelation 2v23-29</dc:title>
  <dc:subject>Revelation</dc:subject>
  <dc:creator>A. Woods</dc:creator>
  <dc:description>Modified by Jim McGowan</dc:description>
  <cp:lastModifiedBy>anne woods</cp:lastModifiedBy>
  <cp:revision>1642</cp:revision>
  <cp:lastPrinted>2018-07-08T14:38:51Z</cp:lastPrinted>
  <dcterms:created xsi:type="dcterms:W3CDTF">2009-03-17T12:21:13Z</dcterms:created>
  <dcterms:modified xsi:type="dcterms:W3CDTF">2018-08-25T23:03:33Z</dcterms:modified>
</cp:coreProperties>
</file>