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handoutMasterIdLst>
    <p:handoutMasterId r:id="rId46"/>
  </p:handoutMasterIdLst>
  <p:sldIdLst>
    <p:sldId id="2067" r:id="rId2"/>
    <p:sldId id="963" r:id="rId3"/>
    <p:sldId id="3944" r:id="rId4"/>
    <p:sldId id="3860" r:id="rId5"/>
    <p:sldId id="3960" r:id="rId6"/>
    <p:sldId id="4239" r:id="rId7"/>
    <p:sldId id="492" r:id="rId8"/>
    <p:sldId id="4161" r:id="rId9"/>
    <p:sldId id="538" r:id="rId10"/>
    <p:sldId id="4193" r:id="rId11"/>
    <p:sldId id="4214" r:id="rId12"/>
    <p:sldId id="4240" r:id="rId13"/>
    <p:sldId id="4279" r:id="rId14"/>
    <p:sldId id="4162" r:id="rId15"/>
    <p:sldId id="4280" r:id="rId16"/>
    <p:sldId id="4163" r:id="rId17"/>
    <p:sldId id="4281" r:id="rId18"/>
    <p:sldId id="4152" r:id="rId19"/>
    <p:sldId id="4300" r:id="rId20"/>
    <p:sldId id="4282" r:id="rId21"/>
    <p:sldId id="3980" r:id="rId22"/>
    <p:sldId id="4284" r:id="rId23"/>
    <p:sldId id="4285" r:id="rId24"/>
    <p:sldId id="4260" r:id="rId25"/>
    <p:sldId id="4286" r:id="rId26"/>
    <p:sldId id="730" r:id="rId27"/>
    <p:sldId id="2878" r:id="rId28"/>
    <p:sldId id="4302" r:id="rId29"/>
    <p:sldId id="269" r:id="rId30"/>
    <p:sldId id="4287" r:id="rId31"/>
    <p:sldId id="4213" r:id="rId32"/>
    <p:sldId id="4180" r:id="rId33"/>
    <p:sldId id="4262" r:id="rId34"/>
    <p:sldId id="4298" r:id="rId35"/>
    <p:sldId id="4299" r:id="rId36"/>
    <p:sldId id="288" r:id="rId37"/>
    <p:sldId id="4080" r:id="rId38"/>
    <p:sldId id="4288" r:id="rId39"/>
    <p:sldId id="4192" r:id="rId40"/>
    <p:sldId id="4301" r:id="rId41"/>
    <p:sldId id="2248" r:id="rId42"/>
    <p:sldId id="4289" r:id="rId43"/>
    <p:sldId id="3488" r:id="rId4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CC"/>
    <a:srgbClr val="A50021"/>
    <a:srgbClr val="000066"/>
    <a:srgbClr val="33CC33"/>
    <a:srgbClr val="FF00FF"/>
    <a:srgbClr val="CCCCFF"/>
    <a:srgbClr val="00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91654" autoAdjust="0"/>
  </p:normalViewPr>
  <p:slideViewPr>
    <p:cSldViewPr>
      <p:cViewPr varScale="1">
        <p:scale>
          <a:sx n="80" d="100"/>
          <a:sy n="80" d="100"/>
        </p:scale>
        <p:origin x="9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EE6F0C23-484F-41FC-B4E1-0436582C60C5}" type="datetime1">
              <a:rPr lang="en-US" smtClean="0">
                <a:latin typeface="Calibri" panose="020F0502020204030204" pitchFamily="34" charset="0"/>
                <a:cs typeface="Calibri" panose="020F0502020204030204" pitchFamily="34" charset="0"/>
              </a:rPr>
              <a:t>8/19/2018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0F6AA0AE-7CD5-4F16-ABCB-735DB84D759A}" type="datetime1">
              <a:rPr lang="en-US" smtClean="0"/>
              <a:t>8/19/2018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55F2EEBD-C6F5-4EB9-A959-F2872AB3B627}" type="datetime1">
              <a:rPr lang="en-US" smtClean="0"/>
              <a:t>8/19/2018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9</a:t>
            </a:fld>
            <a:endParaRPr lang="en-US" altLang="en-US" dirty="0"/>
          </a:p>
        </p:txBody>
      </p:sp>
    </p:spTree>
    <p:extLst>
      <p:ext uri="{BB962C8B-B14F-4D97-AF65-F5344CB8AC3E}">
        <p14:creationId xmlns:p14="http://schemas.microsoft.com/office/powerpoint/2010/main" val="341966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38</a:t>
            </a:fld>
            <a:endParaRPr lang="en-US" altLang="en-US" dirty="0"/>
          </a:p>
        </p:txBody>
      </p:sp>
    </p:spTree>
    <p:extLst>
      <p:ext uri="{BB962C8B-B14F-4D97-AF65-F5344CB8AC3E}">
        <p14:creationId xmlns:p14="http://schemas.microsoft.com/office/powerpoint/2010/main" val="1654923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42</a:t>
            </a:fld>
            <a:endParaRPr lang="en-US" altLang="en-US" dirty="0"/>
          </a:p>
        </p:txBody>
      </p:sp>
    </p:spTree>
    <p:extLst>
      <p:ext uri="{BB962C8B-B14F-4D97-AF65-F5344CB8AC3E}">
        <p14:creationId xmlns:p14="http://schemas.microsoft.com/office/powerpoint/2010/main" val="264261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14</a:t>
            </a:fld>
            <a:endParaRPr lang="en-US" altLang="en-US" dirty="0"/>
          </a:p>
        </p:txBody>
      </p:sp>
    </p:spTree>
    <p:extLst>
      <p:ext uri="{BB962C8B-B14F-4D97-AF65-F5344CB8AC3E}">
        <p14:creationId xmlns:p14="http://schemas.microsoft.com/office/powerpoint/2010/main" val="218395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15</a:t>
            </a:fld>
            <a:endParaRPr lang="en-US" altLang="en-US" dirty="0"/>
          </a:p>
        </p:txBody>
      </p:sp>
    </p:spTree>
    <p:extLst>
      <p:ext uri="{BB962C8B-B14F-4D97-AF65-F5344CB8AC3E}">
        <p14:creationId xmlns:p14="http://schemas.microsoft.com/office/powerpoint/2010/main" val="2527572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17</a:t>
            </a:fld>
            <a:endParaRPr lang="en-US" altLang="en-US" dirty="0"/>
          </a:p>
        </p:txBody>
      </p:sp>
    </p:spTree>
    <p:extLst>
      <p:ext uri="{BB962C8B-B14F-4D97-AF65-F5344CB8AC3E}">
        <p14:creationId xmlns:p14="http://schemas.microsoft.com/office/powerpoint/2010/main" val="3389343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20</a:t>
            </a:fld>
            <a:endParaRPr lang="en-US" altLang="en-US" dirty="0"/>
          </a:p>
        </p:txBody>
      </p:sp>
    </p:spTree>
    <p:extLst>
      <p:ext uri="{BB962C8B-B14F-4D97-AF65-F5344CB8AC3E}">
        <p14:creationId xmlns:p14="http://schemas.microsoft.com/office/powerpoint/2010/main" val="2356844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22</a:t>
            </a:fld>
            <a:endParaRPr lang="en-US" altLang="en-US" dirty="0"/>
          </a:p>
        </p:txBody>
      </p:sp>
    </p:spTree>
    <p:extLst>
      <p:ext uri="{BB962C8B-B14F-4D97-AF65-F5344CB8AC3E}">
        <p14:creationId xmlns:p14="http://schemas.microsoft.com/office/powerpoint/2010/main" val="971695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23</a:t>
            </a:fld>
            <a:endParaRPr lang="en-US" altLang="en-US" dirty="0"/>
          </a:p>
        </p:txBody>
      </p:sp>
    </p:spTree>
    <p:extLst>
      <p:ext uri="{BB962C8B-B14F-4D97-AF65-F5344CB8AC3E}">
        <p14:creationId xmlns:p14="http://schemas.microsoft.com/office/powerpoint/2010/main" val="367783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25</a:t>
            </a:fld>
            <a:endParaRPr lang="en-US" altLang="en-US" dirty="0"/>
          </a:p>
        </p:txBody>
      </p:sp>
    </p:spTree>
    <p:extLst>
      <p:ext uri="{BB962C8B-B14F-4D97-AF65-F5344CB8AC3E}">
        <p14:creationId xmlns:p14="http://schemas.microsoft.com/office/powerpoint/2010/main" val="448537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8/19/2018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30</a:t>
            </a:fld>
            <a:endParaRPr lang="en-US" altLang="en-US" dirty="0"/>
          </a:p>
        </p:txBody>
      </p:sp>
    </p:spTree>
    <p:extLst>
      <p:ext uri="{BB962C8B-B14F-4D97-AF65-F5344CB8AC3E}">
        <p14:creationId xmlns:p14="http://schemas.microsoft.com/office/powerpoint/2010/main" val="99769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410384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8/19/2018</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06294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2855143047"/>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Ephesus</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2:1-7</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Loveless</a:t>
                      </a:r>
                    </a:p>
                  </a:txBody>
                  <a:tcPr marT="45713" marB="45713" anchor="ctr" horzOverflow="overflow">
                    <a:solidFill>
                      <a:srgbClr val="FFFFCC"/>
                    </a:solidFill>
                  </a:tcPr>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845119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894843049"/>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Smyrna</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2:8-11</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Persecuted</a:t>
                      </a:r>
                    </a:p>
                  </a:txBody>
                  <a:tcPr marT="45713" marB="45713" anchor="ctr" horzOverflow="overflow">
                    <a:solidFill>
                      <a:srgbClr val="FFFFCC"/>
                    </a:solidFill>
                  </a:tcPr>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910728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4001014225"/>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Pergamum</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2:12-17</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Compromised</a:t>
                      </a:r>
                    </a:p>
                  </a:txBody>
                  <a:tcPr marT="45713" marB="45713" anchor="ctr" horzOverflow="overflow">
                    <a:solidFill>
                      <a:srgbClr val="FFFFCC"/>
                    </a:solidFill>
                  </a:tcPr>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286998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3400048338"/>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Thyatira</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2:18-29</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Corrupt</a:t>
                      </a:r>
                    </a:p>
                  </a:txBody>
                  <a:tcPr marT="45713" marB="45713" anchor="ctr" horzOverflow="overflow">
                    <a:solidFill>
                      <a:srgbClr val="FFFFCC"/>
                    </a:solidFill>
                  </a:tcPr>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348188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(26-28</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1105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(26-28</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00941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3657600" y="3124200"/>
            <a:ext cx="1219200" cy="3810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(26-28</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4516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0E0FE7-1F01-496D-9609-00AA283204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736" y="685800"/>
            <a:ext cx="8690529" cy="5486400"/>
          </a:xfrm>
          <a:prstGeom prst="rect">
            <a:avLst/>
          </a:prstGeom>
        </p:spPr>
      </p:pic>
    </p:spTree>
    <p:extLst>
      <p:ext uri="{BB962C8B-B14F-4D97-AF65-F5344CB8AC3E}">
        <p14:creationId xmlns:p14="http://schemas.microsoft.com/office/powerpoint/2010/main" val="6951177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 to Thyatira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2:18b)</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676400" y="1295400"/>
            <a:ext cx="6781800" cy="2895600"/>
          </a:xfrm>
        </p:spPr>
        <p:txBody>
          <a:bodyPr/>
          <a:lstStyle/>
          <a:p>
            <a:pPr marL="687388" indent="-687388" eaLnBrk="1" hangingPunct="1">
              <a:spcBef>
                <a:spcPts val="0"/>
              </a:spcBef>
              <a:spcAft>
                <a:spcPts val="2400"/>
              </a:spcAft>
              <a:buSzPct val="100000"/>
              <a:buFont typeface="+mj-lt"/>
              <a:buAutoNum type="alphaUcPeriod"/>
              <a:defRPr/>
            </a:pPr>
            <a:endParaRPr lang="en-US" dirty="0">
              <a:effectLst>
                <a:outerShdw blurRad="38100" dist="38100" dir="2700000" algn="tl">
                  <a:srgbClr val="000000">
                    <a:alpha val="43137"/>
                  </a:srgbClr>
                </a:outerShdw>
              </a:effectLst>
              <a:cs typeface="Calibri" panose="020F0502020204030204" pitchFamily="34" charset="0"/>
            </a:endParaRP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Son of God</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Eyes like a flame of fire</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Feet like burnished bronze</a:t>
            </a:r>
          </a:p>
        </p:txBody>
      </p:sp>
      <p:pic>
        <p:nvPicPr>
          <p:cNvPr id="6" name="Picture 5">
            <a:extLst>
              <a:ext uri="{FF2B5EF4-FFF2-40B4-BE49-F238E27FC236}">
                <a16:creationId xmlns:a16="http://schemas.microsoft.com/office/drawing/2014/main" id="{99E4440E-5CEE-46F3-A70E-1A1776FAF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8610" y="4393283"/>
            <a:ext cx="2166780" cy="2236117"/>
          </a:xfrm>
          <a:prstGeom prst="rect">
            <a:avLst/>
          </a:prstGeom>
        </p:spPr>
      </p:pic>
    </p:spTree>
    <p:extLst>
      <p:ext uri="{BB962C8B-B14F-4D97-AF65-F5344CB8AC3E}">
        <p14:creationId xmlns:p14="http://schemas.microsoft.com/office/powerpoint/2010/main" val="9582401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42900" y="1140643"/>
            <a:ext cx="8458200"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title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Revelation of Jesus Christ</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John</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Patmos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Seven Churches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95</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3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was it delivered</a:t>
            </a:r>
            <a:r>
              <a:rPr lang="en-US" sz="2600" dirty="0">
                <a:solidFill>
                  <a:srgbClr val="FFFF99"/>
                </a:solidFill>
                <a:effectLst>
                  <a:outerShdw blurRad="38100" dist="38100" dir="2700000" algn="tl">
                    <a:srgbClr val="000000">
                      <a:alpha val="43137"/>
                    </a:srgbClr>
                  </a:outerShdw>
                </a:effectLst>
                <a:cs typeface="Calibri" panose="020F0502020204030204" pitchFamily="34" charset="0"/>
              </a:rPr>
              <a:t> </a:t>
            </a:r>
            <a:r>
              <a:rPr lang="en-US" sz="2600" dirty="0">
                <a:effectLst>
                  <a:outerShdw blurRad="38100" dist="38100" dir="2700000" algn="tl">
                    <a:srgbClr val="000000">
                      <a:alpha val="43137"/>
                    </a:srgbClr>
                  </a:outerShdw>
                </a:effectLst>
                <a:cs typeface="Calibri" panose="020F0502020204030204" pitchFamily="34" charset="0"/>
              </a:rPr>
              <a:t>–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Seven steps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Why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Encouragement and holiness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Jesus’ final victory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OT relationship</a:t>
            </a:r>
          </a:p>
        </p:txBody>
      </p:sp>
      <p:pic>
        <p:nvPicPr>
          <p:cNvPr id="20484" name="Picture 2" descr="http://iconreader.files.wordpress.com/2010/08/12_johntheologian.jpg">
            <a:extLst>
              <a:ext uri="{FF2B5EF4-FFF2-40B4-BE49-F238E27FC236}">
                <a16:creationId xmlns:a16="http://schemas.microsoft.com/office/drawing/2014/main" id="{0547C1CB-0812-4713-970D-1CF9DCC9E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1378552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(26-28</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4497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What Christ Commends in Thyatira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2:19)</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181100" y="1600200"/>
            <a:ext cx="6781800" cy="39624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Deeds (</a:t>
            </a:r>
            <a:r>
              <a:rPr lang="en-US" i="1" dirty="0">
                <a:effectLst>
                  <a:outerShdw blurRad="38100" dist="38100" dir="2700000" algn="tl">
                    <a:srgbClr val="000000">
                      <a:alpha val="43137"/>
                    </a:srgbClr>
                  </a:outerShdw>
                </a:effectLst>
                <a:cs typeface="Calibri" panose="020F0502020204030204" pitchFamily="34" charset="0"/>
              </a:rPr>
              <a:t>ergon</a:t>
            </a:r>
            <a:r>
              <a:rPr lang="en-US" dirty="0">
                <a:effectLst>
                  <a:outerShdw blurRad="38100" dist="38100" dir="2700000" algn="tl">
                    <a:srgbClr val="000000">
                      <a:alpha val="43137"/>
                    </a:srgbClr>
                  </a:outerShdw>
                </a:effectLst>
                <a:cs typeface="Calibri" panose="020F0502020204030204" pitchFamily="34" charset="0"/>
              </a:rPr>
              <a:t>) ‒ 19a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Love – 19b</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Faith – 19c</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Service – 19d</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Perseverance (</a:t>
            </a:r>
            <a:r>
              <a:rPr lang="en-US" i="1" dirty="0" err="1">
                <a:effectLst>
                  <a:outerShdw blurRad="38100" dist="38100" dir="2700000" algn="tl">
                    <a:srgbClr val="000000">
                      <a:alpha val="43137"/>
                    </a:srgbClr>
                  </a:outerShdw>
                </a:effectLst>
                <a:cs typeface="Calibri" panose="020F0502020204030204" pitchFamily="34" charset="0"/>
              </a:rPr>
              <a:t>hypomonē</a:t>
            </a:r>
            <a:r>
              <a:rPr lang="en-US" dirty="0">
                <a:effectLst>
                  <a:outerShdw blurRad="38100" dist="38100" dir="2700000" algn="tl">
                    <a:srgbClr val="000000">
                      <a:alpha val="43137"/>
                    </a:srgbClr>
                  </a:outerShdw>
                </a:effectLst>
                <a:cs typeface="Calibri" panose="020F0502020204030204" pitchFamily="34" charset="0"/>
              </a:rPr>
              <a:t>) – 19e</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Your latter deeds are greater – 19f</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0" y="1828800"/>
            <a:ext cx="2215116" cy="2286000"/>
          </a:xfrm>
          <a:prstGeom prst="rect">
            <a:avLst/>
          </a:prstGeom>
        </p:spPr>
      </p:pic>
    </p:spTree>
    <p:extLst>
      <p:ext uri="{BB962C8B-B14F-4D97-AF65-F5344CB8AC3E}">
        <p14:creationId xmlns:p14="http://schemas.microsoft.com/office/powerpoint/2010/main" val="102891154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(26-28</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5719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(26-28</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99531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048375" cy="3810000"/>
          </a:xfrm>
        </p:spPr>
        <p:txBody>
          <a:bodyPr/>
          <a:lstStyle/>
          <a:p>
            <a:pPr marL="0" indent="0" algn="ctr">
              <a:spcBef>
                <a:spcPts val="0"/>
              </a:spcBef>
              <a:spcAft>
                <a:spcPts val="1200"/>
              </a:spcAft>
              <a:buNone/>
              <a:defRPr/>
            </a:pPr>
            <a:r>
              <a:rPr lang="en-US" sz="3600" dirty="0">
                <a:solidFill>
                  <a:schemeClr val="tx2"/>
                </a:solidFill>
                <a:effectLst>
                  <a:outerShdw blurRad="38100" dist="38100" dir="2700000" algn="tl">
                    <a:srgbClr val="000000">
                      <a:alpha val="43137"/>
                    </a:srgbClr>
                  </a:outerShdw>
                </a:effectLst>
                <a:ea typeface="+mj-ea"/>
                <a:cs typeface="+mj-cs"/>
              </a:rPr>
              <a:t>Rev</a:t>
            </a:r>
            <a:r>
              <a:rPr lang="en-US" dirty="0">
                <a:solidFill>
                  <a:schemeClr val="tx2"/>
                </a:solidFill>
                <a:effectLst>
                  <a:outerShdw blurRad="38100" dist="38100" dir="2700000" algn="tl">
                    <a:srgbClr val="000000">
                      <a:alpha val="43137"/>
                    </a:srgbClr>
                  </a:outerShdw>
                </a:effectLst>
                <a:ea typeface="+mj-ea"/>
                <a:cs typeface="+mj-cs"/>
              </a:rPr>
              <a:t> 2:21</a:t>
            </a:r>
          </a:p>
          <a:p>
            <a:pPr marL="0" indent="0" algn="just">
              <a:spcBef>
                <a:spcPts val="0"/>
              </a:spcBef>
              <a:spcAft>
                <a:spcPts val="0"/>
              </a:spcAft>
              <a:buNone/>
              <a:defRPr/>
            </a:pPr>
            <a:r>
              <a:rPr lang="en-US" alt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I gave her time to repent, and she does not want to repent of her immorality</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7950" y="1752600"/>
            <a:ext cx="2457450" cy="27432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5. So What? - Points of Application!</a:t>
            </a:r>
          </a:p>
        </p:txBody>
      </p:sp>
    </p:spTree>
    <p:extLst>
      <p:ext uri="{BB962C8B-B14F-4D97-AF65-F5344CB8AC3E}">
        <p14:creationId xmlns:p14="http://schemas.microsoft.com/office/powerpoint/2010/main" val="350163809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(26-28</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5562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DAD9A7-EE3A-4321-AACB-8D8493C72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4601260"/>
          </a:xfrm>
          <a:prstGeom prst="rect">
            <a:avLst/>
          </a:prstGeom>
          <a:noFill/>
          <a:ln w="28575">
            <a:noFill/>
            <a:miter lim="800000"/>
            <a:headEnd/>
            <a:tailEnd/>
          </a:ln>
        </p:spPr>
        <p:txBody>
          <a:bodyPr wrap="square">
            <a:spAutoFit/>
          </a:bodyPr>
          <a:lstStyle/>
          <a:p>
            <a:pPr algn="ctr">
              <a:spcAft>
                <a:spcPts val="1200"/>
              </a:spcAft>
              <a:defRPr/>
            </a:pPr>
            <a:r>
              <a:rPr lang="en-US" alt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10:27-29</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My sheep hear My voice, and I know them, and they follow Me; </a:t>
            </a:r>
            <a:r>
              <a:rPr lang="en-US" sz="3400" baseline="30000" dirty="0">
                <a:effectLst>
                  <a:outerShdw blurRad="38100" dist="38100" dir="2700000" algn="tl">
                    <a:srgbClr val="000000">
                      <a:alpha val="43137"/>
                    </a:srgbClr>
                  </a:outerShdw>
                </a:effectLst>
                <a:latin typeface="Calibri" panose="020F0502020204030204" pitchFamily="34" charset="0"/>
              </a:rPr>
              <a:t>28 </a:t>
            </a:r>
            <a:r>
              <a:rPr lang="en-US" sz="3400" dirty="0">
                <a:effectLst>
                  <a:outerShdw blurRad="38100" dist="38100" dir="2700000" algn="tl">
                    <a:srgbClr val="000000">
                      <a:alpha val="43137"/>
                    </a:srgbClr>
                  </a:outerShdw>
                </a:effectLst>
                <a:latin typeface="Calibri" panose="020F0502020204030204" pitchFamily="34" charset="0"/>
              </a:rPr>
              <a:t>and I give eternal life to them, and they will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never perish</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400" b="1" dirty="0">
                <a:solidFill>
                  <a:srgbClr val="66FFFF"/>
                </a:solidFill>
                <a:effectLst>
                  <a:outerShdw blurRad="38100" dist="38100" dir="2700000" algn="tl">
                    <a:srgbClr val="000000">
                      <a:alpha val="43137"/>
                    </a:srgbClr>
                  </a:outerShdw>
                </a:effectLst>
                <a:latin typeface="Calibri" panose="020F0502020204030204" pitchFamily="34" charset="0"/>
              </a:rPr>
              <a:t>[</a:t>
            </a:r>
            <a:r>
              <a:rPr lang="en-US" sz="3400" b="1" i="1" dirty="0" err="1">
                <a:solidFill>
                  <a:srgbClr val="66FFFF"/>
                </a:solidFill>
                <a:effectLst>
                  <a:outerShdw blurRad="38100" dist="38100" dir="2700000" algn="tl">
                    <a:srgbClr val="000000">
                      <a:alpha val="43137"/>
                    </a:srgbClr>
                  </a:outerShdw>
                </a:effectLst>
                <a:latin typeface="Calibri" panose="020F0502020204030204" pitchFamily="34" charset="0"/>
              </a:rPr>
              <a:t>ou</a:t>
            </a:r>
            <a:r>
              <a:rPr lang="en-US" sz="3400" b="1" i="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400" b="1" i="1" dirty="0" err="1">
                <a:solidFill>
                  <a:srgbClr val="66FFFF"/>
                </a:solidFill>
                <a:effectLst>
                  <a:outerShdw blurRad="38100" dist="38100" dir="2700000" algn="tl">
                    <a:srgbClr val="000000">
                      <a:alpha val="43137"/>
                    </a:srgbClr>
                  </a:outerShdw>
                </a:effectLst>
                <a:latin typeface="Calibri" panose="020F0502020204030204" pitchFamily="34" charset="0"/>
              </a:rPr>
              <a:t>mē</a:t>
            </a:r>
            <a:r>
              <a:rPr lang="en-US" sz="3400" b="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400" b="1" i="1" dirty="0" err="1">
                <a:solidFill>
                  <a:srgbClr val="66FFFF"/>
                </a:solidFill>
                <a:effectLst>
                  <a:outerShdw blurRad="38100" dist="38100" dir="2700000" algn="tl">
                    <a:srgbClr val="000000">
                      <a:alpha val="43137"/>
                    </a:srgbClr>
                  </a:outerShdw>
                </a:effectLst>
                <a:latin typeface="Calibri" panose="020F0502020204030204" pitchFamily="34" charset="0"/>
              </a:rPr>
              <a:t>aiōnia</a:t>
            </a:r>
            <a:r>
              <a:rPr lang="en-US" sz="3400" dirty="0">
                <a:effectLst>
                  <a:outerShdw blurRad="38100" dist="38100" dir="2700000" algn="tl">
                    <a:srgbClr val="000000">
                      <a:alpha val="43137"/>
                    </a:srgbClr>
                  </a:outerShdw>
                </a:effectLst>
                <a:latin typeface="Calibri" panose="020F0502020204030204" pitchFamily="34" charset="0"/>
              </a:rPr>
              <a:t>]; and no one will snatch them out of My hand. 29 My Father, who has given them to Me, is greater than all; and</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no one is able to snatch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them</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out of the Father’s hand.”</a:t>
            </a:r>
            <a:endParaRPr lang="en-US" altLang="en-US" sz="3400" dirty="0">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92E4B2-0F32-45A1-9948-8FB238007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70263"/>
          </a:xfrm>
          <a:prstGeom prst="rect">
            <a:avLst/>
          </a:prstGeom>
          <a:noFill/>
          <a:ln w="28575">
            <a:noFill/>
            <a:miter lim="800000"/>
            <a:headEnd/>
            <a:tailEnd/>
          </a:ln>
        </p:spPr>
        <p:txBody>
          <a:bodyPr wrap="square">
            <a:spAutoFit/>
          </a:bodyPr>
          <a:lstStyle/>
          <a:p>
            <a:pPr algn="ctr">
              <a:spcAft>
                <a:spcPts val="1200"/>
              </a:spcAft>
              <a:defRPr/>
            </a:pPr>
            <a:r>
              <a:rPr lang="en-US" alt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Corinthians 5:10</a:t>
            </a:r>
          </a:p>
          <a:p>
            <a:pPr algn="just" eaLnBrk="1" fontAlgn="auto" hangingPunct="1">
              <a:spcBef>
                <a:spcPts val="600"/>
              </a:spcBef>
              <a:spcAft>
                <a:spcPts val="600"/>
              </a:spcAft>
              <a:defRPr/>
            </a:pPr>
            <a:r>
              <a:rPr lang="en-US" altLang="en-US" sz="3600" kern="0" dirty="0">
                <a:latin typeface="Calibri" panose="020F0502020204030204" pitchFamily="34" charset="0"/>
                <a:cs typeface="+mn-cs"/>
              </a:rPr>
              <a:t>“</a:t>
            </a:r>
            <a:r>
              <a:rPr lang="en-US" sz="3600" dirty="0">
                <a:latin typeface="Calibri" panose="020F0502020204030204" pitchFamily="34" charset="0"/>
              </a:rPr>
              <a:t>For we must all</a:t>
            </a:r>
            <a:r>
              <a:rPr lang="en-US" sz="3600" b="1" dirty="0">
                <a:solidFill>
                  <a:srgbClr val="FFFFCC"/>
                </a:solidFill>
                <a:effectLst>
                  <a:outerShdw blurRad="38100" dist="38100" dir="2700000" algn="tl">
                    <a:srgbClr val="000000"/>
                  </a:outerShdw>
                </a:effectLst>
                <a:latin typeface="Calibri" panose="020F0502020204030204" pitchFamily="34" charset="0"/>
                <a:cs typeface="+mn-cs"/>
              </a:rPr>
              <a:t> </a:t>
            </a:r>
            <a:r>
              <a:rPr lang="en-US" sz="3600" dirty="0">
                <a:latin typeface="Calibri" panose="020F0502020204030204" pitchFamily="34" charset="0"/>
              </a:rPr>
              <a:t>appear before the judgment seat of Christ, </a:t>
            </a:r>
            <a:r>
              <a:rPr lang="en-US" sz="3600" b="1" u="sng" dirty="0">
                <a:solidFill>
                  <a:srgbClr val="FFFFCC"/>
                </a:solidFill>
                <a:effectLst>
                  <a:outerShdw blurRad="38100" dist="38100" dir="2700000" algn="tl">
                    <a:srgbClr val="000000"/>
                  </a:outerShdw>
                </a:effectLst>
                <a:latin typeface="Calibri" panose="020F0502020204030204" pitchFamily="34" charset="0"/>
                <a:cs typeface="+mn-cs"/>
              </a:rPr>
              <a:t>so that each one may be recompensed for his deeds in the body, according to what he has done, whether good or bad</a:t>
            </a:r>
            <a:r>
              <a:rPr lang="en-US" sz="3600" dirty="0">
                <a:latin typeface="Calibri" panose="020F0502020204030204" pitchFamily="34" charset="0"/>
              </a:rPr>
              <a: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C79694-74C5-46E5-ADFB-D0CDD8AB3A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1394" y="457200"/>
            <a:ext cx="5221213" cy="5943600"/>
          </a:xfrm>
          <a:prstGeom prst="rect">
            <a:avLst/>
          </a:prstGeom>
        </p:spPr>
      </p:pic>
    </p:spTree>
    <p:extLst>
      <p:ext uri="{BB962C8B-B14F-4D97-AF65-F5344CB8AC3E}">
        <p14:creationId xmlns:p14="http://schemas.microsoft.com/office/powerpoint/2010/main" val="169872599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CFA36E2-9375-47B2-B4F9-D470824608DE}"/>
              </a:ext>
            </a:extLst>
          </p:cNvPr>
          <p:cNvSpPr>
            <a:spLocks noGrp="1" noChangeArrowheads="1"/>
          </p:cNvSpPr>
          <p:nvPr>
            <p:ph type="title"/>
          </p:nvPr>
        </p:nvSpPr>
        <p:spPr>
          <a:xfrm>
            <a:off x="1600200" y="228600"/>
            <a:ext cx="5943600" cy="914400"/>
          </a:xfrm>
        </p:spPr>
        <p:txBody>
          <a:bodyPr/>
          <a:lstStyle/>
          <a:p>
            <a:pPr algn="ctr" eaLnBrk="1" hangingPunct="1"/>
            <a:r>
              <a:rPr lang="en-US" altLang="en-US" sz="4000" dirty="0">
                <a:cs typeface="Calibri" panose="020F0502020204030204" pitchFamily="34" charset="0"/>
              </a:rPr>
              <a:t>Remembrance in 2 Peter</a:t>
            </a:r>
          </a:p>
        </p:txBody>
      </p:sp>
      <p:sp>
        <p:nvSpPr>
          <p:cNvPr id="15363" name="Rectangle 3">
            <a:extLst>
              <a:ext uri="{FF2B5EF4-FFF2-40B4-BE49-F238E27FC236}">
                <a16:creationId xmlns:a16="http://schemas.microsoft.com/office/drawing/2014/main" id="{C45316C7-C21D-4B1D-8D45-83F9C875086E}"/>
              </a:ext>
            </a:extLst>
          </p:cNvPr>
          <p:cNvSpPr>
            <a:spLocks noGrp="1" noChangeArrowheads="1"/>
          </p:cNvSpPr>
          <p:nvPr>
            <p:ph type="body" idx="1"/>
          </p:nvPr>
        </p:nvSpPr>
        <p:spPr>
          <a:xfrm>
            <a:off x="329406" y="1322705"/>
            <a:ext cx="8485188" cy="5230495"/>
          </a:xfrm>
        </p:spPr>
        <p:txBody>
          <a:bodyPr/>
          <a:lstStyle/>
          <a:p>
            <a:pPr marL="461963" indent="-461963" eaLnBrk="1" hangingPunct="1">
              <a:spcBef>
                <a:spcPts val="0"/>
              </a:spcBef>
              <a:spcAft>
                <a:spcPts val="1200"/>
              </a:spcAft>
              <a:defRPr/>
            </a:pPr>
            <a:r>
              <a:rPr lang="en-US" dirty="0">
                <a:cs typeface="Calibri" panose="020F0502020204030204" pitchFamily="34" charset="0"/>
              </a:rPr>
              <a:t>Has forgotten that he has been cleansed (1:9)</a:t>
            </a:r>
          </a:p>
          <a:p>
            <a:pPr marL="461963" indent="-461963" eaLnBrk="1" hangingPunct="1">
              <a:spcBef>
                <a:spcPts val="0"/>
              </a:spcBef>
              <a:spcAft>
                <a:spcPts val="1200"/>
              </a:spcAft>
              <a:defRPr/>
            </a:pPr>
            <a:r>
              <a:rPr lang="en-US" dirty="0">
                <a:cs typeface="Calibri" panose="020F0502020204030204" pitchFamily="34" charset="0"/>
              </a:rPr>
              <a:t>I will always remind you of these things (1:12)</a:t>
            </a:r>
          </a:p>
          <a:p>
            <a:pPr marL="461963" indent="-461963" eaLnBrk="1" hangingPunct="1">
              <a:spcBef>
                <a:spcPts val="0"/>
              </a:spcBef>
              <a:spcAft>
                <a:spcPts val="1200"/>
              </a:spcAft>
              <a:defRPr/>
            </a:pPr>
            <a:r>
              <a:rPr lang="en-US" dirty="0">
                <a:cs typeface="Calibri" panose="020F0502020204030204" pitchFamily="34" charset="0"/>
              </a:rPr>
              <a:t>It is right to refresh your memory (1:13)</a:t>
            </a:r>
          </a:p>
          <a:p>
            <a:pPr marL="461963" indent="-461963" eaLnBrk="1" hangingPunct="1">
              <a:spcBef>
                <a:spcPts val="0"/>
              </a:spcBef>
              <a:spcAft>
                <a:spcPts val="1200"/>
              </a:spcAft>
              <a:defRPr/>
            </a:pPr>
            <a:r>
              <a:rPr lang="en-US" dirty="0">
                <a:cs typeface="Calibri" panose="020F0502020204030204" pitchFamily="34" charset="0"/>
              </a:rPr>
              <a:t>You will always be able to remember these things (1:15)</a:t>
            </a:r>
          </a:p>
          <a:p>
            <a:pPr marL="461963" indent="-461963" eaLnBrk="1" hangingPunct="1">
              <a:spcBef>
                <a:spcPts val="0"/>
              </a:spcBef>
              <a:spcAft>
                <a:spcPts val="1200"/>
              </a:spcAft>
              <a:defRPr/>
            </a:pPr>
            <a:r>
              <a:rPr lang="en-US" dirty="0">
                <a:cs typeface="Calibri" panose="020F0502020204030204" pitchFamily="34" charset="0"/>
              </a:rPr>
              <a:t>I have written both of them as reminders (3:1)</a:t>
            </a:r>
          </a:p>
          <a:p>
            <a:pPr marL="461963" indent="-461963" eaLnBrk="1" hangingPunct="1">
              <a:spcBef>
                <a:spcPts val="0"/>
              </a:spcBef>
              <a:spcAft>
                <a:spcPts val="1200"/>
              </a:spcAft>
              <a:defRPr/>
            </a:pPr>
            <a:r>
              <a:rPr lang="en-US" dirty="0">
                <a:cs typeface="Calibri" panose="020F0502020204030204" pitchFamily="34" charset="0"/>
              </a:rPr>
              <a:t>Do not forget (3:8)</a:t>
            </a:r>
          </a:p>
          <a:p>
            <a:pPr marL="461963" indent="-461963" eaLnBrk="1" hangingPunct="1">
              <a:spcBef>
                <a:spcPts val="0"/>
              </a:spcBef>
              <a:spcAft>
                <a:spcPts val="1200"/>
              </a:spcAft>
              <a:defRPr/>
            </a:pPr>
            <a:r>
              <a:rPr lang="en-US" dirty="0">
                <a:cs typeface="Calibri" panose="020F0502020204030204" pitchFamily="34" charset="0"/>
              </a:rPr>
              <a:t>Bear in mind (3:15)</a:t>
            </a:r>
          </a:p>
        </p:txBody>
      </p:sp>
      <p:pic>
        <p:nvPicPr>
          <p:cNvPr id="33796" name="Picture 3" descr="remember.gif">
            <a:extLst>
              <a:ext uri="{FF2B5EF4-FFF2-40B4-BE49-F238E27FC236}">
                <a16:creationId xmlns:a16="http://schemas.microsoft.com/office/drawing/2014/main" id="{269F8F20-FB35-4B1B-8EBC-6B4CFB71473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93688" y="225425"/>
            <a:ext cx="1121712"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324600" cy="51816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of Communication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0098" y="2514600"/>
            <a:ext cx="3545302" cy="3657600"/>
          </a:xfrm>
          <a:prstGeom prst="rect">
            <a:avLst/>
          </a:prstGeom>
        </p:spPr>
      </p:pic>
    </p:spTree>
    <p:extLst>
      <p:ext uri="{BB962C8B-B14F-4D97-AF65-F5344CB8AC3E}">
        <p14:creationId xmlns:p14="http://schemas.microsoft.com/office/powerpoint/2010/main" val="23877202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Promise to overcomers (26-28)</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14470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5:4-5</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whatever 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born of God overcomes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and this is the victory that has overcome the world—our faith.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is the one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but he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Jesus is the Son of God?”</a:t>
            </a:r>
          </a:p>
        </p:txBody>
      </p:sp>
      <p:pic>
        <p:nvPicPr>
          <p:cNvPr id="3" name="Picture 2">
            <a:extLst>
              <a:ext uri="{FF2B5EF4-FFF2-40B4-BE49-F238E27FC236}">
                <a16:creationId xmlns:a16="http://schemas.microsoft.com/office/drawing/2014/main" id="{BB940E1E-1CB7-4BBD-9EA4-606D32C21C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9877" y="2819400"/>
            <a:ext cx="1884247" cy="2011680"/>
          </a:xfrm>
          <a:prstGeom prst="rect">
            <a:avLst/>
          </a:prstGeom>
        </p:spPr>
      </p:pic>
    </p:spTree>
    <p:extLst>
      <p:ext uri="{BB962C8B-B14F-4D97-AF65-F5344CB8AC3E}">
        <p14:creationId xmlns:p14="http://schemas.microsoft.com/office/powerpoint/2010/main" val="1320697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228600"/>
            <a:ext cx="8882217" cy="5120640"/>
          </a:xfrm>
          <a:prstGeom prst="rect">
            <a:avLst/>
          </a:prstGeom>
        </p:spPr>
      </p:pic>
    </p:spTree>
    <p:extLst>
      <p:ext uri="{BB962C8B-B14F-4D97-AF65-F5344CB8AC3E}">
        <p14:creationId xmlns:p14="http://schemas.microsoft.com/office/powerpoint/2010/main" val="2195390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8. Christ’s Promises to Overcomers in Thyatira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2:26-28)</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47800" y="1752600"/>
            <a:ext cx="6781799" cy="2286000"/>
          </a:xfrm>
        </p:spPr>
        <p:txBody>
          <a:bodyPr/>
          <a:lstStyle/>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Authority over the nations  ‒ 26-27</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morning star – 28</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1419" y="3336742"/>
            <a:ext cx="3101163" cy="3200400"/>
          </a:xfrm>
          <a:prstGeom prst="rect">
            <a:avLst/>
          </a:prstGeom>
        </p:spPr>
      </p:pic>
    </p:spTree>
    <p:extLst>
      <p:ext uri="{BB962C8B-B14F-4D97-AF65-F5344CB8AC3E}">
        <p14:creationId xmlns:p14="http://schemas.microsoft.com/office/powerpoint/2010/main" val="72358117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8. Christ’s Promises to Overcomers in Thyatira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2:26-28)</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47800" y="1752600"/>
            <a:ext cx="6781799" cy="2286000"/>
          </a:xfrm>
        </p:spPr>
        <p:txBody>
          <a:bodyPr/>
          <a:lstStyle/>
          <a:p>
            <a:pPr marL="687388" indent="-6873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Authority over the nations  ‒ 26-27</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morning star – 28</a:t>
            </a:r>
          </a:p>
        </p:txBody>
      </p:sp>
      <p:pic>
        <p:nvPicPr>
          <p:cNvPr id="6" name="Picture 5">
            <a:extLst>
              <a:ext uri="{FF2B5EF4-FFF2-40B4-BE49-F238E27FC236}">
                <a16:creationId xmlns:a16="http://schemas.microsoft.com/office/drawing/2014/main" id="{6540CC3C-E9D4-494F-B542-2A4E0EF1F7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1419" y="3336742"/>
            <a:ext cx="3101163" cy="3200400"/>
          </a:xfrm>
          <a:prstGeom prst="rect">
            <a:avLst/>
          </a:prstGeom>
        </p:spPr>
      </p:pic>
    </p:spTree>
    <p:extLst>
      <p:ext uri="{BB962C8B-B14F-4D97-AF65-F5344CB8AC3E}">
        <p14:creationId xmlns:p14="http://schemas.microsoft.com/office/powerpoint/2010/main" val="157444141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8. Christ’s Promises to Overcomers in Thyatira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2:26-28)</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47800" y="1752600"/>
            <a:ext cx="6781799" cy="2286000"/>
          </a:xfrm>
        </p:spPr>
        <p:txBody>
          <a:bodyPr/>
          <a:lstStyle/>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Authority over the nations  ‒ 26-27</a:t>
            </a:r>
          </a:p>
          <a:p>
            <a:pPr marL="687388" indent="-6873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morning star – 28</a:t>
            </a:r>
          </a:p>
        </p:txBody>
      </p:sp>
      <p:pic>
        <p:nvPicPr>
          <p:cNvPr id="6" name="Picture 5">
            <a:extLst>
              <a:ext uri="{FF2B5EF4-FFF2-40B4-BE49-F238E27FC236}">
                <a16:creationId xmlns:a16="http://schemas.microsoft.com/office/drawing/2014/main" id="{F0C5A26A-0E70-486C-82C8-F6348486D5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1419" y="3336742"/>
            <a:ext cx="3101163" cy="3200400"/>
          </a:xfrm>
          <a:prstGeom prst="rect">
            <a:avLst/>
          </a:prstGeom>
        </p:spPr>
      </p:pic>
    </p:spTree>
    <p:extLst>
      <p:ext uri="{BB962C8B-B14F-4D97-AF65-F5344CB8AC3E}">
        <p14:creationId xmlns:p14="http://schemas.microsoft.com/office/powerpoint/2010/main" val="292815679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64BEDA71-6706-4505-B02C-812D70FA9579}"/>
              </a:ext>
            </a:extLst>
          </p:cNvPr>
          <p:cNvSpPr>
            <a:spLocks noGrp="1" noChangeArrowheads="1"/>
          </p:cNvSpPr>
          <p:nvPr>
            <p:ph type="title" idx="4294967295"/>
          </p:nvPr>
        </p:nvSpPr>
        <p:spPr>
          <a:xfrm>
            <a:off x="685800" y="228600"/>
            <a:ext cx="7772400" cy="1143000"/>
          </a:xfrm>
        </p:spPr>
        <p:txBody>
          <a:bodyPr/>
          <a:lstStyle/>
          <a:p>
            <a:pPr marL="457200" lvl="1" algn="ctr">
              <a:lnSpc>
                <a:spcPct val="90000"/>
              </a:lnSpc>
              <a:spcBef>
                <a:spcPct val="20000"/>
              </a:spcBef>
              <a:buClr>
                <a:srgbClr val="CC99FF"/>
              </a:buClr>
              <a:buSzPct val="60000"/>
            </a:pP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 The Morning Star</a:t>
            </a:r>
            <a:br>
              <a:rPr lang="en-US" alt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Peter 1:19; Rev. 2:28; 22:16)</a:t>
            </a:r>
            <a:endParaRPr lang="en-US" altLang="en-US"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EA202DE-BD31-4044-A370-8C102FD683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160" y="1861994"/>
            <a:ext cx="7937680" cy="3853006"/>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4953000"/>
          </a:xfrm>
        </p:spPr>
        <p:txBody>
          <a:bodyPr/>
          <a:lstStyle/>
          <a:p>
            <a:pPr marL="0" indent="0" algn="just">
              <a:buNone/>
              <a:defRPr/>
            </a:pPr>
            <a:r>
              <a:rPr lang="en-US" sz="3400" dirty="0">
                <a:effectLst>
                  <a:outerShdw blurRad="38100" dist="38100" dir="2700000" algn="tl">
                    <a:srgbClr val="000000">
                      <a:alpha val="43137"/>
                    </a:srgbClr>
                  </a:outerShdw>
                </a:effectLst>
              </a:rPr>
              <a:t>“Christ’s </a:t>
            </a:r>
            <a:r>
              <a:rPr lang="en-US" sz="3400">
                <a:effectLst>
                  <a:outerShdw blurRad="38100" dist="38100" dir="2700000" algn="tl">
                    <a:srgbClr val="000000">
                      <a:alpha val="43137"/>
                    </a:srgbClr>
                  </a:outerShdw>
                </a:effectLst>
              </a:rPr>
              <a:t>final promise </a:t>
            </a:r>
            <a:r>
              <a:rPr lang="en-US" sz="3400" dirty="0">
                <a:effectLst>
                  <a:outerShdw blurRad="38100" dist="38100" dir="2700000" algn="tl">
                    <a:srgbClr val="000000">
                      <a:alpha val="43137"/>
                    </a:srgbClr>
                  </a:outerShdw>
                </a:effectLst>
              </a:rPr>
              <a:t>to the Overcomer is that ‘I will give him the morning star.’ Just as the morning star refers to Christ Himself, it also describes a star that appears just before dawn, while night still lingers. Like the morning star, Jesus will come for His bride, the church, without warning before commencing the great and terrible Day of the Lord.”</a:t>
            </a:r>
          </a:p>
        </p:txBody>
      </p:sp>
      <p:sp>
        <p:nvSpPr>
          <p:cNvPr id="99331" name="TextBox 3"/>
          <p:cNvSpPr txBox="1">
            <a:spLocks noChangeArrowheads="1"/>
          </p:cNvSpPr>
          <p:nvPr/>
        </p:nvSpPr>
        <p:spPr bwMode="auto">
          <a:xfrm>
            <a:off x="1362075" y="228600"/>
            <a:ext cx="64198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Grant R. Jeffrey</a:t>
            </a:r>
          </a:p>
          <a:p>
            <a:pPr algn="ctr" eaLnBrk="1" hangingPunct="1"/>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Apocalypse: The Coming Judgment of the Nations, </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83.</a:t>
            </a:r>
          </a:p>
        </p:txBody>
      </p:sp>
      <p:pic>
        <p:nvPicPr>
          <p:cNvPr id="4" name="Picture 3">
            <a:extLst>
              <a:ext uri="{FF2B5EF4-FFF2-40B4-BE49-F238E27FC236}">
                <a16:creationId xmlns:a16="http://schemas.microsoft.com/office/drawing/2014/main" id="{8BDAF84B-4E39-4672-A101-9EBC61F6CB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24000" cy="838200"/>
          </a:xfrm>
          <a:prstGeom prst="rect">
            <a:avLst/>
          </a:prstGeom>
        </p:spPr>
      </p:pic>
    </p:spTree>
    <p:extLst>
      <p:ext uri="{BB962C8B-B14F-4D97-AF65-F5344CB8AC3E}">
        <p14:creationId xmlns:p14="http://schemas.microsoft.com/office/powerpoint/2010/main" val="185082557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(26-28</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55657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Deuteronomy 6:4-7</a:t>
            </a:r>
          </a:p>
          <a:p>
            <a:pPr algn="just"/>
            <a:r>
              <a:rPr lang="en-US" sz="3200" baseline="30000" dirty="0">
                <a:effectLst>
                  <a:outerShdw blurRad="38100" dist="38100" dir="2700000" algn="tl">
                    <a:srgbClr val="000000">
                      <a:alpha val="43137"/>
                    </a:srgbClr>
                  </a:outerShdw>
                </a:effectLst>
                <a:latin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Hear, O Israel</a:t>
            </a:r>
            <a:r>
              <a:rPr lang="en-US" sz="3200" dirty="0">
                <a:effectLst>
                  <a:outerShdw blurRad="38100" dist="38100" dir="2700000" algn="tl">
                    <a:srgbClr val="000000">
                      <a:alpha val="43137"/>
                    </a:srgbClr>
                  </a:outerShdw>
                </a:effectLst>
                <a:latin typeface="Calibri" panose="020F0502020204030204" pitchFamily="34" charset="0"/>
              </a:rPr>
              <a:t>!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is our God,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is one!...</a:t>
            </a:r>
            <a:r>
              <a:rPr lang="en-US" sz="3200" baseline="30000" dirty="0">
                <a:effectLst>
                  <a:outerShdw blurRad="38100" dist="38100" dir="2700000" algn="tl">
                    <a:srgbClr val="000000">
                      <a:alpha val="43137"/>
                    </a:srgbClr>
                  </a:outerShdw>
                </a:effectLst>
                <a:latin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rPr>
              <a:t>These words, which I am commanding you today, shall be on your heart.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You shall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teach</a:t>
            </a:r>
            <a:r>
              <a:rPr lang="en-US" sz="3200" dirty="0">
                <a:effectLst>
                  <a:outerShdw blurRad="38100" dist="38100" dir="2700000" algn="tl">
                    <a:srgbClr val="000000">
                      <a:alpha val="43137"/>
                    </a:srgbClr>
                  </a:outerShdw>
                </a:effectLst>
                <a:latin typeface="Calibri" panose="020F0502020204030204" pitchFamily="34" charset="0"/>
              </a:rPr>
              <a:t> them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diligently</a:t>
            </a:r>
            <a:r>
              <a:rPr lang="en-US" sz="3200" dirty="0">
                <a:effectLst>
                  <a:outerShdw blurRad="38100" dist="38100" dir="2700000" algn="tl">
                    <a:srgbClr val="000000">
                      <a:alpha val="43137"/>
                    </a:srgbClr>
                  </a:outerShdw>
                </a:effectLst>
                <a:latin typeface="Calibri" panose="020F0502020204030204" pitchFamily="34" charset="0"/>
              </a:rPr>
              <a:t> to your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sons</a:t>
            </a:r>
            <a:r>
              <a:rPr lang="en-US" sz="3200" dirty="0">
                <a:effectLst>
                  <a:outerShdw blurRad="38100" dist="38100" dir="2700000" algn="tl">
                    <a:srgbClr val="000000">
                      <a:alpha val="43137"/>
                    </a:srgbClr>
                  </a:outerShdw>
                </a:effectLst>
                <a:latin typeface="Calibri" panose="020F0502020204030204" pitchFamily="34" charset="0"/>
              </a:rPr>
              <a:t> and shall talk of them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sit</a:t>
            </a:r>
            <a:r>
              <a:rPr lang="en-US" sz="3200" dirty="0">
                <a:effectLst>
                  <a:outerShdw blurRad="38100" dist="38100" dir="2700000" algn="tl">
                    <a:srgbClr val="000000">
                      <a:alpha val="43137"/>
                    </a:srgbClr>
                  </a:outerShdw>
                </a:effectLst>
                <a:latin typeface="Calibri" panose="020F0502020204030204" pitchFamily="34" charset="0"/>
              </a:rPr>
              <a:t> in your house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walk</a:t>
            </a:r>
            <a:r>
              <a:rPr lang="en-US" sz="3200" dirty="0">
                <a:effectLst>
                  <a:outerShdw blurRad="38100" dist="38100" dir="2700000" algn="tl">
                    <a:srgbClr val="000000">
                      <a:alpha val="43137"/>
                    </a:srgbClr>
                  </a:outerShdw>
                </a:effectLst>
                <a:latin typeface="Calibri" panose="020F0502020204030204" pitchFamily="34" charset="0"/>
              </a:rPr>
              <a:t> by the way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lie</a:t>
            </a:r>
            <a:r>
              <a:rPr lang="en-US" sz="3200" dirty="0">
                <a:effectLst>
                  <a:outerShdw blurRad="38100" dist="38100" dir="2700000" algn="tl">
                    <a:srgbClr val="000000">
                      <a:alpha val="43137"/>
                    </a:srgbClr>
                  </a:outerShdw>
                </a:effectLst>
                <a:latin typeface="Calibri" panose="020F0502020204030204" pitchFamily="34" charset="0"/>
              </a:rPr>
              <a:t> down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rise</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up</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30042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83827378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ilent and listen have the same letters">
            <a:extLst>
              <a:ext uri="{FF2B5EF4-FFF2-40B4-BE49-F238E27FC236}">
                <a16:creationId xmlns:a16="http://schemas.microsoft.com/office/drawing/2014/main" id="{DD998628-FB8D-4C64-9476-F18D35AA82B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200" y="457200"/>
            <a:ext cx="5943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41020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Thyatira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2:18-29</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(22-25)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(26-28</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(29)</a:t>
            </a:r>
          </a:p>
        </p:txBody>
      </p:sp>
      <p:pic>
        <p:nvPicPr>
          <p:cNvPr id="1026" name="Picture 2" descr="Image result for thyatira">
            <a:extLst>
              <a:ext uri="{FF2B5EF4-FFF2-40B4-BE49-F238E27FC236}">
                <a16:creationId xmlns:a16="http://schemas.microsoft.com/office/drawing/2014/main" id="{3723CEEA-16E7-423D-B734-273E494841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5886" y="2362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20657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736385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34396602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4285591819"/>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37554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36537"/>
            <a:ext cx="7772400" cy="906463"/>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Pattern of the Letters in Revelation 2–3</a:t>
            </a: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457200" y="1143000"/>
            <a:ext cx="6934200" cy="4983163"/>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(Rev. 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change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(Rev. 21</a:t>
            </a:r>
            <a:r>
              <a:rPr lang="en-US" dirty="0">
                <a:effectLst>
                  <a:outerShdw blurRad="38100" dist="38100" dir="2700000" algn="tl">
                    <a:srgbClr val="000000">
                      <a:alpha val="43137"/>
                    </a:srgbClr>
                  </a:outerShdw>
                </a:effectLst>
                <a:cs typeface="Calibri" panose="020F0502020204030204" pitchFamily="34" charset="0"/>
              </a:rPr>
              <a:t>–22)</a:t>
            </a:r>
          </a:p>
        </p:txBody>
      </p:sp>
      <p:pic>
        <p:nvPicPr>
          <p:cNvPr id="2" name="Picture 1">
            <a:extLst>
              <a:ext uri="{FF2B5EF4-FFF2-40B4-BE49-F238E27FC236}">
                <a16:creationId xmlns:a16="http://schemas.microsoft.com/office/drawing/2014/main" id="{FFC071DF-B81E-4BEC-B0F3-FD35396426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1933883"/>
            <a:ext cx="2583418" cy="3200400"/>
          </a:xfrm>
          <a:prstGeom prst="rect">
            <a:avLst/>
          </a:prstGeom>
        </p:spPr>
      </p:pic>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15287</TotalTime>
  <Words>1248</Words>
  <Application>Microsoft Office PowerPoint</Application>
  <PresentationFormat>On-screen Show (4:3)</PresentationFormat>
  <Paragraphs>347</Paragraphs>
  <Slides>43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Times New Roman</vt:lpstr>
      <vt:lpstr>Wingdings</vt:lpstr>
      <vt:lpstr>Azure</vt:lpstr>
      <vt:lpstr>PowerPoint Presentation</vt:lpstr>
      <vt:lpstr>Answering Ten Questions</vt:lpstr>
      <vt:lpstr>Prologue (Rev. 1:1-8)</vt:lpstr>
      <vt:lpstr>PowerPoint Presentation</vt:lpstr>
      <vt:lpstr>Revelation 1:19</vt:lpstr>
      <vt:lpstr>Revelation 1:19</vt:lpstr>
      <vt:lpstr>PowerPoint Presentation</vt:lpstr>
      <vt:lpstr>PowerPoint Presentation</vt:lpstr>
      <vt:lpstr>Pattern of the Letters in Revelation 2–3</vt:lpstr>
      <vt:lpstr>PowerPoint Presentation</vt:lpstr>
      <vt:lpstr>PowerPoint Presentation</vt:lpstr>
      <vt:lpstr>PowerPoint Presentation</vt:lpstr>
      <vt:lpstr>PowerPoint Presentation</vt:lpstr>
      <vt:lpstr>Thyatira  Revelation 2:18-29</vt:lpstr>
      <vt:lpstr>Thyatira  Revelation 2:18-29</vt:lpstr>
      <vt:lpstr>PowerPoint Presentation</vt:lpstr>
      <vt:lpstr>Thyatira  Revelation 2:18-29</vt:lpstr>
      <vt:lpstr>PowerPoint Presentation</vt:lpstr>
      <vt:lpstr>2. Description of Christ to Thyatira  (Rev. 2:18b)</vt:lpstr>
      <vt:lpstr>Thyatira  Revelation 2:18-29</vt:lpstr>
      <vt:lpstr>3. What Christ Commends in Thyatira  (Rev. 2:19)</vt:lpstr>
      <vt:lpstr>Thyatira  Revelation 2:18-29</vt:lpstr>
      <vt:lpstr>Thyatira  Revelation 2:18-29</vt:lpstr>
      <vt:lpstr>PowerPoint Presentation</vt:lpstr>
      <vt:lpstr>Thyatira  Revelation 2:18-29</vt:lpstr>
      <vt:lpstr>PowerPoint Presentation</vt:lpstr>
      <vt:lpstr>PowerPoint Presentation</vt:lpstr>
      <vt:lpstr>PowerPoint Presentation</vt:lpstr>
      <vt:lpstr>Remembrance in 2 Peter</vt:lpstr>
      <vt:lpstr>Thyatira  Revelation 2:18-29</vt:lpstr>
      <vt:lpstr>PowerPoint Presentation</vt:lpstr>
      <vt:lpstr>PowerPoint Presentation</vt:lpstr>
      <vt:lpstr>8. Christ’s Promises to Overcomers in Thyatira  (Rev. 2:26-28)</vt:lpstr>
      <vt:lpstr>8. Christ’s Promises to Overcomers in Thyatira  (Rev. 2:26-28)</vt:lpstr>
      <vt:lpstr>8. Christ’s Promises to Overcomers in Thyatira  (Rev. 2:26-28)</vt:lpstr>
      <vt:lpstr>Jesus = The Morning Star (2 Peter 1:19; Rev. 2:28; 22:16)</vt:lpstr>
      <vt:lpstr>PowerPoint Presentation</vt:lpstr>
      <vt:lpstr>Thyatira  Revelation 2:18-29</vt:lpstr>
      <vt:lpstr>PowerPoint Presentation</vt:lpstr>
      <vt:lpstr>PowerPoint Presentation</vt:lpstr>
      <vt:lpstr>Conclusion</vt:lpstr>
      <vt:lpstr>Thyatira  Revelation 2:18-29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 Revelation 2v18-29</dc:title>
  <dc:subject>Revelation</dc:subject>
  <dc:creator>A. Woods</dc:creator>
  <dc:description>Modified by Jim McGowan</dc:description>
  <cp:lastModifiedBy>Jim McGowan</cp:lastModifiedBy>
  <cp:revision>1614</cp:revision>
  <cp:lastPrinted>2018-07-08T14:38:51Z</cp:lastPrinted>
  <dcterms:created xsi:type="dcterms:W3CDTF">2009-03-17T12:21:13Z</dcterms:created>
  <dcterms:modified xsi:type="dcterms:W3CDTF">2018-08-19T16:45:59Z</dcterms:modified>
</cp:coreProperties>
</file>