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56" r:id="rId2"/>
    <p:sldId id="372" r:id="rId3"/>
    <p:sldId id="990" r:id="rId4"/>
    <p:sldId id="3889" r:id="rId5"/>
    <p:sldId id="3862" r:id="rId6"/>
    <p:sldId id="4206" r:id="rId7"/>
    <p:sldId id="4207" r:id="rId8"/>
    <p:sldId id="4208" r:id="rId9"/>
    <p:sldId id="3891" r:id="rId10"/>
    <p:sldId id="3919" r:id="rId11"/>
    <p:sldId id="4238" r:id="rId12"/>
    <p:sldId id="4210" r:id="rId13"/>
    <p:sldId id="308" r:id="rId14"/>
    <p:sldId id="3923" r:id="rId15"/>
    <p:sldId id="4447" r:id="rId16"/>
    <p:sldId id="4448" r:id="rId17"/>
    <p:sldId id="4486" r:id="rId18"/>
    <p:sldId id="4449" r:id="rId19"/>
    <p:sldId id="4487" r:id="rId20"/>
    <p:sldId id="4452" r:id="rId21"/>
    <p:sldId id="4488" r:id="rId22"/>
    <p:sldId id="4453" r:id="rId23"/>
    <p:sldId id="4489" r:id="rId24"/>
    <p:sldId id="4490" r:id="rId25"/>
    <p:sldId id="4491" r:id="rId26"/>
    <p:sldId id="4492" r:id="rId27"/>
    <p:sldId id="4493" r:id="rId28"/>
    <p:sldId id="4476" r:id="rId29"/>
    <p:sldId id="4494" r:id="rId30"/>
    <p:sldId id="4506" r:id="rId31"/>
    <p:sldId id="4502" r:id="rId32"/>
    <p:sldId id="4495" r:id="rId33"/>
    <p:sldId id="4507" r:id="rId34"/>
    <p:sldId id="4496" r:id="rId35"/>
    <p:sldId id="4477" r:id="rId36"/>
    <p:sldId id="4497" r:id="rId37"/>
    <p:sldId id="258" r:id="rId38"/>
    <p:sldId id="4478" r:id="rId39"/>
    <p:sldId id="4498" r:id="rId40"/>
    <p:sldId id="265" r:id="rId41"/>
    <p:sldId id="4480" r:id="rId42"/>
    <p:sldId id="4503" r:id="rId43"/>
    <p:sldId id="4479" r:id="rId44"/>
    <p:sldId id="4508" r:id="rId45"/>
    <p:sldId id="4509" r:id="rId46"/>
    <p:sldId id="4510" r:id="rId47"/>
    <p:sldId id="4511" r:id="rId48"/>
    <p:sldId id="4481" r:id="rId49"/>
    <p:sldId id="4482" r:id="rId50"/>
    <p:sldId id="4504" r:id="rId51"/>
    <p:sldId id="4483" r:id="rId52"/>
    <p:sldId id="4484" r:id="rId53"/>
    <p:sldId id="4377" r:id="rId54"/>
    <p:sldId id="4485" r:id="rId55"/>
    <p:sldId id="4464" r:id="rId5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00"/>
    <a:srgbClr val="0000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varScale="1">
        <p:scale>
          <a:sx n="109" d="100"/>
          <a:sy n="109" d="100"/>
        </p:scale>
        <p:origin x="18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7/15/2018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7/15/2018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Session 33</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Church history and selective </a:t>
            </a:r>
            <a:r>
              <a:rPr lang="en-US" altLang="en-US" sz="3000" b="1" u="sng" dirty="0" err="1">
                <a:solidFill>
                  <a:srgbClr val="FFFFCC"/>
                </a:solidFill>
                <a:effectLst>
                  <a:outerShdw blurRad="38100" dist="38100" dir="2700000" algn="tl">
                    <a:srgbClr val="000000">
                      <a:alpha val="43137"/>
                    </a:srgbClr>
                  </a:outerShdw>
                </a:effectLst>
              </a:rPr>
              <a:t>cessationism</a:t>
            </a:r>
            <a:endParaRPr lang="en-US" altLang="en-US" sz="3000" b="1" u="sng" dirty="0">
              <a:solidFill>
                <a:srgbClr val="FFFFCC"/>
              </a:solidFill>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0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0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believe that the majority of what is termed ‘miraculous’ within the contemporary charismatic movement is something other than the Biblical gifts of tongues or healing</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41201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spcBef>
                <a:spcPts val="0"/>
              </a:spcBef>
              <a:spcAft>
                <a:spcPts val="3000"/>
              </a:spcAft>
              <a:buSzPct val="100000"/>
              <a:buFont typeface="+mj-lt"/>
              <a:buAutoNum type="alphaUcPeriod"/>
            </a:pPr>
            <a:r>
              <a:rPr lang="en-US" altLang="en-US" sz="3600" dirty="0">
                <a:effectLst>
                  <a:outerShdw blurRad="38100" dist="38100" dir="2700000" algn="tl">
                    <a:srgbClr val="000000">
                      <a:alpha val="43137"/>
                    </a:srgbClr>
                  </a:outerShdw>
                </a:effectLst>
              </a:rPr>
              <a:t>Prophecy</a:t>
            </a:r>
          </a:p>
          <a:p>
            <a:pPr marL="571500" indent="-571500">
              <a:spcBef>
                <a:spcPts val="0"/>
              </a:spcBef>
              <a:spcAft>
                <a:spcPts val="3000"/>
              </a:spcAft>
              <a:buSzPct val="100000"/>
              <a:buFont typeface="+mj-lt"/>
              <a:buAutoNum type="alphaUcPeriod"/>
            </a:pPr>
            <a:r>
              <a:rPr lang="en-US" altLang="en-US" sz="3600" dirty="0">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2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spcBef>
                <a:spcPts val="0"/>
              </a:spcBef>
              <a:spcAft>
                <a:spcPts val="3000"/>
              </a:spcAft>
              <a:buSzPct val="100000"/>
              <a:buFont typeface="+mj-lt"/>
              <a:buAutoNum type="alphaUcPeriod"/>
            </a:pPr>
            <a:r>
              <a:rPr lang="en-US" altLang="en-US" sz="3600" b="1" u="sng" dirty="0">
                <a:solidFill>
                  <a:srgbClr val="FFFFCC"/>
                </a:solidFill>
                <a:effectLst>
                  <a:outerShdw blurRad="38100" dist="38100" dir="2700000" algn="tl">
                    <a:srgbClr val="000000">
                      <a:alpha val="43137"/>
                    </a:srgbClr>
                  </a:outerShdw>
                </a:effectLst>
              </a:rPr>
              <a:t>Prophecy</a:t>
            </a:r>
          </a:p>
          <a:p>
            <a:pPr marL="571500" indent="-571500">
              <a:spcBef>
                <a:spcPts val="0"/>
              </a:spcBef>
              <a:spcAft>
                <a:spcPts val="3000"/>
              </a:spcAft>
              <a:buSzPct val="100000"/>
              <a:buFont typeface="+mj-lt"/>
              <a:buAutoNum type="alphaUcPeriod"/>
            </a:pPr>
            <a:r>
              <a:rPr lang="en-US" altLang="en-US" sz="3600" dirty="0">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A. Proper Rules for Prophecy</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143000"/>
            <a:ext cx="9144001"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100% accuracy (Deut. 18:20-22; Acts 11:28; 21:10-11)</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2 to 3 prophets at a time (1 Cor. 14:29a)</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Prophets are in full control of their faculties (1 Cor. 14:32)</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Listeners are to judge carefully </a:t>
            </a:r>
          </a:p>
          <a:p>
            <a:pPr marL="914400" lvl="1" indent="-452438">
              <a:spcBef>
                <a:spcPts val="0"/>
              </a:spcBef>
              <a:spcAft>
                <a:spcPts val="1800"/>
              </a:spcAft>
              <a:buSzPct val="100000"/>
              <a:buFont typeface="+mj-lt"/>
              <a:buAutoNum type="alphaLcParenR"/>
            </a:pPr>
            <a:r>
              <a:rPr lang="en-US" altLang="en-US" sz="2800" dirty="0">
                <a:effectLst>
                  <a:outerShdw blurRad="38100" dist="38100" dir="2700000" algn="tl">
                    <a:srgbClr val="000000">
                      <a:alpha val="43137"/>
                    </a:srgbClr>
                  </a:outerShdw>
                </a:effectLst>
              </a:rPr>
              <a:t>1 Cor. 14:29b</a:t>
            </a:r>
          </a:p>
          <a:p>
            <a:pPr marL="914400" lvl="1" indent="-452438">
              <a:spcBef>
                <a:spcPts val="0"/>
              </a:spcBef>
              <a:spcAft>
                <a:spcPts val="1800"/>
              </a:spcAft>
              <a:buSzPct val="100000"/>
              <a:buFont typeface="+mj-lt"/>
              <a:buAutoNum type="alphaLcParenR"/>
            </a:pPr>
            <a:r>
              <a:rPr lang="en-US" altLang="en-US" sz="2800" dirty="0">
                <a:effectLst>
                  <a:outerShdw blurRad="38100" dist="38100" dir="2700000" algn="tl">
                    <a:srgbClr val="000000">
                      <a:alpha val="43137"/>
                    </a:srgbClr>
                  </a:outerShdw>
                </a:effectLst>
              </a:rPr>
              <a:t>Deut. 13:1-5; Isa. 8:19-20; Acts 17:11; Gal. 1:8-9;           1 Thess. 5:20-21; 1 John 4:1; 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2723" y="76200"/>
            <a:ext cx="105507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spcBef>
                <a:spcPts val="0"/>
              </a:spcBef>
              <a:spcAft>
                <a:spcPts val="3000"/>
              </a:spcAft>
              <a:buSzPct val="100000"/>
              <a:buFont typeface="+mj-lt"/>
              <a:buAutoNum type="alphaUcPeriod"/>
            </a:pPr>
            <a:r>
              <a:rPr lang="en-US" altLang="en-US" sz="3600" dirty="0">
                <a:effectLst>
                  <a:outerShdw blurRad="38100" dist="38100" dir="2700000" algn="tl">
                    <a:srgbClr val="000000">
                      <a:alpha val="43137"/>
                    </a:srgbClr>
                  </a:outerShdw>
                </a:effectLst>
              </a:rPr>
              <a:t>Prophecy</a:t>
            </a:r>
          </a:p>
          <a:p>
            <a:pPr marL="571500" indent="-571500">
              <a:spcBef>
                <a:spcPts val="0"/>
              </a:spcBef>
              <a:spcAft>
                <a:spcPts val="3000"/>
              </a:spcAft>
              <a:buSzPct val="100000"/>
              <a:buFont typeface="+mj-lt"/>
              <a:buAutoNum type="alphaUcPeriod"/>
            </a:pPr>
            <a:r>
              <a:rPr lang="en-US" altLang="en-US" sz="3600" b="1" u="sng" dirty="0">
                <a:solidFill>
                  <a:srgbClr val="FFFFCC"/>
                </a:solidFill>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4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b="1" u="sng" dirty="0">
                <a:solidFill>
                  <a:srgbClr val="FFFFCC"/>
                </a:solidFill>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0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b="1" u="sng" dirty="0">
                <a:solidFill>
                  <a:srgbClr val="FFFFCC"/>
                </a:solidFill>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3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b="1" u="sng" dirty="0">
                <a:solidFill>
                  <a:srgbClr val="FFFFCC"/>
                </a:solidFill>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31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b="1" u="sng" dirty="0">
                <a:solidFill>
                  <a:srgbClr val="FFFFCC"/>
                </a:solidFill>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38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b="1" u="sng" dirty="0">
                <a:solidFill>
                  <a:srgbClr val="FFFFCC"/>
                </a:solidFill>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2818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speaks in a tongue, it should be by two or at the most three, and each in turn, and one must interpret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4230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a:t>
            </a:r>
            <a:r>
              <a:rPr lang="en-US" altLang="en-US" sz="2700" b="1" u="sng" dirty="0">
                <a:solidFill>
                  <a:srgbClr val="FFFFCC"/>
                </a:solidFill>
                <a:effectLst>
                  <a:outerShdw blurRad="38100" dist="38100" dir="2700000" algn="tl">
                    <a:srgbClr val="000000">
                      <a:alpha val="43137"/>
                    </a:srgbClr>
                  </a:outerShdw>
                </a:effectLst>
              </a:rPr>
              <a:t>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2" name="Rectangle 1">
            <a:extLst>
              <a:ext uri="{FF2B5EF4-FFF2-40B4-BE49-F238E27FC236}">
                <a16:creationId xmlns:a16="http://schemas.microsoft.com/office/drawing/2014/main" id="{4D7EA8AD-9596-4432-9B2C-B2F248471538}"/>
              </a:ext>
            </a:extLst>
          </p:cNvPr>
          <p:cNvSpPr/>
          <p:nvPr/>
        </p:nvSpPr>
        <p:spPr>
          <a:xfrm>
            <a:off x="-1" y="0"/>
            <a:ext cx="9128185" cy="1969770"/>
          </a:xfrm>
          <a:prstGeom prst="rect">
            <a:avLst/>
          </a:prstGeom>
        </p:spPr>
        <p:txBody>
          <a:bodyPr wrap="square">
            <a:spAutoFit/>
          </a:bodyPr>
          <a:lstStyle/>
          <a:p>
            <a:pPr marL="0" marR="0"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14:32</a:t>
            </a:r>
          </a:p>
          <a:p>
            <a:pPr marL="0" marR="0" algn="just">
              <a:spcBef>
                <a:spcPts val="0"/>
              </a:spcBef>
              <a:spcAft>
                <a:spcPts val="0"/>
              </a:spcAft>
            </a:pPr>
            <a:r>
              <a:rPr lang="en-US" sz="3600" dirty="0">
                <a:latin typeface="Calibri" panose="020F0502020204030204" pitchFamily="34" charset="0"/>
              </a:rPr>
              <a:t>“and the spirits of prophets are subject to prophets.”</a:t>
            </a:r>
          </a:p>
        </p:txBody>
      </p:sp>
      <p:pic>
        <p:nvPicPr>
          <p:cNvPr id="5" name="Picture 4">
            <a:extLst>
              <a:ext uri="{FF2B5EF4-FFF2-40B4-BE49-F238E27FC236}">
                <a16:creationId xmlns:a16="http://schemas.microsoft.com/office/drawing/2014/main" id="{B8F6AC4A-D075-4E38-8D5F-18E3B662996F}"/>
              </a:ext>
            </a:extLst>
          </p:cNvPr>
          <p:cNvPicPr>
            <a:picLocks noChangeAspect="1"/>
          </p:cNvPicPr>
          <p:nvPr/>
        </p:nvPicPr>
        <p:blipFill>
          <a:blip r:embed="rId3"/>
          <a:stretch>
            <a:fillRect/>
          </a:stretch>
        </p:blipFill>
        <p:spPr>
          <a:xfrm>
            <a:off x="2219619" y="2057571"/>
            <a:ext cx="4704762" cy="2742857"/>
          </a:xfrm>
          <a:prstGeom prst="rect">
            <a:avLst/>
          </a:prstGeom>
        </p:spPr>
      </p:pic>
    </p:spTree>
    <p:extLst>
      <p:ext uri="{BB962C8B-B14F-4D97-AF65-F5344CB8AC3E}">
        <p14:creationId xmlns:p14="http://schemas.microsoft.com/office/powerpoint/2010/main" val="78132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355827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70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2" name="Rectangle 1">
            <a:extLst>
              <a:ext uri="{FF2B5EF4-FFF2-40B4-BE49-F238E27FC236}">
                <a16:creationId xmlns:a16="http://schemas.microsoft.com/office/drawing/2014/main" id="{4D7EA8AD-9596-4432-9B2C-B2F248471538}"/>
              </a:ext>
            </a:extLst>
          </p:cNvPr>
          <p:cNvSpPr/>
          <p:nvPr/>
        </p:nvSpPr>
        <p:spPr>
          <a:xfrm>
            <a:off x="-1" y="0"/>
            <a:ext cx="9128185" cy="3077766"/>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14:33, 40</a:t>
            </a:r>
          </a:p>
          <a:p>
            <a:pPr marL="0" marR="0"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600" dirty="0">
                <a:latin typeface="Calibri" panose="020F0502020204030204" pitchFamily="34" charset="0"/>
              </a:rPr>
              <a:t> “for God is not a God of </a:t>
            </a:r>
            <a:r>
              <a:rPr lang="en-US" sz="3600" b="1" u="sng" dirty="0">
                <a:solidFill>
                  <a:srgbClr val="FFFFCC"/>
                </a:solidFill>
                <a:latin typeface="Calibri" panose="020F0502020204030204" pitchFamily="34" charset="0"/>
              </a:rPr>
              <a:t>confusion</a:t>
            </a:r>
            <a:r>
              <a:rPr lang="en-US" sz="3600" dirty="0">
                <a:latin typeface="Calibri" panose="020F0502020204030204" pitchFamily="34" charset="0"/>
              </a:rPr>
              <a:t> but of peace, as in all the churches of the saints…</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latin typeface="Calibri" panose="020F0502020204030204" pitchFamily="34" charset="0"/>
              </a:rPr>
              <a:t> But all things must be done </a:t>
            </a:r>
            <a:r>
              <a:rPr lang="en-US" sz="3600" b="1" u="sng" dirty="0">
                <a:solidFill>
                  <a:srgbClr val="FFFFCC"/>
                </a:solidFill>
                <a:latin typeface="Calibri" panose="020F0502020204030204" pitchFamily="34" charset="0"/>
              </a:rPr>
              <a:t>properly</a:t>
            </a:r>
            <a:r>
              <a:rPr lang="en-US" sz="3600" dirty="0">
                <a:latin typeface="Calibri" panose="020F0502020204030204" pitchFamily="34" charset="0"/>
              </a:rPr>
              <a:t> and in an </a:t>
            </a:r>
            <a:r>
              <a:rPr lang="en-US" sz="3600" b="1" u="sng" dirty="0">
                <a:solidFill>
                  <a:srgbClr val="FFFFCC"/>
                </a:solidFill>
                <a:latin typeface="Calibri" panose="020F0502020204030204" pitchFamily="34" charset="0"/>
              </a:rPr>
              <a:t>orderly manner</a:t>
            </a:r>
            <a:r>
              <a:rPr lang="en-US" sz="3600" dirty="0">
                <a:latin typeface="Calibri" panose="020F0502020204030204" pitchFamily="34" charset="0"/>
              </a:rPr>
              <a:t>.”</a:t>
            </a:r>
          </a:p>
        </p:txBody>
      </p:sp>
      <p:pic>
        <p:nvPicPr>
          <p:cNvPr id="5" name="Picture 4">
            <a:extLst>
              <a:ext uri="{FF2B5EF4-FFF2-40B4-BE49-F238E27FC236}">
                <a16:creationId xmlns:a16="http://schemas.microsoft.com/office/drawing/2014/main" id="{B677CD09-20A6-4F20-BAA1-D7C82D6FBD23}"/>
              </a:ext>
            </a:extLst>
          </p:cNvPr>
          <p:cNvPicPr>
            <a:picLocks noChangeAspect="1"/>
          </p:cNvPicPr>
          <p:nvPr/>
        </p:nvPicPr>
        <p:blipFill>
          <a:blip r:embed="rId3"/>
          <a:stretch>
            <a:fillRect/>
          </a:stretch>
        </p:blipFill>
        <p:spPr>
          <a:xfrm>
            <a:off x="3003550" y="3077766"/>
            <a:ext cx="3136900" cy="1828800"/>
          </a:xfrm>
          <a:prstGeom prst="rect">
            <a:avLst/>
          </a:prstGeom>
        </p:spPr>
      </p:pic>
    </p:spTree>
    <p:extLst>
      <p:ext uri="{BB962C8B-B14F-4D97-AF65-F5344CB8AC3E}">
        <p14:creationId xmlns:p14="http://schemas.microsoft.com/office/powerpoint/2010/main" val="284726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b="1" u="sng" dirty="0">
                <a:solidFill>
                  <a:srgbClr val="FFFFCC"/>
                </a:solidFill>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12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12:28-30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God has appointed in the church, first apostles, second prophets, third teachers, then miracles, then gifts of healings, helps, administrations,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various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kinds of tongues.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are not apostles, are they? All are not prophets, are they? All are not teachers, are they? All are not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workers of</a:t>
            </a:r>
            <a:r>
              <a:rPr lang="en-US" sz="3000" i="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miracles, are they?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have gifts of healings, do they?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speak with tongues, do they? All do not interpret, do they?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7423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b="1" u="sng" dirty="0">
                <a:solidFill>
                  <a:srgbClr val="FFFFCC"/>
                </a:solidFill>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92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AAA3E95-7383-4819-B622-44012A0BCFE8}"/>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Spiritual Gifts: Observation #2</a:t>
            </a:r>
          </a:p>
        </p:txBody>
      </p:sp>
      <p:sp>
        <p:nvSpPr>
          <p:cNvPr id="4099" name="Rectangle 3">
            <a:extLst>
              <a:ext uri="{FF2B5EF4-FFF2-40B4-BE49-F238E27FC236}">
                <a16:creationId xmlns:a16="http://schemas.microsoft.com/office/drawing/2014/main" id="{A39A2304-1F50-4D1D-A050-F3550B16492C}"/>
              </a:ext>
            </a:extLst>
          </p:cNvPr>
          <p:cNvSpPr>
            <a:spLocks noGrp="1" noChangeArrowheads="1"/>
          </p:cNvSpPr>
          <p:nvPr>
            <p:ph type="body" idx="1"/>
          </p:nvPr>
        </p:nvSpPr>
        <p:spPr>
          <a:xfrm>
            <a:off x="457200" y="1143001"/>
            <a:ext cx="8229600" cy="1523999"/>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God sovereignly bestows all the Spiritual </a:t>
            </a:r>
            <a:r>
              <a:rPr lang="en-US" dirty="0">
                <a:effectLst>
                  <a:outerShdw blurRad="38100" dist="38100" dir="2700000" algn="tl">
                    <a:srgbClr val="000000">
                      <a:alpha val="43137"/>
                    </a:srgbClr>
                  </a:outerShdw>
                </a:effectLst>
              </a:rPr>
              <a:t>gifts  (1 Cor 12:11; Heb 2:4)</a:t>
            </a:r>
            <a:endParaRPr lang="en-US" sz="3600" dirty="0">
              <a:effectLst>
                <a:outerShdw blurRad="38100" dist="38100" dir="2700000" algn="tl">
                  <a:srgbClr val="000000">
                    <a:alpha val="43137"/>
                  </a:srgbClr>
                </a:outerShdw>
              </a:effectLst>
            </a:endParaRPr>
          </a:p>
        </p:txBody>
      </p:sp>
      <p:pic>
        <p:nvPicPr>
          <p:cNvPr id="5124" name="Picture 4">
            <a:extLst>
              <a:ext uri="{FF2B5EF4-FFF2-40B4-BE49-F238E27FC236}">
                <a16:creationId xmlns:a16="http://schemas.microsoft.com/office/drawing/2014/main" id="{3A0642BD-2ADD-4AD4-9001-2F4B7113CE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2971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560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12:31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have gifts of healings, do they? All do not speak with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they? All do not interpret, do they?</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earnestly desire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zēloō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greater gifts. And I show you a still more excellent way.”</a:t>
            </a:r>
          </a:p>
        </p:txBody>
      </p:sp>
      <p:pic>
        <p:nvPicPr>
          <p:cNvPr id="4" name="Picture 3">
            <a:extLst>
              <a:ext uri="{FF2B5EF4-FFF2-40B4-BE49-F238E27FC236}">
                <a16:creationId xmlns:a16="http://schemas.microsoft.com/office/drawing/2014/main" id="{3A6B2480-F530-4BCF-87EF-E8CDFCFCB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635" y="3429000"/>
            <a:ext cx="3232731" cy="1371600"/>
          </a:xfrm>
          <a:prstGeom prst="rect">
            <a:avLst/>
          </a:prstGeom>
        </p:spPr>
      </p:pic>
    </p:spTree>
    <p:extLst>
      <p:ext uri="{BB962C8B-B14F-4D97-AF65-F5344CB8AC3E}">
        <p14:creationId xmlns:p14="http://schemas.microsoft.com/office/powerpoint/2010/main" val="3137693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b="1" u="sng" dirty="0">
                <a:solidFill>
                  <a:srgbClr val="FFFFCC"/>
                </a:solidFill>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6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000EBE0-C7BC-45A1-A606-861C6CB270E2}"/>
              </a:ext>
            </a:extLst>
          </p:cNvPr>
          <p:cNvSpPr>
            <a:spLocks noGrp="1" noChangeArrowheads="1"/>
          </p:cNvSpPr>
          <p:nvPr>
            <p:ph type="body" idx="1"/>
          </p:nvPr>
        </p:nvSpPr>
        <p:spPr>
          <a:xfrm>
            <a:off x="457200" y="1143001"/>
            <a:ext cx="8229600" cy="1905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Spiritual gifts are given in order to edify the church (1 Cor 12:7; 14:12, 26; Eph 4:11-12; 1 Pet 4:10)</a:t>
            </a:r>
          </a:p>
        </p:txBody>
      </p:sp>
      <p:pic>
        <p:nvPicPr>
          <p:cNvPr id="11268" name="Picture 8">
            <a:extLst>
              <a:ext uri="{FF2B5EF4-FFF2-40B4-BE49-F238E27FC236}">
                <a16:creationId xmlns:a16="http://schemas.microsoft.com/office/drawing/2014/main" id="{075167D7-31FE-4144-9D2D-13804A3FBA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3886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F74E3EA-0D5B-435A-9711-537E8F267EB8}"/>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Observation #6</a:t>
            </a:r>
          </a:p>
        </p:txBody>
      </p:sp>
    </p:spTree>
    <p:extLst>
      <p:ext uri="{BB962C8B-B14F-4D97-AF65-F5344CB8AC3E}">
        <p14:creationId xmlns:p14="http://schemas.microsoft.com/office/powerpoint/2010/main" val="3174631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all things be done for edification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945993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5250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3768890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I speak with the tongues</a:t>
            </a:r>
            <a:r>
              <a:rPr lang="en-US" sz="3600" dirty="0">
                <a:latin typeface="Calibri" panose="020F0502020204030204" pitchFamily="34" charset="0"/>
                <a:cs typeface="Calibri" panose="020F0502020204030204" pitchFamily="34" charset="0"/>
              </a:rPr>
              <a:t> of men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angels</a:t>
            </a:r>
            <a:r>
              <a:rPr lang="en-US" sz="3600" dirty="0">
                <a:latin typeface="Calibri" panose="020F0502020204030204" pitchFamily="34" charset="0"/>
                <a:cs typeface="Calibri" panose="020F0502020204030204" pitchFamily="34" charset="0"/>
              </a:rPr>
              <a:t>, but do not have love, I have become a noisy gong or a clanging cymbal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4FB48E57-B441-442E-AF43-3A7FDA1267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2900" y="2514600"/>
            <a:ext cx="3378200" cy="2286000"/>
          </a:xfrm>
          <a:prstGeom prst="rect">
            <a:avLst/>
          </a:prstGeom>
        </p:spPr>
      </p:pic>
    </p:spTree>
    <p:extLst>
      <p:ext uri="{BB962C8B-B14F-4D97-AF65-F5344CB8AC3E}">
        <p14:creationId xmlns:p14="http://schemas.microsoft.com/office/powerpoint/2010/main" val="1411840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1:26-38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latin typeface="Calibri" panose="020F0502020204030204" pitchFamily="34" charset="0"/>
                <a:cs typeface="Calibri" panose="020F0502020204030204" pitchFamily="34" charset="0"/>
              </a:rPr>
              <a:t>Now in the sixth month </a:t>
            </a:r>
            <a:r>
              <a:rPr lang="en-US" sz="3200" b="1" u="sng" dirty="0">
                <a:solidFill>
                  <a:srgbClr val="FFFFCC"/>
                </a:solidFill>
                <a:latin typeface="Calibri" panose="020F0502020204030204" pitchFamily="34" charset="0"/>
                <a:cs typeface="Calibri" panose="020F0502020204030204" pitchFamily="34" charset="0"/>
              </a:rPr>
              <a:t>the angel Gabriel</a:t>
            </a:r>
            <a:r>
              <a:rPr lang="en-US" sz="3200" dirty="0">
                <a:latin typeface="Calibri" panose="020F0502020204030204" pitchFamily="34" charset="0"/>
                <a:cs typeface="Calibri" panose="020F0502020204030204" pitchFamily="34" charset="0"/>
              </a:rPr>
              <a:t> was sent from God to a city in Galilee called Nazareth, to a virgin engaged to a man whose name was Joseph, of the descendants of David; and the virgin’s name was Mary. And coming in, </a:t>
            </a:r>
            <a:r>
              <a:rPr lang="en-US" sz="3200" b="1" u="sng" dirty="0">
                <a:solidFill>
                  <a:srgbClr val="FFFFCC"/>
                </a:solidFill>
                <a:latin typeface="Calibri" panose="020F0502020204030204" pitchFamily="34" charset="0"/>
                <a:cs typeface="Calibri" panose="020F0502020204030204" pitchFamily="34" charset="0"/>
              </a:rPr>
              <a:t>he said to her</a:t>
            </a:r>
            <a:r>
              <a:rPr lang="en-US" sz="3200" dirty="0">
                <a:latin typeface="Calibri" panose="020F0502020204030204" pitchFamily="34" charset="0"/>
                <a:cs typeface="Calibri" panose="020F0502020204030204" pitchFamily="34" charset="0"/>
              </a:rPr>
              <a:t>, “Greetings, favored one! The Lord is with you.”…</a:t>
            </a:r>
            <a:r>
              <a:rPr lang="en-US" sz="3200" b="1" u="sng" dirty="0">
                <a:solidFill>
                  <a:srgbClr val="FFFFCC"/>
                </a:solidFill>
                <a:latin typeface="Calibri" panose="020F0502020204030204" pitchFamily="34" charset="0"/>
                <a:cs typeface="Calibri" panose="020F0502020204030204" pitchFamily="34" charset="0"/>
              </a:rPr>
              <a:t>The angel said to her</a:t>
            </a:r>
            <a:r>
              <a:rPr lang="en-US" sz="3200" dirty="0">
                <a:latin typeface="Calibri" panose="020F0502020204030204" pitchFamily="34" charset="0"/>
                <a:cs typeface="Calibri" panose="020F0502020204030204" pitchFamily="34" charset="0"/>
              </a:rPr>
              <a:t>, “Do not be afraid, Mary; for you have found favor with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16349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1:26-38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And behold, you will conceive in your womb and bear a son, and you shall name Him Jesus. He will be great and will be called the Son of the Most High; and the Lord God will give Him the throne of His father David; and He will reign over the house of Jacob forever, and His kingdom will have no end.” </a:t>
            </a:r>
            <a:r>
              <a:rPr lang="en-US" sz="3200" b="1" u="sng" dirty="0">
                <a:solidFill>
                  <a:srgbClr val="FFFFCC"/>
                </a:solidFill>
                <a:latin typeface="Calibri" panose="020F0502020204030204" pitchFamily="34" charset="0"/>
                <a:cs typeface="Calibri" panose="020F0502020204030204" pitchFamily="34" charset="0"/>
              </a:rPr>
              <a:t>Mary said to the angel</a:t>
            </a:r>
            <a:r>
              <a:rPr lang="en-US" sz="3200" dirty="0">
                <a:latin typeface="Calibri" panose="020F0502020204030204" pitchFamily="34" charset="0"/>
                <a:cs typeface="Calibri" panose="020F0502020204030204" pitchFamily="34" charset="0"/>
              </a:rPr>
              <a:t>, “How can this be, since I am a virgin?”</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197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1:26-38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b="1" u="sng" dirty="0">
                <a:solidFill>
                  <a:srgbClr val="FFFFCC"/>
                </a:solidFill>
                <a:latin typeface="Calibri" panose="020F0502020204030204" pitchFamily="34" charset="0"/>
                <a:cs typeface="Calibri" panose="020F0502020204030204" pitchFamily="34" charset="0"/>
              </a:rPr>
              <a:t>The angel answered and said to her</a:t>
            </a:r>
            <a:r>
              <a:rPr lang="en-US" sz="3000" dirty="0">
                <a:latin typeface="Calibri" panose="020F0502020204030204" pitchFamily="34" charset="0"/>
                <a:cs typeface="Calibri" panose="020F0502020204030204" pitchFamily="34" charset="0"/>
              </a:rPr>
              <a:t>, “The Holy Spirit will come upon you, and the power of the Most High will overshadow you; and for that reason the holy Child shall be called the Son of God. And behold, even your relative Elizabeth has also conceived a son in her old age; and she who was called barren is now in her sixth month. For nothing will be impossible with God.” </a:t>
            </a:r>
            <a:r>
              <a:rPr lang="en-US" sz="3000" b="1" u="sng" dirty="0">
                <a:solidFill>
                  <a:srgbClr val="FFFFCC"/>
                </a:solidFill>
                <a:latin typeface="Calibri" panose="020F0502020204030204" pitchFamily="34" charset="0"/>
                <a:cs typeface="Calibri" panose="020F0502020204030204" pitchFamily="34" charset="0"/>
              </a:rPr>
              <a:t>And Mary said</a:t>
            </a:r>
            <a:r>
              <a:rPr lang="en-US" sz="3000" dirty="0">
                <a:latin typeface="Calibri" panose="020F0502020204030204" pitchFamily="34" charset="0"/>
                <a:cs typeface="Calibri" panose="020F0502020204030204" pitchFamily="34" charset="0"/>
              </a:rPr>
              <a:t>, “Behold, the bonds slave of the Lord; may it be done to me according to your word.” </a:t>
            </a:r>
            <a:r>
              <a:rPr lang="en-US" sz="3000" b="1" u="sng" dirty="0">
                <a:solidFill>
                  <a:srgbClr val="FFFFCC"/>
                </a:solidFill>
                <a:latin typeface="Calibri" panose="020F0502020204030204" pitchFamily="34" charset="0"/>
                <a:cs typeface="Calibri" panose="020F0502020204030204" pitchFamily="34" charset="0"/>
              </a:rPr>
              <a:t>And the angel departed</a:t>
            </a:r>
            <a:r>
              <a:rPr lang="en-US" sz="3000" dirty="0">
                <a:latin typeface="Calibri" panose="020F0502020204030204" pitchFamily="34" charset="0"/>
                <a:cs typeface="Calibri" panose="020F0502020204030204" pitchFamily="34" charset="0"/>
              </a:rPr>
              <a:t> from her</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33200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2" name="Rectangle 1">
            <a:extLst>
              <a:ext uri="{FF2B5EF4-FFF2-40B4-BE49-F238E27FC236}">
                <a16:creationId xmlns:a16="http://schemas.microsoft.com/office/drawing/2014/main" id="{4D7EA8AD-9596-4432-9B2C-B2F248471538}"/>
              </a:ext>
            </a:extLst>
          </p:cNvPr>
          <p:cNvSpPr/>
          <p:nvPr/>
        </p:nvSpPr>
        <p:spPr>
          <a:xfrm>
            <a:off x="-1" y="0"/>
            <a:ext cx="9128185" cy="3631763"/>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14:1–2</a:t>
            </a:r>
          </a:p>
          <a:p>
            <a:pPr marL="0" marR="0" algn="just">
              <a:spcBef>
                <a:spcPts val="0"/>
              </a:spcBef>
              <a:spcAft>
                <a:spcPts val="0"/>
              </a:spcAft>
            </a:pPr>
            <a:r>
              <a:rPr lang="en-US" sz="3600" baseline="30000" dirty="0">
                <a:latin typeface="Calibri" panose="020F0502020204030204" pitchFamily="34" charset="0"/>
              </a:rPr>
              <a:t>1</a:t>
            </a:r>
            <a:r>
              <a:rPr lang="en-US" sz="3600" dirty="0">
                <a:latin typeface="Calibri" panose="020F0502020204030204" pitchFamily="34" charset="0"/>
              </a:rPr>
              <a:t> Pursue love, yet desire earnestly spiritual </a:t>
            </a:r>
            <a:r>
              <a:rPr lang="en-US" sz="3600" i="1" dirty="0">
                <a:latin typeface="Calibri" panose="020F0502020204030204" pitchFamily="34" charset="0"/>
              </a:rPr>
              <a:t>gifts</a:t>
            </a:r>
            <a:r>
              <a:rPr lang="en-US" sz="3600" dirty="0">
                <a:latin typeface="Calibri" panose="020F0502020204030204" pitchFamily="34" charset="0"/>
              </a:rPr>
              <a:t>, but especially that you may prophesy. </a:t>
            </a:r>
            <a:r>
              <a:rPr lang="en-US" sz="3600" baseline="30000" dirty="0">
                <a:latin typeface="Calibri" panose="020F0502020204030204" pitchFamily="34" charset="0"/>
              </a:rPr>
              <a:t>2</a:t>
            </a:r>
            <a:r>
              <a:rPr lang="en-US" sz="3600" dirty="0">
                <a:latin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For</a:t>
            </a:r>
            <a:r>
              <a:rPr lang="en-US" sz="3600" dirty="0">
                <a:latin typeface="Calibri" panose="020F0502020204030204" pitchFamily="34" charset="0"/>
              </a:rPr>
              <a:t> one who </a:t>
            </a:r>
            <a:r>
              <a:rPr lang="en-US" sz="3600" b="1" u="sng" dirty="0">
                <a:solidFill>
                  <a:srgbClr val="FFFFCC"/>
                </a:solidFill>
                <a:latin typeface="Calibri" panose="020F0502020204030204" pitchFamily="34" charset="0"/>
                <a:cs typeface="Calibri" panose="020F0502020204030204" pitchFamily="34" charset="0"/>
              </a:rPr>
              <a:t>speaks in a tongue does not speak to men but to God</a:t>
            </a:r>
            <a:r>
              <a:rPr lang="en-US" sz="3600" dirty="0">
                <a:latin typeface="Calibri" panose="020F0502020204030204" pitchFamily="34" charset="0"/>
              </a:rPr>
              <a:t>; for no one understands, but in </a:t>
            </a:r>
            <a:r>
              <a:rPr lang="en-US" sz="3600" i="1" dirty="0">
                <a:latin typeface="Calibri" panose="020F0502020204030204" pitchFamily="34" charset="0"/>
              </a:rPr>
              <a:t>his</a:t>
            </a:r>
            <a:r>
              <a:rPr lang="en-US" sz="3600" dirty="0">
                <a:latin typeface="Calibri" panose="020F0502020204030204" pitchFamily="34" charset="0"/>
              </a:rPr>
              <a:t> spirit he speaks mysteries. </a:t>
            </a:r>
          </a:p>
        </p:txBody>
      </p:sp>
    </p:spTree>
    <p:extLst>
      <p:ext uri="{BB962C8B-B14F-4D97-AF65-F5344CB8AC3E}">
        <p14:creationId xmlns:p14="http://schemas.microsoft.com/office/powerpoint/2010/main" val="2666560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pic>
        <p:nvPicPr>
          <p:cNvPr id="2" name="Picture 1">
            <a:extLst>
              <a:ext uri="{FF2B5EF4-FFF2-40B4-BE49-F238E27FC236}">
                <a16:creationId xmlns:a16="http://schemas.microsoft.com/office/drawing/2014/main" id="{06F1F7B0-EE77-4094-90D1-E51F7636E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5979" y="2743200"/>
            <a:ext cx="2732042" cy="2011680"/>
          </a:xfrm>
          <a:prstGeom prst="rect">
            <a:avLst/>
          </a:prstGeom>
        </p:spPr>
      </p:pic>
      <p:sp>
        <p:nvSpPr>
          <p:cNvPr id="4" name="Rectangle 3">
            <a:extLst>
              <a:ext uri="{FF2B5EF4-FFF2-40B4-BE49-F238E27FC236}">
                <a16:creationId xmlns:a16="http://schemas.microsoft.com/office/drawing/2014/main" id="{98AB80AF-A98E-4A46-AE81-55D80B51DBC2}"/>
              </a:ext>
            </a:extLst>
          </p:cNvPr>
          <p:cNvSpPr/>
          <p:nvPr/>
        </p:nvSpPr>
        <p:spPr>
          <a:xfrm>
            <a:off x="-1" y="0"/>
            <a:ext cx="9128185" cy="2802370"/>
          </a:xfrm>
          <a:prstGeom prst="rect">
            <a:avLst/>
          </a:prstGeom>
        </p:spPr>
        <p:txBody>
          <a:bodyPr wrap="square">
            <a:spAutoFit/>
          </a:bodyPr>
          <a:lstStyle/>
          <a:p>
            <a:pPr algn="ctr">
              <a:lnSpc>
                <a:spcPct val="115000"/>
              </a:lnSpc>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14:4</a:t>
            </a:r>
          </a:p>
          <a:p>
            <a:pPr marL="0" marR="0" algn="just">
              <a:lnSpc>
                <a:spcPct val="115000"/>
              </a:lnSpc>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who speaks in a tongue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edifies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himself; but one who prophesies edifies the church. </a:t>
            </a:r>
          </a:p>
        </p:txBody>
      </p:sp>
    </p:spTree>
    <p:extLst>
      <p:ext uri="{BB962C8B-B14F-4D97-AF65-F5344CB8AC3E}">
        <p14:creationId xmlns:p14="http://schemas.microsoft.com/office/powerpoint/2010/main" val="418747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115000"/>
              </a:lnSpc>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8:10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someone sees you, who have knowledge, dining in an idol’s temple, will not his conscience, if he is weak,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eat things sacrificed to idols?”</a:t>
            </a:r>
          </a:p>
        </p:txBody>
      </p:sp>
      <p:pic>
        <p:nvPicPr>
          <p:cNvPr id="2" name="Picture 1">
            <a:extLst>
              <a:ext uri="{FF2B5EF4-FFF2-40B4-BE49-F238E27FC236}">
                <a16:creationId xmlns:a16="http://schemas.microsoft.com/office/drawing/2014/main" id="{06F1F7B0-EE77-4094-90D1-E51F7636E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1264" y="3200400"/>
            <a:ext cx="2121473" cy="1562100"/>
          </a:xfrm>
          <a:prstGeom prst="rect">
            <a:avLst/>
          </a:prstGeom>
        </p:spPr>
      </p:pic>
    </p:spTree>
    <p:extLst>
      <p:ext uri="{BB962C8B-B14F-4D97-AF65-F5344CB8AC3E}">
        <p14:creationId xmlns:p14="http://schemas.microsoft.com/office/powerpoint/2010/main" val="1103842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115000"/>
              </a:lnSpc>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there is no interpreter, he must keep silent in the church; and let him speak to himself and to God.”</a:t>
            </a:r>
          </a:p>
        </p:txBody>
      </p:sp>
      <p:pic>
        <p:nvPicPr>
          <p:cNvPr id="6" name="Picture 5">
            <a:extLst>
              <a:ext uri="{FF2B5EF4-FFF2-40B4-BE49-F238E27FC236}">
                <a16:creationId xmlns:a16="http://schemas.microsoft.com/office/drawing/2014/main" id="{475FCBFC-56F9-420B-91FD-1A6655DBD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2805" y="2508305"/>
            <a:ext cx="2298391" cy="2292295"/>
          </a:xfrm>
          <a:prstGeom prst="rect">
            <a:avLst/>
          </a:prstGeom>
        </p:spPr>
      </p:pic>
    </p:spTree>
    <p:extLst>
      <p:ext uri="{BB962C8B-B14F-4D97-AF65-F5344CB8AC3E}">
        <p14:creationId xmlns:p14="http://schemas.microsoft.com/office/powerpoint/2010/main" val="3911712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115000"/>
              </a:lnSpc>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8:26-27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same 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helps our weakness; for we do not know how to pray as we should, 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Himself intercedes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groanings too deep for words;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searches the hearts knows what the mind of the Spirit is, because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intercedes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saints according to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will of</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p>
        </p:txBody>
      </p:sp>
    </p:spTree>
    <p:extLst>
      <p:ext uri="{BB962C8B-B14F-4D97-AF65-F5344CB8AC3E}">
        <p14:creationId xmlns:p14="http://schemas.microsoft.com/office/powerpoint/2010/main" val="899100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28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2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7400</TotalTime>
  <Words>2877</Words>
  <Application>Microsoft Office PowerPoint</Application>
  <PresentationFormat>On-screen Show (4:3)</PresentationFormat>
  <Paragraphs>317</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Calibri</vt:lpstr>
      <vt:lpstr>Times New Roman</vt:lpstr>
      <vt:lpstr>Wingdings</vt:lpstr>
      <vt:lpstr>Azure</vt:lpstr>
      <vt:lpstr>PowerPoint Presentation</vt:lpstr>
      <vt:lpstr>Areas of Systematic Theology</vt:lpstr>
      <vt:lpstr>Ecclesiology Overview</vt:lpstr>
      <vt:lpstr>VII. Purposes of the Local Church</vt:lpstr>
      <vt:lpstr>Spiritual Gifts</vt:lpstr>
      <vt:lpstr>Four Questions</vt:lpstr>
      <vt:lpstr>Four Questions</vt:lpstr>
      <vt:lpstr>Four Questions</vt:lpstr>
      <vt:lpstr>The Case for Selective Cessationism</vt:lpstr>
      <vt:lpstr>The Case for Selective Cessationism</vt:lpstr>
      <vt:lpstr>The 7 Disputed Gifts</vt:lpstr>
      <vt:lpstr>Two Camps</vt:lpstr>
      <vt:lpstr>PowerPoint Presentation</vt:lpstr>
      <vt:lpstr>The Case for Selective Cessationism</vt:lpstr>
      <vt:lpstr>The Case for Selective Cessationism</vt:lpstr>
      <vt:lpstr>The Case for Selective Cessationism</vt:lpstr>
      <vt:lpstr>PowerPoint Presentation</vt:lpstr>
      <vt:lpstr>IV. Proper Operation of the Sign &amp; Revelatory Gifts</vt:lpstr>
      <vt:lpstr>IV. Proper Operation of the Sign &amp; Revelatory Gifts</vt:lpstr>
      <vt:lpstr>A. Proper Rules for Prophecy</vt:lpstr>
      <vt:lpstr>IV. Proper Operation of the Sign &amp; Revelatory Gifts</vt:lpstr>
      <vt:lpstr>B. 10 Proper Rules for Tongues</vt:lpstr>
      <vt:lpstr>B. 10 Proper Rules for Tongues</vt:lpstr>
      <vt:lpstr>B. 10 Proper Rules for Tongues</vt:lpstr>
      <vt:lpstr>B. 10 Proper Rules for Tongues</vt:lpstr>
      <vt:lpstr>B. 10 Proper Rules for Tongues</vt:lpstr>
      <vt:lpstr>B. 10 Proper Rules for Tongues</vt:lpstr>
      <vt:lpstr>PowerPoint Presentation</vt:lpstr>
      <vt:lpstr>B. 10 Proper Rules for Tongues</vt:lpstr>
      <vt:lpstr>PowerPoint Presentation</vt:lpstr>
      <vt:lpstr>PowerPoint Presentation</vt:lpstr>
      <vt:lpstr>B. 10 Proper Rules for Tongues</vt:lpstr>
      <vt:lpstr>PowerPoint Presentation</vt:lpstr>
      <vt:lpstr>B. 10 Proper Rules for Tongues</vt:lpstr>
      <vt:lpstr>PowerPoint Presentation</vt:lpstr>
      <vt:lpstr>B. 10 Proper Rules for Tongues</vt:lpstr>
      <vt:lpstr>Spiritual Gifts: Observation #2</vt:lpstr>
      <vt:lpstr>PowerPoint Presentation</vt:lpstr>
      <vt:lpstr>B. 10 Proper Rules for Tongues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B. 10 Proper Rules for Tongues</vt:lpstr>
      <vt:lpstr>The Case for Selective Cessationism</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anne woods</cp:lastModifiedBy>
  <cp:revision>753</cp:revision>
  <cp:lastPrinted>2018-06-27T16:02:02Z</cp:lastPrinted>
  <dcterms:created xsi:type="dcterms:W3CDTF">2009-02-28T19:27:16Z</dcterms:created>
  <dcterms:modified xsi:type="dcterms:W3CDTF">2018-08-17T15:23:19Z</dcterms:modified>
</cp:coreProperties>
</file>