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67" r:id="rId2"/>
    <p:sldId id="963" r:id="rId3"/>
    <p:sldId id="3944" r:id="rId4"/>
    <p:sldId id="3860" r:id="rId5"/>
    <p:sldId id="3960" r:id="rId6"/>
    <p:sldId id="4239" r:id="rId7"/>
    <p:sldId id="492" r:id="rId8"/>
    <p:sldId id="4161" r:id="rId9"/>
    <p:sldId id="538" r:id="rId10"/>
    <p:sldId id="4193" r:id="rId11"/>
    <p:sldId id="4214" r:id="rId12"/>
    <p:sldId id="4240" r:id="rId13"/>
    <p:sldId id="4279" r:id="rId14"/>
    <p:sldId id="4162" r:id="rId15"/>
    <p:sldId id="4280" r:id="rId16"/>
    <p:sldId id="4163" r:id="rId17"/>
    <p:sldId id="4281" r:id="rId18"/>
    <p:sldId id="4152" r:id="rId19"/>
    <p:sldId id="4300" r:id="rId20"/>
    <p:sldId id="4301" r:id="rId21"/>
    <p:sldId id="2356" r:id="rId22"/>
    <p:sldId id="4302" r:id="rId23"/>
    <p:sldId id="2887" r:id="rId24"/>
    <p:sldId id="4303" r:id="rId25"/>
    <p:sldId id="4282" r:id="rId26"/>
    <p:sldId id="3980" r:id="rId27"/>
    <p:sldId id="4309" r:id="rId28"/>
    <p:sldId id="4310" r:id="rId29"/>
    <p:sldId id="4311" r:id="rId30"/>
    <p:sldId id="4312" r:id="rId31"/>
    <p:sldId id="4313" r:id="rId32"/>
    <p:sldId id="4314" r:id="rId33"/>
    <p:sldId id="4315" r:id="rId34"/>
    <p:sldId id="4284" r:id="rId35"/>
    <p:sldId id="4285" r:id="rId36"/>
    <p:sldId id="4260" r:id="rId37"/>
    <p:sldId id="4290" r:id="rId38"/>
    <p:sldId id="959" r:id="rId39"/>
    <p:sldId id="4259" r:id="rId40"/>
    <p:sldId id="579" r:id="rId41"/>
    <p:sldId id="4291" r:id="rId42"/>
    <p:sldId id="4292" r:id="rId43"/>
    <p:sldId id="2343" r:id="rId44"/>
    <p:sldId id="4286" r:id="rId45"/>
    <p:sldId id="730" r:id="rId46"/>
    <p:sldId id="269" r:id="rId47"/>
    <p:sldId id="4287" r:id="rId48"/>
    <p:sldId id="4213" r:id="rId49"/>
    <p:sldId id="4180" r:id="rId50"/>
    <p:sldId id="4262" r:id="rId51"/>
    <p:sldId id="4298" r:id="rId52"/>
    <p:sldId id="4299" r:id="rId53"/>
    <p:sldId id="288" r:id="rId54"/>
    <p:sldId id="4080" r:id="rId55"/>
    <p:sldId id="4288" r:id="rId56"/>
    <p:sldId id="4192" r:id="rId57"/>
    <p:sldId id="2248" r:id="rId58"/>
    <p:sldId id="4289" r:id="rId59"/>
    <p:sldId id="3488"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A50021"/>
    <a:srgbClr val="000066"/>
    <a:srgbClr val="33CC33"/>
    <a:srgbClr val="FF00FF"/>
    <a:srgbClr val="CCCCFF"/>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1654" autoAdjust="0"/>
  </p:normalViewPr>
  <p:slideViewPr>
    <p:cSldViewPr>
      <p:cViewPr varScale="1">
        <p:scale>
          <a:sx n="105" d="100"/>
          <a:sy n="105"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8/12/2018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8/12/2018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9</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55</a:t>
            </a:fld>
            <a:endParaRPr lang="en-US" altLang="en-US" dirty="0"/>
          </a:p>
        </p:txBody>
      </p:sp>
    </p:spTree>
    <p:extLst>
      <p:ext uri="{BB962C8B-B14F-4D97-AF65-F5344CB8AC3E}">
        <p14:creationId xmlns:p14="http://schemas.microsoft.com/office/powerpoint/2010/main" val="165492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58</a:t>
            </a:fld>
            <a:endParaRPr lang="en-US" altLang="en-US" dirty="0"/>
          </a:p>
        </p:txBody>
      </p:sp>
    </p:spTree>
    <p:extLst>
      <p:ext uri="{BB962C8B-B14F-4D97-AF65-F5344CB8AC3E}">
        <p14:creationId xmlns:p14="http://schemas.microsoft.com/office/powerpoint/2010/main" val="26426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14</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15</a:t>
            </a:fld>
            <a:endParaRPr lang="en-US" altLang="en-US" dirty="0"/>
          </a:p>
        </p:txBody>
      </p:sp>
    </p:spTree>
    <p:extLst>
      <p:ext uri="{BB962C8B-B14F-4D97-AF65-F5344CB8AC3E}">
        <p14:creationId xmlns:p14="http://schemas.microsoft.com/office/powerpoint/2010/main" val="252757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33893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25</a:t>
            </a:fld>
            <a:endParaRPr lang="en-US" altLang="en-US" dirty="0"/>
          </a:p>
        </p:txBody>
      </p:sp>
    </p:spTree>
    <p:extLst>
      <p:ext uri="{BB962C8B-B14F-4D97-AF65-F5344CB8AC3E}">
        <p14:creationId xmlns:p14="http://schemas.microsoft.com/office/powerpoint/2010/main" val="235684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34</a:t>
            </a:fld>
            <a:endParaRPr lang="en-US" altLang="en-US" dirty="0"/>
          </a:p>
        </p:txBody>
      </p:sp>
    </p:spTree>
    <p:extLst>
      <p:ext uri="{BB962C8B-B14F-4D97-AF65-F5344CB8AC3E}">
        <p14:creationId xmlns:p14="http://schemas.microsoft.com/office/powerpoint/2010/main" val="97169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35</a:t>
            </a:fld>
            <a:endParaRPr lang="en-US" altLang="en-US" dirty="0"/>
          </a:p>
        </p:txBody>
      </p:sp>
    </p:spTree>
    <p:extLst>
      <p:ext uri="{BB962C8B-B14F-4D97-AF65-F5344CB8AC3E}">
        <p14:creationId xmlns:p14="http://schemas.microsoft.com/office/powerpoint/2010/main" val="367783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44</a:t>
            </a:fld>
            <a:endParaRPr lang="en-US" altLang="en-US" dirty="0"/>
          </a:p>
        </p:txBody>
      </p:sp>
    </p:spTree>
    <p:extLst>
      <p:ext uri="{BB962C8B-B14F-4D97-AF65-F5344CB8AC3E}">
        <p14:creationId xmlns:p14="http://schemas.microsoft.com/office/powerpoint/2010/main" val="44853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8/12/2018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47</a:t>
            </a:fld>
            <a:endParaRPr lang="en-US" altLang="en-US" dirty="0"/>
          </a:p>
        </p:txBody>
      </p:sp>
    </p:spTree>
    <p:extLst>
      <p:ext uri="{BB962C8B-B14F-4D97-AF65-F5344CB8AC3E}">
        <p14:creationId xmlns:p14="http://schemas.microsoft.com/office/powerpoint/2010/main" val="99769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8/12/2018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85514304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9484304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0010142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Pergamum</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Compromised</a:t>
                      </a:r>
                    </a:p>
                  </a:txBody>
                  <a:tcPr marT="45713" marB="45713" anchor="ctr" horzOverflow="overflow">
                    <a:solidFill>
                      <a:srgbClr val="FFFFCC"/>
                    </a:solidFill>
                  </a:tcPr>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86998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400048338"/>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4818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105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094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3657600" y="3124200"/>
            <a:ext cx="1219200"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516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E0FE7-1F01-496D-9609-00AA283204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36" y="685800"/>
            <a:ext cx="8690529" cy="5486400"/>
          </a:xfrm>
          <a:prstGeom prst="rect">
            <a:avLst/>
          </a:prstGeom>
        </p:spPr>
      </p:pic>
    </p:spTree>
    <p:extLst>
      <p:ext uri="{BB962C8B-B14F-4D97-AF65-F5344CB8AC3E}">
        <p14:creationId xmlns:p14="http://schemas.microsoft.com/office/powerpoint/2010/main" val="6951177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2:18b)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676400" y="1295400"/>
            <a:ext cx="6781800" cy="2895600"/>
          </a:xfrm>
        </p:spPr>
        <p:txBody>
          <a:bodyPr/>
          <a:lstStyle/>
          <a:p>
            <a:pPr marL="687388" indent="-687388" eaLnBrk="1" hangingPunct="1">
              <a:spcBef>
                <a:spcPts val="0"/>
              </a:spcBef>
              <a:spcAft>
                <a:spcPts val="2400"/>
              </a:spcAft>
              <a:buSzPct val="100000"/>
              <a:buFont typeface="+mj-lt"/>
              <a:buAutoNum type="alphaUcPeriod"/>
              <a:defRPr/>
            </a:pPr>
            <a:endParaRPr lang="en-US" dirty="0">
              <a:effectLst>
                <a:outerShdw blurRad="38100" dist="38100" dir="2700000" algn="tl">
                  <a:srgbClr val="000000">
                    <a:alpha val="43137"/>
                  </a:srgbClr>
                </a:outerShdw>
              </a:effectLst>
              <a:cs typeface="Calibri" panose="020F0502020204030204" pitchFamily="34" charset="0"/>
            </a:endParaRP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Son of God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Eyes like a flame of fire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Feet like burnished bronze</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4393283"/>
            <a:ext cx="2166780" cy="2236117"/>
          </a:xfrm>
          <a:prstGeom prst="rect">
            <a:avLst/>
          </a:prstGeom>
        </p:spPr>
      </p:pic>
    </p:spTree>
    <p:extLst>
      <p:ext uri="{BB962C8B-B14F-4D97-AF65-F5344CB8AC3E}">
        <p14:creationId xmlns:p14="http://schemas.microsoft.com/office/powerpoint/2010/main" val="9582401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2:18b)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676400" y="1295400"/>
            <a:ext cx="6781800" cy="2895600"/>
          </a:xfrm>
        </p:spPr>
        <p:txBody>
          <a:bodyPr/>
          <a:lstStyle/>
          <a:p>
            <a:pPr marL="687388" indent="-687388" eaLnBrk="1" hangingPunct="1">
              <a:spcBef>
                <a:spcPts val="0"/>
              </a:spcBef>
              <a:spcAft>
                <a:spcPts val="2400"/>
              </a:spcAft>
              <a:buSzPct val="100000"/>
              <a:buFont typeface="+mj-lt"/>
              <a:buAutoNum type="alphaUcPeriod"/>
              <a:defRPr/>
            </a:pPr>
            <a:endParaRPr lang="en-US" dirty="0">
              <a:effectLst>
                <a:outerShdw blurRad="38100" dist="38100" dir="2700000" algn="tl">
                  <a:srgbClr val="000000">
                    <a:alpha val="43137"/>
                  </a:srgbClr>
                </a:outerShdw>
              </a:effectLst>
              <a:cs typeface="Calibri" panose="020F0502020204030204" pitchFamily="34" charset="0"/>
            </a:endParaRP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Son of God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Eyes like a flame of fire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Feet like burnished bronze</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4393283"/>
            <a:ext cx="2166780" cy="2236117"/>
          </a:xfrm>
          <a:prstGeom prst="rect">
            <a:avLst/>
          </a:prstGeom>
        </p:spPr>
      </p:pic>
    </p:spTree>
    <p:extLst>
      <p:ext uri="{BB962C8B-B14F-4D97-AF65-F5344CB8AC3E}">
        <p14:creationId xmlns:p14="http://schemas.microsoft.com/office/powerpoint/2010/main" val="21138690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704" y="203936"/>
            <a:ext cx="7742591" cy="6450127"/>
          </a:xfrm>
          <a:prstGeom prst="rect">
            <a:avLst/>
          </a:prstGeom>
        </p:spPr>
      </p:pic>
    </p:spTree>
    <p:extLst>
      <p:ext uri="{BB962C8B-B14F-4D97-AF65-F5344CB8AC3E}">
        <p14:creationId xmlns:p14="http://schemas.microsoft.com/office/powerpoint/2010/main" val="2422525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2:18b)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676400" y="1295400"/>
            <a:ext cx="6781800" cy="2895600"/>
          </a:xfrm>
        </p:spPr>
        <p:txBody>
          <a:bodyPr/>
          <a:lstStyle/>
          <a:p>
            <a:pPr marL="687388" indent="-687388" eaLnBrk="1" hangingPunct="1">
              <a:spcBef>
                <a:spcPts val="0"/>
              </a:spcBef>
              <a:spcAft>
                <a:spcPts val="2400"/>
              </a:spcAft>
              <a:buSzPct val="100000"/>
              <a:buFont typeface="+mj-lt"/>
              <a:buAutoNum type="alphaUcPeriod"/>
              <a:defRPr/>
            </a:pPr>
            <a:endParaRPr lang="en-US" dirty="0">
              <a:effectLst>
                <a:outerShdw blurRad="38100" dist="38100" dir="2700000" algn="tl">
                  <a:srgbClr val="000000">
                    <a:alpha val="43137"/>
                  </a:srgbClr>
                </a:outerShdw>
              </a:effectLst>
              <a:cs typeface="Calibri" panose="020F0502020204030204" pitchFamily="34" charset="0"/>
            </a:endParaRP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Son of God</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Eyes like a flame of fire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Feet like burnished bronze</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4393283"/>
            <a:ext cx="2166780" cy="2236117"/>
          </a:xfrm>
          <a:prstGeom prst="rect">
            <a:avLst/>
          </a:prstGeom>
        </p:spPr>
      </p:pic>
    </p:spTree>
    <p:extLst>
      <p:ext uri="{BB962C8B-B14F-4D97-AF65-F5344CB8AC3E}">
        <p14:creationId xmlns:p14="http://schemas.microsoft.com/office/powerpoint/2010/main" val="21581951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78337"/>
          </a:xfrm>
          <a:prstGeom prst="rect">
            <a:avLst/>
          </a:prstGeom>
          <a:noFill/>
          <a:ln w="28575">
            <a:noFill/>
            <a:miter lim="800000"/>
            <a:headEnd/>
            <a:tailEnd/>
          </a:ln>
        </p:spPr>
        <p:txBody>
          <a:bodyPr wrap="square">
            <a:spAutoFit/>
          </a:bodyPr>
          <a:lstStyle/>
          <a:p>
            <a:pPr algn="ctr" eaLnBrk="1" fontAlgn="auto" hangingPunct="1">
              <a:spcBef>
                <a:spcPts val="0"/>
              </a:spcBef>
              <a:spcAft>
                <a:spcPts val="24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600"/>
              </a:spcBef>
              <a:spcAft>
                <a:spcPts val="600"/>
              </a:spcAft>
              <a:defRPr/>
            </a:pPr>
            <a:r>
              <a:rPr lang="en-US" altLang="en-US" sz="3600" kern="0" dirty="0">
                <a:latin typeface="Calibri" panose="020F0502020204030204" pitchFamily="34" charset="0"/>
                <a:cs typeface="+mn-cs"/>
              </a:rPr>
              <a:t>“</a:t>
            </a:r>
            <a:r>
              <a:rPr lang="en-US" sz="3600" baseline="30000" dirty="0">
                <a:latin typeface="Calibri" panose="020F0502020204030204" pitchFamily="34" charset="0"/>
              </a:rPr>
              <a:t> </a:t>
            </a:r>
            <a:r>
              <a:rPr lang="en-US" sz="3600" dirty="0">
                <a:latin typeface="Calibri" panose="020F0502020204030204" pitchFamily="34" charset="0"/>
              </a:rPr>
              <a:t>Therefore do not go on passing judgment before the time, </a:t>
            </a:r>
            <a:r>
              <a:rPr lang="en-US" sz="3600" i="1" dirty="0">
                <a:latin typeface="Calibri" panose="020F0502020204030204" pitchFamily="34" charset="0"/>
              </a:rPr>
              <a:t>but wait</a:t>
            </a:r>
            <a:r>
              <a:rPr lang="en-US" sz="3600" dirty="0">
                <a:latin typeface="Calibri" panose="020F0502020204030204" pitchFamily="34" charset="0"/>
              </a:rPr>
              <a:t> until the Lord comes who will both bring to light the things hidden in the darkness and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disclose the motives of men’s hearts</a:t>
            </a:r>
            <a:r>
              <a:rPr lang="en-US" sz="3600" dirty="0">
                <a:latin typeface="Calibri" panose="020F0502020204030204" pitchFamily="34" charset="0"/>
              </a:rPr>
              <a:t>; and then each man’s praise will come to him from God.”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2:18b)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676400" y="1295400"/>
            <a:ext cx="6781800" cy="2895600"/>
          </a:xfrm>
        </p:spPr>
        <p:txBody>
          <a:bodyPr/>
          <a:lstStyle/>
          <a:p>
            <a:pPr marL="687388" indent="-687388" eaLnBrk="1" hangingPunct="1">
              <a:spcBef>
                <a:spcPts val="0"/>
              </a:spcBef>
              <a:spcAft>
                <a:spcPts val="2400"/>
              </a:spcAft>
              <a:buSzPct val="100000"/>
              <a:buFont typeface="+mj-lt"/>
              <a:buAutoNum type="alphaUcPeriod"/>
              <a:defRPr/>
            </a:pPr>
            <a:endParaRPr lang="en-US" dirty="0">
              <a:effectLst>
                <a:outerShdw blurRad="38100" dist="38100" dir="2700000" algn="tl">
                  <a:srgbClr val="000000">
                    <a:alpha val="43137"/>
                  </a:srgbClr>
                </a:outerShdw>
              </a:effectLst>
              <a:cs typeface="Calibri" panose="020F0502020204030204" pitchFamily="34" charset="0"/>
            </a:endParaRP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Son of God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Eyes like a flame of fire</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Feet like burnished bronze</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4393283"/>
            <a:ext cx="2166780" cy="2236117"/>
          </a:xfrm>
          <a:prstGeom prst="rect">
            <a:avLst/>
          </a:prstGeom>
        </p:spPr>
      </p:pic>
    </p:spTree>
    <p:extLst>
      <p:ext uri="{BB962C8B-B14F-4D97-AF65-F5344CB8AC3E}">
        <p14:creationId xmlns:p14="http://schemas.microsoft.com/office/powerpoint/2010/main" val="4816761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497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10289115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Deeds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ergon</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39818311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2751501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11869164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23300213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Perseverance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hypomonē</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36521826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30418431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16156"/>
          </a:xfrm>
          <a:prstGeom prst="rect">
            <a:avLst/>
          </a:prstGeom>
          <a:noFill/>
          <a:ln w="28575">
            <a:noFill/>
            <a:miter lim="800000"/>
            <a:headEnd/>
            <a:tailEnd/>
          </a:ln>
        </p:spPr>
        <p:txBody>
          <a:bodyPr wrap="square">
            <a:spAutoFit/>
          </a:bodyPr>
          <a:lstStyle/>
          <a:p>
            <a:pPr algn="ctr" eaLnBrk="1" fontAlgn="auto" hangingPunct="1">
              <a:spcBef>
                <a:spcPts val="0"/>
              </a:spcBef>
              <a:spcAft>
                <a:spcPts val="24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3:15</a:t>
            </a:r>
          </a:p>
          <a:p>
            <a:pPr algn="just" eaLnBrk="1" fontAlgn="auto" hangingPunct="1">
              <a:spcBef>
                <a:spcPts val="600"/>
              </a:spcBef>
              <a:spcAft>
                <a:spcPts val="60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039D397A-CF0A-437B-802B-10B9A99B0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895599"/>
            <a:ext cx="3251200" cy="182880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5719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953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2:21</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I gave her time to repent, and she does not want to repent of her immorality</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35016380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2:21</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I gave her time to </a:t>
            </a:r>
            <a:r>
              <a:rPr lang="en-US" sz="3600" b="1" u="sng" dirty="0">
                <a:solidFill>
                  <a:srgbClr val="FFFFCC"/>
                </a:solidFill>
                <a:effectLst>
                  <a:outerShdw blurRad="38100" dist="38100" dir="2700000" algn="tl">
                    <a:srgbClr val="000000">
                      <a:alpha val="43137"/>
                    </a:srgbClr>
                  </a:outerShdw>
                </a:effectLst>
              </a:rPr>
              <a:t>repent</a:t>
            </a:r>
            <a:r>
              <a:rPr lang="en-US" sz="3600" dirty="0">
                <a:effectLst>
                  <a:outerShdw blurRad="38100" dist="38100" dir="2700000" algn="tl">
                    <a:srgbClr val="000000">
                      <a:alpha val="43137"/>
                    </a:srgbClr>
                  </a:outerShdw>
                </a:effectLst>
              </a:rPr>
              <a:t>, and she does not want to repent of her immorality</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4593897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171700" y="304800"/>
            <a:ext cx="4800600" cy="1295400"/>
          </a:xfrm>
        </p:spPr>
        <p:txBody>
          <a:bodyPr/>
          <a:lstStyle/>
          <a:p>
            <a:pPr algn="ctr" eaLnBrk="1" hangingPunct="1">
              <a:spcAft>
                <a:spcPts val="1200"/>
              </a:spcAft>
              <a:defRPr/>
            </a:pPr>
            <a:r>
              <a:rPr lang="en-US" altLang="en-US" sz="3200" dirty="0">
                <a:effectLst>
                  <a:outerShdw blurRad="38100" dist="38100" dir="2700000" algn="tl">
                    <a:srgbClr val="000000">
                      <a:alpha val="43137"/>
                    </a:srgbClr>
                  </a:outerShdw>
                </a:effectLst>
              </a:rPr>
              <a:t>Lewis Sperry Chafer</a:t>
            </a:r>
            <a:br>
              <a:rPr lang="en-US" altLang="en-US" sz="3200" dirty="0">
                <a:effectLst>
                  <a:outerShdw blurRad="38100" dist="38100" dir="2700000" algn="tl">
                    <a:srgbClr val="000000">
                      <a:alpha val="43137"/>
                    </a:srgbClr>
                  </a:outerShdw>
                </a:effectLst>
              </a:rPr>
            </a:br>
            <a:r>
              <a:rPr lang="en-US" altLang="en-US" sz="2000" dirty="0">
                <a:solidFill>
                  <a:schemeClr val="tx1"/>
                </a:solidFill>
                <a:effectLst>
                  <a:outerShdw blurRad="38100" dist="38100" dir="2700000" algn="tl">
                    <a:srgbClr val="000000">
                      <a:alpha val="43137"/>
                    </a:srgbClr>
                  </a:outerShdw>
                </a:effectLst>
              </a:rPr>
              <a:t>vol. 7, Systematic Theology (Grand Rapids, MI: </a:t>
            </a:r>
            <a:r>
              <a:rPr lang="en-US" altLang="en-US" sz="2000" dirty="0" err="1">
                <a:solidFill>
                  <a:schemeClr val="tx1"/>
                </a:solidFill>
                <a:effectLst>
                  <a:outerShdw blurRad="38100" dist="38100" dir="2700000" algn="tl">
                    <a:srgbClr val="000000">
                      <a:alpha val="43137"/>
                    </a:srgbClr>
                  </a:outerShdw>
                </a:effectLst>
              </a:rPr>
              <a:t>Kregel</a:t>
            </a:r>
            <a:r>
              <a:rPr lang="en-US" altLang="en-US" sz="2000" dirty="0">
                <a:solidFill>
                  <a:schemeClr val="tx1"/>
                </a:solidFill>
                <a:effectLst>
                  <a:outerShdw blurRad="38100" dist="38100" dir="2700000" algn="tl">
                    <a:srgbClr val="000000">
                      <a:alpha val="43137"/>
                    </a:srgbClr>
                  </a:outerShdw>
                </a:effectLst>
              </a:rPr>
              <a:t> Publications, 1993), 265-66.</a:t>
            </a:r>
          </a:p>
        </p:txBody>
      </p:sp>
      <p:sp>
        <p:nvSpPr>
          <p:cNvPr id="57347" name="Content Placeholder 2"/>
          <p:cNvSpPr>
            <a:spLocks noGrp="1"/>
          </p:cNvSpPr>
          <p:nvPr>
            <p:ph idx="1"/>
          </p:nvPr>
        </p:nvSpPr>
        <p:spPr>
          <a:xfrm>
            <a:off x="0" y="1828800"/>
            <a:ext cx="9144000" cy="4297363"/>
          </a:xfrm>
        </p:spPr>
        <p:txBody>
          <a:bodyPr/>
          <a:lstStyle/>
          <a:p>
            <a:pPr marL="0" indent="0" algn="just" eaLnBrk="1" hangingPunct="1">
              <a:buFont typeface="Arial" panose="020B0604020202020204" pitchFamily="34" charset="0"/>
              <a:buNone/>
              <a:defRPr/>
            </a:pPr>
            <a:r>
              <a:rPr lang="en-US" altLang="en-US" sz="2800" dirty="0">
                <a:effectLst>
                  <a:outerShdw blurRad="38100" dist="38100" dir="2700000" algn="tl">
                    <a:srgbClr val="000000">
                      <a:alpha val="43137"/>
                    </a:srgbClr>
                  </a:outerShdw>
                </a:effectLst>
              </a:rPr>
              <a:t>[A] serious Arminian error respecting this doctrine occurs when </a:t>
            </a:r>
            <a:r>
              <a:rPr lang="en-US" altLang="en-US" sz="2800" b="1" i="1" u="sng" dirty="0">
                <a:solidFill>
                  <a:srgbClr val="FFFFCC"/>
                </a:solidFill>
                <a:effectLst>
                  <a:outerShdw blurRad="38100" dist="38100" dir="2700000" algn="tl">
                    <a:srgbClr val="000000">
                      <a:alpha val="43137"/>
                    </a:srgbClr>
                  </a:outerShdw>
                </a:effectLst>
              </a:rPr>
              <a:t>repentance</a:t>
            </a:r>
            <a:r>
              <a:rPr lang="en-US" altLang="en-US" sz="2800" dirty="0">
                <a:effectLst>
                  <a:outerShdw blurRad="38100" dist="38100" dir="2700000" algn="tl">
                    <a:srgbClr val="000000">
                      <a:alpha val="43137"/>
                    </a:srgbClr>
                  </a:outerShdw>
                </a:effectLst>
              </a:rPr>
              <a:t> is added to faith or believing as a condition of salvation. It is true that repentance can very well be required as a condition of salvation, but then only because the change of mind which...has been involved when turning from every other confidence to the </a:t>
            </a:r>
            <a:r>
              <a:rPr lang="en-US" altLang="en-US" sz="2800" b="1" i="1" u="sng" dirty="0">
                <a:solidFill>
                  <a:srgbClr val="FFFFCC"/>
                </a:solidFill>
                <a:effectLst>
                  <a:outerShdw blurRad="38100" dist="38100" dir="2700000" algn="tl">
                    <a:srgbClr val="000000">
                      <a:alpha val="43137"/>
                    </a:srgbClr>
                  </a:outerShdw>
                </a:effectLst>
              </a:rPr>
              <a:t>one needful trust</a:t>
            </a:r>
            <a:r>
              <a:rPr lang="en-US" altLang="en-US" sz="2800" dirty="0">
                <a:effectLst>
                  <a:outerShdw blurRad="38100" dist="38100" dir="2700000" algn="tl">
                    <a:srgbClr val="000000">
                      <a:alpha val="43137"/>
                    </a:srgbClr>
                  </a:outerShdw>
                </a:effectLst>
              </a:rPr>
              <a:t> in Christ. Such turning about, of course, cannot be achieved without a change of mind.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8800"/>
            <a:ext cx="9144000" cy="4876800"/>
          </a:xfrm>
        </p:spPr>
        <p:txBody>
          <a:bodyPr/>
          <a:lstStyle/>
          <a:p>
            <a:pPr marL="0" indent="0" algn="just" eaLnBrk="1" hangingPunct="1">
              <a:buFont typeface="Arial" panose="020B0604020202020204" pitchFamily="34" charset="0"/>
              <a:buNone/>
              <a:defRPr/>
            </a:pPr>
            <a:r>
              <a:rPr lang="en-US" altLang="en-US" sz="2800"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a:t>
            </a:r>
            <a:r>
              <a:rPr lang="en-US" altLang="en-US" sz="2800" b="1" i="1" u="sng" dirty="0">
                <a:solidFill>
                  <a:srgbClr val="FFFFCC"/>
                </a:solidFill>
                <a:effectLst>
                  <a:outerShdw blurRad="38100" dist="38100" dir="2700000" algn="tl">
                    <a:srgbClr val="000000">
                      <a:alpha val="43137"/>
                    </a:srgbClr>
                  </a:outerShdw>
                </a:effectLst>
              </a:rPr>
              <a:t>synonym for believing</a:t>
            </a:r>
            <a:r>
              <a:rPr lang="en-US" altLang="en-US" sz="2800" dirty="0">
                <a:solidFill>
                  <a:prstClr val="white"/>
                </a:solidFill>
                <a:effectLst>
                  <a:outerShdw blurRad="38100" dist="38100" dir="2700000" algn="tl">
                    <a:srgbClr val="000000">
                      <a:alpha val="43137"/>
                    </a:srgbClr>
                  </a:outerShdw>
                </a:effectLst>
              </a:rPr>
              <a:t> at times (cf. Acts 17:30; 20:21; 26:20; Rom. 2:4; 2Tim. 2:25; 2 Pet. 3:9). </a:t>
            </a:r>
            <a:r>
              <a:rPr lang="en-US" altLang="en-US" sz="2800" b="1" i="1" u="sng" dirty="0">
                <a:solidFill>
                  <a:srgbClr val="FFFFCC"/>
                </a:solidFill>
                <a:effectLst>
                  <a:outerShdw blurRad="38100" dist="38100" dir="2700000" algn="tl">
                    <a:srgbClr val="000000">
                      <a:alpha val="43137"/>
                    </a:srgbClr>
                  </a:outerShdw>
                </a:effectLst>
              </a:rPr>
              <a:t>Repentance</a:t>
            </a:r>
            <a:r>
              <a:rPr lang="en-US" altLang="en-US" sz="2800" dirty="0">
                <a:solidFill>
                  <a:prstClr val="white"/>
                </a:solidFill>
                <a:effectLst>
                  <a:outerShdw blurRad="38100" dist="38100" dir="2700000" algn="tl">
                    <a:srgbClr val="000000">
                      <a:alpha val="43137"/>
                    </a:srgbClr>
                  </a:outerShdw>
                </a:effectLst>
              </a:rPr>
              <a:t> nevertheless cannot be added to believing as a condition of salvation, because upwards of 150 passages of Scripture condition salvation upon believing only (cf. John 3:16; Acts 16:31).</a:t>
            </a:r>
          </a:p>
        </p:txBody>
      </p:sp>
      <p:sp>
        <p:nvSpPr>
          <p:cNvPr id="5" name="Title 1">
            <a:extLst>
              <a:ext uri="{FF2B5EF4-FFF2-40B4-BE49-F238E27FC236}">
                <a16:creationId xmlns:a16="http://schemas.microsoft.com/office/drawing/2014/main" id="{4256207F-61CE-4FD7-AF3C-24BF5C8612D0}"/>
              </a:ext>
            </a:extLst>
          </p:cNvPr>
          <p:cNvSpPr txBox="1">
            <a:spLocks/>
          </p:cNvSpPr>
          <p:nvPr/>
        </p:nvSpPr>
        <p:spPr bwMode="auto">
          <a:xfrm>
            <a:off x="2171700" y="304800"/>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1200"/>
              </a:spcAft>
              <a:defRPr/>
            </a:pPr>
            <a:r>
              <a:rPr lang="en-US" altLang="en-US" sz="3200" kern="0">
                <a:effectLst>
                  <a:outerShdw blurRad="38100" dist="38100" dir="2700000" algn="tl">
                    <a:srgbClr val="000000">
                      <a:alpha val="43137"/>
                    </a:srgbClr>
                  </a:outerShdw>
                </a:effectLst>
              </a:rPr>
              <a:t>Lewis Sperry Chafer</a:t>
            </a:r>
            <a:br>
              <a:rPr lang="en-US" altLang="en-US" sz="3200" kern="0">
                <a:effectLst>
                  <a:outerShdw blurRad="38100" dist="38100" dir="2700000" algn="tl">
                    <a:srgbClr val="000000">
                      <a:alpha val="43137"/>
                    </a:srgbClr>
                  </a:outerShdw>
                </a:effectLst>
              </a:rPr>
            </a:br>
            <a:r>
              <a:rPr lang="en-US" altLang="en-US" sz="2000" kern="0">
                <a:solidFill>
                  <a:schemeClr val="tx1"/>
                </a:solidFill>
                <a:effectLst>
                  <a:outerShdw blurRad="38100" dist="38100" dir="2700000" algn="tl">
                    <a:srgbClr val="000000">
                      <a:alpha val="43137"/>
                    </a:srgbClr>
                  </a:outerShdw>
                </a:effectLst>
              </a:rPr>
              <a:t>vol. 7, Systematic Theology (Grand Rapids, MI: Kregel Publications, 1993), 265-66.</a:t>
            </a:r>
            <a:endParaRPr lang="en-US" altLang="en-US" sz="2000" kern="0" dirty="0">
              <a:solidFill>
                <a:schemeClr val="tx1"/>
              </a:solidFill>
              <a:effectLst>
                <a:outerShdw blurRad="38100" dist="38100" dir="2700000" algn="tl">
                  <a:srgbClr val="000000">
                    <a:alpha val="43137"/>
                  </a:srgbClr>
                </a:outerShdw>
              </a:effectLst>
            </a:endParaRPr>
          </a:p>
        </p:txBody>
      </p:sp>
      <p:pic>
        <p:nvPicPr>
          <p:cNvPr id="6" name="Picture 2" descr="http://t1.gstatic.com/images?q=tbn:ANd9GcQxv3vyi4YqgamHAJTIgWkNJkLqWWIuAG2pkecTpX67vjz6XE96Kw">
            <a:extLst>
              <a:ext uri="{FF2B5EF4-FFF2-40B4-BE49-F238E27FC236}">
                <a16:creationId xmlns:a16="http://schemas.microsoft.com/office/drawing/2014/main" id="{2A53FC36-6A6E-4507-966F-C5AFB6BBE9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0003302"/>
              </p:ext>
            </p:extLst>
          </p:nvPr>
        </p:nvGraphicFramePr>
        <p:xfrm>
          <a:off x="228600" y="1219240"/>
          <a:ext cx="8686800" cy="4419520"/>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883904">
                <a:tc gridSpan="4">
                  <a:txBody>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547989958"/>
                  </a:ext>
                </a:extLst>
              </a:tr>
              <a:tr h="88390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883904">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A50021"/>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883904">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883904">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2407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2:21</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I gave her </a:t>
            </a:r>
            <a:r>
              <a:rPr lang="en-US" sz="3600" b="1" u="sng" dirty="0">
                <a:solidFill>
                  <a:srgbClr val="FFFFCC"/>
                </a:solidFill>
                <a:effectLst>
                  <a:outerShdw blurRad="38100" dist="38100" dir="2700000" algn="tl">
                    <a:srgbClr val="000000">
                      <a:alpha val="43137"/>
                    </a:srgbClr>
                  </a:outerShdw>
                </a:effectLst>
              </a:rPr>
              <a:t>time</a:t>
            </a:r>
            <a:r>
              <a:rPr lang="en-US" sz="3600" dirty="0">
                <a:effectLst>
                  <a:outerShdw blurRad="38100" dist="38100" dir="2700000" algn="tl">
                    <a:srgbClr val="000000">
                      <a:alpha val="43137"/>
                    </a:srgbClr>
                  </a:outerShdw>
                </a:effectLst>
              </a:rPr>
              <a:t> to repent, and she does not want to repent of her immorality</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26334987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2:21</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I gave her time to repent, and she does not </a:t>
            </a:r>
            <a:r>
              <a:rPr lang="en-US" sz="3600" b="1" u="sng" dirty="0">
                <a:solidFill>
                  <a:srgbClr val="FFFFCC"/>
                </a:solidFill>
                <a:effectLst>
                  <a:outerShdw blurRad="38100" dist="38100" dir="2700000" algn="tl">
                    <a:srgbClr val="000000">
                      <a:alpha val="43137"/>
                    </a:srgbClr>
                  </a:outerShdw>
                </a:effectLst>
              </a:rPr>
              <a:t>want</a:t>
            </a:r>
            <a:r>
              <a:rPr lang="en-US" sz="3600" dirty="0">
                <a:effectLst>
                  <a:outerShdw blurRad="38100" dist="38100" dir="2700000" algn="tl">
                    <a:srgbClr val="000000">
                      <a:alpha val="43137"/>
                    </a:srgbClr>
                  </a:outerShdw>
                </a:effectLst>
              </a:rPr>
              <a:t> to repent of her immorality</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2740426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F7A0D-687B-4B19-858A-32F6A7935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09091"/>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in His own image,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image of God He created him; male and female He created them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6890148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562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400" baseline="30000" dirty="0">
                <a:effectLst>
                  <a:outerShdw blurRad="38100" dist="38100" dir="2700000" algn="tl">
                    <a:srgbClr val="000000">
                      <a:alpha val="43137"/>
                    </a:srgbClr>
                  </a:outerShdw>
                </a:effectLst>
                <a:latin typeface="Calibri" panose="020F0502020204030204" pitchFamily="34" charset="0"/>
              </a:rPr>
              <a:t>28 </a:t>
            </a:r>
            <a:r>
              <a:rPr lang="en-US" sz="34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4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400" dirty="0">
                <a:effectLst>
                  <a:outerShdw blurRad="38100" dist="38100" dir="2700000" algn="tl">
                    <a:srgbClr val="000000">
                      <a:alpha val="43137"/>
                    </a:srgbClr>
                  </a:outerShdw>
                </a:effectLst>
                <a:latin typeface="Calibri" panose="020F0502020204030204" pitchFamily="34" charset="0"/>
              </a:rPr>
              <a:t>]; and no one will snatch them out of My hand. 29 My Father, who has given them to Me, is greater than all; and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CFA36E2-9375-47B2-B4F9-D470824608DE}"/>
              </a:ext>
            </a:extLst>
          </p:cNvPr>
          <p:cNvSpPr>
            <a:spLocks noGrp="1" noChangeArrowheads="1"/>
          </p:cNvSpPr>
          <p:nvPr>
            <p:ph type="title"/>
          </p:nvPr>
        </p:nvSpPr>
        <p:spPr>
          <a:xfrm>
            <a:off x="1600200" y="228600"/>
            <a:ext cx="5943600" cy="914400"/>
          </a:xfrm>
        </p:spPr>
        <p:txBody>
          <a:bodyPr/>
          <a:lstStyle/>
          <a:p>
            <a:pPr eaLnBrk="1" hangingPunct="1"/>
            <a:r>
              <a:rPr lang="en-US" altLang="en-US" dirty="0">
                <a:cs typeface="Calibri" panose="020F0502020204030204" pitchFamily="34" charset="0"/>
              </a:rPr>
              <a:t>Remembrance in 2 Peter</a:t>
            </a:r>
          </a:p>
        </p:txBody>
      </p:sp>
      <p:sp>
        <p:nvSpPr>
          <p:cNvPr id="15363" name="Rectangle 3">
            <a:extLst>
              <a:ext uri="{FF2B5EF4-FFF2-40B4-BE49-F238E27FC236}">
                <a16:creationId xmlns:a16="http://schemas.microsoft.com/office/drawing/2014/main" id="{C45316C7-C21D-4B1D-8D45-83F9C875086E}"/>
              </a:ext>
            </a:extLst>
          </p:cNvPr>
          <p:cNvSpPr>
            <a:spLocks noGrp="1" noChangeArrowheads="1"/>
          </p:cNvSpPr>
          <p:nvPr>
            <p:ph type="body" idx="1"/>
          </p:nvPr>
        </p:nvSpPr>
        <p:spPr>
          <a:xfrm>
            <a:off x="329406" y="1322705"/>
            <a:ext cx="8485188" cy="5230495"/>
          </a:xfrm>
        </p:spPr>
        <p:txBody>
          <a:bodyPr/>
          <a:lstStyle/>
          <a:p>
            <a:pPr eaLnBrk="1" hangingPunct="1">
              <a:spcBef>
                <a:spcPts val="0"/>
              </a:spcBef>
              <a:spcAft>
                <a:spcPts val="1200"/>
              </a:spcAft>
              <a:defRPr/>
            </a:pPr>
            <a:r>
              <a:rPr lang="en-US" dirty="0">
                <a:cs typeface="Calibri" panose="020F0502020204030204" pitchFamily="34" charset="0"/>
              </a:rPr>
              <a:t>Has forgotten that he has been cleansed (1:9)</a:t>
            </a:r>
          </a:p>
          <a:p>
            <a:pPr eaLnBrk="1" hangingPunct="1">
              <a:spcBef>
                <a:spcPts val="0"/>
              </a:spcBef>
              <a:spcAft>
                <a:spcPts val="1200"/>
              </a:spcAft>
              <a:defRPr/>
            </a:pPr>
            <a:r>
              <a:rPr lang="en-US" dirty="0">
                <a:cs typeface="Calibri" panose="020F0502020204030204" pitchFamily="34" charset="0"/>
              </a:rPr>
              <a:t>I will always remind you of these things (1:12)</a:t>
            </a:r>
          </a:p>
          <a:p>
            <a:pPr eaLnBrk="1" hangingPunct="1">
              <a:spcBef>
                <a:spcPts val="0"/>
              </a:spcBef>
              <a:spcAft>
                <a:spcPts val="1200"/>
              </a:spcAft>
              <a:defRPr/>
            </a:pPr>
            <a:r>
              <a:rPr lang="en-US" dirty="0">
                <a:cs typeface="Calibri" panose="020F0502020204030204" pitchFamily="34" charset="0"/>
              </a:rPr>
              <a:t>It is right to refresh your memory (1:13)</a:t>
            </a:r>
          </a:p>
          <a:p>
            <a:pPr eaLnBrk="1" hangingPunct="1">
              <a:spcBef>
                <a:spcPts val="0"/>
              </a:spcBef>
              <a:spcAft>
                <a:spcPts val="1200"/>
              </a:spcAft>
              <a:defRPr/>
            </a:pPr>
            <a:r>
              <a:rPr lang="en-US" dirty="0">
                <a:cs typeface="Calibri" panose="020F0502020204030204" pitchFamily="34" charset="0"/>
              </a:rPr>
              <a:t>You will always be able to remember these things (1:15)</a:t>
            </a:r>
          </a:p>
          <a:p>
            <a:pPr eaLnBrk="1" hangingPunct="1">
              <a:spcBef>
                <a:spcPts val="0"/>
              </a:spcBef>
              <a:spcAft>
                <a:spcPts val="1200"/>
              </a:spcAft>
              <a:defRPr/>
            </a:pPr>
            <a:r>
              <a:rPr lang="en-US" dirty="0">
                <a:cs typeface="Calibri" panose="020F0502020204030204" pitchFamily="34" charset="0"/>
              </a:rPr>
              <a:t>I have written both of them as reminders (3:1)</a:t>
            </a:r>
          </a:p>
          <a:p>
            <a:pPr eaLnBrk="1" hangingPunct="1">
              <a:spcBef>
                <a:spcPts val="0"/>
              </a:spcBef>
              <a:spcAft>
                <a:spcPts val="1200"/>
              </a:spcAft>
              <a:defRPr/>
            </a:pPr>
            <a:r>
              <a:rPr lang="en-US" dirty="0">
                <a:cs typeface="Calibri" panose="020F0502020204030204" pitchFamily="34" charset="0"/>
              </a:rPr>
              <a:t>Do not forget (3:8)</a:t>
            </a:r>
          </a:p>
          <a:p>
            <a:pPr eaLnBrk="1" hangingPunct="1">
              <a:spcBef>
                <a:spcPts val="0"/>
              </a:spcBef>
              <a:spcAft>
                <a:spcPts val="1200"/>
              </a:spcAft>
              <a:defRPr/>
            </a:pPr>
            <a:r>
              <a:rPr lang="en-US" dirty="0">
                <a:cs typeface="Calibri" panose="020F0502020204030204" pitchFamily="34" charset="0"/>
              </a:rPr>
              <a:t>Bear in mind (3:15)</a:t>
            </a:r>
          </a:p>
        </p:txBody>
      </p:sp>
      <p:pic>
        <p:nvPicPr>
          <p:cNvPr id="33796" name="Picture 3" descr="remember.gif">
            <a:extLst>
              <a:ext uri="{FF2B5EF4-FFF2-40B4-BE49-F238E27FC236}">
                <a16:creationId xmlns:a16="http://schemas.microsoft.com/office/drawing/2014/main" id="{269F8F20-FB35-4B1B-8EBC-6B4CFB7147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3688" y="225425"/>
            <a:ext cx="1121712"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(26-28)</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447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8.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2:26-28)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47800" y="1752600"/>
            <a:ext cx="6781799" cy="2286000"/>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Authority over the nations  ‒ 26-27</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morning star – 28</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1419" y="3336742"/>
            <a:ext cx="3101163" cy="3200400"/>
          </a:xfrm>
          <a:prstGeom prst="rect">
            <a:avLst/>
          </a:prstGeom>
        </p:spPr>
      </p:pic>
    </p:spTree>
    <p:extLst>
      <p:ext uri="{BB962C8B-B14F-4D97-AF65-F5344CB8AC3E}">
        <p14:creationId xmlns:p14="http://schemas.microsoft.com/office/powerpoint/2010/main" val="72358117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8.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2:26-28)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47800" y="1752600"/>
            <a:ext cx="6781799" cy="2286000"/>
          </a:xfrm>
        </p:spPr>
        <p:txBody>
          <a:bodyPr/>
          <a:lstStyle/>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Authority over the nations  ‒ 26-27</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morning star – 28</a:t>
            </a:r>
          </a:p>
        </p:txBody>
      </p:sp>
      <p:pic>
        <p:nvPicPr>
          <p:cNvPr id="6" name="Picture 5">
            <a:extLst>
              <a:ext uri="{FF2B5EF4-FFF2-40B4-BE49-F238E27FC236}">
                <a16:creationId xmlns:a16="http://schemas.microsoft.com/office/drawing/2014/main" id="{6540CC3C-E9D4-494F-B542-2A4E0EF1F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1419" y="3336742"/>
            <a:ext cx="3101163" cy="3200400"/>
          </a:xfrm>
          <a:prstGeom prst="rect">
            <a:avLst/>
          </a:prstGeom>
        </p:spPr>
      </p:pic>
    </p:spTree>
    <p:extLst>
      <p:ext uri="{BB962C8B-B14F-4D97-AF65-F5344CB8AC3E}">
        <p14:creationId xmlns:p14="http://schemas.microsoft.com/office/powerpoint/2010/main" val="15744414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8.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2:26-28)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47800" y="1752600"/>
            <a:ext cx="6781799" cy="2286000"/>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Authority over the nations  ‒ 26-27</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morning star – 28</a:t>
            </a:r>
          </a:p>
        </p:txBody>
      </p:sp>
      <p:pic>
        <p:nvPicPr>
          <p:cNvPr id="6" name="Picture 5">
            <a:extLst>
              <a:ext uri="{FF2B5EF4-FFF2-40B4-BE49-F238E27FC236}">
                <a16:creationId xmlns:a16="http://schemas.microsoft.com/office/drawing/2014/main" id="{F0C5A26A-0E70-486C-82C8-F6348486D5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1419" y="3336742"/>
            <a:ext cx="3101163" cy="3200400"/>
          </a:xfrm>
          <a:prstGeom prst="rect">
            <a:avLst/>
          </a:prstGeom>
        </p:spPr>
      </p:pic>
    </p:spTree>
    <p:extLst>
      <p:ext uri="{BB962C8B-B14F-4D97-AF65-F5344CB8AC3E}">
        <p14:creationId xmlns:p14="http://schemas.microsoft.com/office/powerpoint/2010/main" val="292815679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64BEDA71-6706-4505-B02C-812D70FA9579}"/>
              </a:ext>
            </a:extLst>
          </p:cNvPr>
          <p:cNvSpPr>
            <a:spLocks noGrp="1" noChangeArrowheads="1"/>
          </p:cNvSpPr>
          <p:nvPr>
            <p:ph type="title" idx="4294967295"/>
          </p:nvPr>
        </p:nvSpPr>
        <p:spPr>
          <a:xfrm>
            <a:off x="685800" y="228600"/>
            <a:ext cx="7772400" cy="1143000"/>
          </a:xfrm>
        </p:spPr>
        <p:txBody>
          <a:bodyPr/>
          <a:lstStyle/>
          <a:p>
            <a:pPr marL="457200" lvl="1" algn="ctr">
              <a:lnSpc>
                <a:spcPct val="90000"/>
              </a:lnSpc>
              <a:spcBef>
                <a:spcPct val="20000"/>
              </a:spcBef>
              <a:buClr>
                <a:srgbClr val="CC99FF"/>
              </a:buClr>
              <a:buSzPct val="60000"/>
            </a:pP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 The Morning Star</a:t>
            </a:r>
            <a:br>
              <a:rPr lang="en-US" alt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2:28; 22:16)</a:t>
            </a:r>
            <a:endPar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EA202DE-BD31-4044-A370-8C102FD683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160" y="1861994"/>
            <a:ext cx="7937680" cy="3853006"/>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4953000"/>
          </a:xfrm>
        </p:spPr>
        <p:txBody>
          <a:bodyPr/>
          <a:lstStyle/>
          <a:p>
            <a:pPr marL="0" indent="0" algn="just">
              <a:buNone/>
              <a:defRPr/>
            </a:pPr>
            <a:r>
              <a:rPr lang="en-US" sz="3400" dirty="0">
                <a:effectLst>
                  <a:outerShdw blurRad="38100" dist="38100" dir="2700000" algn="tl">
                    <a:srgbClr val="000000">
                      <a:alpha val="43137"/>
                    </a:srgbClr>
                  </a:outerShdw>
                </a:effectLst>
              </a:rPr>
              <a:t>“Christ’s </a:t>
            </a:r>
            <a:r>
              <a:rPr lang="en-US" sz="3400">
                <a:effectLst>
                  <a:outerShdw blurRad="38100" dist="38100" dir="2700000" algn="tl">
                    <a:srgbClr val="000000">
                      <a:alpha val="43137"/>
                    </a:srgbClr>
                  </a:outerShdw>
                </a:effectLst>
              </a:rPr>
              <a:t>final promise </a:t>
            </a:r>
            <a:r>
              <a:rPr lang="en-US" sz="3400" dirty="0">
                <a:effectLst>
                  <a:outerShdw blurRad="38100" dist="38100" dir="2700000" algn="tl">
                    <a:srgbClr val="000000">
                      <a:alpha val="43137"/>
                    </a:srgbClr>
                  </a:outerShdw>
                </a:effectLst>
              </a:rPr>
              <a:t>to the Overcomer is that ‘I will give him the morning star.’ Just as the morning star refers to Christ Himself, it also describes a star that appears just before dawn, while night still lingers. Like the morning star, Jesus will come for His bride, the church, without warning before commencing the great and terrible Day of the Lord.”</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83.</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185082557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5657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Hear, O Israel</a:t>
            </a:r>
            <a:r>
              <a:rPr lang="en-US" sz="3200" dirty="0">
                <a:effectLst>
                  <a:outerShdw blurRad="38100" dist="38100" dir="2700000" algn="tl">
                    <a:srgbClr val="000000">
                      <a:alpha val="43137"/>
                    </a:srgbClr>
                  </a:outerShdw>
                </a:effectLst>
                <a:latin typeface="Calibri" panose="020F0502020204030204" pitchFamily="34" charset="0"/>
              </a:rPr>
              <a:t>!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our God,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one!...</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These words, which I am commanding you today, shall be on your heart.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You shall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teach</a:t>
            </a:r>
            <a:r>
              <a:rPr lang="en-US" sz="3200" dirty="0">
                <a:effectLst>
                  <a:outerShdw blurRad="38100" dist="38100" dir="2700000" algn="tl">
                    <a:srgbClr val="000000">
                      <a:alpha val="43137"/>
                    </a:srgbClr>
                  </a:outerShdw>
                </a:effectLst>
                <a:latin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diligently</a:t>
            </a:r>
            <a:r>
              <a:rPr lang="en-US" sz="3200" dirty="0">
                <a:effectLst>
                  <a:outerShdw blurRad="38100" dist="38100" dir="2700000" algn="tl">
                    <a:srgbClr val="000000">
                      <a:alpha val="43137"/>
                    </a:srgbClr>
                  </a:outerShdw>
                </a:effectLst>
                <a:latin typeface="Calibri" panose="020F0502020204030204" pitchFamily="34" charset="0"/>
              </a:rPr>
              <a:t> to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sons</a:t>
            </a:r>
            <a:r>
              <a:rPr lang="en-US" sz="3200" dirty="0">
                <a:effectLst>
                  <a:outerShdw blurRad="38100" dist="38100" dir="2700000" algn="tl">
                    <a:srgbClr val="000000">
                      <a:alpha val="43137"/>
                    </a:srgbClr>
                  </a:outerShdw>
                </a:effectLst>
                <a:latin typeface="Calibri" panose="020F0502020204030204" pitchFamily="34" charset="0"/>
              </a:rPr>
              <a:t> and shall talk of them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sit</a:t>
            </a:r>
            <a:r>
              <a:rPr lang="en-US" sz="3200" dirty="0">
                <a:effectLst>
                  <a:outerShdw blurRad="38100" dist="38100" dir="2700000" algn="tl">
                    <a:srgbClr val="000000">
                      <a:alpha val="43137"/>
                    </a:srgbClr>
                  </a:outerShdw>
                </a:effectLst>
                <a:latin typeface="Calibri" panose="020F0502020204030204" pitchFamily="34" charset="0"/>
              </a:rPr>
              <a:t> in your house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walk</a:t>
            </a:r>
            <a:r>
              <a:rPr lang="en-US" sz="3200" dirty="0">
                <a:effectLst>
                  <a:outerShdw blurRad="38100" dist="38100" dir="2700000" algn="tl">
                    <a:srgbClr val="000000">
                      <a:alpha val="43137"/>
                    </a:srgbClr>
                  </a:outerShdw>
                </a:effectLst>
                <a:latin typeface="Calibri" panose="020F0502020204030204" pitchFamily="34" charset="0"/>
              </a:rPr>
              <a:t> by the way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lie</a:t>
            </a:r>
            <a:r>
              <a:rPr lang="en-US" sz="3200" dirty="0">
                <a:effectLst>
                  <a:outerShdw blurRad="38100" dist="38100" dir="2700000" algn="tl">
                    <a:srgbClr val="000000">
                      <a:alpha val="43137"/>
                    </a:srgbClr>
                  </a:outerShdw>
                </a:effectLst>
                <a:latin typeface="Calibri" panose="020F0502020204030204" pitchFamily="34" charset="0"/>
              </a:rPr>
              <a:t> down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rise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up</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0657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28559181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Calibri" panose="020F0502020204030204" pitchFamily="34"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15113</TotalTime>
  <Words>1775</Words>
  <Application>Microsoft Office PowerPoint</Application>
  <PresentationFormat>On-screen Show (4:3)</PresentationFormat>
  <Paragraphs>438</Paragraphs>
  <Slides>59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PowerPoint Presentation</vt:lpstr>
      <vt:lpstr>Pattern of the Letters in Revelation 2–3</vt:lpstr>
      <vt:lpstr>PowerPoint Presentation</vt:lpstr>
      <vt:lpstr>PowerPoint Presentation</vt:lpstr>
      <vt:lpstr>PowerPoint Presentation</vt:lpstr>
      <vt:lpstr>PowerPoint Presentation</vt:lpstr>
      <vt:lpstr>Thyatira  Revelation 2:18-29</vt:lpstr>
      <vt:lpstr>Thyatira  Revelation 2:18-29</vt:lpstr>
      <vt:lpstr>PowerPoint Presentation</vt:lpstr>
      <vt:lpstr>Thyatira  Revelation 2:18-29</vt:lpstr>
      <vt:lpstr>PowerPoint Presentation</vt:lpstr>
      <vt:lpstr>2. Description of Christ to Thyatira  (Rev. 2:18b)</vt:lpstr>
      <vt:lpstr>2. Description of Christ to Thyatira  (Rev. 2:18b)</vt:lpstr>
      <vt:lpstr>PowerPoint Presentation</vt:lpstr>
      <vt:lpstr>2. Description of Christ to Thyatira  (Rev. 2:18b)</vt:lpstr>
      <vt:lpstr>PowerPoint Presentation</vt:lpstr>
      <vt:lpstr>2. Description of Christ to Thyatira  (Rev. 2:18b)</vt:lpstr>
      <vt:lpstr>Thyatira  Revelation 2:18-29</vt:lpstr>
      <vt:lpstr>3. What Christ Commends in Thyatira  (Rev. 2:19)</vt:lpstr>
      <vt:lpstr>3. What Christ Commends in Thyatira  (Rev. 2:19)</vt:lpstr>
      <vt:lpstr>3. What Christ Commends in Thyatira  (Rev. 2:19)</vt:lpstr>
      <vt:lpstr>3. What Christ Commends in Thyatira  (Rev. 2:19)</vt:lpstr>
      <vt:lpstr>3. What Christ Commends in Thyatira  (Rev. 2:19)</vt:lpstr>
      <vt:lpstr>3. What Christ Commends in Thyatira  (Rev. 2:19)</vt:lpstr>
      <vt:lpstr>3. What Christ Commends in Thyatira  (Rev. 2:19)</vt:lpstr>
      <vt:lpstr>PowerPoint Presentation</vt:lpstr>
      <vt:lpstr>Thyatira  Revelation 2:18-29</vt:lpstr>
      <vt:lpstr>Thyatira  Revelation 2:18-29</vt:lpstr>
      <vt:lpstr>PowerPoint Presentation</vt:lpstr>
      <vt:lpstr>PowerPoint Presentation</vt:lpstr>
      <vt:lpstr>Lewis Sperry Chafer vol. 7, Systematic Theology (Grand Rapids, MI: Kregel Publications, 1993), 265-66.</vt:lpstr>
      <vt:lpstr>PowerPoint Presentation</vt:lpstr>
      <vt:lpstr>PowerPoint Presentation</vt:lpstr>
      <vt:lpstr>PowerPoint Presentation</vt:lpstr>
      <vt:lpstr>PowerPoint Presentation</vt:lpstr>
      <vt:lpstr>PowerPoint Presentation</vt:lpstr>
      <vt:lpstr>Thyatira  Revelation 2:18-29</vt:lpstr>
      <vt:lpstr>PowerPoint Presentation</vt:lpstr>
      <vt:lpstr>Remembrance in 2 Peter</vt:lpstr>
      <vt:lpstr>Thyatira  Revelation 2:18-29</vt:lpstr>
      <vt:lpstr>PowerPoint Presentation</vt:lpstr>
      <vt:lpstr>PowerPoint Presentation</vt:lpstr>
      <vt:lpstr>8. Christ’s Promises to Overcomers in Thyatira  (Rev. 2:26-28)</vt:lpstr>
      <vt:lpstr>8. Christ’s Promises to Overcomers in Thyatira  (Rev. 2:26-28)</vt:lpstr>
      <vt:lpstr>8. Christ’s Promises to Overcomers in Thyatira  (Rev. 2:26-28)</vt:lpstr>
      <vt:lpstr>Jesus = The Morning Star (Rev. 2:28; 22:16)</vt:lpstr>
      <vt:lpstr>PowerPoint Presentation</vt:lpstr>
      <vt:lpstr>Thyatira  Revelation 2:18-29</vt:lpstr>
      <vt:lpstr>PowerPoint Presentation</vt:lpstr>
      <vt:lpstr>Conclusion</vt:lpstr>
      <vt:lpstr>Thyatira  Revelation 2:18-29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2v18-29</dc:title>
  <dc:subject>Revelation</dc:subject>
  <dc:creator>A. Woods</dc:creator>
  <dc:description>Modified by Jim McGowan</dc:description>
  <cp:lastModifiedBy>anne woods</cp:lastModifiedBy>
  <cp:revision>1602</cp:revision>
  <cp:lastPrinted>2018-07-08T14:38:51Z</cp:lastPrinted>
  <dcterms:created xsi:type="dcterms:W3CDTF">2009-03-17T12:21:13Z</dcterms:created>
  <dcterms:modified xsi:type="dcterms:W3CDTF">2018-08-12T12:55:02Z</dcterms:modified>
</cp:coreProperties>
</file>