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2"/>
  </p:notesMasterIdLst>
  <p:handoutMasterIdLst>
    <p:handoutMasterId r:id="rId93"/>
  </p:handoutMasterIdLst>
  <p:sldIdLst>
    <p:sldId id="256" r:id="rId2"/>
    <p:sldId id="372" r:id="rId3"/>
    <p:sldId id="990" r:id="rId4"/>
    <p:sldId id="3889" r:id="rId5"/>
    <p:sldId id="3862" r:id="rId6"/>
    <p:sldId id="4206" r:id="rId7"/>
    <p:sldId id="4207" r:id="rId8"/>
    <p:sldId id="4208" r:id="rId9"/>
    <p:sldId id="3891" r:id="rId10"/>
    <p:sldId id="3919" r:id="rId11"/>
    <p:sldId id="3890" r:id="rId12"/>
    <p:sldId id="4238" r:id="rId13"/>
    <p:sldId id="4210" r:id="rId14"/>
    <p:sldId id="308" r:id="rId15"/>
    <p:sldId id="3923" r:id="rId16"/>
    <p:sldId id="3924" r:id="rId17"/>
    <p:sldId id="4239" r:id="rId18"/>
    <p:sldId id="3830" r:id="rId19"/>
    <p:sldId id="3925" r:id="rId20"/>
    <p:sldId id="4240" r:id="rId21"/>
    <p:sldId id="3902" r:id="rId22"/>
    <p:sldId id="4225" r:id="rId23"/>
    <p:sldId id="4226" r:id="rId24"/>
    <p:sldId id="4227" r:id="rId25"/>
    <p:sldId id="4235" r:id="rId26"/>
    <p:sldId id="4269" r:id="rId27"/>
    <p:sldId id="4274" r:id="rId28"/>
    <p:sldId id="4446" r:id="rId29"/>
    <p:sldId id="4447" r:id="rId30"/>
    <p:sldId id="4295" r:id="rId31"/>
    <p:sldId id="4294" r:id="rId32"/>
    <p:sldId id="4080" r:id="rId33"/>
    <p:sldId id="4296" r:id="rId34"/>
    <p:sldId id="4448" r:id="rId35"/>
    <p:sldId id="4486" r:id="rId36"/>
    <p:sldId id="4449" r:id="rId37"/>
    <p:sldId id="4487" r:id="rId38"/>
    <p:sldId id="4452" r:id="rId39"/>
    <p:sldId id="4488" r:id="rId40"/>
    <p:sldId id="4453" r:id="rId41"/>
    <p:sldId id="4489" r:id="rId42"/>
    <p:sldId id="3928" r:id="rId43"/>
    <p:sldId id="3929" r:id="rId44"/>
    <p:sldId id="3930" r:id="rId45"/>
    <p:sldId id="3927" r:id="rId46"/>
    <p:sldId id="3931" r:id="rId47"/>
    <p:sldId id="4297" r:id="rId48"/>
    <p:sldId id="4466" r:id="rId49"/>
    <p:sldId id="4467" r:id="rId50"/>
    <p:sldId id="4468" r:id="rId51"/>
    <p:sldId id="4469" r:id="rId52"/>
    <p:sldId id="4470" r:id="rId53"/>
    <p:sldId id="4471" r:id="rId54"/>
    <p:sldId id="4472" r:id="rId55"/>
    <p:sldId id="4499" r:id="rId56"/>
    <p:sldId id="4500" r:id="rId57"/>
    <p:sldId id="4473" r:id="rId58"/>
    <p:sldId id="4474" r:id="rId59"/>
    <p:sldId id="4475" r:id="rId60"/>
    <p:sldId id="4490" r:id="rId61"/>
    <p:sldId id="4465" r:id="rId62"/>
    <p:sldId id="4491" r:id="rId63"/>
    <p:sldId id="4501" r:id="rId64"/>
    <p:sldId id="3822" r:id="rId65"/>
    <p:sldId id="3842" r:id="rId66"/>
    <p:sldId id="371" r:id="rId67"/>
    <p:sldId id="4492" r:id="rId68"/>
    <p:sldId id="4493" r:id="rId69"/>
    <p:sldId id="4476" r:id="rId70"/>
    <p:sldId id="4494" r:id="rId71"/>
    <p:sldId id="4502" r:id="rId72"/>
    <p:sldId id="4495" r:id="rId73"/>
    <p:sldId id="4496" r:id="rId74"/>
    <p:sldId id="4477" r:id="rId75"/>
    <p:sldId id="4497" r:id="rId76"/>
    <p:sldId id="258" r:id="rId77"/>
    <p:sldId id="4478" r:id="rId78"/>
    <p:sldId id="4498" r:id="rId79"/>
    <p:sldId id="265" r:id="rId80"/>
    <p:sldId id="4480" r:id="rId81"/>
    <p:sldId id="4503" r:id="rId82"/>
    <p:sldId id="4479" r:id="rId83"/>
    <p:sldId id="4481" r:id="rId84"/>
    <p:sldId id="4482" r:id="rId85"/>
    <p:sldId id="4504" r:id="rId86"/>
    <p:sldId id="4483" r:id="rId87"/>
    <p:sldId id="4484" r:id="rId88"/>
    <p:sldId id="4377" r:id="rId89"/>
    <p:sldId id="4485" r:id="rId90"/>
    <p:sldId id="4464" r:id="rId9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00"/>
    <a:srgbClr val="0000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varScale="1">
        <p:scale>
          <a:sx n="106" d="100"/>
          <a:sy n="106" d="100"/>
        </p:scale>
        <p:origin x="18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7/15/2018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7/15/2018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31</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5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95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588927344"/>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6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127038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384067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95300" y="228600"/>
            <a:ext cx="81534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1828799"/>
            <a:ext cx="60960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751230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316032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Church history and selective </a:t>
            </a:r>
            <a:r>
              <a:rPr lang="en-US" altLang="en-US" sz="3000" b="1" u="sng" dirty="0" err="1">
                <a:solidFill>
                  <a:srgbClr val="FFFFCC"/>
                </a:solidFill>
                <a:effectLst>
                  <a:outerShdw blurRad="38100" dist="38100" dir="2700000" algn="tl">
                    <a:srgbClr val="000000">
                      <a:alpha val="43137"/>
                    </a:srgbClr>
                  </a:outerShdw>
                </a:effectLst>
              </a:rPr>
              <a:t>cessationism</a:t>
            </a:r>
            <a:endParaRPr lang="en-US" altLang="en-US" sz="3000" b="1" u="sng" dirty="0">
              <a:solidFill>
                <a:srgbClr val="FFFFCC"/>
              </a:solidFill>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0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600200"/>
            <a:ext cx="9067800" cy="3124200"/>
          </a:xfrm>
        </p:spPr>
        <p:txBody>
          <a:bodyPr/>
          <a:lstStyle/>
          <a:p>
            <a:pPr marL="0" indent="0" algn="just">
              <a:buNone/>
              <a:defRPr/>
            </a:pPr>
            <a:r>
              <a:rPr lang="en-US" sz="2800" dirty="0">
                <a:effectLst>
                  <a:outerShdw blurRad="38100" dist="38100" dir="2700000" algn="tl">
                    <a:srgbClr val="000000">
                      <a:alpha val="43137"/>
                    </a:srgbClr>
                  </a:outerShdw>
                </a:effectLst>
              </a:rPr>
              <a:t>“This whole place is very obscure: but the obscurity is produced by our ignorance of the facts referred to and by their cessation, being such as then used to occur but now no longer take place. And why do they not happen now? Why look now, the cause too of the obscurity has produced us again another question: namely, why did they then happen, and now do so no more?”</a:t>
            </a:r>
          </a:p>
        </p:txBody>
      </p:sp>
      <p:sp>
        <p:nvSpPr>
          <p:cNvPr id="99331" name="TextBox 3"/>
          <p:cNvSpPr txBox="1">
            <a:spLocks noChangeArrowheads="1"/>
          </p:cNvSpPr>
          <p:nvPr/>
        </p:nvSpPr>
        <p:spPr bwMode="auto">
          <a:xfrm>
            <a:off x="2133600" y="245983"/>
            <a:ext cx="50482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Chrysostom </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 345‒407)</a:t>
            </a:r>
          </a:p>
          <a:p>
            <a:pPr algn="ctr" eaLnBrk="1" hangingPunct="1">
              <a:spcAft>
                <a:spcPts val="600"/>
              </a:spcAft>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Patriarch of Constantinople</a:t>
            </a:r>
          </a:p>
          <a:p>
            <a:pPr algn="ctr" eaLnBrk="1" hangingPunct="1"/>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Chrysostom,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Homily 29 on First Corinthians</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33B9E5A8-A49C-47E5-A382-FD542AA7A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02757" cy="1097280"/>
          </a:xfrm>
          <a:prstGeom prst="rect">
            <a:avLst/>
          </a:prstGeom>
        </p:spPr>
      </p:pic>
    </p:spTree>
    <p:extLst>
      <p:ext uri="{BB962C8B-B14F-4D97-AF65-F5344CB8AC3E}">
        <p14:creationId xmlns:p14="http://schemas.microsoft.com/office/powerpoint/2010/main" val="379715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600200"/>
            <a:ext cx="9067800" cy="4517932"/>
          </a:xfrm>
        </p:spPr>
        <p:txBody>
          <a:bodyPr/>
          <a:lstStyle/>
          <a:p>
            <a:pPr marL="0" indent="0" algn="just">
              <a:buNone/>
              <a:defRPr/>
            </a:pPr>
            <a:r>
              <a:rPr lang="en-US" sz="2800" dirty="0">
                <a:effectLst>
                  <a:outerShdw blurRad="38100" dist="38100" dir="2700000" algn="tl">
                    <a:srgbClr val="000000">
                      <a:alpha val="43137"/>
                    </a:srgbClr>
                  </a:outerShdw>
                </a:effectLst>
              </a:rPr>
              <a:t>“In the earliest times, the Holy Ghost fell upon them that believed: and they spoke with tongues, which they had not learned, as the Spirit gave them utterance. Acts 2:4 These were signs adapted to the time. For there behooved to be that betokening of the Holy Spirit in all tongues, to show that the Gospel of God was to run through all tongues over the whole earth. That thing was done for a betokening, and it passed away. . . . If then the witness of the presence of the Holy Ghost be not now given through these miracles, by what is it given, by what does one get to know that he has received the Holy Ghost?”</a:t>
            </a:r>
          </a:p>
        </p:txBody>
      </p:sp>
      <p:sp>
        <p:nvSpPr>
          <p:cNvPr id="99331" name="TextBox 3"/>
          <p:cNvSpPr txBox="1">
            <a:spLocks noChangeArrowheads="1"/>
          </p:cNvSpPr>
          <p:nvPr/>
        </p:nvSpPr>
        <p:spPr bwMode="auto">
          <a:xfrm>
            <a:off x="1781175" y="245983"/>
            <a:ext cx="55816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Augustine </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 354‒430)</a:t>
            </a:r>
          </a:p>
          <a:p>
            <a:pPr algn="ctr" eaLnBrk="1" hangingPunct="1">
              <a:spcAft>
                <a:spcPts val="600"/>
              </a:spcAft>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Bishop of Hippo</a:t>
            </a:r>
          </a:p>
          <a:p>
            <a:pPr algn="ctr" eaLnBrk="1" hangingPunct="1"/>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Augustine,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Homily 6:10 on the First Epistle of John</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026" name="Picture 2" descr="Image result for augustine">
            <a:extLst>
              <a:ext uri="{FF2B5EF4-FFF2-40B4-BE49-F238E27FC236}">
                <a16:creationId xmlns:a16="http://schemas.microsoft.com/office/drawing/2014/main" id="{161B0FAD-294F-4129-9305-479AB97AE6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2052"/>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37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953000"/>
          </a:xfrm>
        </p:spPr>
        <p:txBody>
          <a:bodyPr/>
          <a:lstStyle/>
          <a:p>
            <a:pPr marL="0" indent="0" algn="just">
              <a:buNone/>
              <a:defRPr/>
            </a:pPr>
            <a:r>
              <a:rPr lang="en-US" sz="2600" dirty="0">
                <a:effectLst>
                  <a:outerShdw blurRad="38100" dist="38100" dir="2700000" algn="tl">
                    <a:srgbClr val="000000">
                      <a:alpha val="43137"/>
                    </a:srgbClr>
                  </a:outerShdw>
                </a:effectLst>
              </a:rPr>
              <a:t>“We do not know how long the glossolalia, as thus described by Paul, continued. It passed away gradually with the other extraordinary or strictly supernatural gifts of the apostolic age. It is not mentioned in the Pastoral, nor in the Catholic Epistles. We have but a few allusions to it at the close of the second century. </a:t>
            </a:r>
            <a:r>
              <a:rPr lang="en-US" sz="2600" dirty="0" err="1">
                <a:effectLst>
                  <a:outerShdw blurRad="38100" dist="38100" dir="2700000" algn="tl">
                    <a:srgbClr val="000000">
                      <a:alpha val="43137"/>
                    </a:srgbClr>
                  </a:outerShdw>
                </a:effectLst>
              </a:rPr>
              <a:t>Irenæus</a:t>
            </a:r>
            <a:r>
              <a:rPr lang="en-US" sz="2600" dirty="0">
                <a:effectLst>
                  <a:outerShdw blurRad="38100" dist="38100" dir="2700000" algn="tl">
                    <a:srgbClr val="000000">
                      <a:alpha val="43137"/>
                    </a:srgbClr>
                  </a:outerShdw>
                </a:effectLst>
              </a:rPr>
              <a:t> (Adv. </a:t>
            </a:r>
            <a:r>
              <a:rPr lang="en-US" sz="2600" dirty="0" err="1">
                <a:effectLst>
                  <a:outerShdw blurRad="38100" dist="38100" dir="2700000" algn="tl">
                    <a:srgbClr val="000000">
                      <a:alpha val="43137"/>
                    </a:srgbClr>
                  </a:outerShdw>
                </a:effectLst>
              </a:rPr>
              <a:t>Haer</a:t>
            </a:r>
            <a:r>
              <a:rPr lang="en-US" sz="2600" dirty="0">
                <a:effectLst>
                  <a:outerShdw blurRad="38100" dist="38100" dir="2700000" algn="tl">
                    <a:srgbClr val="000000">
                      <a:alpha val="43137"/>
                    </a:srgbClr>
                  </a:outerShdw>
                </a:effectLst>
              </a:rPr>
              <a:t>. 1. v. c. 6 § 1,) speaks of ‘many brethren’ whom he heard in the church having the gift of prophecy and of speaking in ‘diverse tongues’ (πα</a:t>
            </a:r>
            <a:r>
              <a:rPr lang="en-US" sz="2600" dirty="0" err="1">
                <a:effectLst>
                  <a:outerShdw blurRad="38100" dist="38100" dir="2700000" algn="tl">
                    <a:srgbClr val="000000">
                      <a:alpha val="43137"/>
                    </a:srgbClr>
                  </a:outerShdw>
                </a:effectLst>
              </a:rPr>
              <a:t>ντοδ</a:t>
            </a:r>
            <a:r>
              <a:rPr lang="en-US" sz="2600" dirty="0">
                <a:effectLst>
                  <a:outerShdw blurRad="38100" dist="38100" dir="2700000" algn="tl">
                    <a:srgbClr val="000000">
                      <a:alpha val="43137"/>
                    </a:srgbClr>
                  </a:outerShdw>
                </a:effectLst>
              </a:rPr>
              <a:t>απαῖς γλώσσαις), bringing the hidden things of men (τὰ κρύφια τῶν ἀνθρώπων) to light and expounding the mysteries of God (τὰ μυστήρια τοῦ θεοῦ). It is not clear whether by the term ‘diverse,’ which does not elsewhere occur, he means a speaking in foreign languages, or in diversities of tongues altogether peculiar, like those meant by Paul.”</a:t>
            </a:r>
          </a:p>
        </p:txBody>
      </p:sp>
      <p:sp>
        <p:nvSpPr>
          <p:cNvPr id="99331" name="TextBox 3"/>
          <p:cNvSpPr txBox="1">
            <a:spLocks noChangeArrowheads="1"/>
          </p:cNvSpPr>
          <p:nvPr/>
        </p:nvSpPr>
        <p:spPr bwMode="auto">
          <a:xfrm>
            <a:off x="1962150" y="228600"/>
            <a:ext cx="52197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vol. 1 , p. 236-37.</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26" y="121920"/>
            <a:ext cx="776874" cy="1097280"/>
          </a:xfrm>
          <a:prstGeom prst="rect">
            <a:avLst/>
          </a:prstGeom>
        </p:spPr>
      </p:pic>
    </p:spTree>
    <p:extLst>
      <p:ext uri="{BB962C8B-B14F-4D97-AF65-F5344CB8AC3E}">
        <p14:creationId xmlns:p14="http://schemas.microsoft.com/office/powerpoint/2010/main" val="122173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371600"/>
            <a:ext cx="9067800" cy="4746532"/>
          </a:xfrm>
        </p:spPr>
        <p:txBody>
          <a:bodyPr/>
          <a:lstStyle/>
          <a:p>
            <a:pPr marL="0" indent="0" algn="just">
              <a:buNone/>
              <a:defRPr/>
            </a:pPr>
            <a:r>
              <a:rPr lang="en-US" sz="2600" dirty="0">
                <a:effectLst>
                  <a:outerShdw blurRad="38100" dist="38100" dir="2700000" algn="tl">
                    <a:srgbClr val="000000">
                      <a:alpha val="43137"/>
                    </a:srgbClr>
                  </a:outerShdw>
                </a:effectLst>
              </a:rPr>
              <a:t>“The latter is more probable. </a:t>
            </a:r>
            <a:r>
              <a:rPr lang="en-US" sz="2600" dirty="0" err="1">
                <a:effectLst>
                  <a:outerShdw blurRad="38100" dist="38100" dir="2700000" algn="tl">
                    <a:srgbClr val="000000">
                      <a:alpha val="43137"/>
                    </a:srgbClr>
                  </a:outerShdw>
                </a:effectLst>
              </a:rPr>
              <a:t>Irenæus</a:t>
            </a:r>
            <a:r>
              <a:rPr lang="en-US" sz="2600" dirty="0">
                <a:effectLst>
                  <a:outerShdw blurRad="38100" dist="38100" dir="2700000" algn="tl">
                    <a:srgbClr val="000000">
                      <a:alpha val="43137"/>
                    </a:srgbClr>
                  </a:outerShdw>
                </a:effectLst>
              </a:rPr>
              <a:t> himself had to learn the language of Gaul. Tertullian (Adv. Marc. V. 8; comp. De Anima, c. 9) obscurely speaks of the spiritual gifts, including the gift of tongues, as being still manifest among the Montanists to whom he belonged. At the time of Chrysostom it had entirely disappeared; at least he accounts for the obscurity of the gift from our ignorance of the fact. From that time on the glossolalia was usually misunderstood as a miraculous and permanent gift of foreign languages for missionary purposes. But the whole history of missions furnishes no clear example of such a gift for such a purpose.”</a:t>
            </a:r>
          </a:p>
        </p:txBody>
      </p:sp>
      <p:sp>
        <p:nvSpPr>
          <p:cNvPr id="99331" name="TextBox 3"/>
          <p:cNvSpPr txBox="1">
            <a:spLocks noChangeArrowheads="1"/>
          </p:cNvSpPr>
          <p:nvPr/>
        </p:nvSpPr>
        <p:spPr bwMode="auto">
          <a:xfrm>
            <a:off x="1466850" y="228600"/>
            <a:ext cx="62103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0"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lvl="0" algn="ctr" eaLnBrk="1" hangingPunct="1"/>
            <a:r>
              <a:rPr lang="en-US" altLang="en-US" sz="20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vol. 1 , p. 236-37.</a:t>
            </a:r>
          </a:p>
        </p:txBody>
      </p:sp>
      <p:pic>
        <p:nvPicPr>
          <p:cNvPr id="5" name="Picture 4">
            <a:extLst>
              <a:ext uri="{FF2B5EF4-FFF2-40B4-BE49-F238E27FC236}">
                <a16:creationId xmlns:a16="http://schemas.microsoft.com/office/drawing/2014/main" id="{EA757D51-7C0E-42A8-B58E-1822FB694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26" y="121920"/>
            <a:ext cx="776874" cy="1097280"/>
          </a:xfrm>
          <a:prstGeom prst="rect">
            <a:avLst/>
          </a:prstGeom>
        </p:spPr>
      </p:pic>
    </p:spTree>
    <p:extLst>
      <p:ext uri="{BB962C8B-B14F-4D97-AF65-F5344CB8AC3E}">
        <p14:creationId xmlns:p14="http://schemas.microsoft.com/office/powerpoint/2010/main" val="572394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01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believe that the majority of what is termed ‘miraculous’ within the contemporary charismatic movement is something other than the Biblical gifts of tongues or healing</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412017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3000"/>
              </a:spcAft>
              <a:buSzPct val="100000"/>
              <a:buFont typeface="+mj-lt"/>
              <a:buAutoNum type="romanUcPeriod"/>
            </a:pPr>
            <a:r>
              <a:rPr lang="en-US" altLang="en-US" sz="3600" dirty="0">
                <a:effectLst>
                  <a:outerShdw blurRad="38100" dist="38100" dir="2700000" algn="tl">
                    <a:srgbClr val="000000">
                      <a:alpha val="43137"/>
                    </a:srgbClr>
                  </a:outerShdw>
                </a:effectLst>
              </a:rPr>
              <a:t>Prophecy</a:t>
            </a:r>
          </a:p>
          <a:p>
            <a:pPr marL="461963" indent="-461963">
              <a:spcBef>
                <a:spcPts val="0"/>
              </a:spcBef>
              <a:spcAft>
                <a:spcPts val="3000"/>
              </a:spcAft>
              <a:buSzPct val="100000"/>
              <a:buFont typeface="+mj-lt"/>
              <a:buAutoNum type="romanUcPeriod"/>
            </a:pPr>
            <a:r>
              <a:rPr lang="en-US" altLang="en-US" sz="3600" dirty="0">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21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3000"/>
              </a:spcAft>
              <a:buSzPct val="100000"/>
              <a:buFont typeface="+mj-lt"/>
              <a:buAutoNum type="romanUcPeriod"/>
            </a:pPr>
            <a:r>
              <a:rPr lang="en-US" altLang="en-US" sz="3600" b="1" u="sng" dirty="0">
                <a:solidFill>
                  <a:srgbClr val="FFFFCC"/>
                </a:solidFill>
                <a:effectLst>
                  <a:outerShdw blurRad="38100" dist="38100" dir="2700000" algn="tl">
                    <a:srgbClr val="000000">
                      <a:alpha val="43137"/>
                    </a:srgbClr>
                  </a:outerShdw>
                </a:effectLst>
              </a:rPr>
              <a:t>Prophecy</a:t>
            </a:r>
          </a:p>
          <a:p>
            <a:pPr marL="461963" indent="-461963">
              <a:spcBef>
                <a:spcPts val="0"/>
              </a:spcBef>
              <a:spcAft>
                <a:spcPts val="3000"/>
              </a:spcAft>
              <a:buSzPct val="100000"/>
              <a:buFont typeface="+mj-lt"/>
              <a:buAutoNum type="romanUcPeriod"/>
            </a:pPr>
            <a:r>
              <a:rPr lang="en-US" altLang="en-US" sz="3600" dirty="0">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2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I. Proper Rules for Prophecy</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143000"/>
            <a:ext cx="9144001"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100% accuracy (Deut. 18:20-22; Acts 11:28; 21:10-11)</a:t>
            </a:r>
          </a:p>
          <a:p>
            <a:pPr marL="461963" indent="-461963">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2 to 3 prophets at a time (1 Cor. 14:29a)</a:t>
            </a:r>
          </a:p>
          <a:p>
            <a:pPr marL="461963" indent="-461963">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Prophets are in full control of their faculties (1 Cor. 14:32)</a:t>
            </a:r>
          </a:p>
          <a:p>
            <a:pPr marL="461963" indent="-461963">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Listeners are to judge carefully </a:t>
            </a:r>
          </a:p>
          <a:p>
            <a:pPr marL="914400" lvl="1" indent="-514350">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1 Cor. 14:29b</a:t>
            </a:r>
          </a:p>
          <a:p>
            <a:pPr marL="914400" lvl="1" indent="-514350">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Deut. 13:1-5; Isa. 8:19-20; Acts 17:11; Gal. 1:8-9;           1 Thess. 5:20-21; 1 John 4:1; 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2723" y="76200"/>
            <a:ext cx="105507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3000"/>
              </a:spcAft>
              <a:buSzPct val="100000"/>
              <a:buFont typeface="+mj-lt"/>
              <a:buAutoNum type="romanUcPeriod"/>
            </a:pPr>
            <a:r>
              <a:rPr lang="en-US" altLang="en-US" sz="3600" dirty="0">
                <a:effectLst>
                  <a:outerShdw blurRad="38100" dist="38100" dir="2700000" algn="tl">
                    <a:srgbClr val="000000">
                      <a:alpha val="43137"/>
                    </a:srgbClr>
                  </a:outerShdw>
                </a:effectLst>
              </a:rPr>
              <a:t>Prophecy</a:t>
            </a:r>
          </a:p>
          <a:p>
            <a:pPr marL="461963" indent="-461963">
              <a:spcBef>
                <a:spcPts val="0"/>
              </a:spcBef>
              <a:spcAft>
                <a:spcPts val="3000"/>
              </a:spcAft>
              <a:buSzPct val="100000"/>
              <a:buFont typeface="+mj-lt"/>
              <a:buAutoNum type="romanUcPeriod"/>
            </a:pPr>
            <a:r>
              <a:rPr lang="en-US" altLang="en-US" sz="3600" b="1" u="sng" dirty="0">
                <a:solidFill>
                  <a:srgbClr val="FFFFCC"/>
                </a:solidFill>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4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07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12:10 (KJV)</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another the working of miracles; to another prophecy; to another discerning of spirits; to another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kinds of tongues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glōssa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another the interpretation of tongues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glōssa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04147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this was noised abroad, the multitude came together, and were confounded, because that every man heard them speak in his own language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dialektos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5CBBF80E-A4A7-4E92-9A34-6371DD427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1900" y="3048000"/>
            <a:ext cx="1600200" cy="1828800"/>
          </a:xfrm>
          <a:prstGeom prst="rect">
            <a:avLst/>
          </a:prstGeom>
        </p:spPr>
      </p:pic>
    </p:spTree>
    <p:extLst>
      <p:ext uri="{BB962C8B-B14F-4D97-AF65-F5344CB8AC3E}">
        <p14:creationId xmlns:p14="http://schemas.microsoft.com/office/powerpoint/2010/main" val="3824358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394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9:11 (KJV)</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had a king over them, which is the angel of the bottomless pit, whose name in the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 tongue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Abaddon, but in the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Greek tongue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hath his name Apollyon.”</a:t>
            </a:r>
          </a:p>
        </p:txBody>
      </p:sp>
    </p:spTree>
    <p:extLst>
      <p:ext uri="{BB962C8B-B14F-4D97-AF65-F5344CB8AC3E}">
        <p14:creationId xmlns:p14="http://schemas.microsoft.com/office/powerpoint/2010/main" val="2907743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320156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498167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Mathew 6:7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when you are praying, do not use meaningless repetition as the Gentiles do, for they suppose that they will be heard for their many words.”</a:t>
            </a:r>
          </a:p>
        </p:txBody>
      </p:sp>
      <p:pic>
        <p:nvPicPr>
          <p:cNvPr id="2" name="Picture 1">
            <a:extLst>
              <a:ext uri="{FF2B5EF4-FFF2-40B4-BE49-F238E27FC236}">
                <a16:creationId xmlns:a16="http://schemas.microsoft.com/office/drawing/2014/main" id="{42FBDDE0-053E-454B-A904-8873CEE321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9693" y="3048000"/>
            <a:ext cx="2344614" cy="1828800"/>
          </a:xfrm>
          <a:prstGeom prst="rect">
            <a:avLst/>
          </a:prstGeom>
        </p:spPr>
      </p:pic>
    </p:spTree>
    <p:extLst>
      <p:ext uri="{BB962C8B-B14F-4D97-AF65-F5344CB8AC3E}">
        <p14:creationId xmlns:p14="http://schemas.microsoft.com/office/powerpoint/2010/main" val="3562267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I will pray with the spirit and I will pray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 mind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I will sing with the spirit and I will 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 mind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a:t>
            </a:r>
          </a:p>
        </p:txBody>
      </p:sp>
    </p:spTree>
    <p:extLst>
      <p:ext uri="{BB962C8B-B14F-4D97-AF65-F5344CB8AC3E}">
        <p14:creationId xmlns:p14="http://schemas.microsoft.com/office/powerpoint/2010/main" val="375002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800600"/>
          </a:xfrm>
        </p:spPr>
        <p:txBody>
          <a:bodyPr/>
          <a:lstStyle/>
          <a:p>
            <a:pPr marL="0" indent="0" algn="just">
              <a:buNone/>
              <a:defRPr/>
            </a:pPr>
            <a:r>
              <a:rPr lang="en-US" sz="2800" dirty="0">
                <a:effectLst>
                  <a:outerShdw blurRad="38100" dist="38100" dir="2700000" algn="tl">
                    <a:srgbClr val="000000">
                      <a:alpha val="43137"/>
                    </a:srgbClr>
                  </a:outerShdw>
                </a:effectLst>
              </a:rPr>
              <a:t>“A scientific study of glossolalia concludes that utterances of people tested did not have the characteristics regarded as essential to human language, and in a tape experiment, tongues speakers were found to disagree on the meaning of what the others said….The study showed that the tendency of tongues speakers is ‘to be more submissive, suggestible, and dependent in the presence of authority figures. It is generally not the speaking in tongues that brings the great feelings, of euphoria (buoyancy) that these people experience; rather, it is the submission to the authority of the leader.’…”</a:t>
            </a:r>
          </a:p>
          <a:p>
            <a:pPr marL="0" indent="0" algn="just">
              <a:buNone/>
              <a:defRPr/>
            </a:pPr>
            <a:endParaRPr lang="en-US" sz="2800" dirty="0">
              <a:effectLst>
                <a:outerShdw blurRad="38100" dist="38100" dir="2700000" algn="tl">
                  <a:srgbClr val="000000">
                    <a:alpha val="43137"/>
                  </a:srgbClr>
                </a:outerShdw>
              </a:effectLst>
            </a:endParaRPr>
          </a:p>
          <a:p>
            <a:pPr marL="0" indent="0" algn="just">
              <a:buNone/>
              <a:defRPr/>
            </a:pPr>
            <a:endParaRPr lang="en-US" sz="2600"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704975" y="228600"/>
            <a:ext cx="57340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Christianity Today</a:t>
            </a:r>
          </a:p>
          <a:p>
            <a:pPr algn="ctr" eaLnBrk="1" hangingPunct="1">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4, 1971</a:t>
            </a:r>
            <a:endPar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44A4DE7-E764-44ED-9489-E0BCABDCBC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 y="121920"/>
            <a:ext cx="1097280" cy="1097280"/>
          </a:xfrm>
          <a:prstGeom prst="rect">
            <a:avLst/>
          </a:prstGeom>
        </p:spPr>
      </p:pic>
    </p:spTree>
    <p:extLst>
      <p:ext uri="{BB962C8B-B14F-4D97-AF65-F5344CB8AC3E}">
        <p14:creationId xmlns:p14="http://schemas.microsoft.com/office/powerpoint/2010/main" val="285712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953000"/>
          </a:xfrm>
        </p:spPr>
        <p:txBody>
          <a:bodyPr/>
          <a:lstStyle/>
          <a:p>
            <a:pPr marL="0" indent="0" algn="just">
              <a:buNone/>
              <a:defRPr/>
            </a:pPr>
            <a:r>
              <a:rPr lang="en-US" sz="2800" dirty="0">
                <a:effectLst>
                  <a:outerShdw blurRad="38100" dist="38100" dir="2700000" algn="tl">
                    <a:srgbClr val="000000">
                      <a:alpha val="43137"/>
                    </a:srgbClr>
                  </a:outerShdw>
                </a:effectLst>
              </a:rPr>
              <a:t>“…The research project was initiated at the Lutheran Medical Center in Brooklyn, New York. The findings were based largely upon tests and interviews conducted with twenty-six people who spoke in tongues and thirteen who did not. Linguist William </a:t>
            </a:r>
            <a:r>
              <a:rPr lang="en-US" sz="2800" dirty="0" err="1">
                <a:effectLst>
                  <a:outerShdw blurRad="38100" dist="38100" dir="2700000" algn="tl">
                    <a:srgbClr val="000000">
                      <a:alpha val="43137"/>
                    </a:srgbClr>
                  </a:outerShdw>
                </a:effectLst>
              </a:rPr>
              <a:t>Samarin</a:t>
            </a:r>
            <a:r>
              <a:rPr lang="en-US" sz="2800" dirty="0">
                <a:effectLst>
                  <a:outerShdw blurRad="38100" dist="38100" dir="2700000" algn="tl">
                    <a:srgbClr val="000000">
                      <a:alpha val="43137"/>
                    </a:srgbClr>
                  </a:outerShdw>
                </a:effectLst>
              </a:rPr>
              <a:t> stated that where certain prominent tongues-speakers had visited, whole groups of glossolalists would speak in his style of speech….The report listed features that linguistic experts say characterize human language and argued that recordings of people speaking in tongues did not display enough of these features to warrant the conclusion that the utterances were any kind of human language, known or unknown, living or dead.”</a:t>
            </a:r>
          </a:p>
        </p:txBody>
      </p:sp>
      <p:sp>
        <p:nvSpPr>
          <p:cNvPr id="4" name="TextBox 3">
            <a:extLst>
              <a:ext uri="{FF2B5EF4-FFF2-40B4-BE49-F238E27FC236}">
                <a16:creationId xmlns:a16="http://schemas.microsoft.com/office/drawing/2014/main" id="{796C11EB-B0A4-4F50-B1EE-6C66C366BA7E}"/>
              </a:ext>
            </a:extLst>
          </p:cNvPr>
          <p:cNvSpPr txBox="1">
            <a:spLocks noChangeArrowheads="1"/>
          </p:cNvSpPr>
          <p:nvPr/>
        </p:nvSpPr>
        <p:spPr bwMode="auto">
          <a:xfrm>
            <a:off x="1704975" y="228600"/>
            <a:ext cx="57340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Christianity Today</a:t>
            </a:r>
          </a:p>
          <a:p>
            <a:pPr algn="ctr" eaLnBrk="1" hangingPunct="1">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4, 1971</a:t>
            </a:r>
            <a:endPar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9C3EF25-7237-4BD4-93AB-4A9197D2F2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 y="121920"/>
            <a:ext cx="1097280" cy="1097280"/>
          </a:xfrm>
          <a:prstGeom prst="rect">
            <a:avLst/>
          </a:prstGeom>
        </p:spPr>
      </p:pic>
    </p:spTree>
    <p:extLst>
      <p:ext uri="{BB962C8B-B14F-4D97-AF65-F5344CB8AC3E}">
        <p14:creationId xmlns:p14="http://schemas.microsoft.com/office/powerpoint/2010/main" val="1921993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2819400"/>
          </a:xfrm>
        </p:spPr>
        <p:txBody>
          <a:bodyPr/>
          <a:lstStyle/>
          <a:p>
            <a:pPr marL="0" indent="0" algn="just">
              <a:buNone/>
              <a:defRPr/>
            </a:pPr>
            <a:r>
              <a:rPr lang="en-US" dirty="0">
                <a:effectLst>
                  <a:outerShdw blurRad="38100" dist="38100" dir="2700000" algn="tl">
                    <a:srgbClr val="000000">
                      <a:alpha val="43137"/>
                    </a:srgbClr>
                  </a:outerShdw>
                </a:effectLst>
              </a:rPr>
              <a:t>“She attained her ecstatic state and speech in a haunted cave where drafts and winds made weird sounds and music. When she became united in spirit with the god Apollo, she began to </a:t>
            </a:r>
            <a:r>
              <a:rPr lang="en-US" b="1" u="sng" dirty="0">
                <a:solidFill>
                  <a:srgbClr val="FFFFCC"/>
                </a:solidFill>
                <a:effectLst>
                  <a:outerShdw blurRad="38100" dist="38100" dir="2700000" algn="tl">
                    <a:srgbClr val="000000">
                      <a:alpha val="43137"/>
                    </a:srgbClr>
                  </a:outerShdw>
                </a:effectLst>
              </a:rPr>
              <a:t>speak in tongues</a:t>
            </a:r>
            <a:r>
              <a:rPr lang="en-US" dirty="0">
                <a:effectLst>
                  <a:outerShdw blurRad="38100" dist="38100" dir="2700000" algn="tl">
                    <a:srgbClr val="000000">
                      <a:alpha val="43137"/>
                    </a:srgbClr>
                  </a:outerShdw>
                </a:effectLst>
              </a:rPr>
              <a:t>, sometimes understood, sometimes </a:t>
            </a:r>
            <a:r>
              <a:rPr lang="en-US" b="1" u="sng" dirty="0">
                <a:solidFill>
                  <a:srgbClr val="FFFFCC"/>
                </a:solidFill>
                <a:effectLst>
                  <a:outerShdw blurRad="38100" dist="38100" dir="2700000" algn="tl">
                    <a:srgbClr val="000000">
                      <a:alpha val="43137"/>
                    </a:srgbClr>
                  </a:outerShdw>
                </a:effectLst>
              </a:rPr>
              <a:t>incoherent</a:t>
            </a:r>
            <a:r>
              <a:rPr lang="en-US"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723900" y="228600"/>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Virgil, 1</a:t>
            </a:r>
            <a:r>
              <a:rPr lang="en-US" sz="3600" baseline="30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B.C. commenting of the priestess on the Isle of Delos.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Cited by John Miles, The Subject of Tongues, an Introduction to Christian Doctrine: An Outline Course, (Grand Rapids; Grand Rapids School of the Bible and Music, 1974), p. 2.</a:t>
            </a:r>
          </a:p>
        </p:txBody>
      </p:sp>
    </p:spTree>
    <p:extLst>
      <p:ext uri="{BB962C8B-B14F-4D97-AF65-F5344CB8AC3E}">
        <p14:creationId xmlns:p14="http://schemas.microsoft.com/office/powerpoint/2010/main" val="1938431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029200"/>
          </a:xfrm>
        </p:spPr>
        <p:txBody>
          <a:bodyPr/>
          <a:lstStyle/>
          <a:p>
            <a:pPr marL="0" indent="0" algn="just">
              <a:buNone/>
              <a:defRPr/>
            </a:pPr>
            <a:r>
              <a:rPr lang="en-US" dirty="0">
                <a:effectLst>
                  <a:outerShdw blurRad="38100" dist="38100" dir="2700000" algn="tl">
                    <a:srgbClr val="000000">
                      <a:alpha val="43137"/>
                    </a:srgbClr>
                  </a:outerShdw>
                </a:effectLst>
              </a:rPr>
              <a:t>“In a trance, perhaps induced by narcotic herbs, she sat on a tripod and raved. Priests enriched themselves by translating her </a:t>
            </a:r>
            <a:r>
              <a:rPr lang="en-US" b="1" u="sng" dirty="0">
                <a:solidFill>
                  <a:srgbClr val="FFFFCC"/>
                </a:solidFill>
                <a:effectLst>
                  <a:outerShdw blurRad="38100" dist="38100" dir="2700000" algn="tl">
                    <a:srgbClr val="000000">
                      <a:alpha val="43137"/>
                    </a:srgbClr>
                  </a:outerShdw>
                </a:effectLst>
              </a:rPr>
              <a:t>incoherent cries</a:t>
            </a:r>
            <a:r>
              <a:rPr lang="en-US" dirty="0">
                <a:effectLst>
                  <a:outerShdw blurRad="38100" dist="38100" dir="2700000" algn="tl">
                    <a:srgbClr val="000000">
                      <a:alpha val="43137"/>
                    </a:srgbClr>
                  </a:outerShdw>
                </a:effectLst>
              </a:rPr>
              <a:t> into rhymed prophecies.”</a:t>
            </a:r>
          </a:p>
        </p:txBody>
      </p:sp>
      <p:sp>
        <p:nvSpPr>
          <p:cNvPr id="99331" name="TextBox 3"/>
          <p:cNvSpPr txBox="1">
            <a:spLocks noChangeArrowheads="1"/>
          </p:cNvSpPr>
          <p:nvPr/>
        </p:nvSpPr>
        <p:spPr bwMode="auto">
          <a:xfrm>
            <a:off x="0" y="228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National Geographic </a:t>
            </a:r>
          </a:p>
          <a:p>
            <a:pPr algn="ctr" eaLnBrk="1" hangingPunct="1">
              <a:spcAft>
                <a:spcPts val="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Priestess at Delphi.</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Greece and Rome: Builders of Our World, National Geographic Society, 1968), p. 171.</a:t>
            </a:r>
          </a:p>
        </p:txBody>
      </p:sp>
    </p:spTree>
    <p:extLst>
      <p:ext uri="{BB962C8B-B14F-4D97-AF65-F5344CB8AC3E}">
        <p14:creationId xmlns:p14="http://schemas.microsoft.com/office/powerpoint/2010/main" val="975814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4953000"/>
          </a:xfrm>
        </p:spPr>
        <p:txBody>
          <a:bodyPr/>
          <a:lstStyle/>
          <a:p>
            <a:pPr marL="0" indent="0" algn="just">
              <a:buNone/>
              <a:defRPr/>
            </a:pPr>
            <a:r>
              <a:rPr lang="en-US" dirty="0">
                <a:effectLst>
                  <a:outerShdw blurRad="38100" dist="38100" dir="2700000" algn="tl">
                    <a:srgbClr val="000000">
                      <a:alpha val="43137"/>
                    </a:srgbClr>
                  </a:outerShdw>
                </a:effectLst>
              </a:rPr>
              <a:t>“…This same Pythoness then is said to be female, to sit at times upon the tripod of Apollos astride, and thus the evil spirit ascending from beneath and entering the lower part of her body, fills the woman with madness, and she with disheveled hair begins to play the bacchanal and to foam at the mouth, and thus being in frenzy </a:t>
            </a:r>
            <a:r>
              <a:rPr lang="en-US" b="1" u="sng" dirty="0">
                <a:solidFill>
                  <a:srgbClr val="FFFFCC"/>
                </a:solidFill>
                <a:effectLst>
                  <a:outerShdw blurRad="38100" dist="38100" dir="2700000" algn="tl">
                    <a:srgbClr val="000000">
                      <a:alpha val="43137"/>
                    </a:srgbClr>
                  </a:outerShdw>
                </a:effectLst>
              </a:rPr>
              <a:t>to utter the words of her madness</a:t>
            </a:r>
            <a:r>
              <a:rPr lang="en-US"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1066800" y="228600"/>
            <a:ext cx="6372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Chrysostom, a 4th Century Christian on Priestess of Delphi.</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Cited by John Miles, The Subject of Tongues, an Introduction to Christian Doctrine: An Outline Course, (Grand Rapids; Grand Rapids School of the Bible and Music, 1974), p. 2.</a:t>
            </a:r>
          </a:p>
        </p:txBody>
      </p:sp>
    </p:spTree>
    <p:extLst>
      <p:ext uri="{BB962C8B-B14F-4D97-AF65-F5344CB8AC3E}">
        <p14:creationId xmlns:p14="http://schemas.microsoft.com/office/powerpoint/2010/main" val="2630211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5410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1161043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1676400"/>
          </a:xfrm>
        </p:spPr>
        <p:txBody>
          <a:bodyPr/>
          <a:lstStyle/>
          <a:p>
            <a:pPr marL="0" indent="0" algn="just">
              <a:buNone/>
              <a:defRPr/>
            </a:pPr>
            <a:r>
              <a:rPr lang="en-US" dirty="0">
                <a:effectLst>
                  <a:outerShdw blurRad="38100" dist="38100" dir="2700000" algn="tl">
                    <a:srgbClr val="000000">
                      <a:alpha val="43137"/>
                    </a:srgbClr>
                  </a:outerShdw>
                </a:effectLst>
              </a:rPr>
              <a:t>“Arise upon your feet, speak or make some sound, continue to make sounds of some kind, and the Lord will make a language or tongue of it.”</a:t>
            </a:r>
          </a:p>
        </p:txBody>
      </p:sp>
      <p:sp>
        <p:nvSpPr>
          <p:cNvPr id="99331" name="TextBox 3"/>
          <p:cNvSpPr txBox="1">
            <a:spLocks noChangeArrowheads="1"/>
          </p:cNvSpPr>
          <p:nvPr/>
        </p:nvSpPr>
        <p:spPr bwMode="auto">
          <a:xfrm>
            <a:off x="1704975" y="228600"/>
            <a:ext cx="5734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 Smith’s Command</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Joseph </a:t>
            </a:r>
            <a:r>
              <a:rPr lang="en-US" sz="1200" dirty="0" err="1">
                <a:effectLst>
                  <a:outerShdw blurRad="38100" dist="38100" dir="2700000" algn="tl">
                    <a:srgbClr val="000000">
                      <a:alpha val="43137"/>
                    </a:srgbClr>
                  </a:outerShdw>
                </a:effectLst>
                <a:latin typeface="Calibri" panose="020F0502020204030204" pitchFamily="34" charset="0"/>
              </a:rPr>
              <a:t>Dillow</a:t>
            </a:r>
            <a:r>
              <a:rPr lang="en-US" sz="1200" dirty="0">
                <a:effectLst>
                  <a:outerShdw blurRad="38100" dist="38100" dir="2700000" algn="tl">
                    <a:srgbClr val="000000">
                      <a:alpha val="43137"/>
                    </a:srgbClr>
                  </a:outerShdw>
                </a:effectLst>
                <a:latin typeface="Calibri" panose="020F0502020204030204" pitchFamily="34" charset="0"/>
              </a:rPr>
              <a:t>, Speaking in Tongues (Grand Rapids: Zondervan Publishing House, 1975), p. 173.</a:t>
            </a:r>
          </a:p>
        </p:txBody>
      </p:sp>
      <p:pic>
        <p:nvPicPr>
          <p:cNvPr id="4" name="Picture 3">
            <a:extLst>
              <a:ext uri="{FF2B5EF4-FFF2-40B4-BE49-F238E27FC236}">
                <a16:creationId xmlns:a16="http://schemas.microsoft.com/office/drawing/2014/main" id="{4A4B79E2-9A73-4307-8E93-9C53FA2931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589" y="3200400"/>
            <a:ext cx="5184822" cy="2743200"/>
          </a:xfrm>
          <a:prstGeom prst="rect">
            <a:avLst/>
          </a:prstGeom>
        </p:spPr>
      </p:pic>
    </p:spTree>
    <p:extLst>
      <p:ext uri="{BB962C8B-B14F-4D97-AF65-F5344CB8AC3E}">
        <p14:creationId xmlns:p14="http://schemas.microsoft.com/office/powerpoint/2010/main" val="852087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2819400"/>
          </a:xfrm>
        </p:spPr>
        <p:txBody>
          <a:bodyPr/>
          <a:lstStyle/>
          <a:p>
            <a:pPr marL="0" indent="0" algn="just">
              <a:buNone/>
              <a:defRPr/>
            </a:pPr>
            <a:r>
              <a:rPr lang="en-US" dirty="0">
                <a:effectLst>
                  <a:outerShdw blurRad="38100" dist="38100" dir="2700000" algn="tl">
                    <a:srgbClr val="000000">
                      <a:alpha val="43137"/>
                    </a:srgbClr>
                  </a:outerShdw>
                </a:effectLst>
              </a:rPr>
              <a:t>“Shouting, jerks, and dancing were common in their services, and Brigham Young not only spoke in </a:t>
            </a:r>
            <a:r>
              <a:rPr lang="en-US" b="1" u="sng" dirty="0">
                <a:solidFill>
                  <a:srgbClr val="FFFFCC"/>
                </a:solidFill>
                <a:effectLst>
                  <a:outerShdw blurRad="38100" dist="38100" dir="2700000" algn="tl">
                    <a:srgbClr val="000000">
                      <a:alpha val="43137"/>
                    </a:srgbClr>
                  </a:outerShdw>
                </a:effectLst>
              </a:rPr>
              <a:t>unknown tongues</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but interpreted his messages to his hearers.”</a:t>
            </a:r>
          </a:p>
        </p:txBody>
      </p:sp>
      <p:sp>
        <p:nvSpPr>
          <p:cNvPr id="99331" name="TextBox 3"/>
          <p:cNvSpPr txBox="1">
            <a:spLocks noChangeArrowheads="1"/>
          </p:cNvSpPr>
          <p:nvPr/>
        </p:nvSpPr>
        <p:spPr bwMode="auto">
          <a:xfrm>
            <a:off x="1704975" y="228600"/>
            <a:ext cx="5734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Brigham Young</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Thomas R. Edgar, Miraculous Gifts, (Neptune, New Jersey, </a:t>
            </a:r>
            <a:r>
              <a:rPr lang="en-US" sz="1200" dirty="0" err="1">
                <a:effectLst>
                  <a:outerShdw blurRad="38100" dist="38100" dir="2700000" algn="tl">
                    <a:srgbClr val="000000">
                      <a:alpha val="43137"/>
                    </a:srgbClr>
                  </a:outerShdw>
                </a:effectLst>
                <a:latin typeface="Calibri" panose="020F0502020204030204" pitchFamily="34" charset="0"/>
              </a:rPr>
              <a:t>Loizeaux</a:t>
            </a:r>
            <a:r>
              <a:rPr lang="en-US" sz="1200" dirty="0">
                <a:effectLst>
                  <a:outerShdw blurRad="38100" dist="38100" dir="2700000" algn="tl">
                    <a:srgbClr val="000000">
                      <a:alpha val="43137"/>
                    </a:srgbClr>
                  </a:outerShdw>
                </a:effectLst>
                <a:latin typeface="Calibri" panose="020F0502020204030204" pitchFamily="34" charset="0"/>
              </a:rPr>
              <a:t> Brothers, 1983), p. 255.</a:t>
            </a:r>
          </a:p>
        </p:txBody>
      </p:sp>
      <p:pic>
        <p:nvPicPr>
          <p:cNvPr id="4" name="Picture 3">
            <a:extLst>
              <a:ext uri="{FF2B5EF4-FFF2-40B4-BE49-F238E27FC236}">
                <a16:creationId xmlns:a16="http://schemas.microsoft.com/office/drawing/2014/main" id="{BC478F66-58D1-4176-9571-FC547FD32D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2576" y="3124200"/>
            <a:ext cx="1958848" cy="2286000"/>
          </a:xfrm>
          <a:prstGeom prst="rect">
            <a:avLst/>
          </a:prstGeom>
        </p:spPr>
      </p:pic>
    </p:spTree>
    <p:extLst>
      <p:ext uri="{BB962C8B-B14F-4D97-AF65-F5344CB8AC3E}">
        <p14:creationId xmlns:p14="http://schemas.microsoft.com/office/powerpoint/2010/main" val="1287910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648200"/>
          </a:xfrm>
        </p:spPr>
        <p:txBody>
          <a:bodyPr/>
          <a:lstStyle/>
          <a:p>
            <a:pPr marL="0" indent="0" algn="just">
              <a:buNone/>
              <a:defRPr/>
            </a:pPr>
            <a:r>
              <a:rPr lang="en-US" sz="2600" dirty="0">
                <a:effectLst>
                  <a:outerShdw blurRad="38100" dist="38100" dir="2700000" algn="tl">
                    <a:srgbClr val="000000">
                      <a:alpha val="43137"/>
                    </a:srgbClr>
                  </a:outerShdw>
                </a:effectLst>
              </a:rPr>
              <a:t>“Now before you sit down and write me a letter telling me how real your experience with tongues is, let me tell you about mine. I’ve spoken in tongues on several occasions. I’ve walked down aisles, I’ve prayed through at the altar, I’ve followed the instructions of the spiritual leaders who were telling me how to speak in tongues, and I spoke in tongues. </a:t>
            </a:r>
            <a:r>
              <a:rPr lang="en-US" sz="2600" b="1" u="sng" dirty="0">
                <a:solidFill>
                  <a:srgbClr val="FFFFCC"/>
                </a:solidFill>
                <a:effectLst>
                  <a:outerShdw blurRad="38100" dist="38100" dir="2700000" algn="tl">
                    <a:srgbClr val="000000">
                      <a:alpha val="43137"/>
                    </a:srgbClr>
                  </a:outerShdw>
                </a:effectLst>
              </a:rPr>
              <a:t>It was very real. It happened. There was nothing unreal about it. But it was not of the Holy Spirit! How do I know? I wasn’t even saved at the time.</a:t>
            </a:r>
            <a:r>
              <a:rPr lang="en-US" sz="2600" dirty="0">
                <a:effectLst>
                  <a:outerShdw blurRad="38100" dist="38100" dir="2700000" algn="tl">
                    <a:srgbClr val="000000">
                      <a:alpha val="43137"/>
                    </a:srgbClr>
                  </a:outerShdw>
                </a:effectLst>
              </a:rPr>
              <a:t> That’s how I know. I became convinced by the preaching I heard that I must speak in tongues to be right with God. I was determined to do it, and I did it.”</a:t>
            </a:r>
          </a:p>
        </p:txBody>
      </p:sp>
      <p:sp>
        <p:nvSpPr>
          <p:cNvPr id="99331" name="TextBox 3"/>
          <p:cNvSpPr txBox="1">
            <a:spLocks noChangeArrowheads="1"/>
          </p:cNvSpPr>
          <p:nvPr/>
        </p:nvSpPr>
        <p:spPr bwMode="auto">
          <a:xfrm>
            <a:off x="1704975" y="228600"/>
            <a:ext cx="5734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 and the Unsaved</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Cited by John Miles, The Subject of Tongues, an Introduction to Christian Doctrine: An Outline Course, (Grand Rapids; Grand Rapids School of the Bible and Music, 1974), p. 3.</a:t>
            </a:r>
          </a:p>
        </p:txBody>
      </p:sp>
    </p:spTree>
    <p:extLst>
      <p:ext uri="{BB962C8B-B14F-4D97-AF65-F5344CB8AC3E}">
        <p14:creationId xmlns:p14="http://schemas.microsoft.com/office/powerpoint/2010/main" val="196774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38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12:28-30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God has appointed in the church, first apostles, second prophets, third teachers, then miracles, then gifts of healings, helps, administrations,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various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kinds of tongues.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are not apostles, are they? All are not prophets, are they? All are not teachers, are they? All are not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workers of</a:t>
            </a:r>
            <a:r>
              <a:rPr lang="en-US" sz="3000" i="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miracles, are they?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have gifts of healings, do they?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speak with tongues, do they? All do not interpret, do they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0807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31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187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2809125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a:ln>
            <a:solidFill>
              <a:schemeClr val="tx1"/>
            </a:solidFill>
          </a:ln>
        </p:spPr>
      </p:pic>
    </p:spTree>
    <p:extLst>
      <p:ext uri="{BB962C8B-B14F-4D97-AF65-F5344CB8AC3E}">
        <p14:creationId xmlns:p14="http://schemas.microsoft.com/office/powerpoint/2010/main" val="3478934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674504" y="-160338"/>
            <a:ext cx="7772400" cy="1143000"/>
          </a:xfrm>
        </p:spPr>
        <p:txBody>
          <a:bodyPr/>
          <a:lstStyle/>
          <a:p>
            <a:pPr algn="ctr" eaLnBrk="1" hangingPunct="1"/>
            <a:r>
              <a:rPr lang="en-US" altLang="en-US" dirty="0"/>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415956" y="1255835"/>
            <a:ext cx="7772400" cy="4114800"/>
          </a:xfrm>
        </p:spPr>
        <p:txBody>
          <a:bodyPr/>
          <a:lstStyle/>
          <a:p>
            <a:pPr marL="0" indent="0" algn="just" eaLnBrk="1" hangingPunct="1">
              <a:buNone/>
              <a:defRPr/>
            </a:pPr>
            <a:r>
              <a:rPr lang="en-US" b="1" dirty="0"/>
              <a:t>“</a:t>
            </a:r>
            <a:r>
              <a:rPr lang="en-US" dirty="0"/>
              <a:t>By my count, there are twenty-seven explicit commands given in the body of this letter. In 27 words Paul tells pastors what to focus on. You have to be blind to miss the thrust of Paul's instructions here, because </a:t>
            </a:r>
            <a:r>
              <a:rPr lang="en-US" i="1" dirty="0"/>
              <a:t>eighteen</a:t>
            </a:r>
            <a:r>
              <a:rPr lang="en-US" dirty="0"/>
              <a:t> of those commands--fully </a:t>
            </a:r>
            <a:r>
              <a:rPr lang="en-US" i="1" dirty="0"/>
              <a:t>two-thirds</a:t>
            </a:r>
            <a:r>
              <a:rPr lang="en-US" dirty="0"/>
              <a:t>--have to do with the ministry of the </a:t>
            </a:r>
            <a:r>
              <a:rPr lang="en-US" i="1" dirty="0"/>
              <a:t>Word</a:t>
            </a:r>
            <a:r>
              <a:rPr lang="en-US" b="1" dirty="0"/>
              <a:t>.”</a:t>
            </a:r>
            <a:endParaRPr lang="en-US" dirty="0">
              <a:effectLst/>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1333500" y="5370635"/>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dirty="0"/>
              <a:t>Daniel Wallace, “Crisis of the Word: A Message to Pastors or Would-be Pastors,” </a:t>
            </a:r>
            <a:r>
              <a:rPr lang="en-US" altLang="en-US" i="1" dirty="0"/>
              <a:t>Conservative Theological Journal</a:t>
            </a:r>
            <a:r>
              <a:rPr lang="en-US" altLang="en-US" dirty="0"/>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82334"/>
            <a:ext cx="685800" cy="9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38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1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speaks in a tongue, it should be by two or at the most three, and each in turn, and one must interpret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423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82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355827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70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12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12:28-30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God has appointed in the church, first apostles, second prophets, third teachers, then miracles, then gifts of healings, helps, administrations,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various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kinds of tongues.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are not apostles, are they? All are not prophets, are they? All are not teachers, are they? All are not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workers of</a:t>
            </a:r>
            <a:r>
              <a:rPr lang="en-US" sz="3000" i="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miracles, are they?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have gifts of healings, do they?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speak with tongues, do they? All do not interpret, do they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742314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92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AAA3E95-7383-4819-B622-44012A0BCFE8}"/>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Spiritual Gifts: Observation #2</a:t>
            </a:r>
          </a:p>
        </p:txBody>
      </p:sp>
      <p:sp>
        <p:nvSpPr>
          <p:cNvPr id="4099" name="Rectangle 3">
            <a:extLst>
              <a:ext uri="{FF2B5EF4-FFF2-40B4-BE49-F238E27FC236}">
                <a16:creationId xmlns:a16="http://schemas.microsoft.com/office/drawing/2014/main" id="{A39A2304-1F50-4D1D-A050-F3550B16492C}"/>
              </a:ext>
            </a:extLst>
          </p:cNvPr>
          <p:cNvSpPr>
            <a:spLocks noGrp="1" noChangeArrowheads="1"/>
          </p:cNvSpPr>
          <p:nvPr>
            <p:ph type="body" idx="1"/>
          </p:nvPr>
        </p:nvSpPr>
        <p:spPr>
          <a:xfrm>
            <a:off x="457200" y="1143001"/>
            <a:ext cx="8229600" cy="1523999"/>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God sovereignly bestows all the Spiritual </a:t>
            </a:r>
            <a:r>
              <a:rPr lang="en-US" dirty="0">
                <a:effectLst>
                  <a:outerShdw blurRad="38100" dist="38100" dir="2700000" algn="tl">
                    <a:srgbClr val="000000">
                      <a:alpha val="43137"/>
                    </a:srgbClr>
                  </a:outerShdw>
                </a:effectLst>
              </a:rPr>
              <a:t>gifts  (1 Cor 12:11; Heb 2:4)</a:t>
            </a:r>
            <a:endParaRPr lang="en-US" sz="3600" dirty="0">
              <a:effectLst>
                <a:outerShdw blurRad="38100" dist="38100" dir="2700000" algn="tl">
                  <a:srgbClr val="000000">
                    <a:alpha val="43137"/>
                  </a:srgbClr>
                </a:outerShdw>
              </a:effectLst>
            </a:endParaRPr>
          </a:p>
        </p:txBody>
      </p:sp>
      <p:pic>
        <p:nvPicPr>
          <p:cNvPr id="5124" name="Picture 4">
            <a:extLst>
              <a:ext uri="{FF2B5EF4-FFF2-40B4-BE49-F238E27FC236}">
                <a16:creationId xmlns:a16="http://schemas.microsoft.com/office/drawing/2014/main" id="{3A0642BD-2ADD-4AD4-9001-2F4B7113CE06}"/>
              </a:ext>
            </a:extLst>
          </p:cNvPr>
          <p:cNvPicPr>
            <a:picLocks noChangeAspect="1" noChangeArrowheads="1"/>
          </p:cNvPicPr>
          <p:nvPr/>
        </p:nvPicPr>
        <p:blipFill>
          <a:blip r:embed="rId2">
            <a:extLst>
              <a:ext uri="{28A0092B-C50C-407E-A947-70E740481C1C}">
                <a14:useLocalDpi xmlns:a14="http://schemas.microsoft.com/office/drawing/2010/main"/>
              </a:ext>
            </a:extLst>
          </a:blip>
          <a:srcRect l="8649" t="13148" r="29189" b="22963"/>
          <a:stretch>
            <a:fillRect/>
          </a:stretch>
        </p:blipFill>
        <p:spPr bwMode="auto">
          <a:xfrm>
            <a:off x="3048000" y="2971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560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12:31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have gifts of healings, do they? All do not speak with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they? All do not interpret, do they?</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earnestly desire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zēloō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greater gifts. And I show you a still more excellent way.”</a:t>
            </a:r>
          </a:p>
        </p:txBody>
      </p:sp>
      <p:pic>
        <p:nvPicPr>
          <p:cNvPr id="4" name="Picture 3">
            <a:extLst>
              <a:ext uri="{FF2B5EF4-FFF2-40B4-BE49-F238E27FC236}">
                <a16:creationId xmlns:a16="http://schemas.microsoft.com/office/drawing/2014/main" id="{3A6B2480-F530-4BCF-87EF-E8CDFCFCB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6847" y="2895600"/>
            <a:ext cx="4310306" cy="1828800"/>
          </a:xfrm>
          <a:prstGeom prst="rect">
            <a:avLst/>
          </a:prstGeom>
        </p:spPr>
      </p:pic>
    </p:spTree>
    <p:extLst>
      <p:ext uri="{BB962C8B-B14F-4D97-AF65-F5344CB8AC3E}">
        <p14:creationId xmlns:p14="http://schemas.microsoft.com/office/powerpoint/2010/main" val="3137693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660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000EBE0-C7BC-45A1-A606-861C6CB270E2}"/>
              </a:ext>
            </a:extLst>
          </p:cNvPr>
          <p:cNvSpPr>
            <a:spLocks noGrp="1" noChangeArrowheads="1"/>
          </p:cNvSpPr>
          <p:nvPr>
            <p:ph type="body" idx="1"/>
          </p:nvPr>
        </p:nvSpPr>
        <p:spPr>
          <a:xfrm>
            <a:off x="457200" y="1143001"/>
            <a:ext cx="8229600" cy="1905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Spiritual gifts are given in order to edify the church (1 Cor 12:7; 14:12, 26; Eph 4:11-12; 1 Pet 4:10)</a:t>
            </a:r>
          </a:p>
        </p:txBody>
      </p:sp>
      <p:pic>
        <p:nvPicPr>
          <p:cNvPr id="11268" name="Picture 8">
            <a:extLst>
              <a:ext uri="{FF2B5EF4-FFF2-40B4-BE49-F238E27FC236}">
                <a16:creationId xmlns:a16="http://schemas.microsoft.com/office/drawing/2014/main" id="{075167D7-31FE-4144-9D2D-13804A3FBA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17534" r="7945" b="9589"/>
          <a:stretch>
            <a:fillRect/>
          </a:stretch>
        </p:blipFill>
        <p:spPr bwMode="auto">
          <a:xfrm>
            <a:off x="3276600" y="3886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F74E3EA-0D5B-435A-9711-537E8F267EB8}"/>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Observation #6</a:t>
            </a:r>
          </a:p>
        </p:txBody>
      </p:sp>
    </p:spTree>
    <p:extLst>
      <p:ext uri="{BB962C8B-B14F-4D97-AF65-F5344CB8AC3E}">
        <p14:creationId xmlns:p14="http://schemas.microsoft.com/office/powerpoint/2010/main" val="317463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all things be done for edification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9459933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5250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37688902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Pursue love, yet desire earnestly spiritual </a:t>
            </a:r>
            <a:r>
              <a:rPr lang="en-US" sz="3400" i="1" dirty="0">
                <a:latin typeface="Calibri" panose="020F0502020204030204" pitchFamily="34" charset="0"/>
                <a:cs typeface="Calibri" panose="020F0502020204030204" pitchFamily="34" charset="0"/>
              </a:rPr>
              <a:t>gifts</a:t>
            </a:r>
            <a:r>
              <a:rPr lang="en-US" sz="3400" dirty="0">
                <a:latin typeface="Calibri" panose="020F0502020204030204" pitchFamily="34" charset="0"/>
                <a:cs typeface="Calibri" panose="020F0502020204030204" pitchFamily="34" charset="0"/>
              </a:rPr>
              <a:t>, but especially that you may prophesy. </a:t>
            </a:r>
            <a:r>
              <a:rPr lang="en-US" sz="3400" b="1" baseline="30000" dirty="0">
                <a:latin typeface="Calibri" panose="020F0502020204030204" pitchFamily="34" charset="0"/>
                <a:cs typeface="Calibri" panose="020F0502020204030204" pitchFamily="34" charset="0"/>
              </a:rPr>
              <a:t>2 </a:t>
            </a:r>
            <a:r>
              <a:rPr lang="en-US" sz="3400" b="1" u="sng" dirty="0">
                <a:solidFill>
                  <a:srgbClr val="FFFFCC"/>
                </a:solidFill>
                <a:latin typeface="Calibri" panose="020F0502020204030204" pitchFamily="34" charset="0"/>
                <a:cs typeface="Calibri" panose="020F0502020204030204" pitchFamily="34" charset="0"/>
              </a:rPr>
              <a:t>For</a:t>
            </a:r>
            <a:r>
              <a:rPr lang="en-US" sz="3400" dirty="0">
                <a:latin typeface="Calibri" panose="020F0502020204030204" pitchFamily="34" charset="0"/>
                <a:cs typeface="Calibri" panose="020F0502020204030204" pitchFamily="34" charset="0"/>
              </a:rPr>
              <a:t> one who </a:t>
            </a:r>
            <a:r>
              <a:rPr lang="en-US" sz="3400" b="1" u="sng" dirty="0">
                <a:solidFill>
                  <a:srgbClr val="FFFFCC"/>
                </a:solidFill>
                <a:latin typeface="Calibri" panose="020F0502020204030204" pitchFamily="34" charset="0"/>
                <a:cs typeface="Calibri" panose="020F0502020204030204" pitchFamily="34" charset="0"/>
              </a:rPr>
              <a:t>speaks in a tongue does not speak to men but to God</a:t>
            </a:r>
            <a:r>
              <a:rPr lang="en-US" sz="3400" dirty="0">
                <a:latin typeface="Calibri" panose="020F0502020204030204" pitchFamily="34" charset="0"/>
                <a:cs typeface="Calibri" panose="020F0502020204030204" pitchFamily="34" charset="0"/>
              </a:rPr>
              <a:t>; for no one understands, but in </a:t>
            </a:r>
            <a:r>
              <a:rPr lang="en-US" sz="3400" i="1" dirty="0">
                <a:latin typeface="Calibri" panose="020F0502020204030204" pitchFamily="34" charset="0"/>
                <a:cs typeface="Calibri" panose="020F0502020204030204" pitchFamily="34" charset="0"/>
              </a:rPr>
              <a:t>his</a:t>
            </a:r>
            <a:r>
              <a:rPr lang="en-US" sz="3400" dirty="0">
                <a:latin typeface="Calibri" panose="020F0502020204030204" pitchFamily="34" charset="0"/>
                <a:cs typeface="Calibri" panose="020F0502020204030204" pitchFamily="34" charset="0"/>
              </a:rPr>
              <a:t> spirit he speaks mysteries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66560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who speaks in a tongue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edifies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himself; but one who prophesies edifies the church.”</a:t>
            </a:r>
          </a:p>
        </p:txBody>
      </p:sp>
      <p:pic>
        <p:nvPicPr>
          <p:cNvPr id="2" name="Picture 1">
            <a:extLst>
              <a:ext uri="{FF2B5EF4-FFF2-40B4-BE49-F238E27FC236}">
                <a16:creationId xmlns:a16="http://schemas.microsoft.com/office/drawing/2014/main" id="{06F1F7B0-EE77-4094-90D1-E51F7636E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9244" y="2057400"/>
            <a:ext cx="3725513" cy="2743200"/>
          </a:xfrm>
          <a:prstGeom prst="rect">
            <a:avLst/>
          </a:prstGeom>
        </p:spPr>
      </p:pic>
    </p:spTree>
    <p:extLst>
      <p:ext uri="{BB962C8B-B14F-4D97-AF65-F5344CB8AC3E}">
        <p14:creationId xmlns:p14="http://schemas.microsoft.com/office/powerpoint/2010/main" val="4187472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someone sees you, who have knowledge, dining in an idol’s temple, will not his conscience, if he is weak,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eat things sacrificed to idols?”</a:t>
            </a:r>
          </a:p>
        </p:txBody>
      </p:sp>
      <p:pic>
        <p:nvPicPr>
          <p:cNvPr id="2" name="Picture 1">
            <a:extLst>
              <a:ext uri="{FF2B5EF4-FFF2-40B4-BE49-F238E27FC236}">
                <a16:creationId xmlns:a16="http://schemas.microsoft.com/office/drawing/2014/main" id="{06F1F7B0-EE77-4094-90D1-E51F7636E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1264" y="3200400"/>
            <a:ext cx="2121473" cy="1562100"/>
          </a:xfrm>
          <a:prstGeom prst="rect">
            <a:avLst/>
          </a:prstGeom>
        </p:spPr>
      </p:pic>
    </p:spTree>
    <p:extLst>
      <p:ext uri="{BB962C8B-B14F-4D97-AF65-F5344CB8AC3E}">
        <p14:creationId xmlns:p14="http://schemas.microsoft.com/office/powerpoint/2010/main" val="11038427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there is no interpreter, he must keep silent in the church; and let him speak to himself and to God.”</a:t>
            </a:r>
          </a:p>
        </p:txBody>
      </p:sp>
      <p:pic>
        <p:nvPicPr>
          <p:cNvPr id="6" name="Picture 5">
            <a:extLst>
              <a:ext uri="{FF2B5EF4-FFF2-40B4-BE49-F238E27FC236}">
                <a16:creationId xmlns:a16="http://schemas.microsoft.com/office/drawing/2014/main" id="{475FCBFC-56F9-420B-91FD-1A6655DBD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2805" y="2508305"/>
            <a:ext cx="2298391" cy="2292295"/>
          </a:xfrm>
          <a:prstGeom prst="rect">
            <a:avLst/>
          </a:prstGeom>
        </p:spPr>
      </p:pic>
    </p:spTree>
    <p:extLst>
      <p:ext uri="{BB962C8B-B14F-4D97-AF65-F5344CB8AC3E}">
        <p14:creationId xmlns:p14="http://schemas.microsoft.com/office/powerpoint/2010/main" val="39117120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8:26-27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same 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helps our weakness; for we do not know how to pray as we should, 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Himself intercedes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groanings too deep for words;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searches the hearts knows what the mind of the Spirit is, because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intercedes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saints according to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will of</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p>
        </p:txBody>
      </p:sp>
    </p:spTree>
    <p:extLst>
      <p:ext uri="{BB962C8B-B14F-4D97-AF65-F5344CB8AC3E}">
        <p14:creationId xmlns:p14="http://schemas.microsoft.com/office/powerpoint/2010/main" val="8991002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2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2918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7169</TotalTime>
  <Words>4541</Words>
  <Application>Microsoft Office PowerPoint</Application>
  <PresentationFormat>On-screen Show (4:3)</PresentationFormat>
  <Paragraphs>482</Paragraphs>
  <Slides>90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Spiritual Gifts</vt:lpstr>
      <vt:lpstr>Four Questions</vt:lpstr>
      <vt:lpstr>Four Questions</vt:lpstr>
      <vt:lpstr>Four Questions</vt:lpstr>
      <vt:lpstr>The Case for Selective Cessationism</vt:lpstr>
      <vt:lpstr>The Case for Selective Cessationism</vt:lpstr>
      <vt:lpstr>12/12/4/4</vt:lpstr>
      <vt:lpstr>The 7 Disputed Gifts</vt:lpstr>
      <vt:lpstr>Two Camps</vt:lpstr>
      <vt:lpstr>PowerPoint Presentation</vt:lpstr>
      <vt:lpstr>The Case for Selective Cessationism</vt:lpstr>
      <vt:lpstr>The Case for Selective Cessationism</vt:lpstr>
      <vt:lpstr>The 7 Disputed Gifts</vt:lpstr>
      <vt:lpstr>PowerPoint Presentation</vt:lpstr>
      <vt:lpstr>The Case for Selective Cessationism</vt:lpstr>
      <vt:lpstr>The 7 Disputed Gifts</vt:lpstr>
      <vt:lpstr>PowerPoint Presentation</vt:lpstr>
      <vt:lpstr>The Case for Selective Cessationism</vt:lpstr>
      <vt:lpstr>The 7 Disputed Gifts</vt:lpstr>
      <vt:lpstr>The Revelatory Gifts</vt:lpstr>
      <vt:lpstr>PowerPoint Presentation</vt:lpstr>
      <vt:lpstr>“The Perfect” [teleios] in 1 Cor. 13:10 Three Interpretations</vt:lpstr>
      <vt:lpstr>PowerPoint Presentation</vt:lpstr>
      <vt:lpstr>The Case for Selective Cessationism</vt:lpstr>
      <vt:lpstr>The Case for Selective Cessationism</vt:lpstr>
      <vt:lpstr>PowerPoint Presentation</vt:lpstr>
      <vt:lpstr>PowerPoint Presentation</vt:lpstr>
      <vt:lpstr>PowerPoint Presentation</vt:lpstr>
      <vt:lpstr>PowerPoint Presentation</vt:lpstr>
      <vt:lpstr>The Case for Selective Cessationism</vt:lpstr>
      <vt:lpstr>PowerPoint Presentation</vt:lpstr>
      <vt:lpstr>IV. Proper Operation of the Sign &amp; Revelatory Gifts</vt:lpstr>
      <vt:lpstr>IV. Proper Operation of the Sign &amp; Revelatory Gifts</vt:lpstr>
      <vt:lpstr>I. Proper Rules for Prophecy</vt:lpstr>
      <vt:lpstr>IV. Proper Operation of the Sign &amp; Revelatory Gifts</vt:lpstr>
      <vt:lpstr>II. Proper Rules for Tongues</vt:lpstr>
      <vt:lpstr>II. Proper Rules for Tongues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Proper Rules for Tongues</vt:lpstr>
      <vt:lpstr>PowerPoint Presentation</vt:lpstr>
      <vt:lpstr>II. Proper Rules for Tongues</vt:lpstr>
      <vt:lpstr>VII. Purposes of the Local Church</vt:lpstr>
      <vt:lpstr>PowerPoint Presentation</vt:lpstr>
      <vt:lpstr>PowerPoint Presentation</vt:lpstr>
      <vt:lpstr>Emphasis of 2 Timothy</vt:lpstr>
      <vt:lpstr>II. Proper Rules for Tongues</vt:lpstr>
      <vt:lpstr>II. Proper Rules for Tongues</vt:lpstr>
      <vt:lpstr>PowerPoint Presentation</vt:lpstr>
      <vt:lpstr>II. Proper Rules for Tongues</vt:lpstr>
      <vt:lpstr>PowerPoint Presentation</vt:lpstr>
      <vt:lpstr>II. Proper Rules for Tongues</vt:lpstr>
      <vt:lpstr>II. Proper Rules for Tongues</vt:lpstr>
      <vt:lpstr>PowerPoint Presentation</vt:lpstr>
      <vt:lpstr>II. Proper Rules for Tongues</vt:lpstr>
      <vt:lpstr>Spiritual Gifts: Observation #2</vt:lpstr>
      <vt:lpstr>PowerPoint Presentation</vt:lpstr>
      <vt:lpstr>II. Proper Rules for Tongues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II. Proper Rules for Tongues</vt:lpstr>
      <vt:lpstr>The Case for Selective Cessationism</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718</cp:revision>
  <cp:lastPrinted>2018-06-27T16:02:02Z</cp:lastPrinted>
  <dcterms:created xsi:type="dcterms:W3CDTF">2009-02-28T19:27:16Z</dcterms:created>
  <dcterms:modified xsi:type="dcterms:W3CDTF">2018-07-29T02:33:21Z</dcterms:modified>
</cp:coreProperties>
</file>