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5"/>
  </p:notesMasterIdLst>
  <p:handoutMasterIdLst>
    <p:handoutMasterId r:id="rId66"/>
  </p:handoutMasterIdLst>
  <p:sldIdLst>
    <p:sldId id="2067" r:id="rId2"/>
    <p:sldId id="963" r:id="rId3"/>
    <p:sldId id="3944" r:id="rId4"/>
    <p:sldId id="3860" r:id="rId5"/>
    <p:sldId id="3960" r:id="rId6"/>
    <p:sldId id="4239" r:id="rId7"/>
    <p:sldId id="492" r:id="rId8"/>
    <p:sldId id="4161" r:id="rId9"/>
    <p:sldId id="538" r:id="rId10"/>
    <p:sldId id="4193" r:id="rId11"/>
    <p:sldId id="4214" r:id="rId12"/>
    <p:sldId id="4240" r:id="rId13"/>
    <p:sldId id="4162" r:id="rId14"/>
    <p:sldId id="4241" r:id="rId15"/>
    <p:sldId id="4163" r:id="rId16"/>
    <p:sldId id="4242" r:id="rId17"/>
    <p:sldId id="4152" r:id="rId18"/>
    <p:sldId id="4251" r:id="rId19"/>
    <p:sldId id="4243" r:id="rId20"/>
    <p:sldId id="3780" r:id="rId21"/>
    <p:sldId id="3738" r:id="rId22"/>
    <p:sldId id="3782" r:id="rId23"/>
    <p:sldId id="3980" r:id="rId24"/>
    <p:sldId id="4252" r:id="rId25"/>
    <p:sldId id="4253" r:id="rId26"/>
    <p:sldId id="4254" r:id="rId27"/>
    <p:sldId id="4244" r:id="rId28"/>
    <p:sldId id="4255" r:id="rId29"/>
    <p:sldId id="4271" r:id="rId30"/>
    <p:sldId id="2331" r:id="rId31"/>
    <p:sldId id="2631" r:id="rId32"/>
    <p:sldId id="2632" r:id="rId33"/>
    <p:sldId id="4272" r:id="rId34"/>
    <p:sldId id="2629" r:id="rId35"/>
    <p:sldId id="4273" r:id="rId36"/>
    <p:sldId id="4258" r:id="rId37"/>
    <p:sldId id="4080" r:id="rId38"/>
    <p:sldId id="4245" r:id="rId39"/>
    <p:sldId id="4260" r:id="rId40"/>
    <p:sldId id="4206" r:id="rId41"/>
    <p:sldId id="959" r:id="rId42"/>
    <p:sldId id="4259" r:id="rId43"/>
    <p:sldId id="579" r:id="rId44"/>
    <p:sldId id="4246" r:id="rId45"/>
    <p:sldId id="4261" r:id="rId46"/>
    <p:sldId id="730" r:id="rId47"/>
    <p:sldId id="4267" r:id="rId48"/>
    <p:sldId id="4268" r:id="rId49"/>
    <p:sldId id="4269" r:id="rId50"/>
    <p:sldId id="4277" r:id="rId51"/>
    <p:sldId id="4247" r:id="rId52"/>
    <p:sldId id="4192" r:id="rId53"/>
    <p:sldId id="4248" r:id="rId54"/>
    <p:sldId id="4213" r:id="rId55"/>
    <p:sldId id="4180" r:id="rId56"/>
    <p:sldId id="4262" r:id="rId57"/>
    <p:sldId id="4274" r:id="rId58"/>
    <p:sldId id="4278" r:id="rId59"/>
    <p:sldId id="4275" r:id="rId60"/>
    <p:sldId id="4276" r:id="rId61"/>
    <p:sldId id="2248" r:id="rId62"/>
    <p:sldId id="4249" r:id="rId63"/>
    <p:sldId id="3488" r:id="rId6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A50021"/>
    <a:srgbClr val="0000CC"/>
    <a:srgbClr val="000066"/>
    <a:srgbClr val="33CC33"/>
    <a:srgbClr val="FF00FF"/>
    <a:srgbClr val="CCCCFF"/>
    <a:srgbClr val="0000FF"/>
    <a:srgbClr val="0099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52" autoAdjust="0"/>
    <p:restoredTop sz="91654" autoAdjust="0"/>
  </p:normalViewPr>
  <p:slideViewPr>
    <p:cSldViewPr>
      <p:cViewPr varScale="1">
        <p:scale>
          <a:sx n="105" d="100"/>
          <a:sy n="105" d="100"/>
        </p:scale>
        <p:origin x="17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Dr. Andy Woods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algn="r"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EE6F0C23-484F-41FC-B4E1-0436582C60C5}" type="datetime1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7/29/2018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Sugar Land Bible Church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400" smtClean="0"/>
            </a:lvl1pPr>
          </a:lstStyle>
          <a:p>
            <a:pPr>
              <a:defRPr/>
            </a:pPr>
            <a:fld id="{F12A5B29-4538-4C3D-A81C-6C008BE36C0F}" type="slidenum"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‹#›</a:t>
            </a:fld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Dr. Andy Woods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algn="r"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0F6AA0AE-7CD5-4F16-ABCB-735DB84D759A}" type="datetime1">
              <a:rPr lang="en-US" smtClean="0"/>
              <a:t>7/29/2018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1038" tIns="50519" rIns="101038" bIns="5051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Sugar Land Bible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4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5F2EEBD-C6F5-4EB9-A959-F2872AB3B627}" type="datetime1">
              <a:rPr lang="en-US" smtClean="0"/>
              <a:t>7/29/2018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9668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670D747-AD32-4E7D-84B4-F5484BFD0D39}" type="datetime1">
              <a:rPr lang="en-US" smtClean="0"/>
              <a:t>7/29/2018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53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4245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670D747-AD32-4E7D-84B4-F5484BFD0D39}" type="datetime1">
              <a:rPr lang="en-US" smtClean="0"/>
              <a:t>7/29/2018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62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4484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670D747-AD32-4E7D-84B4-F5484BFD0D39}" type="datetime1">
              <a:rPr lang="en-US" smtClean="0"/>
              <a:t>7/29/2018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3958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670D747-AD32-4E7D-84B4-F5484BFD0D39}" type="datetime1">
              <a:rPr lang="en-US" smtClean="0"/>
              <a:t>7/29/2018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08703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670D747-AD32-4E7D-84B4-F5484BFD0D39}" type="datetime1">
              <a:rPr lang="en-US" smtClean="0"/>
              <a:t>7/29/2018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4310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670D747-AD32-4E7D-84B4-F5484BFD0D39}" type="datetime1">
              <a:rPr lang="en-US" smtClean="0"/>
              <a:t>7/29/2018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2004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670D747-AD32-4E7D-84B4-F5484BFD0D39}" type="datetime1">
              <a:rPr lang="en-US" smtClean="0"/>
              <a:t>7/29/2018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78986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670D747-AD32-4E7D-84B4-F5484BFD0D39}" type="datetime1">
              <a:rPr lang="en-US" smtClean="0"/>
              <a:t>7/29/2018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38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4176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670D747-AD32-4E7D-84B4-F5484BFD0D39}" type="datetime1">
              <a:rPr lang="en-US" smtClean="0"/>
              <a:t>7/29/2018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44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8874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670D747-AD32-4E7D-84B4-F5484BFD0D39}" type="datetime1">
              <a:rPr lang="en-US" smtClean="0"/>
              <a:t>7/29/2018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51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1190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5827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C3A6CF-E9D9-4FB9-8425-0D4364AA3A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4542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B3D57C-D3B2-4DA0-B014-3E13462AB5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2421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5394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95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F6F37EF-C3DC-4734-9315-DC3690F55A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14725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430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519FA5C6-8B19-423F-BCBC-5EA426BA58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95E6AD2D-68AA-462F-8A8A-5DE91022FE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>
            <a:extLst>
              <a:ext uri="{FF2B5EF4-FFF2-40B4-BE49-F238E27FC236}">
                <a16:creationId xmlns:a16="http://schemas.microsoft.com/office/drawing/2014/main" id="{A04F76E8-1C71-4DE0-8A97-DB4214AF7F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BDF75-FAFD-4772-87A3-AE2DDCF0B1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847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691FE-0289-4C30-AC1E-B4493DEEE7A5}" type="datetime1">
              <a:rPr lang="en-US"/>
              <a:pPr>
                <a:defRPr/>
              </a:pPr>
              <a:t>7/29/2018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1CE7A-67AC-4113-9A38-5E67E965B4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948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90857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3557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33249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6570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5978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98383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75347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197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29634EE1-7EB7-4B53-9DE7-78AC25DB4F0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  <p:sldLayoutId id="2147483915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3.amazonaws.com/slbc-wordpress/wp-content/uploads/2018/05/21010127/TheBookofRevelation-SLBC-WebsiteImage.jpg">
            <a:extLst>
              <a:ext uri="{FF2B5EF4-FFF2-40B4-BE49-F238E27FC236}">
                <a16:creationId xmlns:a16="http://schemas.microsoft.com/office/drawing/2014/main" id="{6BBCB659-9ABA-4634-8520-21702CE6D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E5DCF4-598D-41E1-94AB-D150A65AB6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5181600"/>
            <a:ext cx="1002323" cy="1371600"/>
          </a:xfrm>
          <a:prstGeom prst="rect">
            <a:avLst/>
          </a:prstGeom>
          <a:ln>
            <a:noFill/>
          </a:ln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B9CDD187-4665-4441-9CE9-61C16AFDD123}"/>
              </a:ext>
            </a:extLst>
          </p:cNvPr>
          <p:cNvSpPr txBox="1">
            <a:spLocks/>
          </p:cNvSpPr>
          <p:nvPr/>
        </p:nvSpPr>
        <p:spPr bwMode="auto">
          <a:xfrm>
            <a:off x="838200" y="5257800"/>
            <a:ext cx="7467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/>
            <a:r>
              <a:rPr lang="en-US" altLang="en-US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Andy Woods</a:t>
            </a:r>
          </a:p>
          <a:p>
            <a:pPr eaLnBrk="1" hangingPunct="1"/>
            <a:r>
              <a:rPr lang="en-US" altLang="en-US"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Senior Pastor – Sugar Land Bible Church</a:t>
            </a:r>
          </a:p>
          <a:p>
            <a:pPr eaLnBrk="1" hangingPunct="1"/>
            <a:r>
              <a:rPr lang="en-US" altLang="en-US"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 – Chafer Theological Seminary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345" name="Group 217">
            <a:extLst>
              <a:ext uri="{FF2B5EF4-FFF2-40B4-BE49-F238E27FC236}">
                <a16:creationId xmlns:a16="http://schemas.microsoft.com/office/drawing/2014/main" id="{58C71DB7-3A8C-4E7D-8C1D-F5D27F4BB2FC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814888429"/>
              </p:ext>
            </p:extLst>
          </p:nvPr>
        </p:nvGraphicFramePr>
        <p:xfrm>
          <a:off x="76200" y="640195"/>
          <a:ext cx="8991601" cy="545569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016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7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4276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en-US" sz="3200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DESCRIPTION OF THE SEVEN CHURCHES</a:t>
                      </a:r>
                      <a:br>
                        <a:rPr lang="en-US" altLang="en-US" sz="3600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</a:br>
                      <a:r>
                        <a:rPr lang="en-US" altLang="en-US" sz="2800" kern="1200" dirty="0"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Revelation 2‒3</a:t>
                      </a:r>
                      <a:endParaRPr lang="en-US" sz="3200" kern="1200" dirty="0"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marT="45713" marB="45713" anchor="ctr" horzOverflow="overflow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820574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CHURCH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SCRIPTURE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Ephesus</a:t>
                      </a:r>
                    </a:p>
                  </a:txBody>
                  <a:tcPr marT="45713" marB="45713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2:1-7</a:t>
                      </a:r>
                    </a:p>
                  </a:txBody>
                  <a:tcPr marT="45713" marB="45713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Loveless</a:t>
                      </a:r>
                    </a:p>
                  </a:txBody>
                  <a:tcPr marT="45713" marB="45713" anchor="ctr" horzOverflow="overflow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Smyrna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2:8-11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Persecuted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Pergamum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2:12-17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Compromised I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Thyatira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2:18-29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Compromised II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Sardis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3:1-6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Dead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Philadelphia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3:7-13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Missionary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Laodicea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3:14-22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Man-centered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451193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345" name="Group 217">
            <a:extLst>
              <a:ext uri="{FF2B5EF4-FFF2-40B4-BE49-F238E27FC236}">
                <a16:creationId xmlns:a16="http://schemas.microsoft.com/office/drawing/2014/main" id="{58C71DB7-3A8C-4E7D-8C1D-F5D27F4BB2FC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732859098"/>
              </p:ext>
            </p:extLst>
          </p:nvPr>
        </p:nvGraphicFramePr>
        <p:xfrm>
          <a:off x="76200" y="640195"/>
          <a:ext cx="8991601" cy="545569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016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7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4276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en-US" sz="3200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DESCRIPTION OF THE SEVEN CHURCHES</a:t>
                      </a:r>
                      <a:br>
                        <a:rPr lang="en-US" altLang="en-US" sz="3600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</a:br>
                      <a:r>
                        <a:rPr lang="en-US" altLang="en-US" sz="2800" kern="1200" dirty="0"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Revelation 2‒3</a:t>
                      </a:r>
                      <a:endParaRPr lang="en-US" sz="3200" kern="1200" dirty="0"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marT="45713" marB="45713" anchor="ctr" horzOverflow="overflow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820574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CHURCH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SCRIPTURE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Ephesus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2:1-7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Loveless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Smyrna</a:t>
                      </a:r>
                    </a:p>
                  </a:txBody>
                  <a:tcPr marT="45713" marB="45713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2:8-11</a:t>
                      </a:r>
                    </a:p>
                  </a:txBody>
                  <a:tcPr marT="45713" marB="45713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Persecuted</a:t>
                      </a:r>
                    </a:p>
                  </a:txBody>
                  <a:tcPr marT="45713" marB="45713" anchor="ctr" horzOverflow="overflow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Pergamum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2:12-17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Compromised I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Thyatira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2:18-29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Compromised II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Sardis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3:1-6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Dead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Philadelphia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3:7-13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Missionary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Laodicea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3:14-22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Man-centered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07289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345" name="Group 217">
            <a:extLst>
              <a:ext uri="{FF2B5EF4-FFF2-40B4-BE49-F238E27FC236}">
                <a16:creationId xmlns:a16="http://schemas.microsoft.com/office/drawing/2014/main" id="{58C71DB7-3A8C-4E7D-8C1D-F5D27F4BB2FC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593304656"/>
              </p:ext>
            </p:extLst>
          </p:nvPr>
        </p:nvGraphicFramePr>
        <p:xfrm>
          <a:off x="76200" y="640195"/>
          <a:ext cx="8991601" cy="545569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016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7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4276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en-US" sz="3200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DESCRIPTION OF THE SEVEN CHURCHES</a:t>
                      </a:r>
                      <a:br>
                        <a:rPr lang="en-US" altLang="en-US" sz="3600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</a:br>
                      <a:r>
                        <a:rPr lang="en-US" altLang="en-US" sz="2800" b="0" kern="1200" dirty="0"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Revelation 2‒3</a:t>
                      </a:r>
                      <a:endParaRPr lang="en-US" sz="3200" b="0" kern="1200" dirty="0"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marT="45713" marB="45713" anchor="ctr" horzOverflow="overflow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820574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CHURCH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SCRIPTURE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Ephesus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2:1-7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Loveless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Smyrna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2:8-11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Persecuted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Pergamum</a:t>
                      </a:r>
                    </a:p>
                  </a:txBody>
                  <a:tcPr marT="45713" marB="45713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        </a:t>
                      </a:r>
                      <a:r>
                        <a:rPr kumimoji="0" lang="en-US" sz="28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2:12-17</a:t>
                      </a:r>
                    </a:p>
                  </a:txBody>
                  <a:tcPr marT="45713" marB="45713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Compromised I</a:t>
                      </a:r>
                    </a:p>
                  </a:txBody>
                  <a:tcPr marT="45713" marB="45713" anchor="ctr" horzOverflow="overflow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Thyatira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2:18-29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Compromised II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Sardis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3:1-6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Dead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Philadelphia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3:7-13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Missionary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Laodicea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3:14-22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Man-centered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869983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>
            <a:extLst>
              <a:ext uri="{FF2B5EF4-FFF2-40B4-BE49-F238E27FC236}">
                <a16:creationId xmlns:a16="http://schemas.microsoft.com/office/drawing/2014/main" id="{34180495-1E9D-4486-90C9-11689843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Pergamum </a:t>
            </a:r>
            <a:b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2:12-17</a:t>
            </a:r>
            <a:endParaRPr lang="en-US" altLang="en-US" sz="3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EBF073F9-147E-494D-918E-CE19EA0D0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71600"/>
            <a:ext cx="5638800" cy="53340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Destination (12a)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 of Christ (12b)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Commendation (13)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Rebuke (14-15)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Exhortation (16a)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 (16b)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Exhortation to listen (17a)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 to overcomers (17b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871E2D-4BF1-41B8-AE55-BC86692B0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1" y="1828800"/>
            <a:ext cx="3429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1054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>
            <a:extLst>
              <a:ext uri="{FF2B5EF4-FFF2-40B4-BE49-F238E27FC236}">
                <a16:creationId xmlns:a16="http://schemas.microsoft.com/office/drawing/2014/main" id="{34180495-1E9D-4486-90C9-11689843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Pergamum </a:t>
            </a:r>
            <a:b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2:12-17</a:t>
            </a:r>
            <a:endParaRPr lang="en-US" altLang="en-US" sz="3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EBF073F9-147E-494D-918E-CE19EA0D0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71600"/>
            <a:ext cx="5638800" cy="53340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Destination (12a)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 of Christ (12b)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Commendation (13)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Rebuke (14-15)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Exhortation (16a)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 (16b)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Exhortation to listen (17a)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 to overcomers (17b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3E799E-9A70-4BEF-ADEA-96818308D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1" y="1828800"/>
            <a:ext cx="3429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8392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BulloKr\AppData\Local\Microsoft\Windows\Temporary Internet Files\Content.IE5\PONOXAD0\MP900382922[1].jpg">
            <a:extLst>
              <a:ext uri="{FF2B5EF4-FFF2-40B4-BE49-F238E27FC236}">
                <a16:creationId xmlns:a16="http://schemas.microsoft.com/office/drawing/2014/main" id="{262D227C-7ABB-4FAE-81CF-0276FD57AB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00200" y="1143000"/>
            <a:ext cx="6335713" cy="4525963"/>
          </a:xfrm>
        </p:spPr>
      </p:pic>
      <p:pic>
        <p:nvPicPr>
          <p:cNvPr id="26627" name="Picture 2" descr="C:\Users\BulloKr\AppData\Local\Microsoft\Windows\Temporary Internet Files\Content.Outlook\N34490JH\image (2).jpg">
            <a:extLst>
              <a:ext uri="{FF2B5EF4-FFF2-40B4-BE49-F238E27FC236}">
                <a16:creationId xmlns:a16="http://schemas.microsoft.com/office/drawing/2014/main" id="{1D34D6F6-82FD-481C-8B43-412F426B3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90500"/>
            <a:ext cx="8382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7">
            <a:extLst>
              <a:ext uri="{FF2B5EF4-FFF2-40B4-BE49-F238E27FC236}">
                <a16:creationId xmlns:a16="http://schemas.microsoft.com/office/drawing/2014/main" id="{DC8996D7-A86C-4331-AE72-DE6BCD508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819400"/>
            <a:ext cx="1295400" cy="533400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53894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>
            <a:extLst>
              <a:ext uri="{FF2B5EF4-FFF2-40B4-BE49-F238E27FC236}">
                <a16:creationId xmlns:a16="http://schemas.microsoft.com/office/drawing/2014/main" id="{34180495-1E9D-4486-90C9-11689843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Pergamum </a:t>
            </a:r>
            <a:b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2:12-17</a:t>
            </a:r>
            <a:endParaRPr lang="en-US" altLang="en-US" sz="3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EBF073F9-147E-494D-918E-CE19EA0D0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71600"/>
            <a:ext cx="5638800" cy="53340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Destination (12a)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 of Christ (12b)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Commendation (13)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Rebuke (14-15)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Exhortation (16a)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 (16b)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Exhortation to listen (17a)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 to overcomers (17b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7B3622-1F08-4F42-9E18-95A4A130A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1" y="1828800"/>
            <a:ext cx="3429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36558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0E0FE7-1F01-496D-9609-00AA283204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36" y="685800"/>
            <a:ext cx="869052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11776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5D4F122-DA08-4837-9609-511AD60703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252376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</a:rPr>
              <a:t>2 Timothy 3:16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16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All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Scripture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is inspired by God and profitable for teaching, for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reproof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for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correction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for training in righteousness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US" alt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86AC19-6C2D-4F26-AADD-B374AF8750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6400" y="2743200"/>
            <a:ext cx="3251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9590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>
            <a:extLst>
              <a:ext uri="{FF2B5EF4-FFF2-40B4-BE49-F238E27FC236}">
                <a16:creationId xmlns:a16="http://schemas.microsoft.com/office/drawing/2014/main" id="{34180495-1E9D-4486-90C9-11689843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Pergamum </a:t>
            </a:r>
            <a:b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2:12-17</a:t>
            </a:r>
            <a:endParaRPr lang="en-US" altLang="en-US" sz="3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EBF073F9-147E-494D-918E-CE19EA0D0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71600"/>
            <a:ext cx="5638800" cy="53340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Destination (12a)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 of Christ (12b)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Commendation (13)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Rebuke (14-15)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Exhortation (16a)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 (16b)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Exhortation to listen (17a)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 to overcomers (17b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F936F3-F3CD-48B1-8907-2ED0FF4A6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1" y="1828800"/>
            <a:ext cx="3429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8666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759250C-D9FB-4D53-B5ED-00E8735F38D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Answering Ten Questions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9431B3B-AA75-4626-99D7-E5E9317D5C1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42900" y="1140643"/>
            <a:ext cx="8458200" cy="5412557"/>
          </a:xfrm>
        </p:spPr>
        <p:txBody>
          <a:bodyPr/>
          <a:lstStyle/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is the title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of Jesus Christ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Who wrote it?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John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Where was it written from?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Patmos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To Whom was it written?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Seven Churches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When was it written?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A.D. 95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How is it organized (outline)?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3 part outline 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How was it delivered</a:t>
            </a:r>
            <a:r>
              <a:rPr lang="en-US" sz="26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Seven steps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Why was it written?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Encouragement and holiness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is it about?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Jesus’ final victory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makes the book different?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OT relationship</a:t>
            </a:r>
          </a:p>
        </p:txBody>
      </p:sp>
      <p:pic>
        <p:nvPicPr>
          <p:cNvPr id="20484" name="Picture 2" descr="http://iconreader.files.wordpress.com/2010/08/12_johntheologian.jpg">
            <a:extLst>
              <a:ext uri="{FF2B5EF4-FFF2-40B4-BE49-F238E27FC236}">
                <a16:creationId xmlns:a16="http://schemas.microsoft.com/office/drawing/2014/main" id="{0547C1CB-0812-4713-970D-1CF9DCC9E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228601"/>
            <a:ext cx="1111827" cy="1389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3785524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2D699A13-E3BF-4E80-A7BA-5AE615F757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2100" y="228600"/>
            <a:ext cx="6019800" cy="1447800"/>
          </a:xfrm>
        </p:spPr>
        <p:txBody>
          <a:bodyPr/>
          <a:lstStyle/>
          <a:p>
            <a:pPr algn="ctr" eaLnBrk="1" hangingPunct="1"/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Names &amp; Titles Demonstrating Satan’s Post-Fall, Earthly Authority </a:t>
            </a:r>
            <a:b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(Job 1:7; 2:2; Luke 4:5-8; Rom. 8:19-22)</a:t>
            </a:r>
            <a:endParaRPr lang="en-US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Calibri" panose="020F0502020204030204" pitchFamily="34" charset="0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20A4117-02C0-435B-BA49-74ABF45830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14500" y="2057400"/>
            <a:ext cx="7353300" cy="4114800"/>
          </a:xfrm>
        </p:spPr>
        <p:txBody>
          <a:bodyPr/>
          <a:lstStyle/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Prince of this world (John 12:31; 14:30; 16:11)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God of this world (2 Cor. 4:4)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Prince and power of the air (Eph. 2:2)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Who the believer wrestles with (Eph. 6:12)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Roaring lion (1 Pet. 5:8)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Whole world lies in his power (1 John 5:19)</a:t>
            </a:r>
          </a:p>
        </p:txBody>
      </p:sp>
      <p:pic>
        <p:nvPicPr>
          <p:cNvPr id="28676" name="Picture 2" descr="https://encrypted-tbn2.gstatic.com/images?q=tbn:ANd9GcSBMfbzscRtRxzhQdk5QNPtl4JEhIIZ2ki1w7Rw4zlT093wbKclsg">
            <a:extLst>
              <a:ext uri="{FF2B5EF4-FFF2-40B4-BE49-F238E27FC236}">
                <a16:creationId xmlns:a16="http://schemas.microsoft.com/office/drawing/2014/main" id="{AD44DBCC-F00E-46BC-A785-7F30CBE59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700" y="2133600"/>
            <a:ext cx="142036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50161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596C6F-DFD1-4B4B-A4B8-F18E5994AD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34009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11:15</a:t>
            </a:r>
          </a:p>
          <a:p>
            <a:pPr algn="just"/>
            <a:r>
              <a:rPr lang="en-US" altLang="en-US" sz="3400" kern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15 </a:t>
            </a:r>
            <a:r>
              <a:rPr lang="en-US" altLang="en-US" sz="3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Then the seventh angel sounded; and there were loud voices in heaven, saying, ‘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kingdom of the world has become the kingdom of our Lord and of His Christ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; and He will reign forever and ever.’”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BFDBF1-9C78-48C0-A54D-ABCF96827A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9054" y="3429000"/>
            <a:ext cx="184589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24520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03C1F84-50F2-4AD7-A6C9-819D23EAC0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97038" y="228600"/>
            <a:ext cx="5749925" cy="762000"/>
          </a:xfrm>
        </p:spPr>
        <p:txBody>
          <a:bodyPr anchor="t"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Satan’s Progressive Defeat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03A2E33C-754B-4D69-A3F8-36AB0282C58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10385" y="1143000"/>
            <a:ext cx="7543800" cy="5105400"/>
          </a:xfrm>
        </p:spPr>
        <p:txBody>
          <a:bodyPr/>
          <a:lstStyle/>
          <a:p>
            <a:pPr marL="461963" indent="-461963" eaLnBrk="1" hangingPunct="1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Initial eviction from heaven (Isa 14:12-15; Ezek 28:12-17)</a:t>
            </a:r>
          </a:p>
          <a:p>
            <a:pPr marL="461963" indent="-461963" eaLnBrk="1" hangingPunct="1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Eden (Gen 3:15)</a:t>
            </a:r>
          </a:p>
          <a:p>
            <a:pPr marL="461963" indent="-461963" eaLnBrk="1" hangingPunct="1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Pre-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diluvian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world (1 Pet 3:19-20)</a:t>
            </a:r>
          </a:p>
          <a:p>
            <a:pPr marL="461963" indent="-461963" eaLnBrk="1" hangingPunct="1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Cross (John 12:31; 16:11; Col 2:15; Heb 2:14; 1 John 3:8)</a:t>
            </a:r>
          </a:p>
          <a:p>
            <a:pPr marL="461963" indent="-461963" eaLnBrk="1" hangingPunct="1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Mid point of the Tribulation (Rev 12:9)</a:t>
            </a:r>
          </a:p>
          <a:p>
            <a:pPr marL="461963" indent="-461963" eaLnBrk="1" hangingPunct="1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Beginning of millennium (Rev 20:2-3)</a:t>
            </a:r>
          </a:p>
          <a:p>
            <a:pPr marL="461963" indent="-461963" eaLnBrk="1" hangingPunct="1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 of millennium (Rev 20:10)</a:t>
            </a:r>
          </a:p>
        </p:txBody>
      </p:sp>
      <p:pic>
        <p:nvPicPr>
          <p:cNvPr id="58372" name="Picture 4">
            <a:extLst>
              <a:ext uri="{FF2B5EF4-FFF2-40B4-BE49-F238E27FC236}">
                <a16:creationId xmlns:a16="http://schemas.microsoft.com/office/drawing/2014/main" id="{CF819EE7-4BCF-49F9-B3FC-1401DC5E4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0902" y="1820069"/>
            <a:ext cx="1245424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67654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3. What Christ Commends in Pergamum</a:t>
            </a: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b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2:13)</a:t>
            </a:r>
            <a:endParaRPr lang="en-US" sz="3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747838" y="1600200"/>
            <a:ext cx="6481762" cy="2895600"/>
          </a:xfrm>
        </p:spPr>
        <p:txBody>
          <a:bodyPr/>
          <a:lstStyle/>
          <a:p>
            <a:pPr marL="687388" indent="-6873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Held fast to His name ‒ 13a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Did not deny His faith – 13b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Positive example of Antipas – 13c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CF97DD-3A7D-4F5E-994E-1BD602283D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5820" y="4038600"/>
            <a:ext cx="2352361" cy="242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91154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3. What Christ Commends in Pergamum</a:t>
            </a: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b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2:13)</a:t>
            </a:r>
            <a:endParaRPr lang="en-US" sz="3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747838" y="1600200"/>
            <a:ext cx="6481762" cy="2895600"/>
          </a:xfrm>
        </p:spPr>
        <p:txBody>
          <a:bodyPr/>
          <a:lstStyle/>
          <a:p>
            <a:pPr marL="687388" indent="-6873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Held fast to His name ‒ 13a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Did not deny His faith – 13b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Positive example of Antipas – 13c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CF97DD-3A7D-4F5E-994E-1BD602283D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5820" y="4038600"/>
            <a:ext cx="2352361" cy="242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2033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3. What Christ Commends in Pergamum</a:t>
            </a: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b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2:13)</a:t>
            </a:r>
            <a:endParaRPr lang="en-US" sz="3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747838" y="1600200"/>
            <a:ext cx="6481762" cy="2895600"/>
          </a:xfrm>
        </p:spPr>
        <p:txBody>
          <a:bodyPr/>
          <a:lstStyle/>
          <a:p>
            <a:pPr marL="687388" indent="-6873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Held fast to His name ‒ 13a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Did not deny His faith – 13b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Positive example of Antipas – 13c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CF97DD-3A7D-4F5E-994E-1BD602283D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5820" y="4038600"/>
            <a:ext cx="2352361" cy="242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87783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3. What Christ Commends in Pergamum</a:t>
            </a: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b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2:13)</a:t>
            </a:r>
            <a:endParaRPr lang="en-US" sz="3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747838" y="1600200"/>
            <a:ext cx="6862762" cy="2895600"/>
          </a:xfrm>
        </p:spPr>
        <p:txBody>
          <a:bodyPr/>
          <a:lstStyle/>
          <a:p>
            <a:pPr marL="687388" indent="-6873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Held fast to His name ‒ 13a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Did not deny His faith – 13b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Positive example of Antipas – 13c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CF97DD-3A7D-4F5E-994E-1BD602283D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5820" y="4038600"/>
            <a:ext cx="2352361" cy="242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4452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>
            <a:extLst>
              <a:ext uri="{FF2B5EF4-FFF2-40B4-BE49-F238E27FC236}">
                <a16:creationId xmlns:a16="http://schemas.microsoft.com/office/drawing/2014/main" id="{34180495-1E9D-4486-90C9-11689843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Pergamum </a:t>
            </a:r>
            <a:b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2:12-17</a:t>
            </a:r>
            <a:endParaRPr lang="en-US" altLang="en-US" sz="3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EBF073F9-147E-494D-918E-CE19EA0D0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71600"/>
            <a:ext cx="5638800" cy="53340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Destination (12a)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 of Christ (12b)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Commendation (13)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Rebuke (14-15)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Exhortation (16a)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 (16b)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Exhortation to listen (17a)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 to overcomers (17b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ABFB89-99CC-45A3-9461-9F3C73E12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1" y="1828800"/>
            <a:ext cx="3429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3621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4. What Christ Corrected in Pergamum</a:t>
            </a: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b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2:14-15)</a:t>
            </a:r>
            <a:endParaRPr lang="en-US" sz="3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446610" y="1600200"/>
            <a:ext cx="6250781" cy="19050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Teachings of Balaam ‒ 14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Teachings of the Nicolaitans – 15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260654-BA0A-4D8B-99CB-88B19CBAEC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0240" y="3886200"/>
            <a:ext cx="5303521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9128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4. What Christ Corrected in Pergamum</a:t>
            </a: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b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2:14-15)</a:t>
            </a:r>
            <a:endParaRPr lang="en-US" sz="3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446610" y="1600200"/>
            <a:ext cx="6250781" cy="19050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Teachings of Balaam ‒ 14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Teachings of the Nicolaitans – 15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260654-BA0A-4D8B-99CB-88B19CBAEC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0240" y="3886200"/>
            <a:ext cx="5303521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39542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Prologue (Rev. 1:1-8)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6324600" cy="5181600"/>
          </a:xfrm>
        </p:spPr>
        <p:txBody>
          <a:bodyPr/>
          <a:lstStyle/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Title (1a)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Chain of Communication (1b-2)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Blessing (3)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Author (4a)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Audience (4b)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Greeting (4c)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Source (4d-5a)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Subject (5b-8)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671A7B-F434-422D-9091-80388EEBA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0098" y="2514600"/>
            <a:ext cx="354530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2022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B3B903-3D83-4380-A407-5F4D6CBA5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52" y="95666"/>
            <a:ext cx="8838095" cy="6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851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228600"/>
            <a:ext cx="784860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Balaam's 7 Oracles Blessing Israel (23-24)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562600"/>
          </a:xfrm>
        </p:spPr>
        <p:txBody>
          <a:bodyPr/>
          <a:lstStyle/>
          <a:p>
            <a:pPr marL="457200" indent="-457200" algn="just">
              <a:spcBef>
                <a:spcPts val="0"/>
              </a:spcBef>
              <a:spcAft>
                <a:spcPts val="1600"/>
              </a:spcAft>
              <a:buSzPct val="100000"/>
              <a:buFont typeface="+mj-lt"/>
              <a:buAutoNum type="arabicParenR"/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First oracle (23:1-12), Balaam explained that God’s blessings upon Israel were irrevocable. </a:t>
            </a:r>
          </a:p>
          <a:p>
            <a:pPr marL="457200" indent="-457200" algn="just">
              <a:spcBef>
                <a:spcPts val="0"/>
              </a:spcBef>
              <a:spcAft>
                <a:spcPts val="1600"/>
              </a:spcAft>
              <a:buSzPct val="100000"/>
              <a:buFont typeface="+mj-lt"/>
              <a:buAutoNum type="arabicParenR"/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Second oracle (23:13-26), Balaam explained that the source of Israel’s blessing was her unique relationship to Yahweh</a:t>
            </a:r>
          </a:p>
          <a:p>
            <a:pPr marL="457200" indent="-457200" algn="just">
              <a:spcBef>
                <a:spcPts val="0"/>
              </a:spcBef>
              <a:spcAft>
                <a:spcPts val="1600"/>
              </a:spcAft>
              <a:buSzPct val="100000"/>
              <a:buFont typeface="+mj-lt"/>
              <a:buAutoNum type="arabicParenR"/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Third oracle (23:27–24:14), Balaam extolled Israel’s beauty.</a:t>
            </a:r>
          </a:p>
          <a:p>
            <a:pPr marL="457200" indent="-457200" algn="just">
              <a:spcBef>
                <a:spcPts val="0"/>
              </a:spcBef>
              <a:spcAft>
                <a:spcPts val="1600"/>
              </a:spcAft>
              <a:buSzPct val="100000"/>
              <a:buFont typeface="+mj-lt"/>
              <a:buAutoNum type="arabicParenR"/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Fourth oracle (24:15-19), Balaam explained that a future messianic deliverer (Gen 49:10) would spring forth and exercise dominion from Israel.</a:t>
            </a:r>
            <a:endParaRPr lang="en-US" altLang="en-US" sz="3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422023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4918075"/>
          </a:xfrm>
        </p:spPr>
        <p:txBody>
          <a:bodyPr/>
          <a:lstStyle/>
          <a:p>
            <a:pPr marL="457200" indent="-457200" algn="just">
              <a:spcBef>
                <a:spcPts val="0"/>
              </a:spcBef>
              <a:spcAft>
                <a:spcPts val="1600"/>
              </a:spcAft>
              <a:buSzPct val="100000"/>
              <a:buFont typeface="+mj-lt"/>
              <a:buAutoNum type="arabicPeriod" startAt="5"/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Fifth oracle (</a:t>
            </a: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Num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24:20) predicts Amalek’s destruction. Amalek was the first foe that Israel had to fight against after leaving Egypt (Exod 17).</a:t>
            </a:r>
          </a:p>
          <a:p>
            <a:pPr marL="457200" indent="-457200" algn="just">
              <a:spcBef>
                <a:spcPts val="0"/>
              </a:spcBef>
              <a:spcAft>
                <a:spcPts val="1600"/>
              </a:spcAft>
              <a:buSzPct val="100000"/>
              <a:buFont typeface="+mj-lt"/>
              <a:buAutoNum type="arabicPeriod" startAt="5"/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Sixth oracle (24:21-22) predicts the destruction of the Midianite group known as the Kenites as well as Assyria. </a:t>
            </a:r>
          </a:p>
          <a:p>
            <a:pPr marL="457200" indent="-457200" algn="just">
              <a:spcBef>
                <a:spcPts val="0"/>
              </a:spcBef>
              <a:spcAft>
                <a:spcPts val="1600"/>
              </a:spcAft>
              <a:buSzPct val="100000"/>
              <a:buFont typeface="+mj-lt"/>
              <a:buAutoNum type="arabicPeriod" startAt="5"/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nations of the seventh oracle are difficult to identify (24:23-24).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228600"/>
            <a:ext cx="784860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Balaam's 7 Oracles Blessing Israel (23-24)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5911916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228600"/>
            <a:ext cx="784860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Balaam's 7 Oracles Blessing Israel (23-24)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562600"/>
          </a:xfrm>
        </p:spPr>
        <p:txBody>
          <a:bodyPr/>
          <a:lstStyle/>
          <a:p>
            <a:pPr marL="457200" indent="-457200" algn="just">
              <a:spcBef>
                <a:spcPts val="0"/>
              </a:spcBef>
              <a:spcAft>
                <a:spcPts val="1600"/>
              </a:spcAft>
              <a:buSzPct val="100000"/>
              <a:buFont typeface="+mj-lt"/>
              <a:buAutoNum type="arabicParenR"/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First oracle (23:1-12), Balaam explained that God’s blessings upon Israel were irrevocable. </a:t>
            </a:r>
          </a:p>
          <a:p>
            <a:pPr marL="457200" indent="-457200" algn="just">
              <a:spcBef>
                <a:spcPts val="0"/>
              </a:spcBef>
              <a:spcAft>
                <a:spcPts val="1600"/>
              </a:spcAft>
              <a:buSzPct val="100000"/>
              <a:buFont typeface="+mj-lt"/>
              <a:buAutoNum type="arabicParenR"/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Second oracle (23:13-26), Balaam explained that the source of Israel’s blessing was her unique relationship to Yahweh</a:t>
            </a:r>
          </a:p>
          <a:p>
            <a:pPr marL="457200" indent="-457200" algn="just">
              <a:spcBef>
                <a:spcPts val="0"/>
              </a:spcBef>
              <a:spcAft>
                <a:spcPts val="1600"/>
              </a:spcAft>
              <a:buSzPct val="100000"/>
              <a:buFont typeface="+mj-lt"/>
              <a:buAutoNum type="arabicParenR"/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Third oracle (23:27–24:14), Balaam extolled Israel’s beauty.</a:t>
            </a:r>
          </a:p>
          <a:p>
            <a:pPr marL="457200" indent="-457200" algn="just">
              <a:spcBef>
                <a:spcPts val="0"/>
              </a:spcBef>
              <a:spcAft>
                <a:spcPts val="1600"/>
              </a:spcAft>
              <a:buSzPct val="100000"/>
              <a:buFont typeface="+mj-lt"/>
              <a:buAutoNum type="arabicParenR"/>
              <a:defRPr/>
            </a:pPr>
            <a:r>
              <a:rPr lang="en-US" alt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Fourth oracle (24:15-19), Balaam explained that a future messianic deliverer (Gen 49:10) would spring forth and exercise dominion from Israel</a:t>
            </a:r>
            <a:r>
              <a:rPr lang="en-US" altLang="en-US" sz="3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3489931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CD82D7-9560-4736-9599-08CFD87AF3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4514" name="Rectangle 1"/>
          <p:cNvSpPr>
            <a:spLocks noChangeArrowheads="1"/>
          </p:cNvSpPr>
          <p:nvPr/>
        </p:nvSpPr>
        <p:spPr bwMode="auto">
          <a:xfrm>
            <a:off x="0" y="0"/>
            <a:ext cx="91440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Numbers 24:17</a:t>
            </a:r>
          </a:p>
          <a:p>
            <a:pPr algn="just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 see him, but not now; I behold him, but not near;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 star shall come forth from Jacob, A scepter shall rise from Israel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And shall crush through the forehead of Moab, And tear down all the sons of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Sheth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309179663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4. What Christ Corrected in Pergamum</a:t>
            </a: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b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2:14-15)</a:t>
            </a:r>
            <a:endParaRPr lang="en-US" sz="3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446610" y="1600200"/>
            <a:ext cx="6250781" cy="19050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Teachings of Balaam ‒ 14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Teachings of the Nicolaitans – 15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260654-BA0A-4D8B-99CB-88B19CBAEC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0240" y="3886200"/>
            <a:ext cx="5303521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651511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BulloKr\AppData\Local\Microsoft\Windows\Temporary Internet Files\Content.IE5\PONOXAD0\MP900382922[1].jpg">
            <a:extLst>
              <a:ext uri="{FF2B5EF4-FFF2-40B4-BE49-F238E27FC236}">
                <a16:creationId xmlns:a16="http://schemas.microsoft.com/office/drawing/2014/main" id="{262D227C-7ABB-4FAE-81CF-0276FD57AB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00200" y="1143000"/>
            <a:ext cx="6335713" cy="4525963"/>
          </a:xfrm>
        </p:spPr>
      </p:pic>
      <p:pic>
        <p:nvPicPr>
          <p:cNvPr id="26627" name="Picture 2" descr="C:\Users\BulloKr\AppData\Local\Microsoft\Windows\Temporary Internet Files\Content.Outlook\N34490JH\image (2).jpg">
            <a:extLst>
              <a:ext uri="{FF2B5EF4-FFF2-40B4-BE49-F238E27FC236}">
                <a16:creationId xmlns:a16="http://schemas.microsoft.com/office/drawing/2014/main" id="{1D34D6F6-82FD-481C-8B43-412F426B3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90500"/>
            <a:ext cx="8382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7">
            <a:extLst>
              <a:ext uri="{FF2B5EF4-FFF2-40B4-BE49-F238E27FC236}">
                <a16:creationId xmlns:a16="http://schemas.microsoft.com/office/drawing/2014/main" id="{DC8996D7-A86C-4331-AE72-DE6BCD508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895600"/>
            <a:ext cx="1295400" cy="381000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id="{049EFFEF-38E3-404F-925D-071542916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256532"/>
            <a:ext cx="1295400" cy="381000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687736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953000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“There is a lot of disagreement about who these Nicolaitans were...Christ created a universal ‘holy priesthood’ (1 Peter 2:5) where every believer is a priest. The Nicolaitans attempted to re-create the hierarchy of the Old Testament priesthood. They sought to establish a priestly authority over laymen. The Greek word is derived from </a:t>
            </a:r>
            <a:r>
              <a:rPr lang="en-US" sz="2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Nike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meaning ‘victory’ and </a:t>
            </a:r>
            <a:r>
              <a:rPr lang="en-US" sz="2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Laos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meaning ‘people.’ </a:t>
            </a:r>
            <a:r>
              <a:rPr lang="en-US" sz="25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suggests a group of people who seek to elevate themselves into a special class of priesthood over other Christians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Jesus told us in 1 Timothy 2:5: ‘For there is one God and one mediator between God and man, the man Christ Jesus.’ </a:t>
            </a:r>
            <a:r>
              <a:rPr lang="en-US" sz="25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Such men sought the sole right to interpret the Scriptures for other Christians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Centuries later, after Emperor Constantine‘s conversion, this Nicolaitan heresy produced the Babylonian hierarchy of priests, leading to the spiritual “dark ages“ of the medieval period.”</a:t>
            </a:r>
          </a:p>
        </p:txBody>
      </p:sp>
      <p:sp>
        <p:nvSpPr>
          <p:cNvPr id="99331" name="TextBox 3"/>
          <p:cNvSpPr txBox="1">
            <a:spLocks noChangeArrowheads="1"/>
          </p:cNvSpPr>
          <p:nvPr/>
        </p:nvSpPr>
        <p:spPr bwMode="auto">
          <a:xfrm>
            <a:off x="1362075" y="228600"/>
            <a:ext cx="6419850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altLang="en-US" sz="3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Grant R. Jeffrey</a:t>
            </a:r>
          </a:p>
          <a:p>
            <a:pPr algn="ctr" eaLnBrk="1" hangingPunct="1"/>
            <a:r>
              <a:rPr lang="en-US" alt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Apocalypse: The Coming Judgment of the Nations, 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p. 72-73.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DAF84B-4E39-4672-A101-9EBC61F6CB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76200"/>
            <a:ext cx="15240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31745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>
            <a:extLst>
              <a:ext uri="{FF2B5EF4-FFF2-40B4-BE49-F238E27FC236}">
                <a16:creationId xmlns:a16="http://schemas.microsoft.com/office/drawing/2014/main" id="{34180495-1E9D-4486-90C9-11689843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Pergamum </a:t>
            </a:r>
            <a:b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2:12-17</a:t>
            </a:r>
            <a:endParaRPr lang="en-US" altLang="en-US" sz="3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EBF073F9-147E-494D-918E-CE19EA0D0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71600"/>
            <a:ext cx="5638800" cy="53340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Destination (12a)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 of Christ (12b)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Commendation (13)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Rebuke (14-15)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Exhortation (16a)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 (16b)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Exhortation to listen (17a)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 to overcomers (17b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84F1E8-A6E9-4869-A608-22202D0A5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1" y="1828800"/>
            <a:ext cx="3429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73314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321F26-7BC3-4354-AD50-FC0FA517FF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600200"/>
            <a:ext cx="6096001" cy="4572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E1375-9F6D-4FCB-B3CC-1DEAE2B6A2C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2400" y="1600200"/>
            <a:ext cx="6048375" cy="3810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Rev 2:16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 repent; or else I am coming to you quickly, and I will make war against them with the sword of My mouth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.”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7A8BB6E-F31C-4F9C-9AC8-D93B5F4CC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7950" y="1752600"/>
            <a:ext cx="2457450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99348" lon="1507634" rev="21296289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AADDCE2-8F2D-40D8-BAC5-35989DB11DB4}"/>
              </a:ext>
            </a:extLst>
          </p:cNvPr>
          <p:cNvSpPr txBox="1">
            <a:spLocks/>
          </p:cNvSpPr>
          <p:nvPr/>
        </p:nvSpPr>
        <p:spPr bwMode="auto">
          <a:xfrm>
            <a:off x="0" y="3048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5. So What? - Points of Application!</a:t>
            </a:r>
          </a:p>
        </p:txBody>
      </p:sp>
    </p:spTree>
    <p:extLst>
      <p:ext uri="{BB962C8B-B14F-4D97-AF65-F5344CB8AC3E}">
        <p14:creationId xmlns:p14="http://schemas.microsoft.com/office/powerpoint/2010/main" val="350163809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70F0BF-8E4A-4AE2-BCF8-7D7C7DC59A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31547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1:19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“Therefore write the things which you have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seen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and the things which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and the things which will take place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after these things [</a:t>
            </a:r>
            <a:r>
              <a:rPr lang="en-US" sz="3600" b="1" i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meta </a:t>
            </a:r>
            <a:r>
              <a:rPr lang="en-US" sz="3600" b="1" i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tauta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2729C2-27CE-4FCF-830E-BE1C62CFEC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9054" y="3429000"/>
            <a:ext cx="184589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73787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321F26-7BC3-4354-AD50-FC0FA517FF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600200"/>
            <a:ext cx="6096001" cy="4572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E1375-9F6D-4FCB-B3CC-1DEAE2B6A2C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2400" y="1600200"/>
            <a:ext cx="6048375" cy="3810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Rev 2:16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repent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or else I am coming to you quickly, and I will make war against them with the sword of My mouth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.”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7A8BB6E-F31C-4F9C-9AC8-D93B5F4CC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7950" y="1752600"/>
            <a:ext cx="2457450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99348" lon="1507634" rev="21296289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AADDCE2-8F2D-40D8-BAC5-35989DB11DB4}"/>
              </a:ext>
            </a:extLst>
          </p:cNvPr>
          <p:cNvSpPr txBox="1">
            <a:spLocks/>
          </p:cNvSpPr>
          <p:nvPr/>
        </p:nvSpPr>
        <p:spPr bwMode="auto">
          <a:xfrm>
            <a:off x="0" y="3048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5. So What? - Points of Application!</a:t>
            </a:r>
          </a:p>
        </p:txBody>
      </p:sp>
    </p:spTree>
    <p:extLst>
      <p:ext uri="{BB962C8B-B14F-4D97-AF65-F5344CB8AC3E}">
        <p14:creationId xmlns:p14="http://schemas.microsoft.com/office/powerpoint/2010/main" val="3618294264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2171700" y="304800"/>
            <a:ext cx="4800600" cy="1295400"/>
          </a:xfrm>
        </p:spPr>
        <p:txBody>
          <a:bodyPr/>
          <a:lstStyle/>
          <a:p>
            <a:pPr algn="ctr" eaLnBrk="1" hangingPunct="1">
              <a:spcAft>
                <a:spcPts val="1200"/>
              </a:spcAft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Lewis Sperry Chafer</a:t>
            </a:r>
            <a:b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vol. 7, Systematic Theology (Grand Rapids, MI: </a:t>
            </a:r>
            <a:r>
              <a:rPr lang="en-US" alt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Kregel</a:t>
            </a:r>
            <a:r>
              <a:rPr lang="en-US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Publications, 1993), 265-66.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4297363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[A] serious Arminian error respecting this doctrine occurs when </a:t>
            </a:r>
            <a:r>
              <a:rPr lang="en-US" altLang="en-US" sz="2800" b="1" i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repentance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added to faith or believing as a condition of salvation. It is true that repentance can very well be required as a condition of salvation, but then only because the change of mind which...has been involved when turning from every other confidence to the </a:t>
            </a:r>
            <a:r>
              <a:rPr lang="en-US" altLang="en-US" sz="2800" b="1" i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needful trust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Christ. Such turning about, of course, cannot be achieved without a change of mind. </a:t>
            </a:r>
          </a:p>
        </p:txBody>
      </p:sp>
      <p:pic>
        <p:nvPicPr>
          <p:cNvPr id="4" name="Picture 2" descr="http://t1.gstatic.com/images?q=tbn:ANd9GcQxv3vyi4YqgamHAJTIgWkNJkLqWWIuAG2pkecTpX67vjz6XE96Kw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778499" cy="109728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4876800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vital newness of mind is a part of believing, after all, and therefore it may be and is used as a </a:t>
            </a:r>
            <a:r>
              <a:rPr lang="en-US" altLang="en-US" sz="2800" b="1" i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synonym for believing</a:t>
            </a:r>
            <a:r>
              <a:rPr lang="en-US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times (cf. Acts 17:30; 20:21; 26:20; Rom. 2:4; 2Tim. 2:25; 2 Pet. 3:9). </a:t>
            </a:r>
            <a:r>
              <a:rPr lang="en-US" altLang="en-US" sz="2800" b="1" i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Repentance</a:t>
            </a:r>
            <a:r>
              <a:rPr lang="en-US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nevertheless cannot be added to believing as a condition of salvation, because upwards of 150 passages of Scripture condition salvation upon believing only (cf. John 3:16; Acts 16:31).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256207F-61CE-4FD7-AF3C-24BF5C8612D0}"/>
              </a:ext>
            </a:extLst>
          </p:cNvPr>
          <p:cNvSpPr txBox="1">
            <a:spLocks/>
          </p:cNvSpPr>
          <p:nvPr/>
        </p:nvSpPr>
        <p:spPr bwMode="auto">
          <a:xfrm>
            <a:off x="2171700" y="304800"/>
            <a:ext cx="4800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Aft>
                <a:spcPts val="1200"/>
              </a:spcAft>
              <a:defRPr/>
            </a:pPr>
            <a:r>
              <a:rPr lang="en-US" altLang="en-US" sz="3200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Lewis Sperry Chafer</a:t>
            </a:r>
            <a:br>
              <a:rPr lang="en-US" altLang="en-US" sz="3200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000" ker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vol. 7, Systematic Theology (Grand Rapids, MI: Kregel Publications, 1993), 265-66.</a:t>
            </a:r>
            <a:endParaRPr lang="en-US" altLang="en-US" sz="20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http://t1.gstatic.com/images?q=tbn:ANd9GcQxv3vyi4YqgamHAJTIgWkNJkLqWWIuAG2pkecTpX67vjz6XE96Kw">
            <a:extLst>
              <a:ext uri="{FF2B5EF4-FFF2-40B4-BE49-F238E27FC236}">
                <a16:creationId xmlns:a16="http://schemas.microsoft.com/office/drawing/2014/main" id="{2A53FC36-6A6E-4507-966F-C5AFB6BBE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778499" cy="109728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228600" y="1219240"/>
          <a:ext cx="8686800" cy="441952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573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0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3904"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en-US" sz="3600" dirty="0"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Three Tenses of Salvation</a:t>
                      </a:r>
                      <a:endParaRPr lang="en-US" sz="3600" dirty="0"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marT="45712" marB="45712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6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600" b="1" u="none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6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2547989958"/>
                  </a:ext>
                </a:extLst>
              </a:tr>
              <a:tr h="883904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Phase</a:t>
                      </a:r>
                      <a:endParaRPr lang="en-US" sz="26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Justification</a:t>
                      </a:r>
                      <a:endParaRPr lang="en-US" sz="26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none" dirty="0">
                          <a:latin typeface="Calibri" pitchFamily="34" charset="0"/>
                          <a:cs typeface="Calibri" pitchFamily="34" charset="0"/>
                        </a:rPr>
                        <a:t>Sanctification</a:t>
                      </a:r>
                      <a:endParaRPr lang="en-US" sz="2600" b="1" u="none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Glorification</a:t>
                      </a:r>
                      <a:endParaRPr lang="en-US" sz="26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3904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Tense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Past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none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Present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Future</a:t>
                      </a: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3904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Saved from sin’s: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Penalty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none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Power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Presence</a:t>
                      </a: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3904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Scripture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Eph 2:8-9; Titus 3:5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none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Philip 2:12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Rom 5:10</a:t>
                      </a: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240711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>
            <a:extLst>
              <a:ext uri="{FF2B5EF4-FFF2-40B4-BE49-F238E27FC236}">
                <a16:creationId xmlns:a16="http://schemas.microsoft.com/office/drawing/2014/main" id="{34180495-1E9D-4486-90C9-11689843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Pergamum </a:t>
            </a:r>
            <a:b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2:12-17</a:t>
            </a:r>
            <a:endParaRPr lang="en-US" altLang="en-US" sz="3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EBF073F9-147E-494D-918E-CE19EA0D0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71600"/>
            <a:ext cx="5638800" cy="53340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Destination (12a)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 of Christ (12b)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Commendation (13)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Rebuke (14-15)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Exhortation (16a)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 (16b)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Exhortation to listen (17a)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 to overcomers (17b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2B15FF-BA44-4793-BD9F-8F01FA740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1" y="1828800"/>
            <a:ext cx="3429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75846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321F26-7BC3-4354-AD50-FC0FA517FF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600200"/>
            <a:ext cx="6096001" cy="4572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E1375-9F6D-4FCB-B3CC-1DEAE2B6A2C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2400" y="1600200"/>
            <a:ext cx="6048375" cy="3810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Rev 2:16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 repent;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or else I am coming to you quickly, and I will make war against them with the sword of My mouth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.”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7A8BB6E-F31C-4F9C-9AC8-D93B5F4CC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7950" y="1752600"/>
            <a:ext cx="2457450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99348" lon="1507634" rev="21296289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AADDCE2-8F2D-40D8-BAC5-35989DB11DB4}"/>
              </a:ext>
            </a:extLst>
          </p:cNvPr>
          <p:cNvSpPr txBox="1">
            <a:spLocks/>
          </p:cNvSpPr>
          <p:nvPr/>
        </p:nvSpPr>
        <p:spPr bwMode="auto">
          <a:xfrm>
            <a:off x="0" y="3048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6. So What? - Points of Application!</a:t>
            </a:r>
          </a:p>
        </p:txBody>
      </p:sp>
    </p:spTree>
    <p:extLst>
      <p:ext uri="{BB962C8B-B14F-4D97-AF65-F5344CB8AC3E}">
        <p14:creationId xmlns:p14="http://schemas.microsoft.com/office/powerpoint/2010/main" val="2630767208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DAD9A7-EE3A-4321-AACB-8D8493C72D5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98659" name="Rectangle 1"/>
          <p:cNvSpPr>
            <a:spLocks noChangeArrowheads="1"/>
          </p:cNvSpPr>
          <p:nvPr/>
        </p:nvSpPr>
        <p:spPr bwMode="auto">
          <a:xfrm>
            <a:off x="0" y="0"/>
            <a:ext cx="9144000" cy="460126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John 10:27-29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alt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My sheep hear My voice, and I know them, and they follow Me; 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28 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and I give eternal life to them, and they will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never perish</a:t>
            </a:r>
            <a: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</a:t>
            </a:r>
            <a:r>
              <a:rPr lang="en-US" sz="3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[</a:t>
            </a:r>
            <a:r>
              <a:rPr lang="en-US" sz="3400" b="1" i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ou</a:t>
            </a:r>
            <a:r>
              <a:rPr lang="en-US" sz="3400" b="1" i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3400" b="1" i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mē</a:t>
            </a:r>
            <a:r>
              <a:rPr lang="en-US" sz="3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; </a:t>
            </a:r>
            <a:r>
              <a:rPr lang="en-US" sz="3400" b="1" i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aiōnia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]; and no one will snatch them out of My hand. 29 My Father, who has given them to Me, is greater than all; and</a:t>
            </a:r>
            <a: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no one is able to snatch </a:t>
            </a:r>
            <a:r>
              <a:rPr lang="en-US" sz="3400" b="1" i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them</a:t>
            </a:r>
            <a:r>
              <a:rPr lang="en-US" sz="3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out of the Father’s hand.”</a:t>
            </a:r>
            <a:endParaRPr lang="en-US" alt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321F26-7BC3-4354-AD50-FC0FA517FF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600200"/>
            <a:ext cx="6096001" cy="4572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E1375-9F6D-4FCB-B3CC-1DEAE2B6A2C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2400" y="1600200"/>
            <a:ext cx="6048375" cy="3810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Rev 2:16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 repent; or else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am coming to you quickly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I will make war against them with the sword of My mouth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”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7A8BB6E-F31C-4F9C-9AC8-D93B5F4CC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7950" y="1752600"/>
            <a:ext cx="2457450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99348" lon="1507634" rev="21296289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AADDCE2-8F2D-40D8-BAC5-35989DB11DB4}"/>
              </a:ext>
            </a:extLst>
          </p:cNvPr>
          <p:cNvSpPr txBox="1">
            <a:spLocks/>
          </p:cNvSpPr>
          <p:nvPr/>
        </p:nvSpPr>
        <p:spPr bwMode="auto">
          <a:xfrm>
            <a:off x="0" y="3048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6. So What? - Points of Application!</a:t>
            </a:r>
          </a:p>
        </p:txBody>
      </p:sp>
    </p:spTree>
    <p:extLst>
      <p:ext uri="{BB962C8B-B14F-4D97-AF65-F5344CB8AC3E}">
        <p14:creationId xmlns:p14="http://schemas.microsoft.com/office/powerpoint/2010/main" val="1786037925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321F26-7BC3-4354-AD50-FC0FA517FF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600200"/>
            <a:ext cx="6096001" cy="4572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E1375-9F6D-4FCB-B3CC-1DEAE2B6A2C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2400" y="1600200"/>
            <a:ext cx="6048375" cy="3810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Rev 2:16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 repent; or else I am coming to you quickly, and I will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war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against them with the sword of My mouth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”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7A8BB6E-F31C-4F9C-9AC8-D93B5F4CC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7950" y="1752600"/>
            <a:ext cx="2457450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99348" lon="1507634" rev="21296289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AADDCE2-8F2D-40D8-BAC5-35989DB11DB4}"/>
              </a:ext>
            </a:extLst>
          </p:cNvPr>
          <p:cNvSpPr txBox="1">
            <a:spLocks/>
          </p:cNvSpPr>
          <p:nvPr/>
        </p:nvSpPr>
        <p:spPr bwMode="auto">
          <a:xfrm>
            <a:off x="0" y="3048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6. So What? - Points of Application!</a:t>
            </a:r>
          </a:p>
        </p:txBody>
      </p:sp>
    </p:spTree>
    <p:extLst>
      <p:ext uri="{BB962C8B-B14F-4D97-AF65-F5344CB8AC3E}">
        <p14:creationId xmlns:p14="http://schemas.microsoft.com/office/powerpoint/2010/main" val="2407019603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321F26-7BC3-4354-AD50-FC0FA517FF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600200"/>
            <a:ext cx="6096001" cy="4572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E1375-9F6D-4FCB-B3CC-1DEAE2B6A2C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2400" y="1600200"/>
            <a:ext cx="6048375" cy="3810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Rev 2:16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 repent; or else I am coming to you quickly, and I will make war against them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 the sword of My mouth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”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7A8BB6E-F31C-4F9C-9AC8-D93B5F4CC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7950" y="1752600"/>
            <a:ext cx="2457450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99348" lon="1507634" rev="21296289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AADDCE2-8F2D-40D8-BAC5-35989DB11DB4}"/>
              </a:ext>
            </a:extLst>
          </p:cNvPr>
          <p:cNvSpPr txBox="1">
            <a:spLocks/>
          </p:cNvSpPr>
          <p:nvPr/>
        </p:nvSpPr>
        <p:spPr bwMode="auto">
          <a:xfrm>
            <a:off x="0" y="3048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6. So What? - Points of Application!</a:t>
            </a:r>
          </a:p>
        </p:txBody>
      </p:sp>
    </p:spTree>
    <p:extLst>
      <p:ext uri="{BB962C8B-B14F-4D97-AF65-F5344CB8AC3E}">
        <p14:creationId xmlns:p14="http://schemas.microsoft.com/office/powerpoint/2010/main" val="382646034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861B2-3AA4-4785-8D08-5A79AEEFD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650" y="1155414"/>
            <a:ext cx="7124700" cy="2502186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Seen (Chapter 1)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Are (Chapters 2–3)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After these things (Chapters 4–22)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C69577B-A544-44BC-863C-102817238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1:19</a:t>
            </a:r>
            <a:endParaRPr lang="en-US" altLang="en-US" sz="2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A477E6-0692-4CC4-94FD-7E5B5AE4C1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2931" y="3733800"/>
            <a:ext cx="265813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38537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D763D7-ECE2-439C-8678-FF3DAD949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285" y="509952"/>
            <a:ext cx="4571429" cy="58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27014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>
            <a:extLst>
              <a:ext uri="{FF2B5EF4-FFF2-40B4-BE49-F238E27FC236}">
                <a16:creationId xmlns:a16="http://schemas.microsoft.com/office/drawing/2014/main" id="{34180495-1E9D-4486-90C9-11689843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Pergamum </a:t>
            </a:r>
            <a:b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2:12-17</a:t>
            </a:r>
            <a:endParaRPr lang="en-US" altLang="en-US" sz="3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EBF073F9-147E-494D-918E-CE19EA0D0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71600"/>
            <a:ext cx="5638800" cy="53340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Destination (12a)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 of Christ (12b)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Commendation (13)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Rebuke (14-15)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Exhortation (16a)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 (16b)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Exhortation to listen (17a)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 to overcomers (17b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055A13-A4F6-49EC-A3A8-7F413BE13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1" y="1828800"/>
            <a:ext cx="3429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203413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E17567-4AAB-41C0-A82B-182C3774A7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38164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Deuteronomy 6:4-7</a:t>
            </a:r>
          </a:p>
          <a:p>
            <a:pPr algn="just"/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4 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Hear, O Israel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! The </a:t>
            </a:r>
            <a:r>
              <a:rPr lang="en-US" sz="32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Lord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is our God, the </a:t>
            </a:r>
            <a:r>
              <a:rPr lang="en-US" sz="32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Lord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is one!...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6 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These words, which I am commanding you today, shall be on your heart. 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7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You shall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teach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them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diligently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to your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sons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and shall talk of them when you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sit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in your house and when you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walk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by the way and when you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lie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down and when you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rise</a:t>
            </a:r>
            <a:r>
              <a:rPr lang="en-US" sz="3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up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      </a:t>
            </a:r>
          </a:p>
        </p:txBody>
      </p:sp>
    </p:spTree>
    <p:extLst>
      <p:ext uri="{BB962C8B-B14F-4D97-AF65-F5344CB8AC3E}">
        <p14:creationId xmlns:p14="http://schemas.microsoft.com/office/powerpoint/2010/main" val="173004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>
            <a:extLst>
              <a:ext uri="{FF2B5EF4-FFF2-40B4-BE49-F238E27FC236}">
                <a16:creationId xmlns:a16="http://schemas.microsoft.com/office/drawing/2014/main" id="{34180495-1E9D-4486-90C9-11689843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Pergamum </a:t>
            </a:r>
            <a:b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2:12-17</a:t>
            </a:r>
            <a:endParaRPr lang="en-US" altLang="en-US" sz="3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EBF073F9-147E-494D-918E-CE19EA0D0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71600"/>
            <a:ext cx="5638800" cy="53340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Destination (12a)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 of Christ (12b)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Commendation (13)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Rebuke (14-15)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Exhortation (16a)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 (16b)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Exhortation to listen (17a)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 to overcomers (17b)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EA905C-A94C-451A-B25A-FD5C831F8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1" y="1828800"/>
            <a:ext cx="3429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24526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E17567-4AAB-41C0-A82B-182C3774A7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283154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John 5:4-5</a:t>
            </a:r>
          </a:p>
          <a:p>
            <a:pPr algn="just"/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 whatever is 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born of God overcomes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the world; and this is the victory that has overcome the world—our faith.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Who is the one who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overcomes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the world, but he who 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believes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that Jesus is the Son of God?”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940E1E-1CB7-4BBD-9EA4-606D32C21C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9877" y="2819400"/>
            <a:ext cx="1884247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9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892" y="228600"/>
            <a:ext cx="8882217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901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8. Christ’s Promises to Overcomers in Pergamum </a:t>
            </a:r>
            <a:b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2:17)</a:t>
            </a:r>
            <a:endParaRPr lang="en-US" sz="3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321719" y="1600200"/>
            <a:ext cx="4500562" cy="2286000"/>
          </a:xfrm>
        </p:spPr>
        <p:txBody>
          <a:bodyPr/>
          <a:lstStyle/>
          <a:p>
            <a:pPr marL="687388" indent="-6873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Hidden Manna ‒ 17a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White Stone – 17b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New Name – 17c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CF97DD-3A7D-4F5E-994E-1BD602283D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5820" y="4038600"/>
            <a:ext cx="2352361" cy="242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81172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8. Christ’s Promises to Overcomers in Pergamum </a:t>
            </a:r>
            <a:b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2:17)</a:t>
            </a:r>
            <a:endParaRPr lang="en-US" sz="3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321719" y="1600200"/>
            <a:ext cx="4500562" cy="2286000"/>
          </a:xfrm>
        </p:spPr>
        <p:txBody>
          <a:bodyPr/>
          <a:lstStyle/>
          <a:p>
            <a:pPr marL="687388" indent="-6873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Hidden Manna ‒ 17a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White Stone – 17b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New Name – 17c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CF97DD-3A7D-4F5E-994E-1BD602283D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5820" y="4038600"/>
            <a:ext cx="2352361" cy="242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19419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B3B903-3D83-4380-A407-5F4D6CBA5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52" y="95666"/>
            <a:ext cx="8838095" cy="6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80657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8. Christ’s Promises to Overcomers in Pergamum </a:t>
            </a:r>
            <a:b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2:17)</a:t>
            </a:r>
            <a:endParaRPr lang="en-US" sz="3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321719" y="1600200"/>
            <a:ext cx="4500562" cy="2286000"/>
          </a:xfrm>
        </p:spPr>
        <p:txBody>
          <a:bodyPr/>
          <a:lstStyle/>
          <a:p>
            <a:pPr marL="687388" indent="-6873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Hidden Manna ‒ 17a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White Stone – 17b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New Name – 17c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CF97DD-3A7D-4F5E-994E-1BD602283D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5820" y="4038600"/>
            <a:ext cx="2352361" cy="242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8677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861B2-3AA4-4785-8D08-5A79AEEFD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650" y="1155414"/>
            <a:ext cx="7124700" cy="2502186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Seen (Chapter 1)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Are (Chapters 2–3)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After these things (Chapters 4–22)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C69577B-A544-44BC-863C-102817238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1:19</a:t>
            </a:r>
            <a:endParaRPr lang="en-US" altLang="en-US" sz="2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A477E6-0692-4CC4-94FD-7E5B5AE4C1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2931" y="3733800"/>
            <a:ext cx="265813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60219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8. Christ’s Promises to Overcomers in Pergamum </a:t>
            </a:r>
            <a:b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2:17)</a:t>
            </a:r>
            <a:endParaRPr lang="en-US" sz="3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321719" y="1600200"/>
            <a:ext cx="4500562" cy="2286000"/>
          </a:xfrm>
        </p:spPr>
        <p:txBody>
          <a:bodyPr/>
          <a:lstStyle/>
          <a:p>
            <a:pPr marL="687388" indent="-6873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Hidden Manna ‒ 17a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White Stone – 17b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New Name – 17c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CF97DD-3A7D-4F5E-994E-1BD602283D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5820" y="4038600"/>
            <a:ext cx="2352361" cy="242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70479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Conclusion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>
            <a:extLst>
              <a:ext uri="{FF2B5EF4-FFF2-40B4-BE49-F238E27FC236}">
                <a16:creationId xmlns:a16="http://schemas.microsoft.com/office/drawing/2014/main" id="{34180495-1E9D-4486-90C9-11689843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Pergamum </a:t>
            </a:r>
            <a:b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2:12-17</a:t>
            </a:r>
            <a:endParaRPr lang="en-US" altLang="en-US" sz="3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EBF073F9-147E-494D-918E-CE19EA0D0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71600"/>
            <a:ext cx="5638800" cy="53340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Destination (12a)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 of Christ (12b)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Commendation (13)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Rebuke (14-15)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Exhortation (16a)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 (16b)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Exhortation to listen (17a)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 to overcomers (17b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270505-94FA-460E-97EA-037BBC6F2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1" y="1828800"/>
            <a:ext cx="3429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21146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0100" y="3429000"/>
            <a:ext cx="754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“The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bless you and keep you;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make his face shine on you and be gracious to you;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turn his face toward you and give you peace.” (NIV)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80A0FF-365B-4E3B-8121-89E750C511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6789" y="533400"/>
            <a:ext cx="507042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3108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BulloKr\AppData\Local\Microsoft\Windows\Temporary Internet Files\Content.IE5\PONOXAD0\MP900382922[1].jpg">
            <a:extLst>
              <a:ext uri="{FF2B5EF4-FFF2-40B4-BE49-F238E27FC236}">
                <a16:creationId xmlns:a16="http://schemas.microsoft.com/office/drawing/2014/main" id="{262D227C-7ABB-4FAE-81CF-0276FD57AB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00200" y="1143000"/>
            <a:ext cx="6335713" cy="4525963"/>
          </a:xfrm>
        </p:spPr>
      </p:pic>
      <p:pic>
        <p:nvPicPr>
          <p:cNvPr id="26627" name="Picture 2" descr="C:\Users\BulloKr\AppData\Local\Microsoft\Windows\Temporary Internet Files\Content.Outlook\N34490JH\image (2).jpg">
            <a:extLst>
              <a:ext uri="{FF2B5EF4-FFF2-40B4-BE49-F238E27FC236}">
                <a16:creationId xmlns:a16="http://schemas.microsoft.com/office/drawing/2014/main" id="{1D34D6F6-82FD-481C-8B43-412F426B3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90500"/>
            <a:ext cx="8382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7">
            <a:extLst>
              <a:ext uri="{FF2B5EF4-FFF2-40B4-BE49-F238E27FC236}">
                <a16:creationId xmlns:a16="http://schemas.microsoft.com/office/drawing/2014/main" id="{DC8996D7-A86C-4331-AE72-DE6BCD508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648200"/>
            <a:ext cx="2286000" cy="1143000"/>
          </a:xfrm>
          <a:prstGeom prst="ellips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72494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345" name="Group 217">
            <a:extLst>
              <a:ext uri="{FF2B5EF4-FFF2-40B4-BE49-F238E27FC236}">
                <a16:creationId xmlns:a16="http://schemas.microsoft.com/office/drawing/2014/main" id="{58C71DB7-3A8C-4E7D-8C1D-F5D27F4BB2FC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070784346"/>
              </p:ext>
            </p:extLst>
          </p:nvPr>
        </p:nvGraphicFramePr>
        <p:xfrm>
          <a:off x="76200" y="640195"/>
          <a:ext cx="8991601" cy="545569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016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7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4276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en-US" sz="3200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DESCRIPTION OF THE SEVEN CHURCHES</a:t>
                      </a:r>
                      <a:br>
                        <a:rPr lang="en-US" altLang="en-US" sz="3600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</a:br>
                      <a:r>
                        <a:rPr lang="en-US" altLang="en-US" sz="2800" b="0" kern="1200" dirty="0"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Revelation 2‒3</a:t>
                      </a:r>
                      <a:endParaRPr lang="en-US" sz="3200" b="0" kern="1200" dirty="0"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marT="45713" marB="45713" anchor="ctr" horzOverflow="overflow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820574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CHURCH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SCRIPTURE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Ephesus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2:1-7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Loveless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Smyrna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2:8-11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Persecuted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Pergamum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2:12-17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Compromised I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Thyatira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2:18-29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Compromised II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Sardis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3:1-6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Dead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Philadelphia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3:7-13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Missionary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Laodicea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3:14-22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Man-centered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375540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>
            <a:extLst>
              <a:ext uri="{FF2B5EF4-FFF2-40B4-BE49-F238E27FC236}">
                <a16:creationId xmlns:a16="http://schemas.microsoft.com/office/drawing/2014/main" id="{34180495-1E9D-4486-90C9-11689843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36537"/>
            <a:ext cx="7772400" cy="906463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Pattern of the Letters in Revelation 2–3</a:t>
            </a:r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EBF073F9-147E-494D-918E-CE19EA0D0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6934200" cy="4983163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Destination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 of Christ (Rev. 1)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Commendation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Rebuke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Exhortation to change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Exhortation to listen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 to overcomers (Rev. 21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–22)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C071DF-B81E-4BEC-B0F3-FD35396426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1933883"/>
            <a:ext cx="2583418" cy="3200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14815</TotalTime>
  <Words>1934</Words>
  <Application>Microsoft Office PowerPoint</Application>
  <PresentationFormat>On-screen Show (4:3)</PresentationFormat>
  <Paragraphs>402</Paragraphs>
  <Slides>63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8" baseType="lpstr">
      <vt:lpstr>Arial</vt:lpstr>
      <vt:lpstr>Calibri</vt:lpstr>
      <vt:lpstr>Times New Roman</vt:lpstr>
      <vt:lpstr>Wingdings</vt:lpstr>
      <vt:lpstr>Azure</vt:lpstr>
      <vt:lpstr>PowerPoint Presentation</vt:lpstr>
      <vt:lpstr>Answering Ten Questions</vt:lpstr>
      <vt:lpstr>Prologue (Rev. 1:1-8)</vt:lpstr>
      <vt:lpstr>PowerPoint Presentation</vt:lpstr>
      <vt:lpstr>Revelation 1:19</vt:lpstr>
      <vt:lpstr>Revelation 1:19</vt:lpstr>
      <vt:lpstr>PowerPoint Presentation</vt:lpstr>
      <vt:lpstr>PowerPoint Presentation</vt:lpstr>
      <vt:lpstr>Pattern of the Letters in Revelation 2–3</vt:lpstr>
      <vt:lpstr>PowerPoint Presentation</vt:lpstr>
      <vt:lpstr>PowerPoint Presentation</vt:lpstr>
      <vt:lpstr>PowerPoint Presentation</vt:lpstr>
      <vt:lpstr>Pergamum  Revelation 2:12-17</vt:lpstr>
      <vt:lpstr>Pergamum  Revelation 2:12-17</vt:lpstr>
      <vt:lpstr>PowerPoint Presentation</vt:lpstr>
      <vt:lpstr>Pergamum  Revelation 2:12-17</vt:lpstr>
      <vt:lpstr>PowerPoint Presentation</vt:lpstr>
      <vt:lpstr>PowerPoint Presentation</vt:lpstr>
      <vt:lpstr>Pergamum  Revelation 2:12-17</vt:lpstr>
      <vt:lpstr>Names &amp; Titles Demonstrating Satan’s Post-Fall, Earthly Authority  (Job 1:7; 2:2; Luke 4:5-8; Rom. 8:19-22)</vt:lpstr>
      <vt:lpstr>PowerPoint Presentation</vt:lpstr>
      <vt:lpstr>Satan’s Progressive Defeat</vt:lpstr>
      <vt:lpstr>3. What Christ Commends in Pergamum  (Rev. 2:13)</vt:lpstr>
      <vt:lpstr>3. What Christ Commends in Pergamum  (Rev. 2:13)</vt:lpstr>
      <vt:lpstr>3. What Christ Commends in Pergamum  (Rev. 2:13)</vt:lpstr>
      <vt:lpstr>3. What Christ Commends in Pergamum  (Rev. 2:13)</vt:lpstr>
      <vt:lpstr>Pergamum  Revelation 2:12-17</vt:lpstr>
      <vt:lpstr>4. What Christ Corrected in Pergamum  (Rev. 2:14-15)</vt:lpstr>
      <vt:lpstr>4. What Christ Corrected in Pergamum  (Rev. 2:14-15)</vt:lpstr>
      <vt:lpstr>PowerPoint Presentation</vt:lpstr>
      <vt:lpstr>Balaam's 7 Oracles Blessing Israel (23-24) </vt:lpstr>
      <vt:lpstr>Balaam's 7 Oracles Blessing Israel (23-24) </vt:lpstr>
      <vt:lpstr>Balaam's 7 Oracles Blessing Israel (23-24) </vt:lpstr>
      <vt:lpstr>PowerPoint Presentation</vt:lpstr>
      <vt:lpstr>4. What Christ Corrected in Pergamum  (Rev. 2:14-15)</vt:lpstr>
      <vt:lpstr>PowerPoint Presentation</vt:lpstr>
      <vt:lpstr>PowerPoint Presentation</vt:lpstr>
      <vt:lpstr>Pergamum  Revelation 2:12-17</vt:lpstr>
      <vt:lpstr>PowerPoint Presentation</vt:lpstr>
      <vt:lpstr>PowerPoint Presentation</vt:lpstr>
      <vt:lpstr>Lewis Sperry Chafer vol. 7, Systematic Theology (Grand Rapids, MI: Kregel Publications, 1993), 265-66.</vt:lpstr>
      <vt:lpstr>PowerPoint Presentation</vt:lpstr>
      <vt:lpstr>PowerPoint Presentation</vt:lpstr>
      <vt:lpstr>Pergamum  Revelation 2:12-17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Pergamum  Revelation 2:12-17</vt:lpstr>
      <vt:lpstr>PowerPoint Presentation</vt:lpstr>
      <vt:lpstr>Pergamum  Revelation 2:12-17</vt:lpstr>
      <vt:lpstr>PowerPoint Presentation</vt:lpstr>
      <vt:lpstr>PowerPoint Presentation</vt:lpstr>
      <vt:lpstr>8. Christ’s Promises to Overcomers in Pergamum  (Rev. 2:17)</vt:lpstr>
      <vt:lpstr>8. Christ’s Promises to Overcomers in Pergamum  (Rev. 2:17)</vt:lpstr>
      <vt:lpstr>PowerPoint Presentation</vt:lpstr>
      <vt:lpstr>8. Christ’s Promises to Overcomers in Pergamum  (Rev. 2:17)</vt:lpstr>
      <vt:lpstr>8. Christ’s Promises to Overcomers in Pergamum  (Rev. 2:17)</vt:lpstr>
      <vt:lpstr>Conclusion</vt:lpstr>
      <vt:lpstr>Pergamum  Revelation 2:12-17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06 Revelation 2v1-7</dc:title>
  <dc:subject>Revelation</dc:subject>
  <dc:creator>A. Woods</dc:creator>
  <dc:description>Modified by Jim McGowan</dc:description>
  <cp:lastModifiedBy>anne woods</cp:lastModifiedBy>
  <cp:revision>1580</cp:revision>
  <cp:lastPrinted>2018-07-08T14:38:51Z</cp:lastPrinted>
  <dcterms:created xsi:type="dcterms:W3CDTF">2009-03-17T12:21:13Z</dcterms:created>
  <dcterms:modified xsi:type="dcterms:W3CDTF">2018-07-29T12:14:39Z</dcterms:modified>
</cp:coreProperties>
</file>