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67" r:id="rId2"/>
    <p:sldId id="963" r:id="rId3"/>
    <p:sldId id="3944" r:id="rId4"/>
    <p:sldId id="3860" r:id="rId5"/>
    <p:sldId id="3960" r:id="rId6"/>
    <p:sldId id="4239" r:id="rId7"/>
    <p:sldId id="492" r:id="rId8"/>
    <p:sldId id="4161" r:id="rId9"/>
    <p:sldId id="538" r:id="rId10"/>
    <p:sldId id="4193" r:id="rId11"/>
    <p:sldId id="4214" r:id="rId12"/>
    <p:sldId id="4162" r:id="rId13"/>
    <p:sldId id="4215" r:id="rId14"/>
    <p:sldId id="4163" r:id="rId15"/>
    <p:sldId id="4216" r:id="rId16"/>
    <p:sldId id="4152" r:id="rId17"/>
    <p:sldId id="4231" r:id="rId18"/>
    <p:sldId id="4237" r:id="rId19"/>
    <p:sldId id="4238" r:id="rId20"/>
    <p:sldId id="1309" r:id="rId21"/>
    <p:sldId id="4234" r:id="rId22"/>
    <p:sldId id="948" r:id="rId23"/>
    <p:sldId id="4217" r:id="rId24"/>
    <p:sldId id="3980" r:id="rId25"/>
    <p:sldId id="4218" r:id="rId26"/>
    <p:sldId id="1102" r:id="rId27"/>
    <p:sldId id="4219" r:id="rId28"/>
    <p:sldId id="813" r:id="rId29"/>
    <p:sldId id="812" r:id="rId30"/>
    <p:sldId id="4220" r:id="rId31"/>
    <p:sldId id="818" r:id="rId32"/>
    <p:sldId id="815" r:id="rId33"/>
    <p:sldId id="816" r:id="rId34"/>
    <p:sldId id="817" r:id="rId35"/>
    <p:sldId id="819" r:id="rId36"/>
    <p:sldId id="4221" r:id="rId37"/>
    <p:sldId id="4222" r:id="rId38"/>
    <p:sldId id="4226" r:id="rId39"/>
    <p:sldId id="4227" r:id="rId40"/>
    <p:sldId id="2917" r:id="rId41"/>
    <p:sldId id="2187" r:id="rId42"/>
    <p:sldId id="4228" r:id="rId43"/>
    <p:sldId id="4229" r:id="rId44"/>
    <p:sldId id="4223" r:id="rId45"/>
    <p:sldId id="4230" r:id="rId46"/>
    <p:sldId id="4235" r:id="rId47"/>
    <p:sldId id="960" r:id="rId48"/>
    <p:sldId id="2873" r:id="rId49"/>
    <p:sldId id="3878" r:id="rId50"/>
    <p:sldId id="4224" r:id="rId51"/>
    <p:sldId id="4192" r:id="rId52"/>
    <p:sldId id="4225" r:id="rId53"/>
    <p:sldId id="4213" r:id="rId54"/>
    <p:sldId id="4180" r:id="rId55"/>
    <p:sldId id="263" r:id="rId56"/>
    <p:sldId id="4183" r:id="rId57"/>
    <p:sldId id="2248" r:id="rId58"/>
    <p:sldId id="4236" r:id="rId59"/>
    <p:sldId id="3488"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A50021"/>
    <a:srgbClr val="0000CC"/>
    <a:srgbClr val="000066"/>
    <a:srgbClr val="33CC33"/>
    <a:srgbClr val="FF00FF"/>
    <a:srgbClr val="CCCCFF"/>
    <a:srgbClr val="0000FF"/>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1654" autoAdjust="0"/>
  </p:normalViewPr>
  <p:slideViewPr>
    <p:cSldViewPr>
      <p:cViewPr varScale="1">
        <p:scale>
          <a:sx n="101" d="100"/>
          <a:sy n="101" d="100"/>
        </p:scale>
        <p:origin x="17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7/20/2018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7/20/2018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55F2EEBD-C6F5-4EB9-A959-F2872AB3B627}" type="datetime1">
              <a:rPr lang="en-US" smtClean="0"/>
              <a:t>7/20/2018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9</a:t>
            </a:fld>
            <a:endParaRPr lang="en-US" altLang="en-US" dirty="0"/>
          </a:p>
        </p:txBody>
      </p:sp>
    </p:spTree>
    <p:extLst>
      <p:ext uri="{BB962C8B-B14F-4D97-AF65-F5344CB8AC3E}">
        <p14:creationId xmlns:p14="http://schemas.microsoft.com/office/powerpoint/2010/main" val="341966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7/20/2018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44</a:t>
            </a:fld>
            <a:endParaRPr lang="en-US" altLang="en-US" dirty="0"/>
          </a:p>
        </p:txBody>
      </p:sp>
    </p:spTree>
    <p:extLst>
      <p:ext uri="{BB962C8B-B14F-4D97-AF65-F5344CB8AC3E}">
        <p14:creationId xmlns:p14="http://schemas.microsoft.com/office/powerpoint/2010/main" val="143913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7/20/2018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50</a:t>
            </a:fld>
            <a:endParaRPr lang="en-US" altLang="en-US" dirty="0"/>
          </a:p>
        </p:txBody>
      </p:sp>
    </p:spTree>
    <p:extLst>
      <p:ext uri="{BB962C8B-B14F-4D97-AF65-F5344CB8AC3E}">
        <p14:creationId xmlns:p14="http://schemas.microsoft.com/office/powerpoint/2010/main" val="393558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7/20/2018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52</a:t>
            </a:fld>
            <a:endParaRPr lang="en-US" altLang="en-US" dirty="0"/>
          </a:p>
        </p:txBody>
      </p:sp>
    </p:spTree>
    <p:extLst>
      <p:ext uri="{BB962C8B-B14F-4D97-AF65-F5344CB8AC3E}">
        <p14:creationId xmlns:p14="http://schemas.microsoft.com/office/powerpoint/2010/main" val="186847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7/20/2018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58</a:t>
            </a:fld>
            <a:endParaRPr lang="en-US" altLang="en-US" dirty="0"/>
          </a:p>
        </p:txBody>
      </p:sp>
    </p:spTree>
    <p:extLst>
      <p:ext uri="{BB962C8B-B14F-4D97-AF65-F5344CB8AC3E}">
        <p14:creationId xmlns:p14="http://schemas.microsoft.com/office/powerpoint/2010/main" val="180287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7/20/2018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12</a:t>
            </a:fld>
            <a:endParaRPr lang="en-US" altLang="en-US" dirty="0"/>
          </a:p>
        </p:txBody>
      </p:sp>
    </p:spTree>
    <p:extLst>
      <p:ext uri="{BB962C8B-B14F-4D97-AF65-F5344CB8AC3E}">
        <p14:creationId xmlns:p14="http://schemas.microsoft.com/office/powerpoint/2010/main" val="218395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7/20/2018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13</a:t>
            </a:fld>
            <a:endParaRPr lang="en-US" altLang="en-US" dirty="0"/>
          </a:p>
        </p:txBody>
      </p:sp>
    </p:spTree>
    <p:extLst>
      <p:ext uri="{BB962C8B-B14F-4D97-AF65-F5344CB8AC3E}">
        <p14:creationId xmlns:p14="http://schemas.microsoft.com/office/powerpoint/2010/main" val="270939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7/20/2018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15</a:t>
            </a:fld>
            <a:endParaRPr lang="en-US" altLang="en-US" dirty="0"/>
          </a:p>
        </p:txBody>
      </p:sp>
    </p:spTree>
    <p:extLst>
      <p:ext uri="{BB962C8B-B14F-4D97-AF65-F5344CB8AC3E}">
        <p14:creationId xmlns:p14="http://schemas.microsoft.com/office/powerpoint/2010/main" val="357293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300" smtClean="0"/>
              <a:pPr/>
              <a:t>20</a:t>
            </a:fld>
            <a:endParaRPr lang="en-US" altLang="en-US" sz="1300"/>
          </a:p>
        </p:txBody>
      </p:sp>
    </p:spTree>
    <p:extLst>
      <p:ext uri="{BB962C8B-B14F-4D97-AF65-F5344CB8AC3E}">
        <p14:creationId xmlns:p14="http://schemas.microsoft.com/office/powerpoint/2010/main" val="21814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300" smtClean="0"/>
              <a:pPr/>
              <a:t>21</a:t>
            </a:fld>
            <a:endParaRPr lang="en-US" altLang="en-US" sz="1300"/>
          </a:p>
        </p:txBody>
      </p:sp>
    </p:spTree>
    <p:extLst>
      <p:ext uri="{BB962C8B-B14F-4D97-AF65-F5344CB8AC3E}">
        <p14:creationId xmlns:p14="http://schemas.microsoft.com/office/powerpoint/2010/main" val="315984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7/20/2018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23</a:t>
            </a:fld>
            <a:endParaRPr lang="en-US" altLang="en-US" dirty="0"/>
          </a:p>
        </p:txBody>
      </p:sp>
    </p:spTree>
    <p:extLst>
      <p:ext uri="{BB962C8B-B14F-4D97-AF65-F5344CB8AC3E}">
        <p14:creationId xmlns:p14="http://schemas.microsoft.com/office/powerpoint/2010/main" val="25396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7/20/2018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36</a:t>
            </a:fld>
            <a:endParaRPr lang="en-US" altLang="en-US" dirty="0"/>
          </a:p>
        </p:txBody>
      </p:sp>
    </p:spTree>
    <p:extLst>
      <p:ext uri="{BB962C8B-B14F-4D97-AF65-F5344CB8AC3E}">
        <p14:creationId xmlns:p14="http://schemas.microsoft.com/office/powerpoint/2010/main" val="179833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7/20/2018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37</a:t>
            </a:fld>
            <a:endParaRPr lang="en-US" altLang="en-US" dirty="0"/>
          </a:p>
        </p:txBody>
      </p:sp>
    </p:spTree>
    <p:extLst>
      <p:ext uri="{BB962C8B-B14F-4D97-AF65-F5344CB8AC3E}">
        <p14:creationId xmlns:p14="http://schemas.microsoft.com/office/powerpoint/2010/main" val="84387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7/20/2018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553291602"/>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solidFill>
                      <a:srgbClr val="FFFFCC"/>
                    </a:solidFill>
                  </a:tcPr>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II</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5119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149744757"/>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2:8-11</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solidFill>
                      <a:srgbClr val="FFFFCC"/>
                    </a:solidFill>
                  </a:tcPr>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II</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910728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Smyrna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2:8-11</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638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(10a-c)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(10d)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(11a)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(11b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5083C52D-9D2A-4478-9E03-EDE049795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25501105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Smyrna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2:8-11</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638800" cy="5334000"/>
          </a:xfrm>
        </p:spPr>
        <p:txBody>
          <a:bodyPr/>
          <a:lstStyle/>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Destination (8a)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(10a-c)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(10d)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(11a)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(11b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5083C52D-9D2A-4478-9E03-EDE049795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36067034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2438400" y="3581400"/>
            <a:ext cx="1632744" cy="6858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Smyrna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2:8-11</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638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(8a)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Description of Christ (8b)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(10a-c)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(10d)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(11a)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(11b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5083C52D-9D2A-4478-9E03-EDE049795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11170377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rist among the seven lampstands">
            <a:extLst>
              <a:ext uri="{FF2B5EF4-FFF2-40B4-BE49-F238E27FC236}">
                <a16:creationId xmlns:a16="http://schemas.microsoft.com/office/drawing/2014/main" id="{81543E2E-3294-4C3C-88A7-581DCB319C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217945"/>
            <a:ext cx="5181600" cy="642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177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2:8b)</a:t>
            </a:r>
            <a:endParaRPr lang="en-US" sz="36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66700" y="1524000"/>
            <a:ext cx="8610600" cy="1524000"/>
          </a:xfrm>
        </p:spPr>
        <p:txBody>
          <a:bodyPr/>
          <a:lstStyle/>
          <a:p>
            <a:pPr marL="457200" indent="-45720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I am the first (</a:t>
            </a:r>
            <a:r>
              <a:rPr lang="en-US" sz="3000" i="1" dirty="0" err="1">
                <a:effectLst>
                  <a:outerShdw blurRad="38100" dist="38100" dir="2700000" algn="tl">
                    <a:srgbClr val="000000">
                      <a:alpha val="43137"/>
                    </a:srgbClr>
                  </a:outerShdw>
                </a:effectLst>
                <a:cs typeface="Calibri" panose="020F0502020204030204" pitchFamily="34" charset="0"/>
              </a:rPr>
              <a:t>prōtos</a:t>
            </a:r>
            <a:r>
              <a:rPr lang="en-US" sz="3000" dirty="0">
                <a:effectLst>
                  <a:outerShdw blurRad="38100" dist="38100" dir="2700000" algn="tl">
                    <a:srgbClr val="000000">
                      <a:alpha val="43137"/>
                    </a:srgbClr>
                  </a:outerShdw>
                </a:effectLst>
                <a:cs typeface="Calibri" panose="020F0502020204030204" pitchFamily="34" charset="0"/>
              </a:rPr>
              <a:t>) and the last (</a:t>
            </a:r>
            <a:r>
              <a:rPr lang="en-US" sz="3000" i="1" dirty="0" err="1">
                <a:effectLst>
                  <a:outerShdw blurRad="38100" dist="38100" dir="2700000" algn="tl">
                    <a:srgbClr val="000000">
                      <a:alpha val="43137"/>
                    </a:srgbClr>
                  </a:outerShdw>
                </a:effectLst>
                <a:cs typeface="Calibri" panose="020F0502020204030204" pitchFamily="34" charset="0"/>
              </a:rPr>
              <a:t>eschatos</a:t>
            </a:r>
            <a:r>
              <a:rPr lang="en-US" sz="3000" dirty="0">
                <a:effectLst>
                  <a:outerShdw blurRad="38100" dist="38100" dir="2700000" algn="tl">
                    <a:srgbClr val="000000">
                      <a:alpha val="43137"/>
                    </a:srgbClr>
                  </a:outerShdw>
                </a:effectLst>
                <a:cs typeface="Calibri" panose="020F0502020204030204" pitchFamily="34" charset="0"/>
              </a:rPr>
              <a:t>) (1:17)</a:t>
            </a:r>
          </a:p>
          <a:p>
            <a:pPr marL="457200" indent="-45720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I was dead and have come back to life (</a:t>
            </a:r>
            <a:r>
              <a:rPr lang="en-US" sz="3000" i="1" dirty="0" err="1">
                <a:effectLst>
                  <a:outerShdw blurRad="38100" dist="38100" dir="2700000" algn="tl">
                    <a:srgbClr val="000000">
                      <a:alpha val="43137"/>
                    </a:srgbClr>
                  </a:outerShdw>
                </a:effectLst>
                <a:cs typeface="Calibri" panose="020F0502020204030204" pitchFamily="34" charset="0"/>
              </a:rPr>
              <a:t>zaō</a:t>
            </a:r>
            <a:r>
              <a:rPr lang="en-US" sz="3000" dirty="0">
                <a:effectLst>
                  <a:outerShdw blurRad="38100" dist="38100" dir="2700000" algn="tl">
                    <a:srgbClr val="000000">
                      <a:alpha val="43137"/>
                    </a:srgbClr>
                  </a:outerShdw>
                </a:effectLst>
                <a:cs typeface="Calibri" panose="020F0502020204030204" pitchFamily="34" charset="0"/>
              </a:rPr>
              <a:t>) (1:18)</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5820" y="4038600"/>
            <a:ext cx="2352361" cy="2427636"/>
          </a:xfrm>
          <a:prstGeom prst="rect">
            <a:avLst/>
          </a:prstGeom>
        </p:spPr>
      </p:pic>
    </p:spTree>
    <p:extLst>
      <p:ext uri="{BB962C8B-B14F-4D97-AF65-F5344CB8AC3E}">
        <p14:creationId xmlns:p14="http://schemas.microsoft.com/office/powerpoint/2010/main" val="16822337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2:8b)</a:t>
            </a:r>
            <a:endParaRPr lang="en-US" sz="36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66700" y="1524000"/>
            <a:ext cx="8724900" cy="1524000"/>
          </a:xfrm>
        </p:spPr>
        <p:txBody>
          <a:bodyPr/>
          <a:lstStyle/>
          <a:p>
            <a:pPr marL="457200" indent="-457200" eaLnBrk="1" hangingPunct="1">
              <a:spcBef>
                <a:spcPts val="0"/>
              </a:spcBef>
              <a:spcAft>
                <a:spcPts val="24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 am the first (</a:t>
            </a:r>
            <a:r>
              <a:rPr lang="en-US" sz="3000" b="1" i="1" u="sng" dirty="0" err="1">
                <a:solidFill>
                  <a:srgbClr val="FFFFCC"/>
                </a:solidFill>
                <a:effectLst>
                  <a:outerShdw blurRad="38100" dist="38100" dir="2700000" algn="tl">
                    <a:srgbClr val="000000">
                      <a:alpha val="43137"/>
                    </a:srgbClr>
                  </a:outerShdw>
                </a:effectLst>
                <a:cs typeface="Calibri" panose="020F0502020204030204" pitchFamily="34" charset="0"/>
              </a:rPr>
              <a:t>prōtos</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 and the last (</a:t>
            </a:r>
            <a:r>
              <a:rPr lang="en-US" sz="3000" b="1" i="1" u="sng" dirty="0" err="1">
                <a:solidFill>
                  <a:srgbClr val="FFFFCC"/>
                </a:solidFill>
                <a:effectLst>
                  <a:outerShdw blurRad="38100" dist="38100" dir="2700000" algn="tl">
                    <a:srgbClr val="000000">
                      <a:alpha val="43137"/>
                    </a:srgbClr>
                  </a:outerShdw>
                </a:effectLst>
                <a:cs typeface="Calibri" panose="020F0502020204030204" pitchFamily="34" charset="0"/>
              </a:rPr>
              <a:t>eschatos</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 (1:17)</a:t>
            </a:r>
          </a:p>
          <a:p>
            <a:pPr marL="457200" indent="-45720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I was dead and have come back to life (</a:t>
            </a:r>
            <a:r>
              <a:rPr lang="en-US" sz="3000" i="1" dirty="0" err="1">
                <a:effectLst>
                  <a:outerShdw blurRad="38100" dist="38100" dir="2700000" algn="tl">
                    <a:srgbClr val="000000">
                      <a:alpha val="43137"/>
                    </a:srgbClr>
                  </a:outerShdw>
                </a:effectLst>
                <a:cs typeface="Calibri" panose="020F0502020204030204" pitchFamily="34" charset="0"/>
              </a:rPr>
              <a:t>zaō</a:t>
            </a:r>
            <a:r>
              <a:rPr lang="en-US" sz="3000" dirty="0">
                <a:effectLst>
                  <a:outerShdw blurRad="38100" dist="38100" dir="2700000" algn="tl">
                    <a:srgbClr val="000000">
                      <a:alpha val="43137"/>
                    </a:srgbClr>
                  </a:outerShdw>
                </a:effectLst>
                <a:cs typeface="Calibri" panose="020F0502020204030204" pitchFamily="34" charset="0"/>
              </a:rPr>
              <a:t>) (1:18)</a:t>
            </a:r>
          </a:p>
        </p:txBody>
      </p:sp>
      <p:pic>
        <p:nvPicPr>
          <p:cNvPr id="5" name="Picture 4">
            <a:extLst>
              <a:ext uri="{FF2B5EF4-FFF2-40B4-BE49-F238E27FC236}">
                <a16:creationId xmlns:a16="http://schemas.microsoft.com/office/drawing/2014/main" id="{D37E92A2-B2CE-4201-BC82-6E5A194AD2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5820" y="4038600"/>
            <a:ext cx="2352361" cy="2427636"/>
          </a:xfrm>
          <a:prstGeom prst="rect">
            <a:avLst/>
          </a:prstGeom>
        </p:spPr>
      </p:pic>
    </p:spTree>
    <p:extLst>
      <p:ext uri="{BB962C8B-B14F-4D97-AF65-F5344CB8AC3E}">
        <p14:creationId xmlns:p14="http://schemas.microsoft.com/office/powerpoint/2010/main" val="14380301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2:8b)</a:t>
            </a:r>
            <a:endParaRPr lang="en-US" sz="36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66700" y="1524000"/>
            <a:ext cx="8724900" cy="1524000"/>
          </a:xfrm>
        </p:spPr>
        <p:txBody>
          <a:bodyPr/>
          <a:lstStyle/>
          <a:p>
            <a:pPr marL="457200" indent="-457200" eaLnBrk="1" hangingPunct="1">
              <a:spcBef>
                <a:spcPts val="0"/>
              </a:spcBef>
              <a:spcAft>
                <a:spcPts val="24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I am the first (</a:t>
            </a:r>
            <a:r>
              <a:rPr lang="en-US" sz="3000" i="1" dirty="0" err="1">
                <a:effectLst>
                  <a:outerShdw blurRad="38100" dist="38100" dir="2700000" algn="tl">
                    <a:srgbClr val="000000">
                      <a:alpha val="43137"/>
                    </a:srgbClr>
                  </a:outerShdw>
                </a:effectLst>
                <a:cs typeface="Calibri" panose="020F0502020204030204" pitchFamily="34" charset="0"/>
              </a:rPr>
              <a:t>prōtos</a:t>
            </a:r>
            <a:r>
              <a:rPr lang="en-US" sz="3000" dirty="0">
                <a:effectLst>
                  <a:outerShdw blurRad="38100" dist="38100" dir="2700000" algn="tl">
                    <a:srgbClr val="000000">
                      <a:alpha val="43137"/>
                    </a:srgbClr>
                  </a:outerShdw>
                </a:effectLst>
                <a:cs typeface="Calibri" panose="020F0502020204030204" pitchFamily="34" charset="0"/>
              </a:rPr>
              <a:t>) and the last (</a:t>
            </a:r>
            <a:r>
              <a:rPr lang="en-US" sz="3000" i="1" dirty="0" err="1">
                <a:effectLst>
                  <a:outerShdw blurRad="38100" dist="38100" dir="2700000" algn="tl">
                    <a:srgbClr val="000000">
                      <a:alpha val="43137"/>
                    </a:srgbClr>
                  </a:outerShdw>
                </a:effectLst>
                <a:cs typeface="Calibri" panose="020F0502020204030204" pitchFamily="34" charset="0"/>
              </a:rPr>
              <a:t>eschatos</a:t>
            </a:r>
            <a:r>
              <a:rPr lang="en-US" sz="3000" dirty="0">
                <a:effectLst>
                  <a:outerShdw blurRad="38100" dist="38100" dir="2700000" algn="tl">
                    <a:srgbClr val="000000">
                      <a:alpha val="43137"/>
                    </a:srgbClr>
                  </a:outerShdw>
                </a:effectLst>
                <a:cs typeface="Calibri" panose="020F0502020204030204" pitchFamily="34" charset="0"/>
              </a:rPr>
              <a:t>) (1:17)</a:t>
            </a:r>
          </a:p>
          <a:p>
            <a:pPr marL="457200" indent="-457200" eaLnBrk="1" hangingPunct="1">
              <a:spcBef>
                <a:spcPts val="0"/>
              </a:spcBef>
              <a:spcAft>
                <a:spcPts val="24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 was dead and have come back to life (</a:t>
            </a:r>
            <a:r>
              <a:rPr lang="en-US" sz="3000" b="1" i="1" u="sng" dirty="0" err="1">
                <a:solidFill>
                  <a:srgbClr val="FFFFCC"/>
                </a:solidFill>
                <a:effectLst>
                  <a:outerShdw blurRad="38100" dist="38100" dir="2700000" algn="tl">
                    <a:srgbClr val="000000">
                      <a:alpha val="43137"/>
                    </a:srgbClr>
                  </a:outerShdw>
                </a:effectLst>
                <a:cs typeface="Calibri" panose="020F0502020204030204" pitchFamily="34" charset="0"/>
              </a:rPr>
              <a:t>zaō</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 (1:18)</a:t>
            </a:r>
          </a:p>
        </p:txBody>
      </p:sp>
      <p:pic>
        <p:nvPicPr>
          <p:cNvPr id="5" name="Picture 4">
            <a:extLst>
              <a:ext uri="{FF2B5EF4-FFF2-40B4-BE49-F238E27FC236}">
                <a16:creationId xmlns:a16="http://schemas.microsoft.com/office/drawing/2014/main" id="{7128F094-0C28-4857-84E1-879BD8E8B4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5820" y="4038600"/>
            <a:ext cx="2352361" cy="2427636"/>
          </a:xfrm>
          <a:prstGeom prst="rect">
            <a:avLst/>
          </a:prstGeom>
        </p:spPr>
      </p:pic>
    </p:spTree>
    <p:extLst>
      <p:ext uri="{BB962C8B-B14F-4D97-AF65-F5344CB8AC3E}">
        <p14:creationId xmlns:p14="http://schemas.microsoft.com/office/powerpoint/2010/main" val="22375965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453EFCD-F5DE-4635-A698-FF8C15AA2D37}"/>
              </a:ext>
            </a:extLst>
          </p:cNvPr>
          <p:cNvSpPr>
            <a:spLocks noGrp="1" noChangeArrowheads="1"/>
          </p:cNvSpPr>
          <p:nvPr>
            <p:ph type="title" idx="4294967295"/>
          </p:nvPr>
        </p:nvSpPr>
        <p:spPr>
          <a:xfrm>
            <a:off x="2362200" y="228599"/>
            <a:ext cx="4572000" cy="685801"/>
          </a:xfrm>
        </p:spPr>
        <p:txBody>
          <a:bodyPr/>
          <a:lstStyle/>
          <a:p>
            <a:pPr algn="ctr"/>
            <a:r>
              <a:rPr lang="en-US" altLang="en-US" sz="3600" dirty="0">
                <a:effectLst>
                  <a:outerShdw blurRad="38100" dist="38100" dir="2700000" algn="tl">
                    <a:srgbClr val="000000">
                      <a:alpha val="43137"/>
                    </a:srgbClr>
                  </a:outerShdw>
                </a:effectLst>
              </a:rPr>
              <a:t>Why God Became Man</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609600" y="63246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6" name="Rectangle 3">
            <a:extLst>
              <a:ext uri="{FF2B5EF4-FFF2-40B4-BE49-F238E27FC236}">
                <a16:creationId xmlns:a16="http://schemas.microsoft.com/office/drawing/2014/main" id="{179CE431-4B86-45B4-BBB9-45DB20214B23}"/>
              </a:ext>
            </a:extLst>
          </p:cNvPr>
          <p:cNvSpPr txBox="1">
            <a:spLocks noChangeArrowheads="1"/>
          </p:cNvSpPr>
          <p:nvPr/>
        </p:nvSpPr>
        <p:spPr bwMode="auto">
          <a:xfrm>
            <a:off x="247650" y="1143001"/>
            <a:ext cx="8648700" cy="51387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restore God’s original purpose for man (5-8)</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taste death for every man (9) </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bring many to glory (10-13)</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break Satan’s rule over humanity (14)</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remove the fear of death (15)</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become our merciful high priest (16-17a)</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make a complete purification for sin (17b)</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sympathize with those tested (18)</a:t>
            </a:r>
          </a:p>
        </p:txBody>
      </p:sp>
    </p:spTree>
    <p:extLst>
      <p:ext uri="{BB962C8B-B14F-4D97-AF65-F5344CB8AC3E}">
        <p14:creationId xmlns:p14="http://schemas.microsoft.com/office/powerpoint/2010/main" val="22966425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7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609600" y="6324600"/>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6" name="Rectangle 3">
            <a:extLst>
              <a:ext uri="{FF2B5EF4-FFF2-40B4-BE49-F238E27FC236}">
                <a16:creationId xmlns:a16="http://schemas.microsoft.com/office/drawing/2014/main" id="{179CE431-4B86-45B4-BBB9-45DB20214B23}"/>
              </a:ext>
            </a:extLst>
          </p:cNvPr>
          <p:cNvSpPr txBox="1">
            <a:spLocks noChangeArrowheads="1"/>
          </p:cNvSpPr>
          <p:nvPr/>
        </p:nvSpPr>
        <p:spPr bwMode="auto">
          <a:xfrm>
            <a:off x="247650" y="1143001"/>
            <a:ext cx="8648700" cy="51387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restore God’s original purpose for man (5-8)</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taste death for every man (9) </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bring many to glory (10-13)</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break Satan’s rule over humanity (14)</a:t>
            </a:r>
          </a:p>
          <a:p>
            <a:pPr marL="457200" indent="-457200">
              <a:spcBef>
                <a:spcPts val="0"/>
              </a:spcBef>
              <a:spcAft>
                <a:spcPts val="1200"/>
              </a:spcAft>
              <a:defRPr/>
            </a:pPr>
            <a:r>
              <a:rPr lang="en-US" sz="3000" b="1" u="sng" kern="0" dirty="0">
                <a:solidFill>
                  <a:srgbClr val="FFFFCC"/>
                </a:solidFill>
                <a:effectLst>
                  <a:outerShdw blurRad="38100" dist="38100" dir="2700000" algn="tl">
                    <a:srgbClr val="000000">
                      <a:alpha val="43137"/>
                    </a:srgbClr>
                  </a:outerShdw>
                </a:effectLst>
                <a:latin typeface="Calibri" panose="020F0502020204030204" pitchFamily="34" charset="0"/>
              </a:rPr>
              <a:t>To remove the fear of death (15)</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become our merciful high priest (16-17a)</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make a complete purification for sin (17b)</a:t>
            </a:r>
          </a:p>
          <a:p>
            <a:pPr marL="457200" indent="-457200">
              <a:spcBef>
                <a:spcPts val="0"/>
              </a:spcBef>
              <a:spcAft>
                <a:spcPts val="1200"/>
              </a:spcAft>
              <a:defRPr/>
            </a:pPr>
            <a:r>
              <a:rPr lang="en-US" sz="3000" kern="0" dirty="0">
                <a:effectLst>
                  <a:outerShdw blurRad="38100" dist="38100" dir="2700000" algn="tl">
                    <a:srgbClr val="000000">
                      <a:alpha val="43137"/>
                    </a:srgbClr>
                  </a:outerShdw>
                </a:effectLst>
                <a:latin typeface="Calibri" panose="020F0502020204030204" pitchFamily="34" charset="0"/>
              </a:rPr>
              <a:t>To sympathize with those tested (18)</a:t>
            </a:r>
          </a:p>
        </p:txBody>
      </p:sp>
      <p:sp>
        <p:nvSpPr>
          <p:cNvPr id="7" name="Rectangle 2">
            <a:extLst>
              <a:ext uri="{FF2B5EF4-FFF2-40B4-BE49-F238E27FC236}">
                <a16:creationId xmlns:a16="http://schemas.microsoft.com/office/drawing/2014/main" id="{970C9414-91F1-45FF-82F8-611A0392A0D8}"/>
              </a:ext>
            </a:extLst>
          </p:cNvPr>
          <p:cNvSpPr txBox="1">
            <a:spLocks noChangeArrowheads="1"/>
          </p:cNvSpPr>
          <p:nvPr/>
        </p:nvSpPr>
        <p:spPr bwMode="auto">
          <a:xfrm>
            <a:off x="2362200" y="228599"/>
            <a:ext cx="4572000"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rPr>
              <a:t>Why God Became Man</a:t>
            </a:r>
            <a:endParaRPr lang="en-US" alt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31479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6F471C-92A4-479F-90B8-BE11013718B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93954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8:38-39</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am convinced that neither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nor life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angels, nor principalities, nor things present, nor things to come, nor powers,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nor height, nor depth, nor any other created thing, will be able to separate us from the love of God, which is in Christ Jesus our Lord.”</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21734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Smyrna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2:8-11</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638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(8b)</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Commendation (9)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(10a-c)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(10d)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(11a)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(11b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5083C52D-9D2A-4478-9E03-EDE049795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6647094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What Christ Commends in Smyrna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2:9)</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747838" y="1600200"/>
            <a:ext cx="5948362" cy="2895600"/>
          </a:xfrm>
        </p:spPr>
        <p:txBody>
          <a:bodyPr/>
          <a:lstStyle/>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Tribulation (</a:t>
            </a:r>
            <a:r>
              <a:rPr lang="en-US" i="1" dirty="0" err="1">
                <a:effectLst>
                  <a:outerShdw blurRad="38100" dist="38100" dir="2700000" algn="tl">
                    <a:srgbClr val="000000">
                      <a:alpha val="43137"/>
                    </a:srgbClr>
                  </a:outerShdw>
                </a:effectLst>
                <a:cs typeface="Calibri" panose="020F0502020204030204" pitchFamily="34" charset="0"/>
              </a:rPr>
              <a:t>thlipsis</a:t>
            </a:r>
            <a:r>
              <a:rPr lang="en-US" dirty="0">
                <a:effectLst>
                  <a:outerShdw blurRad="38100" dist="38100" dir="2700000" algn="tl">
                    <a:srgbClr val="000000">
                      <a:alpha val="43137"/>
                    </a:srgbClr>
                  </a:outerShdw>
                </a:effectLst>
                <a:cs typeface="Calibri" panose="020F0502020204030204" pitchFamily="34" charset="0"/>
              </a:rPr>
              <a:t>) ‒ 9a</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Poverty (</a:t>
            </a:r>
            <a:r>
              <a:rPr lang="en-US" i="1" dirty="0" err="1">
                <a:effectLst>
                  <a:outerShdw blurRad="38100" dist="38100" dir="2700000" algn="tl">
                    <a:srgbClr val="000000">
                      <a:alpha val="43137"/>
                    </a:srgbClr>
                  </a:outerShdw>
                </a:effectLst>
                <a:cs typeface="Calibri" panose="020F0502020204030204" pitchFamily="34" charset="0"/>
              </a:rPr>
              <a:t>ptōcheia</a:t>
            </a:r>
            <a:r>
              <a:rPr lang="en-US" dirty="0">
                <a:effectLst>
                  <a:outerShdw blurRad="38100" dist="38100" dir="2700000" algn="tl">
                    <a:srgbClr val="000000">
                      <a:alpha val="43137"/>
                    </a:srgbClr>
                  </a:outerShdw>
                </a:effectLst>
                <a:cs typeface="Calibri" panose="020F0502020204030204" pitchFamily="34" charset="0"/>
              </a:rPr>
              <a:t>) – 9b</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Persecution – 9c</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5820" y="4038600"/>
            <a:ext cx="2352361" cy="2427636"/>
          </a:xfrm>
          <a:prstGeom prst="rect">
            <a:avLst/>
          </a:prstGeom>
        </p:spPr>
      </p:pic>
    </p:spTree>
    <p:extLst>
      <p:ext uri="{BB962C8B-B14F-4D97-AF65-F5344CB8AC3E}">
        <p14:creationId xmlns:p14="http://schemas.microsoft.com/office/powerpoint/2010/main" val="10289115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What Christ Commends in Smyrna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2:9)</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747838" y="1600200"/>
            <a:ext cx="5948362" cy="2895600"/>
          </a:xfrm>
        </p:spPr>
        <p:txBody>
          <a:bodyPr/>
          <a:lstStyle/>
          <a:p>
            <a:pPr marL="687388" indent="-687388"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Tribulation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thlipsis</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 9a</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Poverty (</a:t>
            </a:r>
            <a:r>
              <a:rPr lang="en-US" i="1" dirty="0" err="1">
                <a:effectLst>
                  <a:outerShdw blurRad="38100" dist="38100" dir="2700000" algn="tl">
                    <a:srgbClr val="000000">
                      <a:alpha val="43137"/>
                    </a:srgbClr>
                  </a:outerShdw>
                </a:effectLst>
                <a:cs typeface="Calibri" panose="020F0502020204030204" pitchFamily="34" charset="0"/>
              </a:rPr>
              <a:t>ptōcheia</a:t>
            </a:r>
            <a:r>
              <a:rPr lang="en-US" dirty="0">
                <a:effectLst>
                  <a:outerShdw blurRad="38100" dist="38100" dir="2700000" algn="tl">
                    <a:srgbClr val="000000">
                      <a:alpha val="43137"/>
                    </a:srgbClr>
                  </a:outerShdw>
                </a:effectLst>
                <a:cs typeface="Calibri" panose="020F0502020204030204" pitchFamily="34" charset="0"/>
              </a:rPr>
              <a:t>) – 9b</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Persecution – 9c</a:t>
            </a:r>
          </a:p>
        </p:txBody>
      </p:sp>
      <p:pic>
        <p:nvPicPr>
          <p:cNvPr id="5" name="Picture 4">
            <a:extLst>
              <a:ext uri="{FF2B5EF4-FFF2-40B4-BE49-F238E27FC236}">
                <a16:creationId xmlns:a16="http://schemas.microsoft.com/office/drawing/2014/main" id="{F99E8304-8DCD-445D-B2CE-6642E689C8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5820" y="4038600"/>
            <a:ext cx="2352361" cy="2427636"/>
          </a:xfrm>
          <a:prstGeom prst="rect">
            <a:avLst/>
          </a:prstGeom>
        </p:spPr>
      </p:pic>
    </p:spTree>
    <p:extLst>
      <p:ext uri="{BB962C8B-B14F-4D97-AF65-F5344CB8AC3E}">
        <p14:creationId xmlns:p14="http://schemas.microsoft.com/office/powerpoint/2010/main" val="25439632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90650" y="228600"/>
            <a:ext cx="6362700" cy="85725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Pretribulationism </a:t>
            </a:r>
            <a:r>
              <a:rPr lang="en-US" alt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is not</a:t>
            </a:r>
            <a:r>
              <a:rPr lang="en-US" altLang="en-US" sz="3600" kern="1200" dirty="0">
                <a:effectLst>
                  <a:outerShdw blurRad="38100" dist="38100" dir="2700000" algn="tl">
                    <a:srgbClr val="000000">
                      <a:alpha val="43137"/>
                    </a:srgbClr>
                  </a:outerShdw>
                </a:effectLst>
                <a:cs typeface="Calibri" panose="020F0502020204030204" pitchFamily="34" charset="0"/>
              </a:rPr>
              <a:t> Escapism</a:t>
            </a:r>
          </a:p>
        </p:txBody>
      </p:sp>
      <p:sp>
        <p:nvSpPr>
          <p:cNvPr id="24579" name="Rectangle 3"/>
          <p:cNvSpPr>
            <a:spLocks noGrp="1" noChangeArrowheads="1"/>
          </p:cNvSpPr>
          <p:nvPr>
            <p:ph type="body" idx="1"/>
          </p:nvPr>
        </p:nvSpPr>
        <p:spPr>
          <a:xfrm>
            <a:off x="1638300" y="1085850"/>
            <a:ext cx="5867400" cy="455295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Trials (John 16:33)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Man’s wrath (2 Tim. 3:12)</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Satan’s wrath (Eph. 6:11-12)</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World’s wrath (John 15:18-19)</a:t>
            </a:r>
          </a:p>
        </p:txBody>
      </p:sp>
      <p:pic>
        <p:nvPicPr>
          <p:cNvPr id="4" name="Picture 3">
            <a:extLst>
              <a:ext uri="{FF2B5EF4-FFF2-40B4-BE49-F238E27FC236}">
                <a16:creationId xmlns:a16="http://schemas.microsoft.com/office/drawing/2014/main" id="{D44B9F84-666D-4C0A-87E2-25099FF937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5820" y="4038600"/>
            <a:ext cx="2352361" cy="2427636"/>
          </a:xfrm>
          <a:prstGeom prst="rect">
            <a:avLst/>
          </a:prstGeom>
        </p:spPr>
      </p:pic>
    </p:spTree>
    <p:extLst>
      <p:ext uri="{BB962C8B-B14F-4D97-AF65-F5344CB8AC3E}">
        <p14:creationId xmlns:p14="http://schemas.microsoft.com/office/powerpoint/2010/main" val="35347956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What Christ Commends in Smyrna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2:9)</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747838" y="1600200"/>
            <a:ext cx="5948362" cy="2895600"/>
          </a:xfrm>
        </p:spPr>
        <p:txBody>
          <a:bodyPr/>
          <a:lstStyle/>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Tribulation (</a:t>
            </a:r>
            <a:r>
              <a:rPr lang="en-US" i="1" dirty="0" err="1">
                <a:effectLst>
                  <a:outerShdw blurRad="38100" dist="38100" dir="2700000" algn="tl">
                    <a:srgbClr val="000000">
                      <a:alpha val="43137"/>
                    </a:srgbClr>
                  </a:outerShdw>
                </a:effectLst>
                <a:cs typeface="Calibri" panose="020F0502020204030204" pitchFamily="34" charset="0"/>
              </a:rPr>
              <a:t>thlipsis</a:t>
            </a:r>
            <a:r>
              <a:rPr lang="en-US" dirty="0">
                <a:effectLst>
                  <a:outerShdw blurRad="38100" dist="38100" dir="2700000" algn="tl">
                    <a:srgbClr val="000000">
                      <a:alpha val="43137"/>
                    </a:srgbClr>
                  </a:outerShdw>
                </a:effectLst>
                <a:cs typeface="Calibri" panose="020F0502020204030204" pitchFamily="34" charset="0"/>
              </a:rPr>
              <a:t>) ‒ 9a</a:t>
            </a:r>
          </a:p>
          <a:p>
            <a:pPr marL="687388" indent="-687388"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Poverty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ptōcheia</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 9b</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Persecution – 9c</a:t>
            </a:r>
          </a:p>
        </p:txBody>
      </p:sp>
      <p:pic>
        <p:nvPicPr>
          <p:cNvPr id="5" name="Picture 4">
            <a:extLst>
              <a:ext uri="{FF2B5EF4-FFF2-40B4-BE49-F238E27FC236}">
                <a16:creationId xmlns:a16="http://schemas.microsoft.com/office/drawing/2014/main" id="{C1C49A3D-0390-47EA-8129-4AF1E361B0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5820" y="4038600"/>
            <a:ext cx="2352361" cy="2427636"/>
          </a:xfrm>
          <a:prstGeom prst="rect">
            <a:avLst/>
          </a:prstGeom>
        </p:spPr>
      </p:pic>
    </p:spTree>
    <p:extLst>
      <p:ext uri="{BB962C8B-B14F-4D97-AF65-F5344CB8AC3E}">
        <p14:creationId xmlns:p14="http://schemas.microsoft.com/office/powerpoint/2010/main" val="22872037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D3EE0A-9A95-4956-A923-AA1FC9C0148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16231851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637A0D-6FFA-43E3-BE30-AFB9C6A1BA1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2078" y="2819400"/>
            <a:ext cx="3019844" cy="2133600"/>
          </a:xfrm>
          <a:prstGeom prst="ellipse">
            <a:avLst/>
          </a:prstGeom>
        </p:spPr>
      </p:pic>
    </p:spTree>
    <p:extLst>
      <p:ext uri="{BB962C8B-B14F-4D97-AF65-F5344CB8AC3E}">
        <p14:creationId xmlns:p14="http://schemas.microsoft.com/office/powerpoint/2010/main" val="24395939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3. What Christ Commends in Smyrna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2:9)</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747838" y="1600200"/>
            <a:ext cx="5948362" cy="2895600"/>
          </a:xfrm>
        </p:spPr>
        <p:txBody>
          <a:bodyPr/>
          <a:lstStyle/>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Tribulation (</a:t>
            </a:r>
            <a:r>
              <a:rPr lang="en-US" i="1" dirty="0" err="1">
                <a:effectLst>
                  <a:outerShdw blurRad="38100" dist="38100" dir="2700000" algn="tl">
                    <a:srgbClr val="000000">
                      <a:alpha val="43137"/>
                    </a:srgbClr>
                  </a:outerShdw>
                </a:effectLst>
                <a:cs typeface="Calibri" panose="020F0502020204030204" pitchFamily="34" charset="0"/>
              </a:rPr>
              <a:t>thlipsis</a:t>
            </a:r>
            <a:r>
              <a:rPr lang="en-US" dirty="0">
                <a:effectLst>
                  <a:outerShdw blurRad="38100" dist="38100" dir="2700000" algn="tl">
                    <a:srgbClr val="000000">
                      <a:alpha val="43137"/>
                    </a:srgbClr>
                  </a:outerShdw>
                </a:effectLst>
                <a:cs typeface="Calibri" panose="020F0502020204030204" pitchFamily="34" charset="0"/>
              </a:rPr>
              <a:t>) ‒ 9a</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Poverty (</a:t>
            </a:r>
            <a:r>
              <a:rPr lang="en-US" i="1" dirty="0" err="1">
                <a:effectLst>
                  <a:outerShdw blurRad="38100" dist="38100" dir="2700000" algn="tl">
                    <a:srgbClr val="000000">
                      <a:alpha val="43137"/>
                    </a:srgbClr>
                  </a:outerShdw>
                </a:effectLst>
                <a:cs typeface="Calibri" panose="020F0502020204030204" pitchFamily="34" charset="0"/>
              </a:rPr>
              <a:t>ptōcheia</a:t>
            </a:r>
            <a:r>
              <a:rPr lang="en-US" dirty="0">
                <a:effectLst>
                  <a:outerShdw blurRad="38100" dist="38100" dir="2700000" algn="tl">
                    <a:srgbClr val="000000">
                      <a:alpha val="43137"/>
                    </a:srgbClr>
                  </a:outerShdw>
                </a:effectLst>
                <a:cs typeface="Calibri" panose="020F0502020204030204" pitchFamily="34" charset="0"/>
              </a:rPr>
              <a:t>) – 9b</a:t>
            </a:r>
          </a:p>
          <a:p>
            <a:pPr marL="687388" indent="-687388"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Persecution – 9c</a:t>
            </a:r>
          </a:p>
        </p:txBody>
      </p:sp>
      <p:pic>
        <p:nvPicPr>
          <p:cNvPr id="5" name="Picture 4">
            <a:extLst>
              <a:ext uri="{FF2B5EF4-FFF2-40B4-BE49-F238E27FC236}">
                <a16:creationId xmlns:a16="http://schemas.microsoft.com/office/drawing/2014/main" id="{1CC80FC2-D44F-4660-BFDD-300DF9E751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5820" y="4038600"/>
            <a:ext cx="2352361" cy="2427636"/>
          </a:xfrm>
          <a:prstGeom prst="rect">
            <a:avLst/>
          </a:prstGeom>
        </p:spPr>
      </p:pic>
    </p:spTree>
    <p:extLst>
      <p:ext uri="{BB962C8B-B14F-4D97-AF65-F5344CB8AC3E}">
        <p14:creationId xmlns:p14="http://schemas.microsoft.com/office/powerpoint/2010/main" val="160880201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9A2841-8C94-43F9-BBCF-B0DF6B0934B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dirty="0">
                <a:effectLst>
                  <a:outerShdw blurRad="38100" dist="38100" dir="2700000" algn="tl">
                    <a:srgbClr val="000000">
                      <a:alpha val="43137"/>
                    </a:srgbClr>
                  </a:outerShdw>
                </a:effectLst>
                <a:latin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dirty="0">
                <a:effectLst>
                  <a:outerShdw blurRad="38100" dist="38100" dir="2700000" algn="tl">
                    <a:srgbClr val="000000">
                      <a:alpha val="43137"/>
                    </a:srgbClr>
                  </a:outerShdw>
                </a:effectLst>
                <a:latin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36320F-09BF-4AF0-858F-B519D1E412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2092" y="3032416"/>
            <a:ext cx="2139816" cy="2064070"/>
          </a:xfrm>
          <a:prstGeom prst="rect">
            <a:avLst/>
          </a:prstGeom>
        </p:spPr>
      </p:pic>
    </p:spTree>
    <p:extLst>
      <p:ext uri="{BB962C8B-B14F-4D97-AF65-F5344CB8AC3E}">
        <p14:creationId xmlns:p14="http://schemas.microsoft.com/office/powerpoint/2010/main" val="5725748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D7B0D6-AA63-4A37-BE94-FD686EC2B5B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Matthew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124200"/>
            <a:ext cx="2438400" cy="1828800"/>
          </a:xfrm>
          <a:prstGeom prst="rect">
            <a:avLst/>
          </a:prstGeom>
        </p:spPr>
      </p:pic>
    </p:spTree>
    <p:extLst>
      <p:ext uri="{BB962C8B-B14F-4D97-AF65-F5344CB8AC3E}">
        <p14:creationId xmlns:p14="http://schemas.microsoft.com/office/powerpoint/2010/main" val="175161112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5D4F122-DA08-4837-9609-511AD607037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2:28-29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D36248-F4C0-4C78-81DF-CEF78375B15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Romans 9:6</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E4771C3-166E-4940-B1EF-19A4D23C6D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4184" y="2438400"/>
            <a:ext cx="2755631" cy="2658086"/>
          </a:xfrm>
          <a:prstGeom prst="rect">
            <a:avLst/>
          </a:prstGeom>
        </p:spPr>
      </p:pic>
    </p:spTree>
    <p:extLst>
      <p:ext uri="{BB962C8B-B14F-4D97-AF65-F5344CB8AC3E}">
        <p14:creationId xmlns:p14="http://schemas.microsoft.com/office/powerpoint/2010/main" val="299396930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C23AE0-B868-42BC-982F-EB775206724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23192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Zechariah 13:8-9</a:t>
            </a:r>
          </a:p>
          <a:p>
            <a:pPr marL="0" marR="0" algn="just">
              <a:spcBef>
                <a:spcPts val="0"/>
              </a:spcBef>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rPr>
              <a:t>“And I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Smyrna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2:8-11</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638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(9)</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(10a-c)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(10d)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(11a)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(11b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5083C52D-9D2A-4478-9E03-EDE049795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407271526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Smyrna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2:8-11</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638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(10a-c)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(10d)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(11a)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(11b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5083C52D-9D2A-4478-9E03-EDE049795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368709244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2:10</a:t>
            </a:r>
          </a:p>
          <a:p>
            <a:pPr marL="0" indent="0" algn="just">
              <a:spcBef>
                <a:spcPts val="0"/>
              </a:spcBef>
              <a:spcAft>
                <a:spcPts val="0"/>
              </a:spcAft>
              <a:buNone/>
              <a:defRPr/>
            </a:pPr>
            <a:r>
              <a:rPr lang="en-US" altLang="en-US" sz="2700" dirty="0">
                <a:effectLst>
                  <a:outerShdw blurRad="38100" dist="38100" dir="2700000" algn="tl">
                    <a:srgbClr val="000000">
                      <a:alpha val="43137"/>
                    </a:srgbClr>
                  </a:outerShdw>
                </a:effectLst>
                <a:latin typeface="Calibri" panose="020F0502020204030204" pitchFamily="34" charset="0"/>
              </a:rPr>
              <a:t>“</a:t>
            </a:r>
            <a:r>
              <a:rPr lang="en-US" sz="2700" dirty="0">
                <a:effectLst>
                  <a:outerShdw blurRad="38100" dist="38100" dir="2700000" algn="tl">
                    <a:srgbClr val="000000">
                      <a:alpha val="43137"/>
                    </a:srgbClr>
                  </a:outerShdw>
                </a:effectLst>
              </a:rPr>
              <a:t>Do not fear what you are about to suffer. Behold, the devil is about to cast some of you into prison, so that you will be tested, and you will have tribulation for ten days. Be faithful until death, and I will give you the crown of life</a:t>
            </a:r>
            <a:r>
              <a:rPr lang="en-US" altLang="en-US" sz="2700" dirty="0">
                <a:effectLst>
                  <a:outerShdw blurRad="38100" dist="38100" dir="2700000" algn="tl">
                    <a:srgbClr val="000000">
                      <a:alpha val="43137"/>
                    </a:srgbClr>
                  </a:outerShdw>
                </a:effectLst>
                <a:latin typeface="Calibri" panose="020F0502020204030204" pitchFamily="34" charset="0"/>
              </a:rPr>
              <a:t>.”</a:t>
            </a:r>
            <a:endParaRPr lang="en-US" sz="27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4. So What? - Points of Application!</a:t>
            </a:r>
          </a:p>
        </p:txBody>
      </p:sp>
      <p:pic>
        <p:nvPicPr>
          <p:cNvPr id="1026" name="Picture 2" descr="Image result for fear not">
            <a:extLst>
              <a:ext uri="{FF2B5EF4-FFF2-40B4-BE49-F238E27FC236}">
                <a16:creationId xmlns:a16="http://schemas.microsoft.com/office/drawing/2014/main" id="{466D0781-A384-4612-8E9A-71874EBF00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5398" y="2628900"/>
            <a:ext cx="248620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76332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2:10</a:t>
            </a:r>
          </a:p>
          <a:p>
            <a:pPr marL="0" indent="0" algn="just">
              <a:spcBef>
                <a:spcPts val="0"/>
              </a:spcBef>
              <a:spcAft>
                <a:spcPts val="0"/>
              </a:spcAft>
              <a:buNone/>
              <a:defRPr/>
            </a:pPr>
            <a:r>
              <a:rPr lang="en-US" altLang="en-US" sz="2700" dirty="0">
                <a:effectLst>
                  <a:outerShdw blurRad="38100" dist="38100" dir="2700000" algn="tl">
                    <a:srgbClr val="000000">
                      <a:alpha val="43137"/>
                    </a:srgbClr>
                  </a:outerShdw>
                </a:effectLst>
                <a:latin typeface="Calibri" panose="020F0502020204030204" pitchFamily="34" charset="0"/>
              </a:rPr>
              <a:t>“</a:t>
            </a:r>
            <a:r>
              <a:rPr lang="en-US" sz="2700" dirty="0">
                <a:effectLst>
                  <a:outerShdw blurRad="38100" dist="38100" dir="2700000" algn="tl">
                    <a:srgbClr val="000000">
                      <a:alpha val="43137"/>
                    </a:srgbClr>
                  </a:outerShdw>
                </a:effectLst>
              </a:rPr>
              <a:t>Do not fear what you are about to suffer. Behold, </a:t>
            </a:r>
            <a:r>
              <a:rPr lang="en-US" sz="2700" b="1" u="sng" dirty="0">
                <a:solidFill>
                  <a:srgbClr val="FFFFCC"/>
                </a:solidFill>
                <a:effectLst>
                  <a:outerShdw blurRad="38100" dist="38100" dir="2700000" algn="tl">
                    <a:srgbClr val="000000">
                      <a:alpha val="43137"/>
                    </a:srgbClr>
                  </a:outerShdw>
                </a:effectLst>
              </a:rPr>
              <a:t>the devil is about to cast some of you into prison, so that you will be tested, and you will have tribulation for ten days</a:t>
            </a:r>
            <a:r>
              <a:rPr lang="en-US" sz="2700" dirty="0">
                <a:effectLst>
                  <a:outerShdw blurRad="38100" dist="38100" dir="2700000" algn="tl">
                    <a:srgbClr val="000000">
                      <a:alpha val="43137"/>
                    </a:srgbClr>
                  </a:outerShdw>
                </a:effectLst>
              </a:rPr>
              <a:t>. Be faithful until death, and I will give you the crown of life</a:t>
            </a:r>
            <a:r>
              <a:rPr lang="en-US" altLang="en-US" sz="2700" dirty="0">
                <a:effectLst>
                  <a:outerShdw blurRad="38100" dist="38100" dir="2700000" algn="tl">
                    <a:srgbClr val="000000">
                      <a:alpha val="43137"/>
                    </a:srgbClr>
                  </a:outerShdw>
                </a:effectLst>
                <a:latin typeface="Calibri" panose="020F0502020204030204" pitchFamily="34" charset="0"/>
              </a:rPr>
              <a:t>.”</a:t>
            </a:r>
            <a:endParaRPr lang="en-US" sz="27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4. So What? - Points of Application!</a:t>
            </a:r>
          </a:p>
        </p:txBody>
      </p:sp>
      <p:pic>
        <p:nvPicPr>
          <p:cNvPr id="1026" name="Picture 2" descr="Image result for fear not">
            <a:extLst>
              <a:ext uri="{FF2B5EF4-FFF2-40B4-BE49-F238E27FC236}">
                <a16:creationId xmlns:a16="http://schemas.microsoft.com/office/drawing/2014/main" id="{466D0781-A384-4612-8E9A-71874EBF00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5398" y="2628900"/>
            <a:ext cx="248620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9879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8382737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445193" y="2514600"/>
            <a:ext cx="5317807" cy="1828800"/>
          </a:xfrm>
        </p:spPr>
        <p:txBody>
          <a:bodyPr lIns="91440" tIns="91440" bIns="91440"/>
          <a:lstStyle/>
          <a:p>
            <a:pPr marL="0" indent="0" algn="just" eaLnBrk="1" hangingPunct="1">
              <a:spcBef>
                <a:spcPts val="0"/>
              </a:spcBef>
              <a:buFontTx/>
              <a:buNone/>
            </a:pPr>
            <a:r>
              <a:rPr lang="en-US" altLang="en-US" dirty="0">
                <a:effectLst>
                  <a:outerShdw blurRad="38100" dist="38100" dir="2700000" algn="tl">
                    <a:srgbClr val="000000">
                      <a:alpha val="43137"/>
                    </a:srgbClr>
                  </a:outerShdw>
                </a:effectLst>
              </a:rPr>
              <a:t>Robert</a:t>
            </a:r>
            <a:r>
              <a:rPr lang="en-US" alt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Thomas observes that, "no number in Revelation is verifiably a symbolic number</a:t>
            </a:r>
            <a:r>
              <a:rPr lang="en-US" altLang="en-US" i="1" dirty="0">
                <a:effectLst>
                  <a:outerShdw blurRad="38100" dist="38100" dir="2700000" algn="tl">
                    <a:srgbClr val="000000">
                      <a:alpha val="43137"/>
                    </a:srgbClr>
                  </a:outerShdw>
                </a:effectLst>
              </a:rPr>
              <a:t>.”</a:t>
            </a:r>
            <a:endParaRPr lang="en-US" altLang="en-US" sz="20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685800" y="219670"/>
            <a:ext cx="7772400" cy="1138773"/>
          </a:xfrm>
          <a:prstGeom prst="rect">
            <a:avLst/>
          </a:prstGeom>
          <a:noFill/>
        </p:spPr>
        <p:txBody>
          <a:bodyPr wrap="square" rtlCol="0">
            <a:spAutoFit/>
          </a:bodyPr>
          <a:lstStyle/>
          <a:p>
            <a:pPr algn="ctr"/>
            <a:r>
              <a:rPr lang="en-US" alt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8 to 22: An Exegetical Commentary </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(Chicago: Moody Press, 1992), 408.</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828800"/>
            <a:ext cx="2683193" cy="4114800"/>
          </a:xfrm>
          <a:prstGeom prst="rect">
            <a:avLst/>
          </a:prstGeom>
        </p:spPr>
      </p:pic>
    </p:spTree>
    <p:extLst>
      <p:ext uri="{BB962C8B-B14F-4D97-AF65-F5344CB8AC3E}">
        <p14:creationId xmlns:p14="http://schemas.microsoft.com/office/powerpoint/2010/main" val="360220675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ericpetersautos.com/wp-content/uploads/2014/11/Apollo-vs.-Rocky-pic.jpg"/>
          <p:cNvPicPr>
            <a:picLocks noChangeAspect="1" noChangeArrowheads="1"/>
          </p:cNvPicPr>
          <p:nvPr/>
        </p:nvPicPr>
        <p:blipFill>
          <a:blip r:embed="rId2" cstate="print"/>
          <a:srcRect/>
          <a:stretch>
            <a:fillRect/>
          </a:stretch>
        </p:blipFill>
        <p:spPr bwMode="auto">
          <a:xfrm>
            <a:off x="367506" y="838200"/>
            <a:ext cx="8408988" cy="5181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2:10</a:t>
            </a:r>
          </a:p>
          <a:p>
            <a:pPr marL="0" indent="0" algn="just">
              <a:spcBef>
                <a:spcPts val="0"/>
              </a:spcBef>
              <a:spcAft>
                <a:spcPts val="0"/>
              </a:spcAft>
              <a:buNone/>
              <a:defRPr/>
            </a:pPr>
            <a:r>
              <a:rPr lang="en-US" altLang="en-US" sz="2700" dirty="0">
                <a:effectLst>
                  <a:outerShdw blurRad="38100" dist="38100" dir="2700000" algn="tl">
                    <a:srgbClr val="000000">
                      <a:alpha val="43137"/>
                    </a:srgbClr>
                  </a:outerShdw>
                </a:effectLst>
                <a:latin typeface="Calibri" panose="020F0502020204030204" pitchFamily="34" charset="0"/>
              </a:rPr>
              <a:t>“</a:t>
            </a:r>
            <a:r>
              <a:rPr lang="en-US" sz="2700" b="1" u="sng" dirty="0">
                <a:solidFill>
                  <a:srgbClr val="FFFFCC"/>
                </a:solidFill>
                <a:effectLst>
                  <a:outerShdw blurRad="38100" dist="38100" dir="2700000" algn="tl">
                    <a:srgbClr val="000000">
                      <a:alpha val="43137"/>
                    </a:srgbClr>
                  </a:outerShdw>
                </a:effectLst>
              </a:rPr>
              <a:t>Do not fear what you are about to suffer</a:t>
            </a:r>
            <a:r>
              <a:rPr lang="en-US" sz="2700" dirty="0">
                <a:effectLst>
                  <a:outerShdw blurRad="38100" dist="38100" dir="2700000" algn="tl">
                    <a:srgbClr val="000000">
                      <a:alpha val="43137"/>
                    </a:srgbClr>
                  </a:outerShdw>
                </a:effectLst>
              </a:rPr>
              <a:t>. Behold, the devil is about to cast some of you into prison, so that you will be tested, and you will have tribulation for ten days. Be faithful until death, and I will give you the crown of life</a:t>
            </a:r>
            <a:r>
              <a:rPr lang="en-US" altLang="en-US" sz="2700" dirty="0">
                <a:effectLst>
                  <a:outerShdw blurRad="38100" dist="38100" dir="2700000" algn="tl">
                    <a:srgbClr val="000000">
                      <a:alpha val="43137"/>
                    </a:srgbClr>
                  </a:outerShdw>
                </a:effectLst>
                <a:latin typeface="Calibri" panose="020F0502020204030204" pitchFamily="34" charset="0"/>
              </a:rPr>
              <a:t>.”</a:t>
            </a:r>
            <a:endParaRPr lang="en-US" sz="27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4. So What? - Points of Application!</a:t>
            </a:r>
          </a:p>
        </p:txBody>
      </p:sp>
      <p:pic>
        <p:nvPicPr>
          <p:cNvPr id="1026" name="Picture 2" descr="Image result for fear not">
            <a:extLst>
              <a:ext uri="{FF2B5EF4-FFF2-40B4-BE49-F238E27FC236}">
                <a16:creationId xmlns:a16="http://schemas.microsoft.com/office/drawing/2014/main" id="{466D0781-A384-4612-8E9A-71874EBF00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5398" y="2628900"/>
            <a:ext cx="248620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5336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2:10</a:t>
            </a:r>
          </a:p>
          <a:p>
            <a:pPr marL="0" indent="0" algn="just">
              <a:spcBef>
                <a:spcPts val="0"/>
              </a:spcBef>
              <a:spcAft>
                <a:spcPts val="0"/>
              </a:spcAft>
              <a:buNone/>
              <a:defRPr/>
            </a:pPr>
            <a:r>
              <a:rPr lang="en-US" altLang="en-US" sz="2700" dirty="0">
                <a:effectLst>
                  <a:outerShdw blurRad="38100" dist="38100" dir="2700000" algn="tl">
                    <a:srgbClr val="000000">
                      <a:alpha val="43137"/>
                    </a:srgbClr>
                  </a:outerShdw>
                </a:effectLst>
                <a:latin typeface="Calibri" panose="020F0502020204030204" pitchFamily="34" charset="0"/>
              </a:rPr>
              <a:t>“</a:t>
            </a:r>
            <a:r>
              <a:rPr lang="en-US" sz="2700" dirty="0">
                <a:effectLst>
                  <a:outerShdw blurRad="38100" dist="38100" dir="2700000" algn="tl">
                    <a:srgbClr val="000000">
                      <a:alpha val="43137"/>
                    </a:srgbClr>
                  </a:outerShdw>
                </a:effectLst>
              </a:rPr>
              <a:t>Do not fear what you are about to suffer. Behold, the devil is about to cast some of you into prison, so that you will be tested, and you will have tribulation for ten days. </a:t>
            </a:r>
            <a:r>
              <a:rPr lang="en-US" sz="2700" b="1" u="sng" dirty="0">
                <a:solidFill>
                  <a:srgbClr val="FFFFCC"/>
                </a:solidFill>
                <a:effectLst>
                  <a:outerShdw blurRad="38100" dist="38100" dir="2700000" algn="tl">
                    <a:srgbClr val="000000">
                      <a:alpha val="43137"/>
                    </a:srgbClr>
                  </a:outerShdw>
                </a:effectLst>
              </a:rPr>
              <a:t>Be faithful until death</a:t>
            </a:r>
            <a:r>
              <a:rPr lang="en-US" sz="2700" dirty="0">
                <a:effectLst>
                  <a:outerShdw blurRad="38100" dist="38100" dir="2700000" algn="tl">
                    <a:srgbClr val="000000">
                      <a:alpha val="43137"/>
                    </a:srgbClr>
                  </a:outerShdw>
                </a:effectLst>
              </a:rPr>
              <a:t>, and I will give you the crown of life</a:t>
            </a:r>
            <a:r>
              <a:rPr lang="en-US" altLang="en-US" sz="2700" dirty="0">
                <a:effectLst>
                  <a:outerShdw blurRad="38100" dist="38100" dir="2700000" algn="tl">
                    <a:srgbClr val="000000">
                      <a:alpha val="43137"/>
                    </a:srgbClr>
                  </a:outerShdw>
                </a:effectLst>
                <a:latin typeface="Calibri" panose="020F0502020204030204" pitchFamily="34" charset="0"/>
              </a:rPr>
              <a:t>.”</a:t>
            </a:r>
            <a:endParaRPr lang="en-US" sz="27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4. So What? - Points of Application!</a:t>
            </a:r>
          </a:p>
        </p:txBody>
      </p:sp>
      <p:pic>
        <p:nvPicPr>
          <p:cNvPr id="1026" name="Picture 2" descr="Image result for fear not">
            <a:extLst>
              <a:ext uri="{FF2B5EF4-FFF2-40B4-BE49-F238E27FC236}">
                <a16:creationId xmlns:a16="http://schemas.microsoft.com/office/drawing/2014/main" id="{466D0781-A384-4612-8E9A-71874EBF00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5398" y="2628900"/>
            <a:ext cx="248620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0376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Smyrna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2:8-11</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638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(10a-c)</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Consequence (10d)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(11a)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(11b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5083C52D-9D2A-4478-9E03-EDE049795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357069524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2:10</a:t>
            </a:r>
          </a:p>
          <a:p>
            <a:pPr marL="0" indent="0" algn="just">
              <a:spcBef>
                <a:spcPts val="0"/>
              </a:spcBef>
              <a:spcAft>
                <a:spcPts val="0"/>
              </a:spcAft>
              <a:buNone/>
              <a:defRPr/>
            </a:pPr>
            <a:r>
              <a:rPr lang="en-US" altLang="en-US" sz="2700" dirty="0">
                <a:effectLst>
                  <a:outerShdw blurRad="38100" dist="38100" dir="2700000" algn="tl">
                    <a:srgbClr val="000000">
                      <a:alpha val="43137"/>
                    </a:srgbClr>
                  </a:outerShdw>
                </a:effectLst>
                <a:latin typeface="Calibri" panose="020F0502020204030204" pitchFamily="34" charset="0"/>
              </a:rPr>
              <a:t>“</a:t>
            </a:r>
            <a:r>
              <a:rPr lang="en-US" sz="2700" dirty="0">
                <a:effectLst>
                  <a:outerShdw blurRad="38100" dist="38100" dir="2700000" algn="tl">
                    <a:srgbClr val="000000">
                      <a:alpha val="43137"/>
                    </a:srgbClr>
                  </a:outerShdw>
                </a:effectLst>
              </a:rPr>
              <a:t>Do not fear what you are about to suffer. Behold, the devil is about to cast some of you into prison, so that you will be tested, and you will have tribulation for ten days. Be faithful until death, and </a:t>
            </a:r>
            <a:r>
              <a:rPr lang="en-US" sz="2700" b="1" u="sng" dirty="0">
                <a:solidFill>
                  <a:srgbClr val="FFFFCC"/>
                </a:solidFill>
                <a:effectLst>
                  <a:outerShdw blurRad="38100" dist="38100" dir="2700000" algn="tl">
                    <a:srgbClr val="000000">
                      <a:alpha val="43137"/>
                    </a:srgbClr>
                  </a:outerShdw>
                </a:effectLst>
              </a:rPr>
              <a:t>I will give you the crown of life</a:t>
            </a:r>
            <a:r>
              <a:rPr lang="en-US" altLang="en-US" sz="2700" dirty="0">
                <a:effectLst>
                  <a:outerShdw blurRad="38100" dist="38100" dir="2700000" algn="tl">
                    <a:srgbClr val="000000">
                      <a:alpha val="43137"/>
                    </a:srgbClr>
                  </a:outerShdw>
                </a:effectLst>
                <a:latin typeface="Calibri" panose="020F0502020204030204" pitchFamily="34" charset="0"/>
              </a:rPr>
              <a:t>.”</a:t>
            </a:r>
            <a:endParaRPr lang="en-US" sz="27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Consequence</a:t>
            </a:r>
          </a:p>
        </p:txBody>
      </p:sp>
      <p:pic>
        <p:nvPicPr>
          <p:cNvPr id="1026" name="Picture 2" descr="Image result for fear not">
            <a:extLst>
              <a:ext uri="{FF2B5EF4-FFF2-40B4-BE49-F238E27FC236}">
                <a16:creationId xmlns:a16="http://schemas.microsoft.com/office/drawing/2014/main" id="{466D0781-A384-4612-8E9A-71874EBF00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5398" y="2628900"/>
            <a:ext cx="248620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1140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C23AE0-B868-42BC-982F-EB775206724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John 5:24</a:t>
            </a:r>
          </a:p>
          <a:p>
            <a:pPr algn="just">
              <a:spcBef>
                <a:spcPts val="0"/>
              </a:spcBef>
              <a:spcAft>
                <a:spcPts val="10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a:t>
            </a:r>
            <a:r>
              <a:rPr lang="en-US" altLang="en-US" sz="36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passed out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death into life.”</a:t>
            </a:r>
          </a:p>
        </p:txBody>
      </p:sp>
      <p:pic>
        <p:nvPicPr>
          <p:cNvPr id="3" name="Picture 2">
            <a:extLst>
              <a:ext uri="{FF2B5EF4-FFF2-40B4-BE49-F238E27FC236}">
                <a16:creationId xmlns:a16="http://schemas.microsoft.com/office/drawing/2014/main" id="{D53811FC-ED3D-47CD-B818-42EB8EBE1F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2971800"/>
            <a:ext cx="2438400" cy="1828800"/>
          </a:xfrm>
          <a:prstGeom prst="rect">
            <a:avLst/>
          </a:prstGeom>
        </p:spPr>
      </p:pic>
    </p:spTree>
    <p:extLst>
      <p:ext uri="{BB962C8B-B14F-4D97-AF65-F5344CB8AC3E}">
        <p14:creationId xmlns:p14="http://schemas.microsoft.com/office/powerpoint/2010/main" val="37651465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28800"/>
            <a:ext cx="9144000" cy="4876800"/>
          </a:xfrm>
        </p:spPr>
        <p:txBody>
          <a:bodyPr/>
          <a:lstStyle/>
          <a:p>
            <a:pPr marL="0" indent="0" algn="just" eaLnBrk="1" hangingPunct="1">
              <a:buFont typeface="Arial" panose="020B0604020202020204" pitchFamily="34" charset="0"/>
              <a:buNone/>
              <a:defRPr/>
            </a:pPr>
            <a:r>
              <a:rPr lang="en-US" altLang="en-US" sz="2800" dirty="0">
                <a:solidFill>
                  <a:prstClr val="white"/>
                </a:solidFill>
                <a:effectLst>
                  <a:outerShdw blurRad="38100" dist="38100" dir="2700000" algn="tl">
                    <a:srgbClr val="000000">
                      <a:alpha val="43137"/>
                    </a:srgbClr>
                  </a:outerShdw>
                </a:effectLst>
              </a:rPr>
              <a:t>This vital newness of mind is a part of believing, after all, and therefore it may be and is used as a synonym for believing at times (cf. Acts 17:30; 20:21; 26:20; Rom. 2:4; 2Tim. 2:25; 2 Pet. 3:9). Repentance nevertheless cannot be added to believing as a condition of salvation, because </a:t>
            </a:r>
            <a:r>
              <a:rPr lang="en-US" altLang="en-US" sz="2800" b="1" u="sng" dirty="0">
                <a:solidFill>
                  <a:srgbClr val="FFFFCC"/>
                </a:solidFill>
                <a:effectLst>
                  <a:outerShdw blurRad="38100" dist="38100" dir="2700000" algn="tl">
                    <a:srgbClr val="000000">
                      <a:alpha val="43137"/>
                    </a:srgbClr>
                  </a:outerShdw>
                </a:effectLst>
              </a:rPr>
              <a:t>upwards of 150 passages of Scripture condition salvation upon believing only (cf. John 3:16; Acts 16:31)</a:t>
            </a:r>
            <a:r>
              <a:rPr lang="en-US" altLang="en-US" sz="2800" dirty="0">
                <a:solidFill>
                  <a:prstClr val="white"/>
                </a:solidFill>
                <a:effectLst>
                  <a:outerShdw blurRad="38100" dist="38100" dir="2700000" algn="tl">
                    <a:srgbClr val="000000">
                      <a:alpha val="43137"/>
                    </a:srgbClr>
                  </a:outerShdw>
                </a:effectLst>
              </a:rPr>
              <a:t>.</a:t>
            </a:r>
          </a:p>
        </p:txBody>
      </p:sp>
      <p:sp>
        <p:nvSpPr>
          <p:cNvPr id="5" name="Title 1">
            <a:extLst>
              <a:ext uri="{FF2B5EF4-FFF2-40B4-BE49-F238E27FC236}">
                <a16:creationId xmlns:a16="http://schemas.microsoft.com/office/drawing/2014/main" id="{4256207F-61CE-4FD7-AF3C-24BF5C8612D0}"/>
              </a:ext>
            </a:extLst>
          </p:cNvPr>
          <p:cNvSpPr txBox="1">
            <a:spLocks/>
          </p:cNvSpPr>
          <p:nvPr/>
        </p:nvSpPr>
        <p:spPr bwMode="auto">
          <a:xfrm>
            <a:off x="2171700" y="228600"/>
            <a:ext cx="480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1200"/>
              </a:spcAft>
              <a:defRPr/>
            </a:pPr>
            <a:r>
              <a:rPr lang="en-US" altLang="en-US" sz="3200" kern="0" dirty="0">
                <a:effectLst>
                  <a:outerShdw blurRad="38100" dist="38100" dir="2700000" algn="tl">
                    <a:srgbClr val="000000">
                      <a:alpha val="43137"/>
                    </a:srgbClr>
                  </a:outerShdw>
                </a:effectLst>
              </a:rPr>
              <a:t>Lewis Sperry Chafer</a:t>
            </a:r>
            <a:br>
              <a:rPr lang="en-US" altLang="en-US" sz="3200" kern="0" dirty="0">
                <a:effectLst>
                  <a:outerShdw blurRad="38100" dist="38100" dir="2700000" algn="tl">
                    <a:srgbClr val="000000">
                      <a:alpha val="43137"/>
                    </a:srgbClr>
                  </a:outerShdw>
                </a:effectLst>
              </a:rPr>
            </a:br>
            <a:r>
              <a:rPr lang="en-US" altLang="en-US" sz="2000" kern="0" dirty="0">
                <a:solidFill>
                  <a:schemeClr val="tx1"/>
                </a:solidFill>
                <a:effectLst>
                  <a:outerShdw blurRad="38100" dist="38100" dir="2700000" algn="tl">
                    <a:srgbClr val="000000">
                      <a:alpha val="43137"/>
                    </a:srgbClr>
                  </a:outerShdw>
                </a:effectLst>
              </a:rPr>
              <a:t>vol. 7, Systematic Theology (Grand Rapids, MI: Kregel Publications, 1993), 265-66.</a:t>
            </a:r>
          </a:p>
        </p:txBody>
      </p:sp>
      <p:pic>
        <p:nvPicPr>
          <p:cNvPr id="6" name="Picture 2" descr="http://t1.gstatic.com/images?q=tbn:ANd9GcQxv3vyi4YqgamHAJTIgWkNJkLqWWIuAG2pkecTpX67vjz6XE96Kw">
            <a:extLst>
              <a:ext uri="{FF2B5EF4-FFF2-40B4-BE49-F238E27FC236}">
                <a16:creationId xmlns:a16="http://schemas.microsoft.com/office/drawing/2014/main" id="{2A53FC36-6A6E-4507-966F-C5AFB6BBE9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ext uri="{D42A27DB-BD31-4B8C-83A1-F6EECF244321}">
                <p14:modId xmlns:p14="http://schemas.microsoft.com/office/powerpoint/2010/main" val="1543089034"/>
              </p:ext>
            </p:extLst>
          </p:nvPr>
        </p:nvGraphicFramePr>
        <p:xfrm>
          <a:off x="156721" y="216497"/>
          <a:ext cx="8830559" cy="6364046"/>
        </p:xfrm>
        <a:graphic>
          <a:graphicData uri="http://schemas.openxmlformats.org/drawingml/2006/table">
            <a:tbl>
              <a:tblPr>
                <a:tableStyleId>{D7AC3CCA-C797-4891-BE02-D94E43425B78}</a:tableStyleId>
              </a:tblPr>
              <a:tblGrid>
                <a:gridCol w="2805368">
                  <a:extLst>
                    <a:ext uri="{9D8B030D-6E8A-4147-A177-3AD203B41FA5}">
                      <a16:colId xmlns:a16="http://schemas.microsoft.com/office/drawing/2014/main" val="20000"/>
                    </a:ext>
                  </a:extLst>
                </a:gridCol>
                <a:gridCol w="2395703">
                  <a:extLst>
                    <a:ext uri="{9D8B030D-6E8A-4147-A177-3AD203B41FA5}">
                      <a16:colId xmlns:a16="http://schemas.microsoft.com/office/drawing/2014/main" val="20001"/>
                    </a:ext>
                  </a:extLst>
                </a:gridCol>
                <a:gridCol w="3629488">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Scripture’s Five Crowns </a:t>
                      </a:r>
                      <a:b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br>
                      <a:r>
                        <a:rPr lang="en-US" altLang="en-US" sz="28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(Rev 4:10: 3:11; 2 John 8)</a:t>
                      </a:r>
                      <a:endPar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68573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u="none" kern="1200" dirty="0">
                          <a:solidFill>
                            <a:schemeClr val="bg2"/>
                          </a:solidFill>
                          <a:effectLst/>
                          <a:latin typeface="Calibri" panose="020F0502020204030204" pitchFamily="34" charset="0"/>
                          <a:cs typeface="Calibri" panose="020F0502020204030204" pitchFamily="34" charset="0"/>
                        </a:rPr>
                        <a:t>Scripture</a:t>
                      </a:r>
                      <a:endParaRPr lang="en-US" sz="36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u="none" kern="1200" dirty="0">
                          <a:solidFill>
                            <a:srgbClr val="C00000"/>
                          </a:solidFill>
                          <a:effectLst/>
                          <a:latin typeface="Calibri" panose="020F0502020204030204" pitchFamily="34" charset="0"/>
                          <a:cs typeface="Calibri" panose="020F0502020204030204" pitchFamily="34" charset="0"/>
                        </a:rPr>
                        <a:t>Crown</a:t>
                      </a:r>
                      <a:endParaRPr lang="en-US" sz="36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600" b="1" u="none" kern="1200" dirty="0">
                          <a:solidFill>
                            <a:srgbClr val="7030A0"/>
                          </a:solidFill>
                          <a:effectLst/>
                          <a:latin typeface="Calibri" panose="020F0502020204030204" pitchFamily="34" charset="0"/>
                          <a:cs typeface="Calibri" panose="020F0502020204030204" pitchFamily="34" charset="0"/>
                        </a:rPr>
                        <a:t>Purpose</a:t>
                      </a:r>
                      <a:endParaRPr lang="en-US" sz="3600" b="1" u="none" kern="1200" dirty="0">
                        <a:solidFill>
                          <a:srgbClr val="7030A0"/>
                        </a:solidFill>
                        <a:effectLst/>
                        <a:latin typeface="Calibri" panose="020F0502020204030204" pitchFamily="34" charset="0"/>
                        <a:ea typeface="+mj-ea"/>
                        <a:cs typeface="Calibri" panose="020F0502020204030204" pitchFamily="34" charset="0"/>
                      </a:endParaRPr>
                    </a:p>
                  </a:txBody>
                  <a:tcPr marT="45716" marB="45716" anchor="ctr" horzOverflow="overflow"/>
                </a:tc>
                <a:extLst>
                  <a:ext uri="{0D108BD9-81ED-4DB2-BD59-A6C34878D82A}">
                    <a16:rowId xmlns:a16="http://schemas.microsoft.com/office/drawing/2014/main" val="10000"/>
                  </a:ext>
                </a:extLst>
              </a:tr>
              <a:tr h="822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Incorruptible</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cs typeface="Calibri" panose="020F0502020204030204" pitchFamily="34" charset="0"/>
                        </a:rPr>
                        <a:t>Gaining mastery over the flesh</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tc>
                <a:extLst>
                  <a:ext uri="{0D108BD9-81ED-4DB2-BD59-A6C34878D82A}">
                    <a16:rowId xmlns:a16="http://schemas.microsoft.com/office/drawing/2014/main" val="10001"/>
                  </a:ext>
                </a:extLst>
              </a:tr>
              <a:tr h="6857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Rejoicing</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Soul winning</a:t>
                      </a:r>
                      <a:endParaRPr kumimoji="0" lang="en-US" sz="28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6" marB="45716" anchor="ctr" horzOverflow="overflow"/>
                </a:tc>
                <a:extLst>
                  <a:ext uri="{0D108BD9-81ED-4DB2-BD59-A6C34878D82A}">
                    <a16:rowId xmlns:a16="http://schemas.microsoft.com/office/drawing/2014/main" val="10002"/>
                  </a:ext>
                </a:extLst>
              </a:tr>
              <a:tr h="6857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Life</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Enduring trials</a:t>
                      </a:r>
                      <a:endParaRPr kumimoji="0" lang="en-US" sz="28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6" marB="45716" anchor="ctr" horzOverflow="overflow"/>
                </a:tc>
                <a:extLst>
                  <a:ext uri="{0D108BD9-81ED-4DB2-BD59-A6C34878D82A}">
                    <a16:rowId xmlns:a16="http://schemas.microsoft.com/office/drawing/2014/main" val="10003"/>
                  </a:ext>
                </a:extLst>
              </a:tr>
              <a:tr h="822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Glory</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Shepherding God’s people</a:t>
                      </a:r>
                      <a:endParaRPr kumimoji="0" lang="en-US" sz="28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6" marB="45716" anchor="ctr" horzOverflow="overflow"/>
                </a:tc>
                <a:extLst>
                  <a:ext uri="{0D108BD9-81ED-4DB2-BD59-A6C34878D82A}">
                    <a16:rowId xmlns:a16="http://schemas.microsoft.com/office/drawing/2014/main" val="10004"/>
                  </a:ext>
                </a:extLst>
              </a:tr>
              <a:tr h="82287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Righteousness</a:t>
                      </a:r>
                      <a:endPar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6" marB="45716" anchor="ctr" horzOverflow="overflow"/>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Longing for His appearing</a:t>
                      </a:r>
                      <a:endParaRPr kumimoji="0" lang="en-US" sz="28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6" marB="45716"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7746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A4C1-42B4-4A8C-A8DC-BCCB3A667D75}"/>
              </a:ext>
            </a:extLst>
          </p:cNvPr>
          <p:cNvPicPr>
            <a:picLocks noChangeAspect="1"/>
          </p:cNvPicPr>
          <p:nvPr/>
        </p:nvPicPr>
        <p:blipFill>
          <a:blip r:embed="rId2"/>
          <a:stretch>
            <a:fillRect/>
          </a:stretch>
        </p:blipFill>
        <p:spPr>
          <a:xfrm>
            <a:off x="1770432" y="685800"/>
            <a:ext cx="5603137" cy="5486400"/>
          </a:xfrm>
          <a:prstGeom prst="rect">
            <a:avLst/>
          </a:prstGeom>
        </p:spPr>
      </p:pic>
    </p:spTree>
    <p:extLst>
      <p:ext uri="{BB962C8B-B14F-4D97-AF65-F5344CB8AC3E}">
        <p14:creationId xmlns:p14="http://schemas.microsoft.com/office/powerpoint/2010/main" val="89743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Smyrna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2:8-11</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638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(10a-c)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(10d)</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to listen (11a)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(11b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5083C52D-9D2A-4478-9E03-EDE049795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291925746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6:4-7</a:t>
            </a:r>
          </a:p>
          <a:p>
            <a:pPr algn="just"/>
            <a:r>
              <a:rPr lang="en-US" sz="3200" baseline="30000" dirty="0">
                <a:effectLst>
                  <a:outerShdw blurRad="38100" dist="38100" dir="2700000" algn="tl">
                    <a:srgbClr val="000000">
                      <a:alpha val="43137"/>
                    </a:srgbClr>
                  </a:outerShdw>
                </a:effectLst>
                <a:latin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Hear, O Israel</a:t>
            </a:r>
            <a:r>
              <a:rPr lang="en-US" sz="3200" dirty="0">
                <a:effectLst>
                  <a:outerShdw blurRad="38100" dist="38100" dir="2700000" algn="tl">
                    <a:srgbClr val="000000">
                      <a:alpha val="43137"/>
                    </a:srgbClr>
                  </a:outerShdw>
                </a:effectLst>
                <a:latin typeface="Calibri" panose="020F0502020204030204" pitchFamily="34" charset="0"/>
              </a:rPr>
              <a:t>!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is our God,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is one!...</a:t>
            </a:r>
            <a:r>
              <a:rPr lang="en-US" sz="3200" baseline="30000" dirty="0">
                <a:effectLst>
                  <a:outerShdw blurRad="38100" dist="38100" dir="2700000" algn="tl">
                    <a:srgbClr val="000000">
                      <a:alpha val="43137"/>
                    </a:srgbClr>
                  </a:outerShdw>
                </a:effectLst>
                <a:latin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rPr>
              <a:t>These words, which I am commanding you today, shall be on your heart.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You shall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teach</a:t>
            </a:r>
            <a:r>
              <a:rPr lang="en-US" sz="3200" dirty="0">
                <a:effectLst>
                  <a:outerShdw blurRad="38100" dist="38100" dir="2700000" algn="tl">
                    <a:srgbClr val="000000">
                      <a:alpha val="43137"/>
                    </a:srgbClr>
                  </a:outerShdw>
                </a:effectLst>
                <a:latin typeface="Calibri" panose="020F0502020204030204" pitchFamily="34" charset="0"/>
              </a:rPr>
              <a:t>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diligently</a:t>
            </a:r>
            <a:r>
              <a:rPr lang="en-US" sz="3200" dirty="0">
                <a:effectLst>
                  <a:outerShdw blurRad="38100" dist="38100" dir="2700000" algn="tl">
                    <a:srgbClr val="000000">
                      <a:alpha val="43137"/>
                    </a:srgbClr>
                  </a:outerShdw>
                </a:effectLst>
                <a:latin typeface="Calibri" panose="020F0502020204030204" pitchFamily="34" charset="0"/>
              </a:rPr>
              <a:t> to your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sons</a:t>
            </a:r>
            <a:r>
              <a:rPr lang="en-US" sz="3200" dirty="0">
                <a:effectLst>
                  <a:outerShdw blurRad="38100" dist="38100" dir="2700000" algn="tl">
                    <a:srgbClr val="000000">
                      <a:alpha val="43137"/>
                    </a:srgbClr>
                  </a:outerShdw>
                </a:effectLst>
                <a:latin typeface="Calibri" panose="020F0502020204030204" pitchFamily="34" charset="0"/>
              </a:rPr>
              <a:t> and shall talk of them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sit</a:t>
            </a:r>
            <a:r>
              <a:rPr lang="en-US" sz="3200" dirty="0">
                <a:effectLst>
                  <a:outerShdw blurRad="38100" dist="38100" dir="2700000" algn="tl">
                    <a:srgbClr val="000000">
                      <a:alpha val="43137"/>
                    </a:srgbClr>
                  </a:outerShdw>
                </a:effectLst>
                <a:latin typeface="Calibri" panose="020F0502020204030204" pitchFamily="34" charset="0"/>
              </a:rPr>
              <a:t> in your house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walk</a:t>
            </a:r>
            <a:r>
              <a:rPr lang="en-US" sz="3200" dirty="0">
                <a:effectLst>
                  <a:outerShdw blurRad="38100" dist="38100" dir="2700000" algn="tl">
                    <a:srgbClr val="000000">
                      <a:alpha val="43137"/>
                    </a:srgbClr>
                  </a:outerShdw>
                </a:effectLst>
                <a:latin typeface="Calibri" panose="020F0502020204030204" pitchFamily="34" charset="0"/>
              </a:rPr>
              <a:t> by the way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lie</a:t>
            </a:r>
            <a:r>
              <a:rPr lang="en-US" sz="3200" dirty="0">
                <a:effectLst>
                  <a:outerShdw blurRad="38100" dist="38100" dir="2700000" algn="tl">
                    <a:srgbClr val="000000">
                      <a:alpha val="43137"/>
                    </a:srgbClr>
                  </a:outerShdw>
                </a:effectLst>
                <a:latin typeface="Calibri" panose="020F0502020204030204" pitchFamily="34" charset="0"/>
              </a:rPr>
              <a:t> down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rise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up</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3004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Smyrna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2:8-11</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638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(10a-c)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(10d)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(11a)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to overcomers (11b</a:t>
            </a:r>
            <a:r>
              <a:rPr lang="en-US" b="1" u="sng" dirty="0">
                <a:solidFill>
                  <a:srgbClr val="FFFFCC"/>
                </a:solidFill>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5083C52D-9D2A-4478-9E03-EDE049795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97184475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5:4-5</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pic>
        <p:nvPicPr>
          <p:cNvPr id="3" name="Picture 2">
            <a:extLst>
              <a:ext uri="{FF2B5EF4-FFF2-40B4-BE49-F238E27FC236}">
                <a16:creationId xmlns:a16="http://schemas.microsoft.com/office/drawing/2014/main" id="{BB940E1E-1CB7-4BBD-9EA4-606D32C21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877" y="2819400"/>
            <a:ext cx="1884247" cy="2011680"/>
          </a:xfrm>
          <a:prstGeom prst="rect">
            <a:avLst/>
          </a:prstGeom>
        </p:spPr>
      </p:pic>
    </p:spTree>
    <p:extLst>
      <p:ext uri="{BB962C8B-B14F-4D97-AF65-F5344CB8AC3E}">
        <p14:creationId xmlns:p14="http://schemas.microsoft.com/office/powerpoint/2010/main" val="132069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195390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35E47F7-132D-4886-B10A-06A54DDFEFB1}"/>
              </a:ext>
            </a:extLst>
          </p:cNvPr>
          <p:cNvSpPr>
            <a:spLocks noGrp="1" noChangeArrowheads="1"/>
          </p:cNvSpPr>
          <p:nvPr>
            <p:ph type="title"/>
          </p:nvPr>
        </p:nvSpPr>
        <p:spPr>
          <a:xfrm>
            <a:off x="685800" y="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Penalty of Sin</a:t>
            </a:r>
          </a:p>
        </p:txBody>
      </p:sp>
      <p:sp>
        <p:nvSpPr>
          <p:cNvPr id="24579" name="Rectangle 3">
            <a:extLst>
              <a:ext uri="{FF2B5EF4-FFF2-40B4-BE49-F238E27FC236}">
                <a16:creationId xmlns:a16="http://schemas.microsoft.com/office/drawing/2014/main" id="{79FC9847-C9FB-4F23-96B3-1E256F0EA7B5}"/>
              </a:ext>
            </a:extLst>
          </p:cNvPr>
          <p:cNvSpPr>
            <a:spLocks noGrp="1" noChangeArrowheads="1"/>
          </p:cNvSpPr>
          <p:nvPr>
            <p:ph type="body" idx="1"/>
          </p:nvPr>
        </p:nvSpPr>
        <p:spPr>
          <a:xfrm>
            <a:off x="0" y="914400"/>
            <a:ext cx="9144000" cy="3962400"/>
          </a:xfrm>
        </p:spPr>
        <p:txBody>
          <a:bodyPr/>
          <a:lstStyle/>
          <a:p>
            <a:pPr marL="457200" indent="-457200" eaLnBrk="1" hangingPunct="1">
              <a:spcBef>
                <a:spcPts val="0"/>
              </a:spcBef>
              <a:spcAft>
                <a:spcPts val="1800"/>
              </a:spcAft>
            </a:pPr>
            <a:r>
              <a:rPr lang="en-US" altLang="en-US" sz="2800" dirty="0">
                <a:effectLst>
                  <a:outerShdw blurRad="38100" dist="38100" dir="2700000" algn="tl">
                    <a:srgbClr val="000000">
                      <a:alpha val="43137"/>
                    </a:srgbClr>
                  </a:outerShdw>
                </a:effectLst>
              </a:rPr>
              <a:t>Death – Gen. 2:17; Ezek. 18:20; Rom. 6:23; Jas. 1:14-15</a:t>
            </a:r>
          </a:p>
          <a:p>
            <a:pPr marL="457200" indent="-457200" eaLnBrk="1" hangingPunct="1">
              <a:spcBef>
                <a:spcPts val="0"/>
              </a:spcBef>
              <a:spcAft>
                <a:spcPts val="1800"/>
              </a:spcAft>
            </a:pPr>
            <a:r>
              <a:rPr lang="en-US" altLang="en-US" sz="2800" dirty="0">
                <a:effectLst>
                  <a:outerShdw blurRad="38100" dist="38100" dir="2700000" algn="tl">
                    <a:srgbClr val="000000">
                      <a:alpha val="43137"/>
                    </a:srgbClr>
                  </a:outerShdw>
                </a:effectLst>
              </a:rPr>
              <a:t>Death = separation</a:t>
            </a:r>
          </a:p>
          <a:p>
            <a:pPr marL="457200" indent="-457200" eaLnBrk="1" hangingPunct="1">
              <a:spcBef>
                <a:spcPts val="0"/>
              </a:spcBef>
              <a:spcAft>
                <a:spcPts val="1800"/>
              </a:spcAft>
            </a:pPr>
            <a:r>
              <a:rPr lang="en-US" altLang="en-US" sz="2800" dirty="0">
                <a:effectLst>
                  <a:outerShdw blurRad="38100" dist="38100" dir="2700000" algn="tl">
                    <a:srgbClr val="000000">
                      <a:alpha val="43137"/>
                    </a:srgbClr>
                  </a:outerShdw>
                </a:effectLst>
              </a:rPr>
              <a:t>Three types of death</a:t>
            </a:r>
          </a:p>
          <a:p>
            <a:pPr marL="914400" lvl="1" indent="-457200" eaLnBrk="1" hangingPunct="1">
              <a:spcBef>
                <a:spcPts val="0"/>
              </a:spcBef>
              <a:spcAft>
                <a:spcPts val="1800"/>
              </a:spcAft>
            </a:pPr>
            <a:r>
              <a:rPr lang="en-US" altLang="en-US" sz="2800" dirty="0">
                <a:effectLst>
                  <a:outerShdw blurRad="38100" dist="38100" dir="2700000" algn="tl">
                    <a:srgbClr val="000000">
                      <a:alpha val="43137"/>
                    </a:srgbClr>
                  </a:outerShdw>
                </a:effectLst>
              </a:rPr>
              <a:t>Spiritual (Isa. 59:1-2; Eph. 2:1)</a:t>
            </a:r>
          </a:p>
          <a:p>
            <a:pPr marL="914400" lvl="1" indent="-457200" eaLnBrk="1" hangingPunct="1">
              <a:spcBef>
                <a:spcPts val="0"/>
              </a:spcBef>
              <a:spcAft>
                <a:spcPts val="1800"/>
              </a:spcAft>
            </a:pPr>
            <a:r>
              <a:rPr lang="en-US" altLang="en-US" sz="2800" dirty="0">
                <a:effectLst>
                  <a:outerShdw blurRad="38100" dist="38100" dir="2700000" algn="tl">
                    <a:srgbClr val="000000">
                      <a:alpha val="43137"/>
                    </a:srgbClr>
                  </a:outerShdw>
                </a:effectLst>
              </a:rPr>
              <a:t>Physical (Gen. 3:19) </a:t>
            </a:r>
          </a:p>
          <a:p>
            <a:pPr marL="914400" lvl="1" indent="-457200" eaLnBrk="1" hangingPunct="1">
              <a:spcBef>
                <a:spcPts val="0"/>
              </a:spcBef>
              <a:spcAft>
                <a:spcPts val="1800"/>
              </a:spcAft>
            </a:pPr>
            <a:r>
              <a:rPr lang="en-US" altLang="en-US" sz="2800" dirty="0">
                <a:effectLst>
                  <a:outerShdw blurRad="38100" dist="38100" dir="2700000" algn="tl">
                    <a:srgbClr val="000000">
                      <a:alpha val="43137"/>
                    </a:srgbClr>
                  </a:outerShdw>
                </a:effectLst>
              </a:rPr>
              <a:t>Eternal or Second (Rev. 2:11; 20:6. 14; 21:8)</a:t>
            </a:r>
            <a:endParaRPr lang="en-US" alt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ABC299E0-155B-40F5-A153-9AB284607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4577" y="5029200"/>
            <a:ext cx="4674847" cy="1524000"/>
          </a:xfrm>
          <a:prstGeom prst="rect">
            <a:avLst/>
          </a:prstGeom>
          <a:ln w="38100">
            <a:solidFill>
              <a:srgbClr val="C00000"/>
            </a:solidFill>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42950" y="228600"/>
            <a:ext cx="7658100" cy="85725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2590800" y="1371600"/>
            <a:ext cx="6096000" cy="4114800"/>
          </a:xfrm>
        </p:spPr>
        <p:txBody>
          <a:bodyPr/>
          <a:lstStyle/>
          <a:p>
            <a:pPr marL="457200" indent="-457200" eaLnBrk="1" hangingPunct="1">
              <a:spcBef>
                <a:spcPts val="0"/>
              </a:spcBef>
              <a:spcAft>
                <a:spcPts val="2700"/>
              </a:spcAft>
              <a:buClr>
                <a:srgbClr val="00FFFF"/>
              </a:buClr>
              <a:defRPr/>
            </a:pPr>
            <a:r>
              <a:rPr lang="en-US" altLang="en-US" kern="1200" dirty="0">
                <a:effectLst>
                  <a:outerShdw blurRad="38100" dist="38100" dir="2700000" algn="tl">
                    <a:srgbClr val="000000">
                      <a:alpha val="43137"/>
                    </a:srgbClr>
                  </a:outerShdw>
                </a:effectLst>
              </a:rPr>
              <a:t>Search the immediate context</a:t>
            </a:r>
          </a:p>
          <a:p>
            <a:pPr marL="914400" lvl="1" indent="-571500" eaLnBrk="1" hangingPunct="1">
              <a:spcBef>
                <a:spcPts val="0"/>
              </a:spcBef>
              <a:spcAft>
                <a:spcPts val="2700"/>
              </a:spcAft>
              <a:buClr>
                <a:srgbClr val="CC00CC"/>
              </a:buClr>
              <a:defRPr/>
            </a:pPr>
            <a:r>
              <a:rPr lang="en-US" altLang="en-US" dirty="0">
                <a:effectLst>
                  <a:outerShdw blurRad="38100" dist="38100" dir="2700000" algn="tl">
                    <a:srgbClr val="000000">
                      <a:alpha val="43137"/>
                    </a:srgbClr>
                  </a:outerShdw>
                </a:effectLst>
              </a:rPr>
              <a:t>Walvoord: 26X</a:t>
            </a:r>
          </a:p>
          <a:p>
            <a:pPr marL="457200" indent="-457200" eaLnBrk="1" hangingPunct="1">
              <a:spcBef>
                <a:spcPts val="0"/>
              </a:spcBef>
              <a:spcAft>
                <a:spcPts val="2700"/>
              </a:spcAft>
              <a:buClr>
                <a:srgbClr val="00FFFF"/>
              </a:buClr>
              <a:defRPr/>
            </a:pPr>
            <a:r>
              <a:rPr lang="en-US" altLang="en-US" kern="1200" dirty="0">
                <a:effectLst>
                  <a:outerShdw blurRad="38100" dist="38100" dir="2700000" algn="tl">
                    <a:srgbClr val="000000">
                      <a:alpha val="43137"/>
                    </a:srgbClr>
                  </a:outerShdw>
                </a:effectLst>
              </a:rPr>
              <a:t>Search the remote context</a:t>
            </a:r>
          </a:p>
          <a:p>
            <a:pPr marL="914400" lvl="1" indent="-571500" eaLnBrk="1" hangingPunct="1">
              <a:spcBef>
                <a:spcPts val="0"/>
              </a:spcBef>
              <a:spcAft>
                <a:spcPts val="2700"/>
              </a:spcAft>
              <a:buClr>
                <a:srgbClr val="CC00CC"/>
              </a:buClr>
              <a:defRPr/>
            </a:pPr>
            <a:r>
              <a:rPr lang="en-US" altLang="en-US" dirty="0">
                <a:effectLst>
                  <a:outerShdw blurRad="38100" dist="38100" dir="2700000" algn="tl">
                    <a:srgbClr val="000000">
                      <a:alpha val="43137"/>
                    </a:srgbClr>
                  </a:outerShdw>
                </a:effectLst>
              </a:rPr>
              <a:t>Old Testament</a:t>
            </a:r>
          </a:p>
          <a:p>
            <a:pPr marL="914400" lvl="1" indent="-571500" eaLnBrk="1" hangingPunct="1">
              <a:spcBef>
                <a:spcPts val="0"/>
              </a:spcBef>
              <a:spcAft>
                <a:spcPts val="2700"/>
              </a:spcAft>
              <a:buClr>
                <a:srgbClr val="CC00CC"/>
              </a:buClr>
              <a:defRPr/>
            </a:pPr>
            <a:r>
              <a:rPr lang="en-US" altLang="en-US" dirty="0">
                <a:effectLst>
                  <a:outerShdw blurRad="38100" dist="38100" dir="2700000" algn="tl">
                    <a:srgbClr val="000000">
                      <a:alpha val="43137"/>
                    </a:srgbClr>
                  </a:outerShdw>
                </a:effectLst>
              </a:rPr>
              <a:t>Thomas: 278 / 404 verses</a:t>
            </a:r>
          </a:p>
        </p:txBody>
      </p:sp>
      <p:pic>
        <p:nvPicPr>
          <p:cNvPr id="32772"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614" y="1981199"/>
            <a:ext cx="1982986" cy="233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45639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Smyrna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2:8-11</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638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(8a)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(8b)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(9)</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(10a-c)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(10d)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 (11a)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(11b</a:t>
            </a:r>
            <a:r>
              <a:rPr lang="en-US" dirty="0">
                <a:effectLst>
                  <a:outerShdw blurRad="38100" dist="38100" dir="2700000" algn="tl">
                    <a:srgbClr val="000000">
                      <a:alpha val="43137"/>
                    </a:srgbClr>
                  </a:outerShdw>
                </a:effectLst>
                <a:cs typeface="Times New Roman" pitchFamily="18" charset="0"/>
              </a:rPr>
              <a:t>)</a:t>
            </a:r>
          </a:p>
        </p:txBody>
      </p:sp>
      <p:pic>
        <p:nvPicPr>
          <p:cNvPr id="5" name="Picture 4">
            <a:extLst>
              <a:ext uri="{FF2B5EF4-FFF2-40B4-BE49-F238E27FC236}">
                <a16:creationId xmlns:a16="http://schemas.microsoft.com/office/drawing/2014/main" id="{5083C52D-9D2A-4478-9E03-EDE0497956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28800"/>
            <a:ext cx="3372877" cy="3200400"/>
          </a:xfrm>
          <a:prstGeom prst="rect">
            <a:avLst/>
          </a:prstGeom>
        </p:spPr>
      </p:pic>
    </p:spTree>
    <p:extLst>
      <p:ext uri="{BB962C8B-B14F-4D97-AF65-F5344CB8AC3E}">
        <p14:creationId xmlns:p14="http://schemas.microsoft.com/office/powerpoint/2010/main" val="155470153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1070784346"/>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II</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36537"/>
            <a:ext cx="7772400" cy="906463"/>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Pattern of the Letters in Revelation 2–3</a:t>
            </a: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457200" y="1143000"/>
            <a:ext cx="6934200" cy="4983163"/>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(Rev. 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(Rev. 21</a:t>
            </a:r>
            <a:r>
              <a:rPr lang="en-US" dirty="0">
                <a:effectLst>
                  <a:outerShdw blurRad="38100" dist="38100" dir="2700000" algn="tl">
                    <a:srgbClr val="000000">
                      <a:alpha val="43137"/>
                    </a:srgbClr>
                  </a:outerShdw>
                </a:effectLst>
                <a:cs typeface="Times New Roman" pitchFamily="18" charset="0"/>
              </a:rPr>
              <a:t>–22)</a:t>
            </a:r>
          </a:p>
        </p:txBody>
      </p:sp>
      <p:pic>
        <p:nvPicPr>
          <p:cNvPr id="2" name="Picture 1">
            <a:extLst>
              <a:ext uri="{FF2B5EF4-FFF2-40B4-BE49-F238E27FC236}">
                <a16:creationId xmlns:a16="http://schemas.microsoft.com/office/drawing/2014/main" id="{FFC071DF-B81E-4BEC-B0F3-FD3539642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933883"/>
            <a:ext cx="2583418" cy="3200400"/>
          </a:xfrm>
          <a:prstGeom prst="rect">
            <a:avLst/>
          </a:prstGeom>
        </p:spPr>
      </p:pic>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14496</TotalTime>
  <Words>2066</Words>
  <Application>Microsoft Office PowerPoint</Application>
  <PresentationFormat>On-screen Show (4:3)</PresentationFormat>
  <Paragraphs>381</Paragraphs>
  <Slides>59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PowerPoint Presentation</vt:lpstr>
      <vt:lpstr>PowerPoint Presentation</vt:lpstr>
      <vt:lpstr>Pattern of the Letters in Revelation 2–3</vt:lpstr>
      <vt:lpstr>PowerPoint Presentation</vt:lpstr>
      <vt:lpstr>PowerPoint Presentation</vt:lpstr>
      <vt:lpstr>Smyrna  Revelation 2:8-11</vt:lpstr>
      <vt:lpstr>Smyrna  Revelation 2:8-11</vt:lpstr>
      <vt:lpstr>PowerPoint Presentation</vt:lpstr>
      <vt:lpstr>Smyrna  Revelation 2:8-11</vt:lpstr>
      <vt:lpstr>PowerPoint Presentation</vt:lpstr>
      <vt:lpstr>2. Description of Christ (Rev. 2:8b)</vt:lpstr>
      <vt:lpstr>2. Description of Christ (Rev. 2:8b)</vt:lpstr>
      <vt:lpstr>2. Description of Christ (Rev. 2:8b)</vt:lpstr>
      <vt:lpstr>Why God Became Man</vt:lpstr>
      <vt:lpstr>PowerPoint Presentation</vt:lpstr>
      <vt:lpstr>PowerPoint Presentation</vt:lpstr>
      <vt:lpstr>Smyrna  Revelation 2:8-11</vt:lpstr>
      <vt:lpstr>3. What Christ Commends in Smyrna  (Rev. 2:9)</vt:lpstr>
      <vt:lpstr>3. What Christ Commends in Smyrna  (Rev. 2:9)</vt:lpstr>
      <vt:lpstr>Pretribulationism is not Escapism</vt:lpstr>
      <vt:lpstr>3. What Christ Commends in Smyrna  (Rev. 2:9)</vt:lpstr>
      <vt:lpstr>PowerPoint Presentation</vt:lpstr>
      <vt:lpstr>PowerPoint Presentation</vt:lpstr>
      <vt:lpstr>3. What Christ Commends in Smyrna  (Rev. 2:9)</vt:lpstr>
      <vt:lpstr>PowerPoint Presentation</vt:lpstr>
      <vt:lpstr>PowerPoint Presentation</vt:lpstr>
      <vt:lpstr>PowerPoint Presentation</vt:lpstr>
      <vt:lpstr>PowerPoint Presentation</vt:lpstr>
      <vt:lpstr>PowerPoint Presentation</vt:lpstr>
      <vt:lpstr>Smyrna  Revelation 2:8-11</vt:lpstr>
      <vt:lpstr>Smyrna  Revelation 2:8-11</vt:lpstr>
      <vt:lpstr>PowerPoint Presentation</vt:lpstr>
      <vt:lpstr>PowerPoint Presentation</vt:lpstr>
      <vt:lpstr>PowerPoint Presentation</vt:lpstr>
      <vt:lpstr>PowerPoint Presentation</vt:lpstr>
      <vt:lpstr>PowerPoint Presentation</vt:lpstr>
      <vt:lpstr>PowerPoint Presentation</vt:lpstr>
      <vt:lpstr>Smyrna  Revelation 2:8-11</vt:lpstr>
      <vt:lpstr>PowerPoint Presentation</vt:lpstr>
      <vt:lpstr>PowerPoint Presentation</vt:lpstr>
      <vt:lpstr>PowerPoint Presentation</vt:lpstr>
      <vt:lpstr>PowerPoint Presentation</vt:lpstr>
      <vt:lpstr>PowerPoint Presentation</vt:lpstr>
      <vt:lpstr>Smyrna  Revelation 2:8-11</vt:lpstr>
      <vt:lpstr>PowerPoint Presentation</vt:lpstr>
      <vt:lpstr>Smyrna  Revelation 2:8-11</vt:lpstr>
      <vt:lpstr>PowerPoint Presentation</vt:lpstr>
      <vt:lpstr>PowerPoint Presentation</vt:lpstr>
      <vt:lpstr>Penalty of Sin</vt:lpstr>
      <vt:lpstr>Two Rules of Interpretation</vt:lpstr>
      <vt:lpstr>Conclusion</vt:lpstr>
      <vt:lpstr>Smyrna  Revelation 2:8-11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 Revelation 2v1-7</dc:title>
  <dc:subject>Revelation</dc:subject>
  <dc:creator>A. Woods</dc:creator>
  <dc:description>Modified by Jim McGowan</dc:description>
  <cp:lastModifiedBy>Jim McGowan</cp:lastModifiedBy>
  <cp:revision>1558</cp:revision>
  <cp:lastPrinted>2018-07-08T14:38:51Z</cp:lastPrinted>
  <dcterms:created xsi:type="dcterms:W3CDTF">2009-03-17T12:21:13Z</dcterms:created>
  <dcterms:modified xsi:type="dcterms:W3CDTF">2018-07-20T16:33:26Z</dcterms:modified>
</cp:coreProperties>
</file>