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5"/>
  </p:notesMasterIdLst>
  <p:handoutMasterIdLst>
    <p:handoutMasterId r:id="rId66"/>
  </p:handoutMasterIdLst>
  <p:sldIdLst>
    <p:sldId id="256" r:id="rId2"/>
    <p:sldId id="372" r:id="rId3"/>
    <p:sldId id="990" r:id="rId4"/>
    <p:sldId id="3889" r:id="rId5"/>
    <p:sldId id="3862" r:id="rId6"/>
    <p:sldId id="4206" r:id="rId7"/>
    <p:sldId id="4207" r:id="rId8"/>
    <p:sldId id="4208" r:id="rId9"/>
    <p:sldId id="3891" r:id="rId10"/>
    <p:sldId id="3919" r:id="rId11"/>
    <p:sldId id="3890" r:id="rId12"/>
    <p:sldId id="4238" r:id="rId13"/>
    <p:sldId id="4210" r:id="rId14"/>
    <p:sldId id="308" r:id="rId15"/>
    <p:sldId id="3923" r:id="rId16"/>
    <p:sldId id="3924" r:id="rId17"/>
    <p:sldId id="4239" r:id="rId18"/>
    <p:sldId id="3830" r:id="rId19"/>
    <p:sldId id="3925" r:id="rId20"/>
    <p:sldId id="4240" r:id="rId21"/>
    <p:sldId id="3902" r:id="rId22"/>
    <p:sldId id="4225" r:id="rId23"/>
    <p:sldId id="4226" r:id="rId24"/>
    <p:sldId id="4227" r:id="rId25"/>
    <p:sldId id="4301" r:id="rId26"/>
    <p:sldId id="4235" r:id="rId27"/>
    <p:sldId id="4234" r:id="rId28"/>
    <p:sldId id="4236" r:id="rId29"/>
    <p:sldId id="4302" r:id="rId30"/>
    <p:sldId id="4263" r:id="rId31"/>
    <p:sldId id="4264" r:id="rId32"/>
    <p:sldId id="4303" r:id="rId33"/>
    <p:sldId id="4265" r:id="rId34"/>
    <p:sldId id="4266" r:id="rId35"/>
    <p:sldId id="4267" r:id="rId36"/>
    <p:sldId id="4269" r:id="rId37"/>
    <p:sldId id="4270" r:id="rId38"/>
    <p:sldId id="4274" r:id="rId39"/>
    <p:sldId id="4275" r:id="rId40"/>
    <p:sldId id="4276" r:id="rId41"/>
    <p:sldId id="4279" r:id="rId42"/>
    <p:sldId id="4438" r:id="rId43"/>
    <p:sldId id="4439" r:id="rId44"/>
    <p:sldId id="4445" r:id="rId45"/>
    <p:sldId id="4410" r:id="rId46"/>
    <p:sldId id="4428" r:id="rId47"/>
    <p:sldId id="4288" r:id="rId48"/>
    <p:sldId id="4440" r:id="rId49"/>
    <p:sldId id="4442" r:id="rId50"/>
    <p:sldId id="4441" r:id="rId51"/>
    <p:sldId id="4429" r:id="rId52"/>
    <p:sldId id="4443" r:id="rId53"/>
    <p:sldId id="4444" r:id="rId54"/>
    <p:sldId id="4430" r:id="rId55"/>
    <p:sldId id="4431" r:id="rId56"/>
    <p:sldId id="4412" r:id="rId57"/>
    <p:sldId id="4437" r:id="rId58"/>
    <p:sldId id="4282" r:id="rId59"/>
    <p:sldId id="4433" r:id="rId60"/>
    <p:sldId id="4413" r:id="rId61"/>
    <p:sldId id="4432" r:id="rId62"/>
    <p:sldId id="4377" r:id="rId63"/>
    <p:sldId id="4446" r:id="rId6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0000"/>
    <a:srgbClr val="0000CC"/>
    <a:srgbClr val="66FF99"/>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824" autoAdjust="0"/>
  </p:normalViewPr>
  <p:slideViewPr>
    <p:cSldViewPr>
      <p:cViewPr varScale="1">
        <p:scale>
          <a:sx n="105" d="100"/>
          <a:sy n="105" d="100"/>
        </p:scale>
        <p:origin x="19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7/15/2018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1 51 4000,'0'0'-576,"0"0"288,0 0 128,0 0 192,0 0 64,0 0-32,0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7/15/2018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718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7" r:id="rId13"/>
    <p:sldLayoutId id="214748392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30</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413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9B3378-E2ED-4ABD-BD97-5B0ACFD15AA6}"/>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12/12/4/4</a:t>
            </a:r>
          </a:p>
        </p:txBody>
      </p:sp>
      <p:sp>
        <p:nvSpPr>
          <p:cNvPr id="9219" name="Rectangle 3">
            <a:extLst>
              <a:ext uri="{FF2B5EF4-FFF2-40B4-BE49-F238E27FC236}">
                <a16:creationId xmlns:a16="http://schemas.microsoft.com/office/drawing/2014/main" id="{C27276FE-97DF-4272-9659-0D74A7F1C8DA}"/>
              </a:ext>
            </a:extLst>
          </p:cNvPr>
          <p:cNvSpPr>
            <a:spLocks noGrp="1" noChangeArrowheads="1"/>
          </p:cNvSpPr>
          <p:nvPr>
            <p:ph type="body" idx="4294967295"/>
          </p:nvPr>
        </p:nvSpPr>
        <p:spPr>
          <a:xfrm>
            <a:off x="762000" y="1600200"/>
            <a:ext cx="4495800" cy="446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3600"/>
              </a:spcAft>
            </a:pPr>
            <a:r>
              <a:rPr lang="en-US" altLang="en-US" sz="3600" dirty="0">
                <a:effectLst>
                  <a:outerShdw blurRad="38100" dist="38100" dir="2700000" algn="tl">
                    <a:srgbClr val="000000">
                      <a:alpha val="43137"/>
                    </a:srgbClr>
                  </a:outerShdw>
                </a:effectLst>
              </a:rPr>
              <a:t>Romans </a:t>
            </a:r>
            <a:r>
              <a:rPr lang="en-US" altLang="en-US" sz="3600" dirty="0">
                <a:solidFill>
                  <a:schemeClr val="tx2"/>
                </a:solidFill>
                <a:effectLst>
                  <a:outerShdw blurRad="38100" dist="38100" dir="2700000" algn="tl">
                    <a:srgbClr val="000000">
                      <a:alpha val="43137"/>
                    </a:srgbClr>
                  </a:outerShdw>
                </a:effectLst>
                <a:ea typeface="+mj-ea"/>
                <a:cs typeface="+mj-cs"/>
              </a:rPr>
              <a:t>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Corinthians </a:t>
            </a:r>
            <a:r>
              <a:rPr lang="en-US" altLang="en-US" sz="3600" dirty="0">
                <a:solidFill>
                  <a:schemeClr val="tx2"/>
                </a:solidFill>
                <a:effectLst>
                  <a:outerShdw blurRad="38100" dist="38100" dir="2700000" algn="tl">
                    <a:srgbClr val="000000">
                      <a:alpha val="43137"/>
                    </a:srgbClr>
                  </a:outerShdw>
                </a:effectLst>
                <a:ea typeface="+mj-ea"/>
                <a:cs typeface="+mj-cs"/>
              </a:rPr>
              <a:t>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Peter </a:t>
            </a:r>
            <a:r>
              <a:rPr lang="en-US" altLang="en-US" sz="3600" dirty="0">
                <a:solidFill>
                  <a:schemeClr val="tx2"/>
                </a:solidFill>
                <a:effectLst>
                  <a:outerShdw blurRad="38100" dist="38100" dir="2700000" algn="tl">
                    <a:srgbClr val="000000">
                      <a:alpha val="43137"/>
                    </a:srgbClr>
                  </a:outerShdw>
                </a:effectLst>
                <a:ea typeface="+mj-ea"/>
                <a:cs typeface="+mj-cs"/>
              </a:rPr>
              <a:t>4</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Ephesians </a:t>
            </a:r>
            <a:r>
              <a:rPr lang="en-US" altLang="en-US" sz="3600" dirty="0">
                <a:solidFill>
                  <a:schemeClr val="tx2"/>
                </a:solidFill>
                <a:effectLst>
                  <a:outerShdw blurRad="38100" dist="38100" dir="2700000" algn="tl">
                    <a:srgbClr val="000000">
                      <a:alpha val="43137"/>
                    </a:srgbClr>
                  </a:outerShdw>
                </a:effectLst>
                <a:ea typeface="+mj-ea"/>
                <a:cs typeface="+mj-cs"/>
              </a:rPr>
              <a:t>4</a:t>
            </a:r>
          </a:p>
        </p:txBody>
      </p:sp>
      <p:pic>
        <p:nvPicPr>
          <p:cNvPr id="9220" name="Picture 5" descr="C:\Users\awoods\AppData\Local\Microsoft\Windows\Temporary Internet Files\Content.IE5\O6YQEJO4\MC900371042[1].wmf">
            <a:extLst>
              <a:ext uri="{FF2B5EF4-FFF2-40B4-BE49-F238E27FC236}">
                <a16:creationId xmlns:a16="http://schemas.microsoft.com/office/drawing/2014/main" id="{70768875-1EF7-4E73-BE87-AA6528BB82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0012" y="1752600"/>
            <a:ext cx="28071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010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26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DBB898-F084-4043-8FC6-4014783A9ACA}"/>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Two Camps</a:t>
            </a:r>
          </a:p>
        </p:txBody>
      </p:sp>
      <p:sp>
        <p:nvSpPr>
          <p:cNvPr id="6147" name="Rectangle 3">
            <a:extLst>
              <a:ext uri="{FF2B5EF4-FFF2-40B4-BE49-F238E27FC236}">
                <a16:creationId xmlns:a16="http://schemas.microsoft.com/office/drawing/2014/main" id="{6610D133-84FF-4309-BDCE-7370FAB5219D}"/>
              </a:ext>
            </a:extLst>
          </p:cNvPr>
          <p:cNvSpPr>
            <a:spLocks noGrp="1" noChangeArrowheads="1"/>
          </p:cNvSpPr>
          <p:nvPr>
            <p:ph type="body" idx="4294967295"/>
          </p:nvPr>
        </p:nvSpPr>
        <p:spPr>
          <a:xfrm>
            <a:off x="457201" y="1143000"/>
            <a:ext cx="8229599"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Charismatics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All the spiritual gifts are in operation today</a:t>
            </a:r>
          </a:p>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Cessationists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(selective)– Most of the spiritual gifts are in operation today</a:t>
            </a:r>
          </a:p>
        </p:txBody>
      </p:sp>
      <p:pic>
        <p:nvPicPr>
          <p:cNvPr id="2" name="Picture 1">
            <a:extLst>
              <a:ext uri="{FF2B5EF4-FFF2-40B4-BE49-F238E27FC236}">
                <a16:creationId xmlns:a16="http://schemas.microsoft.com/office/drawing/2014/main" id="{B7A5E713-47F4-46A8-9A4B-29AA6F4554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1776" y="3810000"/>
            <a:ext cx="3420449" cy="2286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949055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213389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94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Foundational (</a:t>
            </a:r>
            <a:r>
              <a:rPr lang="en-US" altLang="en-US" sz="3000" b="1" u="sng" dirty="0" err="1">
                <a:solidFill>
                  <a:srgbClr val="FFFFCC"/>
                </a:solidFill>
                <a:effectLst>
                  <a:outerShdw blurRad="38100" dist="38100" dir="2700000" algn="tl">
                    <a:srgbClr val="000000">
                      <a:alpha val="43137"/>
                    </a:srgbClr>
                  </a:outerShdw>
                </a:effectLst>
                <a:ea typeface="+mn-ea"/>
                <a:cs typeface="+mn-cs"/>
              </a:rPr>
              <a:t>Eph</a:t>
            </a:r>
            <a:r>
              <a:rPr lang="en-US" altLang="en-US" sz="3000" b="1" u="sng" dirty="0">
                <a:solidFill>
                  <a:srgbClr val="FFFFCC"/>
                </a:solidFill>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958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381000" y="0"/>
            <a:ext cx="8382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2:20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built on the foundation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 and 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99657"/>
            <a:ext cx="2839515" cy="2011680"/>
          </a:xfrm>
          <a:prstGeom prst="rect">
            <a:avLst/>
          </a:prstGeom>
        </p:spPr>
      </p:pic>
    </p:spTree>
    <p:extLst>
      <p:ext uri="{BB962C8B-B14F-4D97-AF65-F5344CB8AC3E}">
        <p14:creationId xmlns:p14="http://schemas.microsoft.com/office/powerpoint/2010/main" val="425746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ea typeface="+mn-ea"/>
                <a:cs typeface="+mn-cs"/>
              </a:rPr>
              <a:t>Foundational (</a:t>
            </a:r>
            <a:r>
              <a:rPr lang="en-US" altLang="en-US" sz="3000" dirty="0" err="1">
                <a:effectLst>
                  <a:outerShdw blurRad="38100" dist="38100" dir="2700000" algn="tl">
                    <a:srgbClr val="000000">
                      <a:alpha val="43137"/>
                    </a:srgbClr>
                  </a:outerShdw>
                </a:effectLst>
                <a:ea typeface="+mn-ea"/>
                <a:cs typeface="+mn-cs"/>
              </a:rPr>
              <a:t>Eph</a:t>
            </a:r>
            <a:r>
              <a:rPr lang="en-US" altLang="en-US" sz="3000" dirty="0">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Confirmatory (</a:t>
            </a:r>
            <a:r>
              <a:rPr lang="en-US" altLang="en-US" sz="3000" b="1" u="sng" dirty="0" err="1">
                <a:solidFill>
                  <a:srgbClr val="FFFFCC"/>
                </a:solidFill>
                <a:effectLst>
                  <a:outerShdw blurRad="38100" dist="38100" dir="2700000" algn="tl">
                    <a:srgbClr val="000000">
                      <a:alpha val="43137"/>
                    </a:srgbClr>
                  </a:outerShdw>
                </a:effectLst>
                <a:ea typeface="+mn-ea"/>
                <a:cs typeface="+mn-cs"/>
              </a:rPr>
              <a:t>Heb</a:t>
            </a:r>
            <a:r>
              <a:rPr lang="en-US" altLang="en-US" sz="3000" b="1" u="sng" dirty="0">
                <a:solidFill>
                  <a:srgbClr val="FFFFCC"/>
                </a:solidFill>
                <a:effectLst>
                  <a:outerShdw blurRad="38100" dist="38100" dir="2700000" algn="tl">
                    <a:srgbClr val="000000">
                      <a:alpha val="43137"/>
                    </a:srgbClr>
                  </a:outerShdw>
                </a:effectLst>
                <a:ea typeface="+mn-ea"/>
                <a:cs typeface="+mn-cs"/>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3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958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7F54CA6-DECA-4777-81F4-836BD0F3FACC}"/>
              </a:ext>
            </a:extLst>
          </p:cNvPr>
          <p:cNvGraphicFramePr>
            <a:graphicFrameLocks noGrp="1"/>
          </p:cNvGraphicFramePr>
          <p:nvPr>
            <p:ph type="tbl" idx="1"/>
            <p:extLst>
              <p:ext uri="{D42A27DB-BD31-4B8C-83A1-F6EECF244321}">
                <p14:modId xmlns:p14="http://schemas.microsoft.com/office/powerpoint/2010/main" val="588927344"/>
              </p:ext>
            </p:extLst>
          </p:nvPr>
        </p:nvGraphicFramePr>
        <p:xfrm>
          <a:off x="114300" y="434341"/>
          <a:ext cx="8904605" cy="5509258"/>
        </p:xfrm>
        <a:graphic>
          <a:graphicData uri="http://schemas.openxmlformats.org/drawingml/2006/table">
            <a:tbl>
              <a:tblPr firstRow="1" bandRow="1">
                <a:tableStyleId>{D7AC3CCA-C797-4891-BE02-D94E43425B78}</a:tableStyleId>
              </a:tblPr>
              <a:tblGrid>
                <a:gridCol w="1333500">
                  <a:extLst>
                    <a:ext uri="{9D8B030D-6E8A-4147-A177-3AD203B41FA5}">
                      <a16:colId xmlns:a16="http://schemas.microsoft.com/office/drawing/2014/main" val="1530119538"/>
                    </a:ext>
                  </a:extLst>
                </a:gridCol>
                <a:gridCol w="3810000">
                  <a:extLst>
                    <a:ext uri="{9D8B030D-6E8A-4147-A177-3AD203B41FA5}">
                      <a16:colId xmlns:a16="http://schemas.microsoft.com/office/drawing/2014/main" val="1849523623"/>
                    </a:ext>
                  </a:extLst>
                </a:gridCol>
                <a:gridCol w="3761105">
                  <a:extLst>
                    <a:ext uri="{9D8B030D-6E8A-4147-A177-3AD203B41FA5}">
                      <a16:colId xmlns:a16="http://schemas.microsoft.com/office/drawing/2014/main" val="3286782602"/>
                    </a:ext>
                  </a:extLst>
                </a:gridCol>
              </a:tblGrid>
              <a:tr h="751262">
                <a:tc gridSpan="3">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Miracle Clusters In Scripture</a:t>
                      </a:r>
                    </a:p>
                  </a:txBody>
                  <a:tcPr>
                    <a:solidFill>
                      <a:schemeClr val="bg2"/>
                    </a:solidFill>
                  </a:tcPr>
                </a:tc>
                <a:tc hMerge="1">
                  <a:txBody>
                    <a:bodyPr/>
                    <a:lstStyle/>
                    <a:p>
                      <a:endParaRPr lang="en-US" sz="2800" dirty="0"/>
                    </a:p>
                  </a:txBody>
                  <a:tcPr/>
                </a:tc>
                <a:tc hMerge="1">
                  <a:txBody>
                    <a:bodyPr/>
                    <a:lstStyle/>
                    <a:p>
                      <a:endParaRPr lang="en-US" sz="2800" dirty="0"/>
                    </a:p>
                  </a:txBody>
                  <a:tcPr/>
                </a:tc>
                <a:extLst>
                  <a:ext uri="{0D108BD9-81ED-4DB2-BD59-A6C34878D82A}">
                    <a16:rowId xmlns:a16="http://schemas.microsoft.com/office/drawing/2014/main" val="3417994672"/>
                  </a:ext>
                </a:extLst>
              </a:tr>
              <a:tr h="608165">
                <a:tc>
                  <a:txBody>
                    <a:bodyPr/>
                    <a:lstStyle/>
                    <a:p>
                      <a:pPr algn="ctr"/>
                      <a:r>
                        <a:rPr lang="en-US" sz="2800" b="1" dirty="0">
                          <a:latin typeface="Calibri" panose="020F0502020204030204" pitchFamily="34" charset="0"/>
                          <a:cs typeface="Calibri" panose="020F0502020204030204" pitchFamily="34" charset="0"/>
                        </a:rPr>
                        <a:t>NUM.</a:t>
                      </a:r>
                    </a:p>
                  </a:txBody>
                  <a:tcPr/>
                </a:tc>
                <a:tc>
                  <a:txBody>
                    <a:bodyPr/>
                    <a:lstStyle/>
                    <a:p>
                      <a:pPr algn="ctr"/>
                      <a:r>
                        <a:rPr lang="en-US" sz="2800" b="1" dirty="0">
                          <a:solidFill>
                            <a:schemeClr val="bg1">
                              <a:lumMod val="50000"/>
                            </a:schemeClr>
                          </a:solidFill>
                          <a:latin typeface="Calibri" panose="020F0502020204030204" pitchFamily="34" charset="0"/>
                          <a:cs typeface="Calibri" panose="020F0502020204030204" pitchFamily="34" charset="0"/>
                        </a:rPr>
                        <a:t>ERA</a:t>
                      </a:r>
                    </a:p>
                  </a:txBody>
                  <a:tcPr/>
                </a:tc>
                <a:tc>
                  <a:txBody>
                    <a:bodyPr/>
                    <a:lstStyle/>
                    <a:p>
                      <a:pPr algn="ctr"/>
                      <a:r>
                        <a:rPr lang="en-US" sz="2800" b="1" kern="1200" dirty="0">
                          <a:solidFill>
                            <a:srgbClr val="800000"/>
                          </a:solidFill>
                          <a:latin typeface="Calibri" panose="020F0502020204030204" pitchFamily="34" charset="0"/>
                          <a:ea typeface="+mn-ea"/>
                          <a:cs typeface="Calibri" panose="020F0502020204030204" pitchFamily="34" charset="0"/>
                        </a:rPr>
                        <a:t>AUTHENTICATION</a:t>
                      </a:r>
                    </a:p>
                  </a:txBody>
                  <a:tcPr/>
                </a:tc>
                <a:extLst>
                  <a:ext uri="{0D108BD9-81ED-4DB2-BD59-A6C34878D82A}">
                    <a16:rowId xmlns:a16="http://schemas.microsoft.com/office/drawing/2014/main" val="1386983379"/>
                  </a:ext>
                </a:extLst>
              </a:tr>
              <a:tr h="608165">
                <a:tc>
                  <a:txBody>
                    <a:bodyPr/>
                    <a:lstStyle/>
                    <a:p>
                      <a:pPr algn="ctr"/>
                      <a:r>
                        <a:rPr lang="en-US" sz="2800" dirty="0">
                          <a:latin typeface="Calibri" panose="020F0502020204030204" pitchFamily="34" charset="0"/>
                          <a:cs typeface="Calibri" panose="020F0502020204030204" pitchFamily="34" charset="0"/>
                        </a:rPr>
                        <a:t>1.</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Moses</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Law</a:t>
                      </a:r>
                    </a:p>
                  </a:txBody>
                  <a:tcPr/>
                </a:tc>
                <a:extLst>
                  <a:ext uri="{0D108BD9-81ED-4DB2-BD59-A6C34878D82A}">
                    <a16:rowId xmlns:a16="http://schemas.microsoft.com/office/drawing/2014/main" val="3442972869"/>
                  </a:ext>
                </a:extLst>
              </a:tr>
              <a:tr h="608165">
                <a:tc>
                  <a:txBody>
                    <a:bodyPr/>
                    <a:lstStyle/>
                    <a:p>
                      <a:pPr algn="ctr"/>
                      <a:r>
                        <a:rPr lang="en-US" sz="2800" dirty="0">
                          <a:latin typeface="Calibri" panose="020F0502020204030204" pitchFamily="34" charset="0"/>
                          <a:cs typeface="Calibri" panose="020F0502020204030204" pitchFamily="34" charset="0"/>
                        </a:rPr>
                        <a:t>2.</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Joshua</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Conquest</a:t>
                      </a:r>
                    </a:p>
                  </a:txBody>
                  <a:tcPr/>
                </a:tc>
                <a:extLst>
                  <a:ext uri="{0D108BD9-81ED-4DB2-BD59-A6C34878D82A}">
                    <a16:rowId xmlns:a16="http://schemas.microsoft.com/office/drawing/2014/main" val="3455338283"/>
                  </a:ext>
                </a:extLst>
              </a:tr>
              <a:tr h="608165">
                <a:tc>
                  <a:txBody>
                    <a:bodyPr/>
                    <a:lstStyle/>
                    <a:p>
                      <a:pPr algn="ctr"/>
                      <a:r>
                        <a:rPr lang="en-US" sz="2800" dirty="0">
                          <a:latin typeface="Calibri" panose="020F0502020204030204" pitchFamily="34" charset="0"/>
                          <a:cs typeface="Calibri" panose="020F0502020204030204" pitchFamily="34" charset="0"/>
                        </a:rPr>
                        <a:t>3.</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Elijah-Elisha</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Prophet</a:t>
                      </a:r>
                    </a:p>
                  </a:txBody>
                  <a:tcPr/>
                </a:tc>
                <a:extLst>
                  <a:ext uri="{0D108BD9-81ED-4DB2-BD59-A6C34878D82A}">
                    <a16:rowId xmlns:a16="http://schemas.microsoft.com/office/drawing/2014/main" val="174137350"/>
                  </a:ext>
                </a:extLst>
              </a:tr>
              <a:tr h="608165">
                <a:tc>
                  <a:txBody>
                    <a:bodyPr/>
                    <a:lstStyle/>
                    <a:p>
                      <a:pPr algn="ctr"/>
                      <a:r>
                        <a:rPr lang="en-US" sz="2800" dirty="0">
                          <a:latin typeface="Calibri" panose="020F0502020204030204" pitchFamily="34" charset="0"/>
                          <a:cs typeface="Calibri" panose="020F0502020204030204" pitchFamily="34" charset="0"/>
                        </a:rPr>
                        <a:t>4.</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Christ</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Kingdom offer</a:t>
                      </a:r>
                    </a:p>
                  </a:txBody>
                  <a:tcPr/>
                </a:tc>
                <a:extLst>
                  <a:ext uri="{0D108BD9-81ED-4DB2-BD59-A6C34878D82A}">
                    <a16:rowId xmlns:a16="http://schemas.microsoft.com/office/drawing/2014/main" val="2714243427"/>
                  </a:ext>
                </a:extLst>
              </a:tr>
              <a:tr h="608165">
                <a:tc>
                  <a:txBody>
                    <a:bodyPr/>
                    <a:lstStyle/>
                    <a:p>
                      <a:pPr algn="ctr"/>
                      <a:r>
                        <a:rPr lang="en-US" sz="2800" dirty="0">
                          <a:latin typeface="Calibri" panose="020F0502020204030204" pitchFamily="34" charset="0"/>
                          <a:cs typeface="Calibri" panose="020F0502020204030204" pitchFamily="34" charset="0"/>
                        </a:rPr>
                        <a:t>5.</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Apostles</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Church</a:t>
                      </a:r>
                    </a:p>
                  </a:txBody>
                  <a:tcPr/>
                </a:tc>
                <a:extLst>
                  <a:ext uri="{0D108BD9-81ED-4DB2-BD59-A6C34878D82A}">
                    <a16:rowId xmlns:a16="http://schemas.microsoft.com/office/drawing/2014/main" val="2594936153"/>
                  </a:ext>
                </a:extLst>
              </a:tr>
              <a:tr h="1109006">
                <a:tc>
                  <a:txBody>
                    <a:bodyPr/>
                    <a:lstStyle/>
                    <a:p>
                      <a:pPr algn="ctr"/>
                      <a:r>
                        <a:rPr lang="en-US" sz="2800" dirty="0">
                          <a:latin typeface="Calibri" panose="020F0502020204030204" pitchFamily="34" charset="0"/>
                          <a:cs typeface="Calibri" panose="020F0502020204030204" pitchFamily="34" charset="0"/>
                        </a:rPr>
                        <a:t>6.</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Tribulation &amp; Millennium</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Kingdom establishment</a:t>
                      </a:r>
                    </a:p>
                  </a:txBody>
                  <a:tcPr/>
                </a:tc>
                <a:extLst>
                  <a:ext uri="{0D108BD9-81ED-4DB2-BD59-A6C34878D82A}">
                    <a16:rowId xmlns:a16="http://schemas.microsoft.com/office/drawing/2014/main" val="3005588977"/>
                  </a:ext>
                </a:extLst>
              </a:tr>
            </a:tbl>
          </a:graphicData>
        </a:graphic>
      </p:graphicFrame>
    </p:spTree>
    <p:extLst>
      <p:ext uri="{BB962C8B-B14F-4D97-AF65-F5344CB8AC3E}">
        <p14:creationId xmlns:p14="http://schemas.microsoft.com/office/powerpoint/2010/main" val="1626282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ea typeface="+mn-ea"/>
                <a:cs typeface="+mn-cs"/>
              </a:rPr>
              <a:t>Foundational (</a:t>
            </a:r>
            <a:r>
              <a:rPr lang="en-US" altLang="en-US" sz="3000" dirty="0" err="1">
                <a:effectLst>
                  <a:outerShdw blurRad="38100" dist="38100" dir="2700000" algn="tl">
                    <a:srgbClr val="000000">
                      <a:alpha val="43137"/>
                    </a:srgbClr>
                  </a:outerShdw>
                </a:effectLst>
                <a:ea typeface="+mn-ea"/>
                <a:cs typeface="+mn-cs"/>
              </a:rPr>
              <a:t>Eph</a:t>
            </a:r>
            <a:r>
              <a:rPr lang="en-US" altLang="en-US" sz="3000" dirty="0">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14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963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Revelatory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152401" y="1142999"/>
            <a:ext cx="8839199" cy="35814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Prophet (Deut. 18:18; 2 Pet. 1:20-21; Eph. 3:5; 1 Cor. 14:29-30; Acts 11:28; 21:10-11)</a:t>
            </a:r>
          </a:p>
          <a:p>
            <a:pPr marL="457200" indent="-45720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Knowledge (1 Cor. 13:2, 8-9; 14:6)</a:t>
            </a:r>
          </a:p>
          <a:p>
            <a:pPr marL="457200" indent="-45720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Tongues &amp; Interpretation of tongues (1 Cor. 14:21-22 vs. 26-27)</a:t>
            </a:r>
          </a:p>
        </p:txBody>
      </p:sp>
    </p:spTree>
    <p:extLst>
      <p:ext uri="{BB962C8B-B14F-4D97-AF65-F5344CB8AC3E}">
        <p14:creationId xmlns:p14="http://schemas.microsoft.com/office/powerpoint/2010/main" val="1270382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685800" y="228600"/>
            <a:ext cx="7772400" cy="762000"/>
          </a:xfrm>
        </p:spPr>
        <p:txBody>
          <a:bodyPr/>
          <a:lstStyle/>
          <a:p>
            <a:pPr marL="971550" lvl="1" indent="-514350" algn="ctr" eaLnBrk="1" hangingPunct="1">
              <a:spcBef>
                <a:spcPts val="0"/>
              </a:spcBef>
              <a:spcAft>
                <a:spcPts val="1800"/>
              </a:spcAft>
              <a:buClr>
                <a:schemeClr val="folHlink"/>
              </a:buClr>
              <a:buSzPct val="100000"/>
              <a:buFont typeface="+mj-lt"/>
              <a:buAutoNum type="alphaLcPeriod" startAt="2"/>
              <a:defRPr/>
            </a:pPr>
            <a:r>
              <a:rPr lang="en-US" altLang="en-US" sz="4000" dirty="0">
                <a:solidFill>
                  <a:schemeClr val="tx1"/>
                </a:solidFill>
                <a:effectLst>
                  <a:outerShdw blurRad="38100" dist="38100" dir="2700000" algn="tl">
                    <a:srgbClr val="000000">
                      <a:alpha val="43137"/>
                    </a:srgbClr>
                  </a:outerShdw>
                </a:effectLst>
                <a:latin typeface="Calibri" panose="020F0502020204030204" pitchFamily="34" charset="0"/>
              </a:rPr>
              <a:t>Love Emphasis (1 Cor. 13)</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62100" y="1600199"/>
            <a:ext cx="6019800" cy="2819401"/>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Necessity of love (13:1-3)</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Nature of love (13:4-7)</a:t>
            </a:r>
          </a:p>
          <a:p>
            <a:pPr marL="457200" indent="-457200">
              <a:spcBef>
                <a:spcPts val="0"/>
              </a:spcBef>
              <a:spcAft>
                <a:spcPts val="2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Endurance of love (13:8-13)</a:t>
            </a:r>
          </a:p>
        </p:txBody>
      </p:sp>
      <p:pic>
        <p:nvPicPr>
          <p:cNvPr id="2" name="Picture 1">
            <a:extLst>
              <a:ext uri="{FF2B5EF4-FFF2-40B4-BE49-F238E27FC236}">
                <a16:creationId xmlns:a16="http://schemas.microsoft.com/office/drawing/2014/main" id="{167F8717-9393-4006-ACA7-048F2C040B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8952" y="4419600"/>
            <a:ext cx="2686096" cy="1828800"/>
          </a:xfrm>
          <a:prstGeom prst="rect">
            <a:avLst/>
          </a:prstGeom>
        </p:spPr>
      </p:pic>
    </p:spTree>
    <p:extLst>
      <p:ext uri="{BB962C8B-B14F-4D97-AF65-F5344CB8AC3E}">
        <p14:creationId xmlns:p14="http://schemas.microsoft.com/office/powerpoint/2010/main" val="2771257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prophecy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be done away; if there are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tongues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cease; if there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will be done away.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in part and we prophesy in part;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perfect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the partial will be done away.”</a:t>
            </a:r>
          </a:p>
        </p:txBody>
      </p:sp>
    </p:spTree>
    <p:extLst>
      <p:ext uri="{BB962C8B-B14F-4D97-AF65-F5344CB8AC3E}">
        <p14:creationId xmlns:p14="http://schemas.microsoft.com/office/powerpoint/2010/main" val="1384067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now we see in a mirror dimly, but then face to face; now I know in part, but then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1259700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419100" y="228600"/>
            <a:ext cx="8305800" cy="1371600"/>
          </a:xfrm>
        </p:spPr>
        <p:txBody>
          <a:bodyPr/>
          <a:lstStyle/>
          <a:p>
            <a:pPr algn="ctr" eaLnBrk="1" hangingPunct="1"/>
            <a:r>
              <a:rPr lang="en-US" altLang="en-US" sz="4000" dirty="0">
                <a:effectLst>
                  <a:outerShdw blurRad="38100" dist="38100" dir="2700000" algn="tl">
                    <a:srgbClr val="000000">
                      <a:alpha val="43137"/>
                    </a:srgbClr>
                  </a:outerShdw>
                </a:effectLst>
              </a:rPr>
              <a:t>“The Perfect” [</a:t>
            </a:r>
            <a:r>
              <a:rPr lang="en-US" altLang="en-US" sz="4000" dirty="0" err="1">
                <a:effectLst>
                  <a:outerShdw blurRad="38100" dist="38100" dir="2700000" algn="tl">
                    <a:srgbClr val="000000">
                      <a:alpha val="43137"/>
                    </a:srgbClr>
                  </a:outerShdw>
                </a:effectLst>
              </a:rPr>
              <a:t>teleios</a:t>
            </a:r>
            <a:r>
              <a:rPr lang="en-US" altLang="en-US" sz="4000" dirty="0">
                <a:effectLst>
                  <a:outerShdw blurRad="38100" dist="38100" dir="2700000" algn="tl">
                    <a:srgbClr val="000000">
                      <a:alpha val="43137"/>
                    </a:srgbClr>
                  </a:outerShdw>
                </a:effectLst>
              </a:rPr>
              <a:t>] in 1 Cor. 13:10</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Three Interpretations</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24000" y="2057400"/>
            <a:ext cx="6096000" cy="2590800"/>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Eschaton or End</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Maturity of the Church</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Completion of the NT canon</a:t>
            </a:r>
          </a:p>
        </p:txBody>
      </p:sp>
    </p:spTree>
    <p:extLst>
      <p:ext uri="{BB962C8B-B14F-4D97-AF65-F5344CB8AC3E}">
        <p14:creationId xmlns:p14="http://schemas.microsoft.com/office/powerpoint/2010/main" val="4147587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419100" y="228600"/>
            <a:ext cx="8305800" cy="1371600"/>
          </a:xfrm>
        </p:spPr>
        <p:txBody>
          <a:bodyPr/>
          <a:lstStyle/>
          <a:p>
            <a:pPr algn="ctr" eaLnBrk="1" hangingPunct="1"/>
            <a:r>
              <a:rPr lang="en-US" altLang="en-US" sz="4000" dirty="0">
                <a:effectLst>
                  <a:outerShdw blurRad="38100" dist="38100" dir="2700000" algn="tl">
                    <a:srgbClr val="000000">
                      <a:alpha val="43137"/>
                    </a:srgbClr>
                  </a:outerShdw>
                </a:effectLst>
              </a:rPr>
              <a:t>“The Perfect” [</a:t>
            </a:r>
            <a:r>
              <a:rPr lang="en-US" altLang="en-US" sz="4000" dirty="0" err="1">
                <a:effectLst>
                  <a:outerShdw blurRad="38100" dist="38100" dir="2700000" algn="tl">
                    <a:srgbClr val="000000">
                      <a:alpha val="43137"/>
                    </a:srgbClr>
                  </a:outerShdw>
                </a:effectLst>
              </a:rPr>
              <a:t>teleios</a:t>
            </a:r>
            <a:r>
              <a:rPr lang="en-US" altLang="en-US" sz="4000" dirty="0">
                <a:effectLst>
                  <a:outerShdw blurRad="38100" dist="38100" dir="2700000" algn="tl">
                    <a:srgbClr val="000000">
                      <a:alpha val="43137"/>
                    </a:srgbClr>
                  </a:outerShdw>
                </a:effectLst>
              </a:rPr>
              <a:t>] in 1 Cor. 13:10</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Three Interpretations</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24000" y="2057400"/>
            <a:ext cx="6096000" cy="2590800"/>
          </a:xfrm>
        </p:spPr>
        <p:txBody>
          <a:bodyPr/>
          <a:lstStyle/>
          <a:p>
            <a:pPr marL="457200" indent="-457200">
              <a:spcBef>
                <a:spcPts val="0"/>
              </a:spcBef>
              <a:spcAft>
                <a:spcPts val="2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Eschaton or End</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Maturity of the Church</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Completion of the NT canon</a:t>
            </a:r>
          </a:p>
        </p:txBody>
      </p:sp>
    </p:spTree>
    <p:extLst>
      <p:ext uri="{BB962C8B-B14F-4D97-AF65-F5344CB8AC3E}">
        <p14:creationId xmlns:p14="http://schemas.microsoft.com/office/powerpoint/2010/main" val="237465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68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66700" y="228600"/>
            <a:ext cx="8610600" cy="1143000"/>
          </a:xfrm>
        </p:spPr>
        <p:txBody>
          <a:bodyPr/>
          <a:lstStyle/>
          <a:p>
            <a:pPr marL="457200" indent="-457200" algn="ctr" eaLnBrk="1" hangingPunct="1">
              <a:buFont typeface="+mj-lt"/>
              <a:buAutoNum type="arabicPeriod"/>
            </a:pPr>
            <a:r>
              <a:rPr lang="en-US" altLang="en-US" sz="3600" dirty="0">
                <a:effectLst>
                  <a:outerShdw blurRad="38100" dist="38100" dir="2700000" algn="tl">
                    <a:srgbClr val="000000">
                      <a:alpha val="43137"/>
                    </a:srgbClr>
                  </a:outerShdw>
                </a:effectLst>
              </a:rPr>
              <a:t>“The Perfect” [</a:t>
            </a:r>
            <a:r>
              <a:rPr lang="en-US" altLang="en-US" sz="3600" i="1" dirty="0">
                <a:effectLst>
                  <a:outerShdw blurRad="38100" dist="38100" dir="2700000" algn="tl">
                    <a:srgbClr val="000000">
                      <a:alpha val="43137"/>
                    </a:srgbClr>
                  </a:outerShdw>
                </a:effectLst>
              </a:rPr>
              <a:t>teleios</a:t>
            </a:r>
            <a:r>
              <a:rPr lang="en-US" altLang="en-US" sz="3600" dirty="0">
                <a:effectLst>
                  <a:outerShdw blurRad="38100" dist="38100" dir="2700000" algn="tl">
                    <a:srgbClr val="000000">
                      <a:alpha val="43137"/>
                    </a:srgbClr>
                  </a:outerShdw>
                </a:effectLst>
              </a:rPr>
              <a:t>] in 1 Cor. 13:10 = The </a:t>
            </a:r>
            <a:r>
              <a:rPr lang="en-US" sz="3600" dirty="0">
                <a:effectLst>
                  <a:outerShdw blurRad="38100" dist="38100" dir="2700000" algn="tl">
                    <a:srgbClr val="000000">
                      <a:alpha val="43137"/>
                    </a:srgbClr>
                  </a:outerShdw>
                </a:effectLst>
              </a:rPr>
              <a:t>Eschaton or End</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609600" y="1600200"/>
            <a:ext cx="8001000" cy="5029200"/>
          </a:xfrm>
        </p:spPr>
        <p:txBody>
          <a:bodyPr/>
          <a:lstStyle/>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Something ideal, perfect, unblemished</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Death, rapture, 2</a:t>
            </a:r>
            <a:r>
              <a:rPr lang="en-US" baseline="30000" dirty="0">
                <a:effectLst>
                  <a:outerShdw blurRad="38100" dist="38100" dir="2700000" algn="tl">
                    <a:srgbClr val="000000">
                      <a:alpha val="43137"/>
                    </a:srgbClr>
                  </a:outerShdw>
                </a:effectLst>
              </a:rPr>
              <a:t>nd</a:t>
            </a:r>
            <a:r>
              <a:rPr lang="en-US" dirty="0">
                <a:effectLst>
                  <a:outerShdw blurRad="38100" dist="38100" dir="2700000" algn="tl">
                    <a:srgbClr val="000000">
                      <a:alpha val="43137"/>
                    </a:srgbClr>
                  </a:outerShdw>
                </a:effectLst>
              </a:rPr>
              <a:t> advent, eternal state (vs. 12; Rev. 22:4)</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“Now” (vs. 12) = revelatory gifts continuing until the end</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“Then” (vs. 12) = revelatory gifts ceasing after the end</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Most popular view</a:t>
            </a:r>
          </a:p>
        </p:txBody>
      </p:sp>
    </p:spTree>
    <p:extLst>
      <p:ext uri="{BB962C8B-B14F-4D97-AF65-F5344CB8AC3E}">
        <p14:creationId xmlns:p14="http://schemas.microsoft.com/office/powerpoint/2010/main" val="2306061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66700"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Problems with the </a:t>
            </a:r>
            <a:r>
              <a:rPr lang="en-US" sz="3600" dirty="0">
                <a:effectLst>
                  <a:outerShdw blurRad="38100" dist="38100" dir="2700000" algn="tl">
                    <a:srgbClr val="000000">
                      <a:alpha val="43137"/>
                    </a:srgbClr>
                  </a:outerShdw>
                </a:effectLst>
              </a:rPr>
              <a:t>Eschaton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5410200"/>
          </a:xfrm>
        </p:spPr>
        <p:txBody>
          <a:bodyPr/>
          <a:lstStyle/>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never means perfection but maturity</a:t>
            </a:r>
          </a:p>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never used of Eschatological events</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Perfection (quality) does not provide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Eschatological events happen immediately making the analogy of vs. 11 difficult</a:t>
            </a:r>
          </a:p>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is neuter while the personal coming of Christ would require a masculine adjective</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Allows an open canon (Jude 3; Rev. 22:18-19)</a:t>
            </a:r>
          </a:p>
        </p:txBody>
      </p:sp>
    </p:spTree>
    <p:extLst>
      <p:ext uri="{BB962C8B-B14F-4D97-AF65-F5344CB8AC3E}">
        <p14:creationId xmlns:p14="http://schemas.microsoft.com/office/powerpoint/2010/main" val="3484477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419100" y="228600"/>
            <a:ext cx="8305800" cy="1371600"/>
          </a:xfrm>
        </p:spPr>
        <p:txBody>
          <a:bodyPr/>
          <a:lstStyle/>
          <a:p>
            <a:pPr algn="ctr" eaLnBrk="1" hangingPunct="1"/>
            <a:r>
              <a:rPr lang="en-US" altLang="en-US" sz="4000" dirty="0">
                <a:effectLst>
                  <a:outerShdw blurRad="38100" dist="38100" dir="2700000" algn="tl">
                    <a:srgbClr val="000000">
                      <a:alpha val="43137"/>
                    </a:srgbClr>
                  </a:outerShdw>
                </a:effectLst>
              </a:rPr>
              <a:t>“The Perfect” [</a:t>
            </a:r>
            <a:r>
              <a:rPr lang="en-US" altLang="en-US" sz="4000" dirty="0" err="1">
                <a:effectLst>
                  <a:outerShdw blurRad="38100" dist="38100" dir="2700000" algn="tl">
                    <a:srgbClr val="000000">
                      <a:alpha val="43137"/>
                    </a:srgbClr>
                  </a:outerShdw>
                </a:effectLst>
              </a:rPr>
              <a:t>teleios</a:t>
            </a:r>
            <a:r>
              <a:rPr lang="en-US" altLang="en-US" sz="4000" dirty="0">
                <a:effectLst>
                  <a:outerShdw blurRad="38100" dist="38100" dir="2700000" algn="tl">
                    <a:srgbClr val="000000">
                      <a:alpha val="43137"/>
                    </a:srgbClr>
                  </a:outerShdw>
                </a:effectLst>
              </a:rPr>
              <a:t>] in 1 Cor. 13:10</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Three Interpretations</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24000" y="2057400"/>
            <a:ext cx="6096000" cy="2590800"/>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Eschaton or End</a:t>
            </a:r>
          </a:p>
          <a:p>
            <a:pPr marL="457200" indent="-457200">
              <a:spcBef>
                <a:spcPts val="0"/>
              </a:spcBef>
              <a:spcAft>
                <a:spcPts val="2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Maturity of the Church</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Completion of the NT canon</a:t>
            </a:r>
          </a:p>
        </p:txBody>
      </p:sp>
    </p:spTree>
    <p:extLst>
      <p:ext uri="{BB962C8B-B14F-4D97-AF65-F5344CB8AC3E}">
        <p14:creationId xmlns:p14="http://schemas.microsoft.com/office/powerpoint/2010/main" val="606570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66700" y="228600"/>
            <a:ext cx="8610600" cy="1371600"/>
          </a:xfrm>
        </p:spPr>
        <p:txBody>
          <a:bodyPr/>
          <a:lstStyle/>
          <a:p>
            <a:pPr marL="457200" indent="-457200" algn="ctr" eaLnBrk="1" hangingPunct="1">
              <a:buFont typeface="+mj-lt"/>
              <a:buAutoNum type="arabicPeriod" startAt="2"/>
            </a:pPr>
            <a:r>
              <a:rPr lang="en-US" altLang="en-US" sz="3600" dirty="0">
                <a:effectLst>
                  <a:outerShdw blurRad="38100" dist="38100" dir="2700000" algn="tl">
                    <a:srgbClr val="000000">
                      <a:alpha val="43137"/>
                    </a:srgbClr>
                  </a:outerShdw>
                </a:effectLst>
              </a:rPr>
              <a:t>“The Perfect” [teleios] in 1 Cor. 13:10 = Church’s Maturity</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419100" y="1828800"/>
            <a:ext cx="8305800" cy="4191000"/>
          </a:xfrm>
        </p:spPr>
        <p:txBody>
          <a:bodyPr/>
          <a:lstStyle/>
          <a:p>
            <a:pPr marL="571500" indent="-571500">
              <a:spcBef>
                <a:spcPts val="0"/>
              </a:spcBef>
              <a:spcAft>
                <a:spcPts val="2400"/>
              </a:spcAft>
              <a:buSzPct val="100000"/>
              <a:buFont typeface="+mj-lt"/>
              <a:buAutoNum type="alphaLcParenR"/>
              <a:defRPr/>
            </a:pPr>
            <a:r>
              <a:rPr lang="en-US" dirty="0">
                <a:effectLst>
                  <a:outerShdw blurRad="38100" dist="38100" dir="2700000" algn="tl">
                    <a:srgbClr val="000000">
                      <a:alpha val="43137"/>
                    </a:srgbClr>
                  </a:outerShdw>
                </a:effectLst>
              </a:rPr>
              <a:t>Canon, unity, independence, death of the apostles, AD 70</a:t>
            </a:r>
          </a:p>
          <a:p>
            <a:pPr marL="571500" indent="-571500">
              <a:spcBef>
                <a:spcPts val="0"/>
              </a:spcBef>
              <a:spcAft>
                <a:spcPts val="2400"/>
              </a:spcAft>
              <a:buSzPct val="100000"/>
              <a:buFont typeface="+mj-lt"/>
              <a:buAutoNum type="alphaLcParenR"/>
              <a:defRPr/>
            </a:pPr>
            <a:r>
              <a:rPr lang="en-US" dirty="0">
                <a:effectLst>
                  <a:outerShdw blurRad="38100" dist="38100" dir="2700000" algn="tl">
                    <a:srgbClr val="000000">
                      <a:alpha val="43137"/>
                    </a:srgbClr>
                  </a:outerShdw>
                </a:effectLst>
              </a:rPr>
              <a:t>“Now” (vs. 12) = revelatory gifts continuing until end of first century</a:t>
            </a:r>
          </a:p>
          <a:p>
            <a:pPr marL="571500" indent="-571500">
              <a:spcBef>
                <a:spcPts val="0"/>
              </a:spcBef>
              <a:spcAft>
                <a:spcPts val="2400"/>
              </a:spcAft>
              <a:buSzPct val="100000"/>
              <a:buFont typeface="+mj-lt"/>
              <a:buAutoNum type="alphaLcParenR"/>
              <a:defRPr/>
            </a:pPr>
            <a:r>
              <a:rPr lang="en-US" dirty="0">
                <a:effectLst>
                  <a:outerShdw blurRad="38100" dist="38100" dir="2700000" algn="tl">
                    <a:srgbClr val="000000">
                      <a:alpha val="43137"/>
                    </a:srgbClr>
                  </a:outerShdw>
                </a:effectLst>
              </a:rPr>
              <a:t>“Then” (vs. 12) = revelatory gifts cease in the second century</a:t>
            </a:r>
          </a:p>
          <a:p>
            <a:pPr marL="571500" indent="-571500">
              <a:spcBef>
                <a:spcPts val="0"/>
              </a:spcBef>
              <a:spcAft>
                <a:spcPts val="2400"/>
              </a:spcAft>
              <a:buSzPct val="100000"/>
              <a:buFont typeface="+mj-lt"/>
              <a:buAutoNum type="alphaLcParenR"/>
              <a:defRPr/>
            </a:pPr>
            <a:r>
              <a:rPr lang="en-US" dirty="0">
                <a:effectLst>
                  <a:outerShdw blurRad="38100" dist="38100" dir="2700000" algn="tl">
                    <a:srgbClr val="000000">
                      <a:alpha val="43137"/>
                    </a:srgbClr>
                  </a:outerShdw>
                </a:effectLst>
              </a:rPr>
              <a:t>Closer to the truth than the Eschaton view</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1555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Strengths of the Maturity</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76200" y="1143000"/>
            <a:ext cx="9067800" cy="3581400"/>
          </a:xfrm>
        </p:spPr>
        <p:txBody>
          <a:bodyPr/>
          <a:lstStyle/>
          <a:p>
            <a:pPr marL="457200" indent="-457200">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Consistent with “infants” and “adulthood” (vs. 11)</a:t>
            </a:r>
          </a:p>
          <a:p>
            <a:pPr marL="457200" indent="-457200">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Fits context of 1 Corinthians (3:1-3)</a:t>
            </a:r>
          </a:p>
          <a:p>
            <a:pPr marL="457200" indent="-457200">
              <a:spcBef>
                <a:spcPts val="0"/>
              </a:spcBef>
              <a:spcAft>
                <a:spcPts val="2400"/>
              </a:spcAft>
              <a:buSzPct val="100000"/>
              <a:buFont typeface="+mj-lt"/>
              <a:buAutoNum type="arabicPeriod"/>
              <a:defRPr/>
            </a:pPr>
            <a:r>
              <a:rPr lang="en-US" sz="3000" i="1" dirty="0" err="1">
                <a:effectLst>
                  <a:outerShdw blurRad="38100" dist="38100" dir="2700000" algn="tl">
                    <a:srgbClr val="000000">
                      <a:alpha val="43137"/>
                    </a:srgbClr>
                  </a:outerShdw>
                </a:effectLst>
              </a:rPr>
              <a:t>Teleios</a:t>
            </a:r>
            <a:r>
              <a:rPr lang="en-US" sz="3000" dirty="0">
                <a:effectLst>
                  <a:outerShdw blurRad="38100" dist="38100" dir="2700000" algn="tl">
                    <a:srgbClr val="000000">
                      <a:alpha val="43137"/>
                    </a:srgbClr>
                  </a:outerShdw>
                </a:effectLst>
              </a:rPr>
              <a:t> = maturity in 1 Corinthians 2:6 and 14:20</a:t>
            </a:r>
          </a:p>
          <a:p>
            <a:pPr marL="457200" indent="-457200">
              <a:spcBef>
                <a:spcPts val="0"/>
              </a:spcBef>
              <a:spcAft>
                <a:spcPts val="2400"/>
              </a:spcAft>
              <a:buSzPct val="100000"/>
              <a:buFont typeface="+mj-lt"/>
              <a:buAutoNum type="arabicPeriod"/>
              <a:defRPr/>
            </a:pPr>
            <a:r>
              <a:rPr lang="en-US" sz="3000" i="1" dirty="0" err="1">
                <a:effectLst>
                  <a:outerShdw blurRad="38100" dist="38100" dir="2700000" algn="tl">
                    <a:srgbClr val="000000">
                      <a:alpha val="43137"/>
                    </a:srgbClr>
                  </a:outerShdw>
                </a:effectLst>
              </a:rPr>
              <a:t>Teleios</a:t>
            </a:r>
            <a:r>
              <a:rPr lang="en-US" sz="3000" dirty="0">
                <a:effectLst>
                  <a:outerShdw blurRad="38100" dist="38100" dir="2700000" algn="tl">
                    <a:srgbClr val="000000">
                      <a:alpha val="43137"/>
                    </a:srgbClr>
                  </a:outerShdw>
                </a:effectLst>
              </a:rPr>
              <a:t> = maturity in the NT (Philip. 3:15; Eph. 4:13; Col. 1:28; 4:12)</a:t>
            </a:r>
          </a:p>
        </p:txBody>
      </p:sp>
    </p:spTree>
    <p:extLst>
      <p:ext uri="{BB962C8B-B14F-4D97-AF65-F5344CB8AC3E}">
        <p14:creationId xmlns:p14="http://schemas.microsoft.com/office/powerpoint/2010/main" val="3983038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Problems with the Maturity</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371600"/>
            <a:ext cx="9067800" cy="5334000"/>
          </a:xfrm>
        </p:spPr>
        <p:txBody>
          <a:bodyPr/>
          <a:lstStyle/>
          <a:p>
            <a:pPr marL="457200" indent="-457200">
              <a:spcBef>
                <a:spcPts val="0"/>
              </a:spcBef>
              <a:spcAft>
                <a:spcPts val="3000"/>
              </a:spcAft>
              <a:buSzPct val="100000"/>
              <a:buFont typeface="+mj-lt"/>
              <a:buAutoNum type="arabicPeriod"/>
              <a:defRPr/>
            </a:pPr>
            <a:r>
              <a:rPr lang="en-US" sz="2800" dirty="0">
                <a:effectLst>
                  <a:outerShdw blurRad="38100" dist="38100" dir="2700000" algn="tl">
                    <a:srgbClr val="000000">
                      <a:alpha val="43137"/>
                    </a:srgbClr>
                  </a:outerShdw>
                </a:effectLst>
              </a:rPr>
              <a:t>Maturity (quality) does not provide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3000"/>
              </a:spcAft>
              <a:buSzPct val="100000"/>
              <a:buFont typeface="+mj-lt"/>
              <a:buAutoNum type="arabicPeriod"/>
              <a:defRPr/>
            </a:pPr>
            <a:r>
              <a:rPr lang="en-US" sz="2800" dirty="0">
                <a:effectLst>
                  <a:outerShdw blurRad="38100" dist="38100" dir="2700000" algn="tl">
                    <a:srgbClr val="000000">
                      <a:alpha val="43137"/>
                    </a:srgbClr>
                  </a:outerShdw>
                </a:effectLst>
              </a:rPr>
              <a:t>Criteria for depicting the church’s maturity is arbitrary</a:t>
            </a:r>
          </a:p>
          <a:p>
            <a:pPr marL="914400" lvl="1" indent="-45720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Canon, unity, independence, death of the apostles?</a:t>
            </a:r>
          </a:p>
          <a:p>
            <a:pPr marL="914400" lvl="1" indent="-45720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AD 70 vs. AD 135?</a:t>
            </a:r>
          </a:p>
          <a:p>
            <a:pPr marL="914400" lvl="1" indent="-45720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Church remains immature (1 Cor. 3:3; Eph. 4:11-12)</a:t>
            </a:r>
          </a:p>
        </p:txBody>
      </p:sp>
    </p:spTree>
    <p:extLst>
      <p:ext uri="{BB962C8B-B14F-4D97-AF65-F5344CB8AC3E}">
        <p14:creationId xmlns:p14="http://schemas.microsoft.com/office/powerpoint/2010/main" val="3604215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495300" y="228600"/>
            <a:ext cx="8153400" cy="1371600"/>
          </a:xfrm>
        </p:spPr>
        <p:txBody>
          <a:bodyPr/>
          <a:lstStyle/>
          <a:p>
            <a:pPr algn="ctr" eaLnBrk="1" hangingPunct="1"/>
            <a:r>
              <a:rPr lang="en-US" altLang="en-US" sz="4000" dirty="0">
                <a:effectLst>
                  <a:outerShdw blurRad="38100" dist="38100" dir="2700000" algn="tl">
                    <a:srgbClr val="000000">
                      <a:alpha val="43137"/>
                    </a:srgbClr>
                  </a:outerShdw>
                </a:effectLst>
              </a:rPr>
              <a:t>“The Perfect” [</a:t>
            </a:r>
            <a:r>
              <a:rPr lang="en-US" altLang="en-US" sz="4000" dirty="0" err="1">
                <a:effectLst>
                  <a:outerShdw blurRad="38100" dist="38100" dir="2700000" algn="tl">
                    <a:srgbClr val="000000">
                      <a:alpha val="43137"/>
                    </a:srgbClr>
                  </a:outerShdw>
                </a:effectLst>
              </a:rPr>
              <a:t>teleios</a:t>
            </a:r>
            <a:r>
              <a:rPr lang="en-US" altLang="en-US" sz="4000" dirty="0">
                <a:effectLst>
                  <a:outerShdw blurRad="38100" dist="38100" dir="2700000" algn="tl">
                    <a:srgbClr val="000000">
                      <a:alpha val="43137"/>
                    </a:srgbClr>
                  </a:outerShdw>
                </a:effectLst>
              </a:rPr>
              <a:t>] in 1 Cor. 13:10</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Three Interpretations</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24000" y="1828799"/>
            <a:ext cx="6096000" cy="2819401"/>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Eschaton or End</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Maturity of the Church</a:t>
            </a:r>
          </a:p>
          <a:p>
            <a:pPr marL="457200" indent="-457200">
              <a:spcBef>
                <a:spcPts val="0"/>
              </a:spcBef>
              <a:spcAft>
                <a:spcPts val="2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Completion of the NT canon</a:t>
            </a:r>
          </a:p>
        </p:txBody>
      </p:sp>
    </p:spTree>
    <p:extLst>
      <p:ext uri="{BB962C8B-B14F-4D97-AF65-F5344CB8AC3E}">
        <p14:creationId xmlns:p14="http://schemas.microsoft.com/office/powerpoint/2010/main" val="2751230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28600" y="228600"/>
            <a:ext cx="8610600" cy="1371600"/>
          </a:xfrm>
        </p:spPr>
        <p:txBody>
          <a:bodyPr/>
          <a:lstStyle/>
          <a:p>
            <a:pPr algn="ctr" eaLnBrk="1" hangingPunct="1"/>
            <a:r>
              <a:rPr lang="en-US" sz="3600" dirty="0">
                <a:effectLst>
                  <a:outerShdw blurRad="38100" dist="38100" dir="2700000" algn="tl">
                    <a:srgbClr val="000000">
                      <a:alpha val="43137"/>
                    </a:srgbClr>
                  </a:outerShdw>
                </a:effectLst>
              </a:rPr>
              <a:t>3. </a:t>
            </a:r>
            <a:r>
              <a:rPr lang="en-US" altLang="en-US" sz="3600" dirty="0">
                <a:effectLst>
                  <a:outerShdw blurRad="38100" dist="38100" dir="2700000" algn="tl">
                    <a:srgbClr val="000000">
                      <a:alpha val="43137"/>
                    </a:srgbClr>
                  </a:outerShdw>
                </a:effectLst>
              </a:rPr>
              <a:t>“The Perfect” [</a:t>
            </a:r>
            <a:r>
              <a:rPr lang="en-US" altLang="en-US" sz="3600" i="1" dirty="0">
                <a:effectLst>
                  <a:outerShdw blurRad="38100" dist="38100" dir="2700000" algn="tl">
                    <a:srgbClr val="000000">
                      <a:alpha val="43137"/>
                    </a:srgbClr>
                  </a:outerShdw>
                </a:effectLst>
              </a:rPr>
              <a:t>teleios</a:t>
            </a:r>
            <a:r>
              <a:rPr lang="en-US" altLang="en-US" sz="3600" dirty="0">
                <a:effectLst>
                  <a:outerShdw blurRad="38100" dist="38100" dir="2700000" algn="tl">
                    <a:srgbClr val="000000">
                      <a:alpha val="43137"/>
                    </a:srgbClr>
                  </a:outerShdw>
                </a:effectLst>
              </a:rPr>
              <a:t>] in 1 Cor. 13:10 = The Completed Canon</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76200" y="1828800"/>
            <a:ext cx="9067800" cy="4953000"/>
          </a:xfrm>
        </p:spPr>
        <p:txBody>
          <a:bodyPr/>
          <a:lstStyle/>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rPr>
              <a:t>“Now” (vs. 12) = revelatory gifts continuing throughout the apostolic and pre-NT canon era</a:t>
            </a:r>
          </a:p>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rPr>
              <a:t>“Then” (vs. 12) = revelatory gifts cease in the post-apostolic and post-NT canon era</a:t>
            </a:r>
          </a:p>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rPr>
              <a:t>1</a:t>
            </a:r>
            <a:r>
              <a:rPr lang="en-US" sz="3000" baseline="30000" dirty="0">
                <a:effectLst>
                  <a:outerShdw blurRad="38100" dist="38100" dir="2700000" algn="tl">
                    <a:srgbClr val="000000">
                      <a:alpha val="43137"/>
                    </a:srgbClr>
                  </a:outerShdw>
                </a:effectLst>
              </a:rPr>
              <a:t>st </a:t>
            </a:r>
            <a:r>
              <a:rPr lang="en-US" sz="3000" dirty="0">
                <a:effectLst>
                  <a:outerShdw blurRad="38100" dist="38100" dir="2700000" algn="tl">
                    <a:srgbClr val="000000">
                      <a:alpha val="43137"/>
                    </a:srgbClr>
                  </a:outerShdw>
                </a:effectLst>
              </a:rPr>
              <a:t>century revelatory gifts were “in part” [</a:t>
            </a:r>
            <a:r>
              <a:rPr lang="en-US" sz="3000" i="1" dirty="0" err="1">
                <a:effectLst>
                  <a:outerShdw blurRad="38100" dist="38100" dir="2700000" algn="tl">
                    <a:srgbClr val="000000">
                      <a:alpha val="43137"/>
                    </a:srgbClr>
                  </a:outerShdw>
                </a:effectLst>
              </a:rPr>
              <a:t>ek</a:t>
            </a:r>
            <a:r>
              <a:rPr lang="en-US" sz="3000" i="1" dirty="0">
                <a:effectLst>
                  <a:outerShdw blurRad="38100" dist="38100" dir="2700000" algn="tl">
                    <a:srgbClr val="000000">
                      <a:alpha val="43137"/>
                    </a:srgbClr>
                  </a:outerShdw>
                </a:effectLst>
              </a:rPr>
              <a:t> </a:t>
            </a:r>
            <a:r>
              <a:rPr lang="en-US" sz="3000" i="1" dirty="0" err="1">
                <a:effectLst>
                  <a:outerShdw blurRad="38100" dist="38100" dir="2700000" algn="tl">
                    <a:srgbClr val="000000">
                      <a:alpha val="43137"/>
                    </a:srgbClr>
                  </a:outerShdw>
                </a:effectLst>
              </a:rPr>
              <a:t>meros</a:t>
            </a:r>
            <a:r>
              <a:rPr lang="en-US" sz="3000" dirty="0">
                <a:effectLst>
                  <a:outerShdw blurRad="38100" dist="38100" dir="2700000" algn="tl">
                    <a:srgbClr val="000000">
                      <a:alpha val="43137"/>
                    </a:srgbClr>
                  </a:outerShdw>
                </a:effectLst>
              </a:rPr>
              <a:t>] (vs. 10, 12)</a:t>
            </a:r>
          </a:p>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rPr>
              <a:t>Superseded by a sufficient (2 Tim. 3:17; 2 Pet. 1:3-4) and completed (Jude 3; Rev. 22:18-19) NT canon</a:t>
            </a:r>
          </a:p>
        </p:txBody>
      </p:sp>
    </p:spTree>
    <p:extLst>
      <p:ext uri="{BB962C8B-B14F-4D97-AF65-F5344CB8AC3E}">
        <p14:creationId xmlns:p14="http://schemas.microsoft.com/office/powerpoint/2010/main" val="1586266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close of the canon of Scripture (1 Cor. 13:8-10).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3160322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9124E-E5F1-44CB-9833-F8C895BAB7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09687" y="0"/>
            <a:ext cx="6524625" cy="6858000"/>
          </a:xfrm>
          <a:prstGeom prst="rect">
            <a:avLst/>
          </a:prstGeom>
        </p:spPr>
      </p:pic>
    </p:spTree>
    <p:extLst>
      <p:ext uri="{BB962C8B-B14F-4D97-AF65-F5344CB8AC3E}">
        <p14:creationId xmlns:p14="http://schemas.microsoft.com/office/powerpoint/2010/main" val="404110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b="1" u="sng" dirty="0">
                <a:solidFill>
                  <a:srgbClr val="FFFFCC"/>
                </a:solidFill>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526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66700"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Strengths of the Completed NT Canon</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5410200"/>
          </a:xfrm>
        </p:spPr>
        <p:txBody>
          <a:bodyPr/>
          <a:lstStyle/>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Completed NT canon (quantitative) provides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2400"/>
              </a:spcAft>
              <a:buSzPct val="100000"/>
              <a:buFont typeface="+mj-lt"/>
              <a:buAutoNum type="arabicPeriod"/>
              <a:defRPr/>
            </a:pPr>
            <a:r>
              <a:rPr lang="en-US" sz="2800" i="1" dirty="0">
                <a:effectLst>
                  <a:outerShdw blurRad="38100" dist="38100" dir="2700000" algn="tl">
                    <a:srgbClr val="000000">
                      <a:alpha val="43137"/>
                    </a:srgbClr>
                  </a:outerShdw>
                </a:effectLst>
              </a:rPr>
              <a:t>Teleios </a:t>
            </a:r>
            <a:r>
              <a:rPr lang="en-US" sz="2800" dirty="0">
                <a:effectLst>
                  <a:outerShdw blurRad="38100" dist="38100" dir="2700000" algn="tl">
                    <a:srgbClr val="000000">
                      <a:alpha val="43137"/>
                    </a:srgbClr>
                  </a:outerShdw>
                </a:effectLst>
              </a:rPr>
              <a:t>is used in James (AD 44‒47) for Scripture (1:25)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mirror [</a:t>
            </a:r>
            <a:r>
              <a:rPr lang="en-US" sz="2800" i="1" dirty="0" err="1">
                <a:effectLst>
                  <a:outerShdw blurRad="38100" dist="38100" dir="2700000" algn="tl">
                    <a:srgbClr val="000000">
                      <a:alpha val="43137"/>
                    </a:srgbClr>
                  </a:outerShdw>
                </a:effectLst>
              </a:rPr>
              <a:t>esoptron</a:t>
            </a:r>
            <a:r>
              <a:rPr lang="en-US" sz="2800" dirty="0">
                <a:effectLst>
                  <a:outerShdw blurRad="38100" dist="38100" dir="2700000" algn="tl">
                    <a:srgbClr val="000000">
                      <a:alpha val="43137"/>
                    </a:srgbClr>
                  </a:outerShdw>
                </a:effectLst>
              </a:rPr>
              <a:t>] analogy of verse 12 (Jas. 1:23) since Scripture furnishes us with realistic self assessment (Gal. 3:24; Rom. 5:20; 7:7; Jas. 1:23-25)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immediate “now” [</a:t>
            </a:r>
            <a:r>
              <a:rPr lang="en-US" sz="2800" i="1" dirty="0">
                <a:effectLst>
                  <a:outerShdw blurRad="38100" dist="38100" dir="2700000" algn="tl">
                    <a:srgbClr val="000000">
                      <a:alpha val="43137"/>
                    </a:srgbClr>
                  </a:outerShdw>
                </a:effectLst>
              </a:rPr>
              <a:t>arti</a:t>
            </a:r>
            <a:r>
              <a:rPr lang="en-US" sz="2800" dirty="0">
                <a:effectLst>
                  <a:outerShdw blurRad="38100" dist="38100" dir="2700000" algn="tl">
                    <a:srgbClr val="000000">
                      <a:alpha val="43137"/>
                    </a:srgbClr>
                  </a:outerShdw>
                </a:effectLst>
              </a:rPr>
              <a:t>] of verse 12 and the distant “non” [</a:t>
            </a:r>
            <a:r>
              <a:rPr lang="en-US" sz="2800" i="1" dirty="0">
                <a:effectLst>
                  <a:outerShdw blurRad="38100" dist="38100" dir="2700000" algn="tl">
                    <a:srgbClr val="000000">
                      <a:alpha val="43137"/>
                    </a:srgbClr>
                  </a:outerShdw>
                </a:effectLst>
              </a:rPr>
              <a:t>nyni</a:t>
            </a:r>
            <a:r>
              <a:rPr lang="en-US" sz="2800" dirty="0">
                <a:effectLst>
                  <a:outerShdw blurRad="38100" dist="38100" dir="2700000" algn="tl">
                    <a:srgbClr val="000000">
                      <a:alpha val="43137"/>
                    </a:srgbClr>
                  </a:outerShdw>
                </a:effectLst>
              </a:rPr>
              <a:t>] of verse 13</a:t>
            </a: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9871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Problems with the Canon</a:t>
            </a:r>
            <a:r>
              <a:rPr lang="en-US" sz="3600" dirty="0">
                <a:effectLst>
                  <a:outerShdw blurRad="38100" dist="38100" dir="2700000" algn="tl">
                    <a:srgbClr val="000000">
                      <a:alpha val="43137"/>
                    </a:srgbClr>
                  </a:outerShdw>
                </a:effectLst>
              </a:rPr>
              <a:t> View Answered</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0" y="1143000"/>
            <a:ext cx="9144000" cy="5257800"/>
          </a:xfrm>
        </p:spPr>
        <p:txBody>
          <a:bodyPr/>
          <a:lstStyle/>
          <a:p>
            <a:pPr marL="457200" indent="-457200">
              <a:spcBef>
                <a:spcPts val="0"/>
              </a:spcBef>
              <a:spcAft>
                <a:spcPts val="1800"/>
              </a:spcAft>
              <a:buSzPct val="100000"/>
              <a:buFont typeface="+mj-lt"/>
              <a:buAutoNum type="arabicPeriod"/>
              <a:defRPr/>
            </a:pPr>
            <a:r>
              <a:rPr lang="en-US" sz="2600" b="1" dirty="0">
                <a:solidFill>
                  <a:srgbClr val="FFFFCC"/>
                </a:solidFill>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Face to face</a:t>
            </a:r>
            <a:r>
              <a:rPr lang="en-US" sz="2600" b="1" dirty="0">
                <a:solidFill>
                  <a:srgbClr val="FFFFCC"/>
                </a:solidFill>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 (vs. 12a) refers not to fellowship with God (Judges 6:22) but rather revelation from God (Num. 12:6-8) allowing honest self assessment (Jas. 1:23)</a:t>
            </a:r>
          </a:p>
          <a:p>
            <a:pPr marL="457200" indent="-457200">
              <a:spcBef>
                <a:spcPts val="0"/>
              </a:spcBef>
              <a:spcAft>
                <a:spcPts val="1800"/>
              </a:spcAft>
              <a:buSzPct val="100000"/>
              <a:buFont typeface="+mj-lt"/>
              <a:buAutoNum type="arabicPeriod"/>
              <a:defRPr/>
            </a:pPr>
            <a:r>
              <a:rPr lang="en-US" sz="2600" b="1" dirty="0">
                <a:solidFill>
                  <a:srgbClr val="FFFFCC"/>
                </a:solidFill>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Knowing as known</a:t>
            </a:r>
            <a:r>
              <a:rPr lang="en-US" sz="2600" b="1" dirty="0">
                <a:solidFill>
                  <a:srgbClr val="FFFFCC"/>
                </a:solidFill>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 (vs. 12b) refers not to omniscience but rather to the Spirit’s illumination (John 16:12-15; 1 Cor. 2:9-15)</a:t>
            </a:r>
          </a:p>
          <a:p>
            <a:pPr marL="457200" indent="-457200">
              <a:spcBef>
                <a:spcPts val="0"/>
              </a:spcBef>
              <a:spcAft>
                <a:spcPts val="18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Completed NT canon is in the immediate context</a:t>
            </a:r>
            <a:r>
              <a:rPr lang="en-US" sz="2600" dirty="0">
                <a:effectLst>
                  <a:outerShdw blurRad="38100" dist="38100" dir="2700000" algn="tl">
                    <a:srgbClr val="000000">
                      <a:alpha val="43137"/>
                    </a:srgbClr>
                  </a:outerShdw>
                </a:effectLst>
              </a:rPr>
              <a:t> since Paul understood the notion of an OT canon &amp; was also aware of a limited body of NT inspired writings (1 Tim. 1:12, 14; 6:20; 2 Tim. 4:13; 2 Pet. 3:15)</a:t>
            </a:r>
          </a:p>
          <a:p>
            <a:pPr marL="457200" indent="-457200">
              <a:spcBef>
                <a:spcPts val="0"/>
              </a:spcBef>
              <a:spcAft>
                <a:spcPts val="18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Whole chapter not for us?</a:t>
            </a:r>
            <a:r>
              <a:rPr lang="en-US" sz="2600" dirty="0">
                <a:effectLst>
                  <a:outerShdw blurRad="38100" dist="38100" dir="2700000" algn="tl">
                    <a:srgbClr val="000000">
                      <a:alpha val="43137"/>
                    </a:srgbClr>
                  </a:outerShdw>
                </a:effectLst>
              </a:rPr>
              <a:t> All Scripture is for us (Rom. 15:4; 2 Tim. 3:16) but not directly about us</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4232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Judges 6:22</a:t>
            </a:r>
          </a:p>
          <a:p>
            <a:pPr algn="just"/>
            <a:r>
              <a:rPr lang="en-US" sz="3600" dirty="0">
                <a:effectLst>
                  <a:outerShdw blurRad="38100" dist="38100" dir="2700000" algn="tl">
                    <a:srgbClr val="000000">
                      <a:alpha val="43137"/>
                    </a:srgbClr>
                  </a:outerShdw>
                </a:effectLst>
                <a:latin typeface="Calibri" panose="020F0502020204030204" pitchFamily="34" charset="0"/>
              </a:rPr>
              <a:t>“When Gideon saw that he was the angel of 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he said, ‘Alas, O Lord </a:t>
            </a:r>
            <a:r>
              <a:rPr lang="en-US" sz="3600" cap="small" dirty="0">
                <a:effectLst>
                  <a:outerShdw blurRad="38100" dist="38100" dir="2700000" algn="tl">
                    <a:srgbClr val="000000">
                      <a:alpha val="43137"/>
                    </a:srgbClr>
                  </a:outerShdw>
                </a:effectLst>
                <a:latin typeface="Calibri" panose="020F0502020204030204" pitchFamily="34" charset="0"/>
              </a:rPr>
              <a:t>God</a:t>
            </a:r>
            <a:r>
              <a:rPr lang="en-US" sz="3600" dirty="0">
                <a:effectLst>
                  <a:outerShdw blurRad="38100" dist="38100" dir="2700000" algn="tl">
                    <a:srgbClr val="000000">
                      <a:alpha val="43137"/>
                    </a:srgbClr>
                  </a:outerShdw>
                </a:effectLst>
                <a:latin typeface="Calibri" panose="020F0502020204030204" pitchFamily="34" charset="0"/>
              </a:rPr>
              <a:t>! For now I have seen the angel of 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face to face</a:t>
            </a:r>
            <a:r>
              <a:rPr 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404BCCA-900E-4274-8BFD-2304A151F8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5416" y="2514600"/>
            <a:ext cx="1893168" cy="2286000"/>
          </a:xfrm>
          <a:prstGeom prst="rect">
            <a:avLst/>
          </a:prstGeom>
        </p:spPr>
      </p:pic>
    </p:spTree>
    <p:extLst>
      <p:ext uri="{BB962C8B-B14F-4D97-AF65-F5344CB8AC3E}">
        <p14:creationId xmlns:p14="http://schemas.microsoft.com/office/powerpoint/2010/main" val="1807821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Numbers 12:6-8</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baseline="30000" dirty="0">
                <a:effectLst>
                  <a:outerShdw blurRad="38100" dist="38100" dir="2700000" algn="tl">
                    <a:srgbClr val="000000">
                      <a:alpha val="43137"/>
                    </a:srgbClr>
                  </a:outerShdw>
                </a:effectLst>
                <a:latin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rPr>
              <a:t>He said, “Hear now My words: If there is a prophet among you, I,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shall make Myself known to him in a vision. I shall speak with him in a dream. </a:t>
            </a:r>
            <a:r>
              <a:rPr lang="en-US" sz="3200" baseline="30000" dirty="0">
                <a:effectLst>
                  <a:outerShdw blurRad="38100" dist="38100" dir="2700000" algn="tl">
                    <a:srgbClr val="000000">
                      <a:alpha val="43137"/>
                    </a:srgbClr>
                  </a:outerShdw>
                </a:effectLst>
                <a:latin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rPr>
              <a:t>“Not so, with My servant Moses, He is faithful in all My household; </a:t>
            </a:r>
            <a:r>
              <a:rPr lang="en-US" sz="3200" baseline="30000" dirty="0">
                <a:effectLst>
                  <a:outerShdw blurRad="38100" dist="38100" dir="2700000" algn="tl">
                    <a:srgbClr val="000000">
                      <a:alpha val="43137"/>
                    </a:srgbClr>
                  </a:outerShdw>
                </a:effectLst>
                <a:latin typeface="Calibri" panose="020F0502020204030204" pitchFamily="34" charset="0"/>
              </a:rPr>
              <a:t>8 </a:t>
            </a:r>
            <a:r>
              <a:rPr lang="en-US" sz="3200" dirty="0">
                <a:effectLst>
                  <a:outerShdw blurRad="38100" dist="38100" dir="2700000" algn="tl">
                    <a:srgbClr val="000000">
                      <a:alpha val="43137"/>
                    </a:srgbClr>
                  </a:outerShdw>
                </a:effectLst>
                <a:latin typeface="Calibri" panose="020F0502020204030204" pitchFamily="34" charset="0"/>
              </a:rPr>
              <a:t>With him I speak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mouth to mouth</a:t>
            </a:r>
            <a:r>
              <a:rPr lang="en-US" sz="3200" dirty="0">
                <a:effectLst>
                  <a:outerShdw blurRad="38100" dist="38100" dir="2700000" algn="tl">
                    <a:srgbClr val="000000">
                      <a:alpha val="43137"/>
                    </a:srgbClr>
                  </a:outerShdw>
                </a:effectLst>
                <a:latin typeface="Calibri" panose="020F0502020204030204" pitchFamily="34" charset="0"/>
              </a:rPr>
              <a:t>, Even openly, and not in dark sayings, And he beholds the form of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Why then were you not afraid To speak against My servant, against Moses?”</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107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now we see in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mirror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esoptron</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dimly, but then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face to face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prosōpon pros prosōpon</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now I know in part, but then I will know fully just as I also have been fully known.”</a:t>
            </a:r>
          </a:p>
        </p:txBody>
      </p:sp>
    </p:spTree>
    <p:extLst>
      <p:ext uri="{BB962C8B-B14F-4D97-AF65-F5344CB8AC3E}">
        <p14:creationId xmlns:p14="http://schemas.microsoft.com/office/powerpoint/2010/main" val="2623758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1:22-23</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22</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prove yourselves doers of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the word</a:t>
            </a:r>
            <a:r>
              <a:rPr lang="en-US" sz="3400" dirty="0">
                <a:effectLst>
                  <a:outerShdw blurRad="38100" dist="38100" dir="2700000" algn="tl">
                    <a:srgbClr val="000000">
                      <a:alpha val="43137"/>
                    </a:srgbClr>
                  </a:outerShdw>
                </a:effectLst>
                <a:latin typeface="Calibri" panose="020F0502020204030204" pitchFamily="34" charset="0"/>
              </a:rPr>
              <a:t>, and not merely hearers who delude themselves. </a:t>
            </a:r>
            <a:r>
              <a:rPr lang="en-US" sz="3400" baseline="30000" dirty="0">
                <a:effectLst>
                  <a:outerShdw blurRad="38100" dist="38100" dir="2700000" algn="tl">
                    <a:srgbClr val="000000">
                      <a:alpha val="43137"/>
                    </a:srgbClr>
                  </a:outerShdw>
                </a:effectLst>
                <a:latin typeface="Calibri" panose="020F0502020204030204" pitchFamily="34" charset="0"/>
              </a:rPr>
              <a:t>23</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For if anyone is a hearer of the word and not a doer, he is like a man who looks at his natural face in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mirror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rPr>
              <a:t>esoptron</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78333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Problems with the Canon</a:t>
            </a:r>
            <a:r>
              <a:rPr lang="en-US" sz="3600" dirty="0">
                <a:effectLst>
                  <a:outerShdw blurRad="38100" dist="38100" dir="2700000" algn="tl">
                    <a:srgbClr val="000000">
                      <a:alpha val="43137"/>
                    </a:srgbClr>
                  </a:outerShdw>
                </a:effectLst>
              </a:rPr>
              <a:t> View Answered</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0" y="1143000"/>
            <a:ext cx="9144000" cy="5257800"/>
          </a:xfrm>
        </p:spPr>
        <p:txBody>
          <a:bodyPr/>
          <a:lstStyle/>
          <a:p>
            <a:pPr marL="457200" indent="-457200">
              <a:spcBef>
                <a:spcPts val="0"/>
              </a:spcBef>
              <a:spcAft>
                <a:spcPts val="1800"/>
              </a:spcAft>
              <a:buSzPct val="100000"/>
              <a:buFont typeface="+mj-lt"/>
              <a:buAutoNum type="arabicPeriod"/>
              <a:defRPr/>
            </a:pPr>
            <a:r>
              <a:rPr lang="en-US" sz="2600" b="1" dirty="0">
                <a:solidFill>
                  <a:srgbClr val="FFFFCC"/>
                </a:solidFill>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Face to face</a:t>
            </a:r>
            <a:r>
              <a:rPr lang="en-US" sz="2600" b="1" dirty="0">
                <a:solidFill>
                  <a:srgbClr val="FFFFCC"/>
                </a:solidFill>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 (vs. 12a) refers not to fellowship with God (Judges 6:22) but rather revelation from God (Num. 12:6-8) allowing honest self assessment (Jas. 1:23)</a:t>
            </a:r>
          </a:p>
          <a:p>
            <a:pPr marL="457200" indent="-457200">
              <a:spcBef>
                <a:spcPts val="0"/>
              </a:spcBef>
              <a:spcAft>
                <a:spcPts val="1800"/>
              </a:spcAft>
              <a:buSzPct val="100000"/>
              <a:buFont typeface="+mj-lt"/>
              <a:buAutoNum type="arabicPeriod"/>
              <a:defRPr/>
            </a:pPr>
            <a:r>
              <a:rPr lang="en-US" sz="2600" b="1" dirty="0">
                <a:solidFill>
                  <a:srgbClr val="FFFFCC"/>
                </a:solidFill>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Knowing as known</a:t>
            </a:r>
            <a:r>
              <a:rPr lang="en-US" sz="2600" b="1" dirty="0">
                <a:solidFill>
                  <a:srgbClr val="FFFFCC"/>
                </a:solidFill>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 (vs. 12b) refers not to omniscience but rather to the Spirit’s illumination (John 16:12-15; 1 Cor. 2:9-15)</a:t>
            </a:r>
          </a:p>
          <a:p>
            <a:pPr marL="457200" indent="-457200">
              <a:spcBef>
                <a:spcPts val="0"/>
              </a:spcBef>
              <a:spcAft>
                <a:spcPts val="18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Completed NT canon is in the immediate context</a:t>
            </a:r>
            <a:r>
              <a:rPr lang="en-US" sz="2600" dirty="0">
                <a:effectLst>
                  <a:outerShdw blurRad="38100" dist="38100" dir="2700000" algn="tl">
                    <a:srgbClr val="000000">
                      <a:alpha val="43137"/>
                    </a:srgbClr>
                  </a:outerShdw>
                </a:effectLst>
              </a:rPr>
              <a:t> since Paul understood the notion of an OT canon &amp; was also aware of a limited body of NT inspired writings (1 Tim. 1:12, 14; 6:20; 2 Tim. 4:13; 2 Pet. 3:15)</a:t>
            </a:r>
          </a:p>
          <a:p>
            <a:pPr marL="457200" indent="-457200">
              <a:spcBef>
                <a:spcPts val="0"/>
              </a:spcBef>
              <a:spcAft>
                <a:spcPts val="18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Whole chapter not for us?</a:t>
            </a:r>
            <a:r>
              <a:rPr lang="en-US" sz="2600" dirty="0">
                <a:effectLst>
                  <a:outerShdw blurRad="38100" dist="38100" dir="2700000" algn="tl">
                    <a:srgbClr val="000000">
                      <a:alpha val="43137"/>
                    </a:srgbClr>
                  </a:outerShdw>
                </a:effectLst>
              </a:rPr>
              <a:t> All Scripture is for us (Rom. 15:4; 2 Tim. 3:16) but not directly about us</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6756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600200"/>
            <a:ext cx="9144000" cy="50292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means that you and I, who have the Scriptures open before us, know much more than the apostle Paul of Gods truth...It means that we are altogether superior...even to the apostles themselves, including the apostle Paul! It means that we are now in a position which . . . ‘we know, even as we are known’  by God . . . indeed, there is only one word to describe such a view, it is nonsense.”</a:t>
            </a:r>
          </a:p>
        </p:txBody>
      </p:sp>
      <p:sp>
        <p:nvSpPr>
          <p:cNvPr id="6" name="Rectangle 2"/>
          <p:cNvSpPr>
            <a:spLocks noChangeArrowheads="1"/>
          </p:cNvSpPr>
          <p:nvPr/>
        </p:nvSpPr>
        <p:spPr bwMode="auto">
          <a:xfrm>
            <a:off x="1981200" y="228600"/>
            <a:ext cx="5181600" cy="990600"/>
          </a:xfrm>
          <a:prstGeom prst="rect">
            <a:avLst/>
          </a:prstGeom>
          <a:noFill/>
          <a:ln w="9525">
            <a:noFill/>
            <a:miter lim="800000"/>
            <a:headEnd/>
            <a:tailEnd/>
          </a:ln>
          <a:effectLst/>
        </p:spPr>
        <p:txBody>
          <a:bodyPr anchor="ctr"/>
          <a:lstStyle/>
          <a:p>
            <a:pPr algn="ctr">
              <a:defRPr/>
            </a:pPr>
            <a:r>
              <a:rPr lang="en-US" sz="1600" kern="0" dirty="0">
                <a:effectLst>
                  <a:outerShdw blurRad="38100" dist="38100" dir="2700000" algn="tl">
                    <a:srgbClr val="000000">
                      <a:alpha val="43137"/>
                    </a:srgbClr>
                  </a:outerShdw>
                </a:effectLst>
                <a:latin typeface="Calibri" panose="020F0502020204030204" pitchFamily="34" charset="0"/>
              </a:rPr>
              <a:t> </a:t>
            </a:r>
            <a:r>
              <a:rPr lang="en-US" sz="3000" dirty="0">
                <a:solidFill>
                  <a:srgbClr val="00FFFF"/>
                </a:solidFill>
                <a:effectLst>
                  <a:outerShdw blurRad="38100" dist="38100" dir="2700000" algn="tl">
                    <a:srgbClr val="000000">
                      <a:alpha val="43137"/>
                    </a:srgbClr>
                  </a:outerShdw>
                </a:effectLst>
                <a:latin typeface="Calibri" panose="020F0502020204030204" pitchFamily="34" charset="0"/>
              </a:rPr>
              <a:t>D. Martyn Lloyd-Jones</a:t>
            </a:r>
          </a:p>
          <a:p>
            <a:pPr algn="ctr">
              <a:defRPr/>
            </a:pP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 Martyn Lloyd Jones,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Prove All Things</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Christopher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Catherwood</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(Eastbourne, England: Kingsway, 1985), 32–33.</a:t>
            </a:r>
          </a:p>
        </p:txBody>
      </p:sp>
      <p:pic>
        <p:nvPicPr>
          <p:cNvPr id="3" name="Picture 2">
            <a:extLst>
              <a:ext uri="{FF2B5EF4-FFF2-40B4-BE49-F238E27FC236}">
                <a16:creationId xmlns:a16="http://schemas.microsoft.com/office/drawing/2014/main" id="{9967C46C-98DF-44C6-84A5-C602BB0FAE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64008"/>
            <a:ext cx="750186" cy="1097280"/>
          </a:xfrm>
          <a:prstGeom prst="rect">
            <a:avLst/>
          </a:prstGeom>
        </p:spPr>
      </p:pic>
    </p:spTree>
    <p:extLst>
      <p:ext uri="{BB962C8B-B14F-4D97-AF65-F5344CB8AC3E}">
        <p14:creationId xmlns:p14="http://schemas.microsoft.com/office/powerpoint/2010/main" val="552542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8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16:12-15</a:t>
            </a:r>
          </a:p>
          <a:p>
            <a:pPr algn="just"/>
            <a:r>
              <a:rPr lang="en-US" sz="3000" baseline="30000" dirty="0">
                <a:effectLst>
                  <a:outerShdw blurRad="38100" dist="38100" dir="2700000" algn="tl">
                    <a:srgbClr val="000000">
                      <a:alpha val="43137"/>
                    </a:srgbClr>
                  </a:outerShdw>
                </a:effectLst>
                <a:latin typeface="Calibri" panose="020F0502020204030204" pitchFamily="34" charset="0"/>
              </a:rPr>
              <a:t>12</a:t>
            </a:r>
            <a:r>
              <a:rPr lang="en-US" sz="3000" b="1" baseline="30000" dirty="0">
                <a:effectLst>
                  <a:outerShdw blurRad="38100" dist="38100" dir="2700000" algn="tl">
                    <a:srgbClr val="000000">
                      <a:alpha val="43137"/>
                    </a:srgbClr>
                  </a:outerShdw>
                </a:effectLst>
                <a:latin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“I have many more things to say to you, but you cannot bear </a:t>
            </a:r>
            <a:r>
              <a:rPr lang="en-US" sz="3000" i="1" dirty="0">
                <a:effectLst>
                  <a:outerShdw blurRad="38100" dist="38100" dir="2700000" algn="tl">
                    <a:srgbClr val="000000">
                      <a:alpha val="43137"/>
                    </a:srgbClr>
                  </a:outerShdw>
                </a:effectLst>
                <a:latin typeface="Calibri" panose="020F0502020204030204" pitchFamily="34" charset="0"/>
              </a:rPr>
              <a:t>them </a:t>
            </a:r>
            <a:r>
              <a:rPr lang="en-US" sz="3000" dirty="0">
                <a:effectLst>
                  <a:outerShdw blurRad="38100" dist="38100" dir="2700000" algn="tl">
                    <a:srgbClr val="000000">
                      <a:alpha val="43137"/>
                    </a:srgbClr>
                  </a:outerShdw>
                </a:effectLst>
                <a:latin typeface="Calibri" panose="020F0502020204030204" pitchFamily="34" charset="0"/>
              </a:rPr>
              <a:t>now. </a:t>
            </a:r>
            <a:r>
              <a:rPr lang="en-US" sz="3000" baseline="30000" dirty="0">
                <a:effectLst>
                  <a:outerShdw blurRad="38100" dist="38100" dir="2700000" algn="tl">
                    <a:srgbClr val="000000">
                      <a:alpha val="43137"/>
                    </a:srgbClr>
                  </a:outerShdw>
                </a:effectLst>
                <a:latin typeface="Calibri" panose="020F0502020204030204" pitchFamily="34" charset="0"/>
              </a:rPr>
              <a:t>13</a:t>
            </a:r>
            <a:r>
              <a:rPr lang="en-US" sz="3000" b="1" baseline="30000" dirty="0">
                <a:effectLst>
                  <a:outerShdw blurRad="38100" dist="38100" dir="2700000" algn="tl">
                    <a:srgbClr val="000000">
                      <a:alpha val="43137"/>
                    </a:srgbClr>
                  </a:outerShdw>
                </a:effectLst>
                <a:latin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But when He, the Spirit of truth, comes, He will guide you into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all the truth</a:t>
            </a:r>
            <a:r>
              <a:rPr lang="en-US" sz="3000" dirty="0">
                <a:effectLst>
                  <a:outerShdw blurRad="38100" dist="38100" dir="2700000" algn="tl">
                    <a:srgbClr val="000000">
                      <a:alpha val="43137"/>
                    </a:srgbClr>
                  </a:outerShdw>
                </a:effectLst>
                <a:latin typeface="Calibri" panose="020F0502020204030204" pitchFamily="34" charset="0"/>
              </a:rPr>
              <a:t>; for He will not speak on His own initiative, but whatever He hears, He will speak; and He will disclose to you what is to come. </a:t>
            </a:r>
            <a:r>
              <a:rPr lang="en-US" sz="3000" baseline="30000" dirty="0">
                <a:effectLst>
                  <a:outerShdw blurRad="38100" dist="38100" dir="2700000" algn="tl">
                    <a:srgbClr val="000000">
                      <a:alpha val="43137"/>
                    </a:srgbClr>
                  </a:outerShdw>
                </a:effectLst>
                <a:latin typeface="Calibri" panose="020F0502020204030204" pitchFamily="34" charset="0"/>
              </a:rPr>
              <a:t>14</a:t>
            </a:r>
            <a:r>
              <a:rPr lang="en-US" sz="3000" b="1" baseline="30000" dirty="0">
                <a:effectLst>
                  <a:outerShdw blurRad="38100" dist="38100" dir="2700000" algn="tl">
                    <a:srgbClr val="000000">
                      <a:alpha val="43137"/>
                    </a:srgbClr>
                  </a:outerShdw>
                </a:effectLst>
                <a:latin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He will glorify Me, for He will take of Mine and will disclose </a:t>
            </a:r>
            <a:r>
              <a:rPr lang="en-US" sz="3000" i="1" dirty="0">
                <a:effectLst>
                  <a:outerShdw blurRad="38100" dist="38100" dir="2700000" algn="tl">
                    <a:srgbClr val="000000">
                      <a:alpha val="43137"/>
                    </a:srgbClr>
                  </a:outerShdw>
                </a:effectLst>
                <a:latin typeface="Calibri" panose="020F0502020204030204" pitchFamily="34" charset="0"/>
              </a:rPr>
              <a:t>it</a:t>
            </a:r>
            <a:r>
              <a:rPr lang="en-US" sz="3000" dirty="0">
                <a:effectLst>
                  <a:outerShdw blurRad="38100" dist="38100" dir="2700000" algn="tl">
                    <a:srgbClr val="000000">
                      <a:alpha val="43137"/>
                    </a:srgbClr>
                  </a:outerShdw>
                </a:effectLst>
                <a:latin typeface="Calibri" panose="020F0502020204030204" pitchFamily="34" charset="0"/>
              </a:rPr>
              <a:t> to you. </a:t>
            </a:r>
            <a:r>
              <a:rPr lang="en-US" sz="3000" baseline="30000" dirty="0">
                <a:effectLst>
                  <a:outerShdw blurRad="38100" dist="38100" dir="2700000" algn="tl">
                    <a:srgbClr val="000000">
                      <a:alpha val="43137"/>
                    </a:srgbClr>
                  </a:outerShdw>
                </a:effectLst>
                <a:latin typeface="Calibri" panose="020F0502020204030204" pitchFamily="34" charset="0"/>
              </a:rPr>
              <a:t>15</a:t>
            </a:r>
            <a:r>
              <a:rPr lang="en-US" sz="3000" b="1" baseline="30000" dirty="0">
                <a:effectLst>
                  <a:outerShdw blurRad="38100" dist="38100" dir="2700000" algn="tl">
                    <a:srgbClr val="000000">
                      <a:alpha val="43137"/>
                    </a:srgbClr>
                  </a:outerShdw>
                </a:effectLst>
                <a:latin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All things</a:t>
            </a:r>
            <a:r>
              <a:rPr lang="en-US" sz="3000" dirty="0">
                <a:effectLst>
                  <a:outerShdw blurRad="38100" dist="38100" dir="2700000" algn="tl">
                    <a:srgbClr val="000000">
                      <a:alpha val="43137"/>
                    </a:srgbClr>
                  </a:outerShdw>
                </a:effectLst>
                <a:latin typeface="Calibri" panose="020F0502020204030204" pitchFamily="34" charset="0"/>
              </a:rPr>
              <a:t> that the Father has are Mine; therefore I said that He takes of Mine and will disclose </a:t>
            </a:r>
            <a:r>
              <a:rPr lang="en-US" sz="3000" i="1" dirty="0">
                <a:effectLst>
                  <a:outerShdw blurRad="38100" dist="38100" dir="2700000" algn="tl">
                    <a:srgbClr val="000000">
                      <a:alpha val="43137"/>
                    </a:srgbClr>
                  </a:outerShdw>
                </a:effectLst>
                <a:latin typeface="Calibri" panose="020F0502020204030204" pitchFamily="34" charset="0"/>
              </a:rPr>
              <a:t>it</a:t>
            </a:r>
            <a:r>
              <a:rPr lang="en-US" sz="3000" dirty="0">
                <a:effectLst>
                  <a:outerShdw blurRad="38100" dist="38100" dir="2700000" algn="tl">
                    <a:srgbClr val="000000">
                      <a:alpha val="43137"/>
                    </a:srgbClr>
                  </a:outerShdw>
                </a:effectLst>
                <a:latin typeface="Calibri" panose="020F0502020204030204" pitchFamily="34" charset="0"/>
              </a:rPr>
              <a:t> to you.</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78093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8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2:9-12</a:t>
            </a:r>
          </a:p>
          <a:p>
            <a:pPr algn="just"/>
            <a:r>
              <a:rPr lang="en-US" sz="2700" baseline="30000" dirty="0">
                <a:effectLst>
                  <a:outerShdw blurRad="38100" dist="38100" dir="2700000" algn="tl">
                    <a:srgbClr val="000000">
                      <a:alpha val="43137"/>
                    </a:srgbClr>
                  </a:outerShdw>
                </a:effectLst>
                <a:latin typeface="Calibri" panose="020F0502020204030204" pitchFamily="34" charset="0"/>
              </a:rPr>
              <a:t>9 </a:t>
            </a:r>
            <a:r>
              <a:rPr lang="en-US" sz="2700" dirty="0">
                <a:effectLst>
                  <a:outerShdw blurRad="38100" dist="38100" dir="2700000" algn="tl">
                    <a:srgbClr val="000000">
                      <a:alpha val="43137"/>
                    </a:srgbClr>
                  </a:outerShdw>
                </a:effectLst>
                <a:latin typeface="Calibri" panose="020F0502020204030204" pitchFamily="34" charset="0"/>
              </a:rPr>
              <a:t>but just as it is written, “</a:t>
            </a:r>
            <a:r>
              <a:rPr lang="en-US" sz="2700" cap="small" dirty="0">
                <a:effectLst>
                  <a:outerShdw blurRad="38100" dist="38100" dir="2700000" algn="tl">
                    <a:srgbClr val="000000">
                      <a:alpha val="43137"/>
                    </a:srgbClr>
                  </a:outerShdw>
                </a:effectLst>
                <a:latin typeface="Calibri" panose="020F0502020204030204" pitchFamily="34" charset="0"/>
              </a:rPr>
              <a:t>Things which eye has not seen and ear has not heard</a:t>
            </a:r>
            <a:r>
              <a:rPr lang="en-US" sz="2700" dirty="0">
                <a:effectLst>
                  <a:outerShdw blurRad="38100" dist="38100" dir="2700000" algn="tl">
                    <a:srgbClr val="000000">
                      <a:alpha val="43137"/>
                    </a:srgbClr>
                  </a:outerShdw>
                </a:effectLst>
                <a:latin typeface="Calibri" panose="020F0502020204030204" pitchFamily="34" charset="0"/>
              </a:rPr>
              <a:t>, </a:t>
            </a:r>
            <a:r>
              <a:rPr lang="en-US" sz="2700" cap="small" dirty="0">
                <a:effectLst>
                  <a:outerShdw blurRad="38100" dist="38100" dir="2700000" algn="tl">
                    <a:srgbClr val="000000">
                      <a:alpha val="43137"/>
                    </a:srgbClr>
                  </a:outerShdw>
                </a:effectLst>
                <a:latin typeface="Calibri" panose="020F0502020204030204" pitchFamily="34" charset="0"/>
              </a:rPr>
              <a:t>And</a:t>
            </a:r>
            <a:r>
              <a:rPr lang="en-US" sz="2700" dirty="0">
                <a:effectLst>
                  <a:outerShdw blurRad="38100" dist="38100" dir="2700000" algn="tl">
                    <a:srgbClr val="000000">
                      <a:alpha val="43137"/>
                    </a:srgbClr>
                  </a:outerShdw>
                </a:effectLst>
                <a:latin typeface="Calibri" panose="020F0502020204030204" pitchFamily="34" charset="0"/>
              </a:rPr>
              <a:t> </a:t>
            </a:r>
            <a:r>
              <a:rPr lang="en-US" sz="2700" i="1" dirty="0">
                <a:effectLst>
                  <a:outerShdw blurRad="38100" dist="38100" dir="2700000" algn="tl">
                    <a:srgbClr val="000000">
                      <a:alpha val="43137"/>
                    </a:srgbClr>
                  </a:outerShdw>
                </a:effectLst>
                <a:latin typeface="Calibri" panose="020F0502020204030204" pitchFamily="34" charset="0"/>
              </a:rPr>
              <a:t>which</a:t>
            </a:r>
            <a:r>
              <a:rPr lang="en-US" sz="2700" dirty="0">
                <a:effectLst>
                  <a:outerShdw blurRad="38100" dist="38100" dir="2700000" algn="tl">
                    <a:srgbClr val="000000">
                      <a:alpha val="43137"/>
                    </a:srgbClr>
                  </a:outerShdw>
                </a:effectLst>
                <a:latin typeface="Calibri" panose="020F0502020204030204" pitchFamily="34" charset="0"/>
              </a:rPr>
              <a:t> </a:t>
            </a:r>
            <a:r>
              <a:rPr lang="en-US" sz="2700" cap="small" dirty="0">
                <a:effectLst>
                  <a:outerShdw blurRad="38100" dist="38100" dir="2700000" algn="tl">
                    <a:srgbClr val="000000">
                      <a:alpha val="43137"/>
                    </a:srgbClr>
                  </a:outerShdw>
                </a:effectLst>
                <a:latin typeface="Calibri" panose="020F0502020204030204" pitchFamily="34" charset="0"/>
              </a:rPr>
              <a:t>have not entered the heart of man</a:t>
            </a:r>
            <a:r>
              <a:rPr lang="en-US" sz="2700" dirty="0">
                <a:effectLst>
                  <a:outerShdw blurRad="38100" dist="38100" dir="2700000" algn="tl">
                    <a:srgbClr val="000000">
                      <a:alpha val="43137"/>
                    </a:srgbClr>
                  </a:outerShdw>
                </a:effectLst>
                <a:latin typeface="Calibri" panose="020F0502020204030204" pitchFamily="34" charset="0"/>
              </a:rPr>
              <a:t>, </a:t>
            </a:r>
            <a:r>
              <a:rPr lang="en-US" sz="2700" cap="small" dirty="0">
                <a:effectLst>
                  <a:outerShdw blurRad="38100" dist="38100" dir="2700000" algn="tl">
                    <a:srgbClr val="000000">
                      <a:alpha val="43137"/>
                    </a:srgbClr>
                  </a:outerShdw>
                </a:effectLst>
                <a:latin typeface="Calibri" panose="020F0502020204030204" pitchFamily="34" charset="0"/>
              </a:rPr>
              <a:t>All that God has prepared for those who love Him</a:t>
            </a:r>
            <a:r>
              <a:rPr lang="en-US" sz="2700" dirty="0">
                <a:effectLst>
                  <a:outerShdw blurRad="38100" dist="38100" dir="2700000" algn="tl">
                    <a:srgbClr val="000000">
                      <a:alpha val="43137"/>
                    </a:srgbClr>
                  </a:outerShdw>
                </a:effectLst>
                <a:latin typeface="Calibri" panose="020F0502020204030204" pitchFamily="34" charset="0"/>
              </a:rPr>
              <a:t>.” </a:t>
            </a:r>
            <a:r>
              <a:rPr lang="en-US" sz="2700" baseline="30000" dirty="0">
                <a:effectLst>
                  <a:outerShdw blurRad="38100" dist="38100" dir="2700000" algn="tl">
                    <a:srgbClr val="000000">
                      <a:alpha val="43137"/>
                    </a:srgbClr>
                  </a:outerShdw>
                </a:effectLst>
                <a:latin typeface="Calibri" panose="020F0502020204030204" pitchFamily="34" charset="0"/>
              </a:rPr>
              <a:t>10 </a:t>
            </a:r>
            <a:r>
              <a:rPr lang="en-US" sz="2700" dirty="0">
                <a:effectLst>
                  <a:outerShdw blurRad="38100" dist="38100" dir="2700000" algn="tl">
                    <a:srgbClr val="000000">
                      <a:alpha val="43137"/>
                    </a:srgbClr>
                  </a:outerShdw>
                </a:effectLst>
                <a:latin typeface="Calibri" panose="020F0502020204030204" pitchFamily="34" charset="0"/>
              </a:rPr>
              <a:t>For to us God revealed </a:t>
            </a:r>
            <a:r>
              <a:rPr lang="en-US" sz="2700" i="1" dirty="0">
                <a:effectLst>
                  <a:outerShdw blurRad="38100" dist="38100" dir="2700000" algn="tl">
                    <a:srgbClr val="000000">
                      <a:alpha val="43137"/>
                    </a:srgbClr>
                  </a:outerShdw>
                </a:effectLst>
                <a:latin typeface="Calibri" panose="020F0502020204030204" pitchFamily="34" charset="0"/>
              </a:rPr>
              <a:t>them</a:t>
            </a:r>
            <a:r>
              <a:rPr lang="en-US" sz="2700" dirty="0">
                <a:effectLst>
                  <a:outerShdw blurRad="38100" dist="38100" dir="2700000" algn="tl">
                    <a:srgbClr val="000000">
                      <a:alpha val="43137"/>
                    </a:srgbClr>
                  </a:outerShdw>
                </a:effectLst>
                <a:latin typeface="Calibri" panose="020F0502020204030204" pitchFamily="34" charset="0"/>
              </a:rPr>
              <a:t> through the Spirit; for the Spirit searches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all things</a:t>
            </a:r>
            <a:r>
              <a:rPr lang="en-US" sz="2700" dirty="0">
                <a:effectLst>
                  <a:outerShdw blurRad="38100" dist="38100" dir="2700000" algn="tl">
                    <a:srgbClr val="000000">
                      <a:alpha val="43137"/>
                    </a:srgbClr>
                  </a:outerShdw>
                </a:effectLst>
                <a:latin typeface="Calibri" panose="020F0502020204030204" pitchFamily="34" charset="0"/>
              </a:rPr>
              <a:t>, even the depths of God. </a:t>
            </a:r>
            <a:r>
              <a:rPr lang="en-US" sz="2700" baseline="30000" dirty="0">
                <a:effectLst>
                  <a:outerShdw blurRad="38100" dist="38100" dir="2700000" algn="tl">
                    <a:srgbClr val="000000">
                      <a:alpha val="43137"/>
                    </a:srgbClr>
                  </a:outerShdw>
                </a:effectLst>
                <a:latin typeface="Calibri" panose="020F0502020204030204" pitchFamily="34" charset="0"/>
              </a:rPr>
              <a:t>11 </a:t>
            </a:r>
            <a:r>
              <a:rPr lang="en-US" sz="2700" dirty="0">
                <a:effectLst>
                  <a:outerShdw blurRad="38100" dist="38100" dir="2700000" algn="tl">
                    <a:srgbClr val="000000">
                      <a:alpha val="43137"/>
                    </a:srgbClr>
                  </a:outerShdw>
                </a:effectLst>
                <a:latin typeface="Calibri" panose="020F0502020204030204" pitchFamily="34" charset="0"/>
              </a:rPr>
              <a:t>For who among men knows the </a:t>
            </a:r>
            <a:r>
              <a:rPr lang="en-US" sz="2700" i="1" dirty="0">
                <a:effectLst>
                  <a:outerShdw blurRad="38100" dist="38100" dir="2700000" algn="tl">
                    <a:srgbClr val="000000">
                      <a:alpha val="43137"/>
                    </a:srgbClr>
                  </a:outerShdw>
                </a:effectLst>
                <a:latin typeface="Calibri" panose="020F0502020204030204" pitchFamily="34" charset="0"/>
              </a:rPr>
              <a:t>thoughts</a:t>
            </a:r>
            <a:r>
              <a:rPr lang="en-US" sz="2700" dirty="0">
                <a:effectLst>
                  <a:outerShdw blurRad="38100" dist="38100" dir="2700000" algn="tl">
                    <a:srgbClr val="000000">
                      <a:alpha val="43137"/>
                    </a:srgbClr>
                  </a:outerShdw>
                </a:effectLst>
                <a:latin typeface="Calibri" panose="020F0502020204030204" pitchFamily="34" charset="0"/>
              </a:rPr>
              <a:t> of a man except the spirit of the man which is in him? Even so the </a:t>
            </a:r>
            <a:r>
              <a:rPr lang="en-US" sz="2700" i="1" dirty="0">
                <a:effectLst>
                  <a:outerShdw blurRad="38100" dist="38100" dir="2700000" algn="tl">
                    <a:srgbClr val="000000">
                      <a:alpha val="43137"/>
                    </a:srgbClr>
                  </a:outerShdw>
                </a:effectLst>
                <a:latin typeface="Calibri" panose="020F0502020204030204" pitchFamily="34" charset="0"/>
              </a:rPr>
              <a:t>thoughts</a:t>
            </a:r>
            <a:r>
              <a:rPr lang="en-US" sz="2700" dirty="0">
                <a:effectLst>
                  <a:outerShdw blurRad="38100" dist="38100" dir="2700000" algn="tl">
                    <a:srgbClr val="000000">
                      <a:alpha val="43137"/>
                    </a:srgbClr>
                  </a:outerShdw>
                </a:effectLst>
                <a:latin typeface="Calibri" panose="020F0502020204030204" pitchFamily="34" charset="0"/>
              </a:rPr>
              <a:t> of God no one knows except the Spirit of God. </a:t>
            </a:r>
            <a:r>
              <a:rPr lang="en-US" sz="2700" baseline="30000" dirty="0">
                <a:effectLst>
                  <a:outerShdw blurRad="38100" dist="38100" dir="2700000" algn="tl">
                    <a:srgbClr val="000000">
                      <a:alpha val="43137"/>
                    </a:srgbClr>
                  </a:outerShdw>
                </a:effectLst>
                <a:latin typeface="Calibri" panose="020F0502020204030204" pitchFamily="34" charset="0"/>
              </a:rPr>
              <a:t>12 </a:t>
            </a:r>
            <a:r>
              <a:rPr lang="en-US" sz="2700" dirty="0">
                <a:effectLst>
                  <a:outerShdw blurRad="38100" dist="38100" dir="2700000" algn="tl">
                    <a:srgbClr val="000000">
                      <a:alpha val="43137"/>
                    </a:srgbClr>
                  </a:outerShdw>
                </a:effectLst>
                <a:latin typeface="Calibri" panose="020F0502020204030204" pitchFamily="34" charset="0"/>
              </a:rPr>
              <a:t>Now we have received, not the spirit of the world, but the Spirit who is from God, so that we may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know the things freely given to us by God</a:t>
            </a:r>
            <a:r>
              <a:rPr lang="en-US" sz="2700" dirty="0">
                <a:effectLst>
                  <a:outerShdw blurRad="38100" dist="38100" dir="2700000" algn="tl">
                    <a:srgbClr val="000000">
                      <a:alpha val="43137"/>
                    </a:srgbClr>
                  </a:outerShdw>
                </a:effectLst>
                <a:latin typeface="Calibri" panose="020F0502020204030204" pitchFamily="34" charset="0"/>
              </a:rPr>
              <a:t>…”</a:t>
            </a:r>
            <a:endPar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287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D578C86-C0CF-496F-8999-460CADF778E2}"/>
              </a:ext>
            </a:extLst>
          </p:cNvPr>
          <p:cNvSpPr>
            <a:spLocks noGrp="1" noChangeArrowheads="1"/>
          </p:cNvSpPr>
          <p:nvPr>
            <p:ph type="ctrTitle" idx="4294967295"/>
          </p:nvPr>
        </p:nvSpPr>
        <p:spPr>
          <a:xfrm>
            <a:off x="1943100" y="228600"/>
            <a:ext cx="5257800" cy="1143000"/>
          </a:xfrm>
        </p:spPr>
        <p:txBody>
          <a:bodyPr/>
          <a:lstStyle/>
          <a:p>
            <a:pPr algn="ctr" eaLnBrk="1" hangingPunct="1"/>
            <a:r>
              <a:rPr lang="en-US" altLang="en-US" dirty="0">
                <a:effectLst>
                  <a:outerShdw blurRad="38100" dist="38100" dir="2700000" algn="tl">
                    <a:srgbClr val="000000">
                      <a:alpha val="43137"/>
                    </a:srgbClr>
                  </a:outerShdw>
                </a:effectLst>
              </a:rPr>
              <a:t>Spiritual Gifts</a:t>
            </a:r>
          </a:p>
        </p:txBody>
      </p:sp>
      <p:pic>
        <p:nvPicPr>
          <p:cNvPr id="3076" name="Picture 4">
            <a:extLst>
              <a:ext uri="{FF2B5EF4-FFF2-40B4-BE49-F238E27FC236}">
                <a16:creationId xmlns:a16="http://schemas.microsoft.com/office/drawing/2014/main" id="{F2CC30DE-0E47-4CC7-B9DE-68D7577AB47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5280" y="1447800"/>
            <a:ext cx="397344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14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8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2:13-16</a:t>
            </a:r>
          </a:p>
          <a:p>
            <a:pPr algn="just"/>
            <a:r>
              <a:rPr lang="en-US" sz="2900" baseline="30000" dirty="0">
                <a:effectLst>
                  <a:outerShdw blurRad="38100" dist="38100" dir="2700000" algn="tl">
                    <a:srgbClr val="000000">
                      <a:alpha val="43137"/>
                    </a:srgbClr>
                  </a:outerShdw>
                </a:effectLst>
                <a:latin typeface="Calibri" panose="020F0502020204030204" pitchFamily="34" charset="0"/>
              </a:rPr>
              <a:t>13 </a:t>
            </a:r>
            <a:r>
              <a:rPr lang="en-US" sz="2900" dirty="0">
                <a:effectLst>
                  <a:outerShdw blurRad="38100" dist="38100" dir="2700000" algn="tl">
                    <a:srgbClr val="000000">
                      <a:alpha val="43137"/>
                    </a:srgbClr>
                  </a:outerShdw>
                </a:effectLst>
                <a:latin typeface="Calibri" panose="020F0502020204030204" pitchFamily="34" charset="0"/>
              </a:rPr>
              <a:t>which things we also speak, not in words taught by human wisdom, but in those taught by the Spirit, combining spiritual </a:t>
            </a:r>
            <a:r>
              <a:rPr lang="en-US" sz="2900" i="1" dirty="0">
                <a:effectLst>
                  <a:outerShdw blurRad="38100" dist="38100" dir="2700000" algn="tl">
                    <a:srgbClr val="000000">
                      <a:alpha val="43137"/>
                    </a:srgbClr>
                  </a:outerShdw>
                </a:effectLst>
                <a:latin typeface="Calibri" panose="020F0502020204030204" pitchFamily="34" charset="0"/>
              </a:rPr>
              <a:t>thoughts </a:t>
            </a:r>
            <a:r>
              <a:rPr lang="en-US" sz="2900" dirty="0">
                <a:effectLst>
                  <a:outerShdw blurRad="38100" dist="38100" dir="2700000" algn="tl">
                    <a:srgbClr val="000000">
                      <a:alpha val="43137"/>
                    </a:srgbClr>
                  </a:outerShdw>
                </a:effectLst>
                <a:latin typeface="Calibri" panose="020F0502020204030204" pitchFamily="34" charset="0"/>
              </a:rPr>
              <a:t>with spiritual </a:t>
            </a:r>
            <a:r>
              <a:rPr lang="en-US" sz="2900" i="1" dirty="0">
                <a:effectLst>
                  <a:outerShdw blurRad="38100" dist="38100" dir="2700000" algn="tl">
                    <a:srgbClr val="000000">
                      <a:alpha val="43137"/>
                    </a:srgbClr>
                  </a:outerShdw>
                </a:effectLst>
                <a:latin typeface="Calibri" panose="020F0502020204030204" pitchFamily="34" charset="0"/>
              </a:rPr>
              <a:t>words</a:t>
            </a:r>
            <a:r>
              <a:rPr lang="en-US" sz="2900" dirty="0">
                <a:effectLst>
                  <a:outerShdw blurRad="38100" dist="38100" dir="2700000" algn="tl">
                    <a:srgbClr val="000000">
                      <a:alpha val="43137"/>
                    </a:srgbClr>
                  </a:outerShdw>
                </a:effectLst>
                <a:latin typeface="Calibri" panose="020F0502020204030204" pitchFamily="34" charset="0"/>
              </a:rPr>
              <a:t>. </a:t>
            </a:r>
            <a:r>
              <a:rPr lang="en-US" sz="2900" baseline="30000" dirty="0">
                <a:effectLst>
                  <a:outerShdw blurRad="38100" dist="38100" dir="2700000" algn="tl">
                    <a:srgbClr val="000000">
                      <a:alpha val="43137"/>
                    </a:srgbClr>
                  </a:outerShdw>
                </a:effectLst>
                <a:latin typeface="Calibri" panose="020F0502020204030204" pitchFamily="34" charset="0"/>
              </a:rPr>
              <a:t>14 </a:t>
            </a:r>
            <a:r>
              <a:rPr lang="en-US" sz="2900" dirty="0">
                <a:effectLst>
                  <a:outerShdw blurRad="38100" dist="38100" dir="2700000" algn="tl">
                    <a:srgbClr val="000000">
                      <a:alpha val="43137"/>
                    </a:srgbClr>
                  </a:outerShdw>
                </a:effectLst>
                <a:latin typeface="Calibri" panose="020F0502020204030204" pitchFamily="34" charset="0"/>
              </a:rPr>
              <a:t>But a natural man does not accept the things of the Spirit of God, for they are foolishness to him; and he cannot understand them, because they are spiritually appraised. </a:t>
            </a:r>
            <a:r>
              <a:rPr lang="en-US" sz="2900" baseline="30000" dirty="0">
                <a:effectLst>
                  <a:outerShdw blurRad="38100" dist="38100" dir="2700000" algn="tl">
                    <a:srgbClr val="000000">
                      <a:alpha val="43137"/>
                    </a:srgbClr>
                  </a:outerShdw>
                </a:effectLst>
                <a:latin typeface="Calibri" panose="020F0502020204030204" pitchFamily="34" charset="0"/>
              </a:rPr>
              <a:t>15 </a:t>
            </a:r>
            <a:r>
              <a:rPr lang="en-US" sz="2900" dirty="0">
                <a:effectLst>
                  <a:outerShdw blurRad="38100" dist="38100" dir="2700000" algn="tl">
                    <a:srgbClr val="000000">
                      <a:alpha val="43137"/>
                    </a:srgbClr>
                  </a:outerShdw>
                </a:effectLst>
                <a:latin typeface="Calibri" panose="020F0502020204030204" pitchFamily="34" charset="0"/>
              </a:rPr>
              <a:t>But he who is spiritual appraises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rPr>
              <a:t>all things</a:t>
            </a:r>
            <a:r>
              <a:rPr lang="en-US" sz="2900" dirty="0">
                <a:effectLst>
                  <a:outerShdw blurRad="38100" dist="38100" dir="2700000" algn="tl">
                    <a:srgbClr val="000000">
                      <a:alpha val="43137"/>
                    </a:srgbClr>
                  </a:outerShdw>
                </a:effectLst>
                <a:latin typeface="Calibri" panose="020F0502020204030204" pitchFamily="34" charset="0"/>
              </a:rPr>
              <a:t>, yet he himself is appraised by no one. </a:t>
            </a:r>
            <a:r>
              <a:rPr lang="en-US" sz="2900" baseline="30000" dirty="0">
                <a:effectLst>
                  <a:outerShdw blurRad="38100" dist="38100" dir="2700000" algn="tl">
                    <a:srgbClr val="000000">
                      <a:alpha val="43137"/>
                    </a:srgbClr>
                  </a:outerShdw>
                </a:effectLst>
                <a:latin typeface="Calibri" panose="020F0502020204030204" pitchFamily="34" charset="0"/>
              </a:rPr>
              <a:t>16</a:t>
            </a:r>
            <a:r>
              <a:rPr lang="en-US" sz="2900" b="1" baseline="30000" dirty="0">
                <a:effectLst>
                  <a:outerShdw blurRad="38100" dist="38100" dir="2700000" algn="tl">
                    <a:srgbClr val="000000">
                      <a:alpha val="43137"/>
                    </a:srgbClr>
                  </a:outerShdw>
                </a:effectLst>
                <a:latin typeface="Calibri" panose="020F0502020204030204" pitchFamily="34" charset="0"/>
              </a:rPr>
              <a:t> </a:t>
            </a:r>
            <a:r>
              <a:rPr lang="en-US" sz="2900" dirty="0">
                <a:effectLst>
                  <a:outerShdw blurRad="38100" dist="38100" dir="2700000" algn="tl">
                    <a:srgbClr val="000000">
                      <a:alpha val="43137"/>
                    </a:srgbClr>
                  </a:outerShdw>
                </a:effectLst>
                <a:latin typeface="Calibri" panose="020F0502020204030204" pitchFamily="34" charset="0"/>
              </a:rPr>
              <a:t>For </a:t>
            </a:r>
            <a:r>
              <a:rPr lang="en-US" sz="2900" cap="small" dirty="0">
                <a:effectLst>
                  <a:outerShdw blurRad="38100" dist="38100" dir="2700000" algn="tl">
                    <a:srgbClr val="000000">
                      <a:alpha val="43137"/>
                    </a:srgbClr>
                  </a:outerShdw>
                </a:effectLst>
                <a:latin typeface="Calibri" panose="020F0502020204030204" pitchFamily="34" charset="0"/>
              </a:rPr>
              <a:t>who has known the mind of the Lord, that he will instruct Him</a:t>
            </a:r>
            <a:r>
              <a:rPr lang="en-US" sz="2900" dirty="0">
                <a:effectLst>
                  <a:outerShdw blurRad="38100" dist="38100" dir="2700000" algn="tl">
                    <a:srgbClr val="000000">
                      <a:alpha val="43137"/>
                    </a:srgbClr>
                  </a:outerShdw>
                </a:effectLst>
                <a:latin typeface="Calibri" panose="020F0502020204030204" pitchFamily="34" charset="0"/>
              </a:rPr>
              <a:t>? But we have the mind of Christ.</a:t>
            </a:r>
          </a:p>
          <a:p>
            <a:pPr algn="just"/>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9933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Problems with the Canon</a:t>
            </a:r>
            <a:r>
              <a:rPr lang="en-US" sz="3600" dirty="0">
                <a:effectLst>
                  <a:outerShdw blurRad="38100" dist="38100" dir="2700000" algn="tl">
                    <a:srgbClr val="000000">
                      <a:alpha val="43137"/>
                    </a:srgbClr>
                  </a:outerShdw>
                </a:effectLst>
              </a:rPr>
              <a:t> View Answered</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0" y="1143000"/>
            <a:ext cx="9144000" cy="5257800"/>
          </a:xfrm>
        </p:spPr>
        <p:txBody>
          <a:bodyPr/>
          <a:lstStyle/>
          <a:p>
            <a:pPr marL="457200" indent="-457200">
              <a:spcBef>
                <a:spcPts val="0"/>
              </a:spcBef>
              <a:spcAft>
                <a:spcPts val="1800"/>
              </a:spcAft>
              <a:buSzPct val="100000"/>
              <a:buFont typeface="+mj-lt"/>
              <a:buAutoNum type="arabicPeriod"/>
              <a:defRPr/>
            </a:pPr>
            <a:r>
              <a:rPr lang="en-US" sz="2600" b="1" dirty="0">
                <a:solidFill>
                  <a:srgbClr val="FFFFCC"/>
                </a:solidFill>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Face to face</a:t>
            </a:r>
            <a:r>
              <a:rPr lang="en-US" sz="2600" b="1" dirty="0">
                <a:solidFill>
                  <a:srgbClr val="FFFFCC"/>
                </a:solidFill>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 (vs. 12a) refers not to fellowship with God (Judges 6:22) but rather revelation from God (Num. 12:6-8) allowing honest self assessment (Jas. 1:23)</a:t>
            </a:r>
          </a:p>
          <a:p>
            <a:pPr marL="457200" indent="-457200">
              <a:spcBef>
                <a:spcPts val="0"/>
              </a:spcBef>
              <a:spcAft>
                <a:spcPts val="1800"/>
              </a:spcAft>
              <a:buSzPct val="100000"/>
              <a:buFont typeface="+mj-lt"/>
              <a:buAutoNum type="arabicPeriod"/>
              <a:defRPr/>
            </a:pPr>
            <a:r>
              <a:rPr lang="en-US" sz="2600" b="1" dirty="0">
                <a:solidFill>
                  <a:srgbClr val="FFFFCC"/>
                </a:solidFill>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Knowing as known</a:t>
            </a:r>
            <a:r>
              <a:rPr lang="en-US" sz="2600" b="1" dirty="0">
                <a:solidFill>
                  <a:srgbClr val="FFFFCC"/>
                </a:solidFill>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 (vs. 12b) refers not to omniscience but rather to the Spirit’s illumination (John 16:12-15; 1 Cor. 2:9-15)</a:t>
            </a:r>
          </a:p>
          <a:p>
            <a:pPr marL="457200" indent="-457200">
              <a:spcBef>
                <a:spcPts val="0"/>
              </a:spcBef>
              <a:spcAft>
                <a:spcPts val="18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Completed NT canon is in the immediate context</a:t>
            </a:r>
            <a:r>
              <a:rPr lang="en-US" sz="2600" dirty="0">
                <a:effectLst>
                  <a:outerShdw blurRad="38100" dist="38100" dir="2700000" algn="tl">
                    <a:srgbClr val="000000">
                      <a:alpha val="43137"/>
                    </a:srgbClr>
                  </a:outerShdw>
                </a:effectLst>
              </a:rPr>
              <a:t> since Paul understood the notion of an OT canon &amp; was also aware of a limited body of NT inspired writings (1 Tim. 1:12, 14; 6:20; 2 Tim. 4:13; 2 Pet. 3:15)</a:t>
            </a:r>
          </a:p>
          <a:p>
            <a:pPr marL="457200" indent="-457200">
              <a:spcBef>
                <a:spcPts val="0"/>
              </a:spcBef>
              <a:spcAft>
                <a:spcPts val="18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Whole chapter not for us?</a:t>
            </a:r>
            <a:r>
              <a:rPr lang="en-US" sz="2600" dirty="0">
                <a:effectLst>
                  <a:outerShdw blurRad="38100" dist="38100" dir="2700000" algn="tl">
                    <a:srgbClr val="000000">
                      <a:alpha val="43137"/>
                    </a:srgbClr>
                  </a:outerShdw>
                </a:effectLst>
              </a:rPr>
              <a:t> All Scripture is for us (Rom. 15:4; 2 Tim. 3:16) but not directly about us</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1382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Timothy 4:13</a:t>
            </a:r>
          </a:p>
          <a:p>
            <a:pPr algn="just"/>
            <a:r>
              <a:rPr lang="en-US" sz="3600" dirty="0">
                <a:effectLst>
                  <a:outerShdw blurRad="38100" dist="38100" dir="2700000" algn="tl">
                    <a:srgbClr val="000000">
                      <a:alpha val="43137"/>
                    </a:srgbClr>
                  </a:outerShdw>
                </a:effectLst>
                <a:latin typeface="Calibri" panose="020F0502020204030204" pitchFamily="34" charset="0"/>
              </a:rPr>
              <a:t>“When you come bring the cloak which I left at Troas with Carpus, and the books, especially the parchments.”</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8A9EFE9-947B-4057-9D48-2D84F4CC360A}"/>
              </a:ext>
            </a:extLst>
          </p:cNvPr>
          <p:cNvPicPr>
            <a:picLocks noChangeAspect="1"/>
          </p:cNvPicPr>
          <p:nvPr/>
        </p:nvPicPr>
        <p:blipFill>
          <a:blip r:embed="rId3">
            <a:clrChange>
              <a:clrFrom>
                <a:srgbClr val="14080A"/>
              </a:clrFrom>
              <a:clrTo>
                <a:srgbClr val="14080A">
                  <a:alpha val="0"/>
                </a:srgbClr>
              </a:clrTo>
            </a:clrChange>
          </a:blip>
          <a:stretch>
            <a:fillRect/>
          </a:stretch>
        </p:blipFill>
        <p:spPr>
          <a:xfrm>
            <a:off x="2857500" y="2590800"/>
            <a:ext cx="3501957" cy="2286000"/>
          </a:xfrm>
          <a:prstGeom prst="rect">
            <a:avLst/>
          </a:prstGeom>
        </p:spPr>
      </p:pic>
    </p:spTree>
    <p:extLst>
      <p:ext uri="{BB962C8B-B14F-4D97-AF65-F5344CB8AC3E}">
        <p14:creationId xmlns:p14="http://schemas.microsoft.com/office/powerpoint/2010/main" val="40966113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Problems with the Canon</a:t>
            </a:r>
            <a:r>
              <a:rPr lang="en-US" sz="3600" dirty="0">
                <a:effectLst>
                  <a:outerShdw blurRad="38100" dist="38100" dir="2700000" algn="tl">
                    <a:srgbClr val="000000">
                      <a:alpha val="43137"/>
                    </a:srgbClr>
                  </a:outerShdw>
                </a:effectLst>
              </a:rPr>
              <a:t> View Answered</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0" y="1143000"/>
            <a:ext cx="9144000" cy="5257800"/>
          </a:xfrm>
        </p:spPr>
        <p:txBody>
          <a:bodyPr/>
          <a:lstStyle/>
          <a:p>
            <a:pPr marL="457200" indent="-457200">
              <a:spcBef>
                <a:spcPts val="0"/>
              </a:spcBef>
              <a:spcAft>
                <a:spcPts val="1800"/>
              </a:spcAft>
              <a:buSzPct val="100000"/>
              <a:buFont typeface="+mj-lt"/>
              <a:buAutoNum type="arabicPeriod"/>
              <a:defRPr/>
            </a:pPr>
            <a:r>
              <a:rPr lang="en-US" sz="2600" b="1" dirty="0">
                <a:solidFill>
                  <a:srgbClr val="FFFFCC"/>
                </a:solidFill>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Face to face</a:t>
            </a:r>
            <a:r>
              <a:rPr lang="en-US" sz="2600" b="1" dirty="0">
                <a:solidFill>
                  <a:srgbClr val="FFFFCC"/>
                </a:solidFill>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 (vs. 12a) refers not to fellowship with God (Judges 6:22) but rather revelation from God (Num. 12:6-8) allowing honest self assessment (Jas. 1:23)</a:t>
            </a:r>
          </a:p>
          <a:p>
            <a:pPr marL="457200" indent="-457200">
              <a:spcBef>
                <a:spcPts val="0"/>
              </a:spcBef>
              <a:spcAft>
                <a:spcPts val="1800"/>
              </a:spcAft>
              <a:buSzPct val="100000"/>
              <a:buFont typeface="+mj-lt"/>
              <a:buAutoNum type="arabicPeriod"/>
              <a:defRPr/>
            </a:pPr>
            <a:r>
              <a:rPr lang="en-US" sz="2600" b="1" dirty="0">
                <a:solidFill>
                  <a:srgbClr val="FFFFCC"/>
                </a:solidFill>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Knowing as known</a:t>
            </a:r>
            <a:r>
              <a:rPr lang="en-US" sz="2600" b="1" dirty="0">
                <a:solidFill>
                  <a:srgbClr val="FFFFCC"/>
                </a:solidFill>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 (vs. 12b) refers not to omniscience but rather to the Spirit’s illumination (John 16:12-15; 1 Cor. 2:9-15)</a:t>
            </a:r>
          </a:p>
          <a:p>
            <a:pPr marL="457200" indent="-457200">
              <a:spcBef>
                <a:spcPts val="0"/>
              </a:spcBef>
              <a:spcAft>
                <a:spcPts val="18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Completed NT canon is in the immediate context</a:t>
            </a:r>
            <a:r>
              <a:rPr lang="en-US" sz="2600" dirty="0">
                <a:effectLst>
                  <a:outerShdw blurRad="38100" dist="38100" dir="2700000" algn="tl">
                    <a:srgbClr val="000000">
                      <a:alpha val="43137"/>
                    </a:srgbClr>
                  </a:outerShdw>
                </a:effectLst>
              </a:rPr>
              <a:t> since Paul understood the notion of an OT canon &amp; was also aware of a limited body of NT inspired writings (1 Tim. 1:12, 14; 6:20; 2 Tim. 4:13; 2 Pet. 3:15)</a:t>
            </a:r>
          </a:p>
          <a:p>
            <a:pPr marL="457200" indent="-457200">
              <a:spcBef>
                <a:spcPts val="0"/>
              </a:spcBef>
              <a:spcAft>
                <a:spcPts val="18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Whole chapter not for us?</a:t>
            </a:r>
            <a:r>
              <a:rPr lang="en-US" sz="2600" dirty="0">
                <a:effectLst>
                  <a:outerShdw blurRad="38100" dist="38100" dir="2700000" algn="tl">
                    <a:srgbClr val="000000">
                      <a:alpha val="43137"/>
                    </a:srgbClr>
                  </a:outerShdw>
                </a:effectLst>
              </a:rPr>
              <a:t> All Scripture is for us (Rom. 15:4; 2 Tim. 3:16) but not directly about us</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39158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72225E-56F7-4A63-BCBC-AC44320D9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 name="Content Placeholder 2"/>
          <p:cNvSpPr>
            <a:spLocks noGrp="1"/>
          </p:cNvSpPr>
          <p:nvPr>
            <p:ph idx="1"/>
          </p:nvPr>
        </p:nvSpPr>
        <p:spPr>
          <a:xfrm>
            <a:off x="-1" y="0"/>
            <a:ext cx="9128185" cy="2895600"/>
          </a:xfrm>
        </p:spPr>
        <p:txBody>
          <a:bodyPr/>
          <a:lstStyle/>
          <a:p>
            <a:pPr marL="0" indent="0" algn="ctr">
              <a:spcBef>
                <a:spcPts val="0"/>
              </a:spcBef>
              <a:spcAft>
                <a:spcPts val="1200"/>
              </a:spcAft>
              <a:buNone/>
              <a:defRPr/>
            </a:pPr>
            <a:r>
              <a:rPr lang="en-US" sz="4000" dirty="0">
                <a:solidFill>
                  <a:schemeClr val="tx2"/>
                </a:solidFill>
                <a:effectLst>
                  <a:outerShdw blurRad="38100" dist="38100" dir="2700000" algn="tl">
                    <a:srgbClr val="000000">
                      <a:alpha val="43137"/>
                    </a:srgbClr>
                  </a:outerShdw>
                </a:effectLst>
                <a:ea typeface="+mj-ea"/>
                <a:cs typeface="+mj-cs"/>
              </a:rPr>
              <a:t>2 Timothy 3:16-17</a:t>
            </a:r>
          </a:p>
          <a:p>
            <a:pPr marL="0" indent="0" algn="just">
              <a:spcBef>
                <a:spcPts val="0"/>
              </a:spcBef>
              <a:buNone/>
            </a:pPr>
            <a:r>
              <a:rPr lang="en-US" baseline="30000" dirty="0">
                <a:effectLst>
                  <a:outerShdw blurRad="38100" dist="38100" dir="2700000" algn="tl">
                    <a:srgbClr val="000000">
                      <a:alpha val="43137"/>
                    </a:srgbClr>
                  </a:outerShdw>
                </a:effectLst>
              </a:rPr>
              <a:t>16</a:t>
            </a: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All Scripture is inspired by God and profitable</a:t>
            </a:r>
            <a:r>
              <a:rPr lang="en-US" dirty="0">
                <a:effectLst>
                  <a:outerShdw blurRad="38100" dist="38100" dir="2700000" algn="tl">
                    <a:srgbClr val="000000">
                      <a:alpha val="43137"/>
                    </a:srgbClr>
                  </a:outerShdw>
                </a:effectLst>
              </a:rPr>
              <a:t> for teaching, for reproof, for correction, for training in righteousness</a:t>
            </a:r>
            <a:r>
              <a:rPr lang="en-US" sz="2800" dirty="0">
                <a:effectLst>
                  <a:outerShdw blurRad="38100" dist="38100" dir="2700000" algn="tl">
                    <a:srgbClr val="000000">
                      <a:alpha val="43137"/>
                    </a:srgbClr>
                  </a:outerShdw>
                </a:effectLst>
              </a:rPr>
              <a:t>; </a:t>
            </a:r>
            <a:r>
              <a:rPr lang="en-US" baseline="30000" dirty="0">
                <a:effectLst>
                  <a:outerShdw blurRad="38100" dist="38100" dir="2700000" algn="tl">
                    <a:srgbClr val="000000">
                      <a:alpha val="43137"/>
                    </a:srgbClr>
                  </a:outerShdw>
                </a:effectLst>
              </a:rPr>
              <a:t>17</a:t>
            </a: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Calibri" panose="020F0502020204030204" pitchFamily="34" charset="0"/>
              </a:rPr>
              <a:t>so that the man of God may be adequate, equipped for </a:t>
            </a:r>
            <a:r>
              <a:rPr lang="en-US" dirty="0">
                <a:effectLst>
                  <a:outerShdw blurRad="38100" dist="38100" dir="2700000" algn="tl">
                    <a:srgbClr val="000000">
                      <a:alpha val="43137"/>
                    </a:srgbClr>
                  </a:outerShdw>
                </a:effectLst>
              </a:rPr>
              <a:t>every</a:t>
            </a:r>
            <a:r>
              <a:rPr lang="en-US" dirty="0">
                <a:effectLst>
                  <a:outerShdw blurRad="38100" dist="38100" dir="2700000" algn="tl">
                    <a:srgbClr val="000000">
                      <a:alpha val="43137"/>
                    </a:srgbClr>
                  </a:outerShdw>
                </a:effectLst>
                <a:latin typeface="Calibri" panose="020F0502020204030204" pitchFamily="34" charset="0"/>
              </a:rPr>
              <a:t> good work.”</a:t>
            </a:r>
          </a:p>
        </p:txBody>
      </p:sp>
      <p:pic>
        <p:nvPicPr>
          <p:cNvPr id="4" name="Picture 2" descr="http://biblepic.com/53/298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6160" y="2819400"/>
            <a:ext cx="2011680" cy="2011680"/>
          </a:xfrm>
          <a:prstGeom prst="rect">
            <a:avLst/>
          </a:prstGeom>
          <a:noFill/>
        </p:spPr>
      </p:pic>
    </p:spTree>
    <p:extLst>
      <p:ext uri="{BB962C8B-B14F-4D97-AF65-F5344CB8AC3E}">
        <p14:creationId xmlns:p14="http://schemas.microsoft.com/office/powerpoint/2010/main" val="3851025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72225E-56F7-4A63-BCBC-AC44320D9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 name="Content Placeholder 2"/>
          <p:cNvSpPr>
            <a:spLocks noGrp="1"/>
          </p:cNvSpPr>
          <p:nvPr>
            <p:ph idx="1"/>
          </p:nvPr>
        </p:nvSpPr>
        <p:spPr>
          <a:xfrm>
            <a:off x="-1" y="0"/>
            <a:ext cx="9128185" cy="2895600"/>
          </a:xfrm>
        </p:spPr>
        <p:txBody>
          <a:bodyPr/>
          <a:lstStyle/>
          <a:p>
            <a:pPr marL="0" indent="0" algn="ctr">
              <a:spcBef>
                <a:spcPts val="0"/>
              </a:spcBef>
              <a:spcAft>
                <a:spcPts val="1200"/>
              </a:spcAft>
              <a:buNone/>
              <a:defRPr/>
            </a:pPr>
            <a:r>
              <a:rPr lang="en-US" sz="4000" dirty="0">
                <a:solidFill>
                  <a:schemeClr val="tx2"/>
                </a:solidFill>
                <a:effectLst>
                  <a:outerShdw blurRad="38100" dist="38100" dir="2700000" algn="tl">
                    <a:srgbClr val="000000">
                      <a:alpha val="43137"/>
                    </a:srgbClr>
                  </a:outerShdw>
                </a:effectLst>
                <a:ea typeface="+mj-ea"/>
                <a:cs typeface="+mj-cs"/>
              </a:rPr>
              <a:t>Romans 15:4</a:t>
            </a:r>
          </a:p>
          <a:p>
            <a:pPr marL="0" indent="0" algn="just">
              <a:spcBef>
                <a:spcPts val="0"/>
              </a:spcBef>
              <a:spcAft>
                <a:spcPts val="1200"/>
              </a:spcAft>
              <a:buNone/>
              <a:defRPr/>
            </a:pPr>
            <a:r>
              <a:rPr lang="en-US" dirty="0">
                <a:effectLst>
                  <a:outerShdw blurRad="38100" dist="38100" dir="2700000" algn="tl">
                    <a:srgbClr val="000000">
                      <a:alpha val="43137"/>
                    </a:srgbClr>
                  </a:outerShdw>
                </a:effectLst>
              </a:rPr>
              <a:t>“For whatever was written in earlier times was written for our instruction, so that through perseverance and the encouragement of the Scriptures we might have hope.”</a:t>
            </a:r>
          </a:p>
        </p:txBody>
      </p:sp>
      <p:pic>
        <p:nvPicPr>
          <p:cNvPr id="4" name="Picture 2" descr="http://biblepic.com/53/298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6160" y="2819400"/>
            <a:ext cx="2011680" cy="2011680"/>
          </a:xfrm>
          <a:prstGeom prst="rect">
            <a:avLst/>
          </a:prstGeom>
          <a:noFill/>
        </p:spPr>
      </p:pic>
    </p:spTree>
    <p:extLst>
      <p:ext uri="{BB962C8B-B14F-4D97-AF65-F5344CB8AC3E}">
        <p14:creationId xmlns:p14="http://schemas.microsoft.com/office/powerpoint/2010/main" val="1419569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prophecy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be done away; if there are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tongues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cease; if there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will be done away.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part and we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prophesy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part;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perfect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the partial will be done away.”</a:t>
            </a:r>
          </a:p>
        </p:txBody>
      </p:sp>
    </p:spTree>
    <p:extLst>
      <p:ext uri="{BB962C8B-B14F-4D97-AF65-F5344CB8AC3E}">
        <p14:creationId xmlns:p14="http://schemas.microsoft.com/office/powerpoint/2010/main" val="1620668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close of the canon of Scripture (1 Cor. 13:8-10).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919744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66700"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Problems with Cessationism</a:t>
            </a:r>
            <a:r>
              <a:rPr lang="en-US" sz="3600" dirty="0">
                <a:effectLst>
                  <a:outerShdw blurRad="38100" dist="38100" dir="2700000" algn="tl">
                    <a:srgbClr val="000000">
                      <a:alpha val="43137"/>
                    </a:srgbClr>
                  </a:outerShdw>
                </a:effectLst>
              </a:rPr>
              <a:t> Answered</a:t>
            </a:r>
            <a:endParaRPr lang="en-US" altLang="en-US" sz="3600" dirty="0"/>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0" y="1143000"/>
            <a:ext cx="9144000" cy="5334000"/>
          </a:xfrm>
        </p:spPr>
        <p:txBody>
          <a:bodyPr/>
          <a:lstStyle/>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Prophets are predicted in the future</a:t>
            </a:r>
            <a:r>
              <a:rPr lang="en-US" sz="2800" dirty="0">
                <a:effectLst>
                  <a:outerShdw blurRad="38100" dist="38100" dir="2700000" algn="tl">
                    <a:srgbClr val="000000">
                      <a:alpha val="43137"/>
                    </a:srgbClr>
                  </a:outerShdw>
                </a:effectLst>
              </a:rPr>
              <a:t> (Joel 2:28-32; Rev. 11:3-13)? Israel-Church distinction</a:t>
            </a:r>
          </a:p>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Leaves the church without the ability to understand and proclaim Scripture?</a:t>
            </a:r>
            <a:r>
              <a:rPr lang="en-US" sz="2800" dirty="0">
                <a:effectLst>
                  <a:outerShdw blurRad="38100" dist="38100" dir="2700000" algn="tl">
                    <a:srgbClr val="000000">
                      <a:alpha val="43137"/>
                    </a:srgbClr>
                  </a:outerShdw>
                </a:effectLst>
              </a:rPr>
              <a:t> These revelatory gifts transitioned into edificatory gifts</a:t>
            </a:r>
          </a:p>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Cessationists are anti- super-naturalists?</a:t>
            </a:r>
            <a:r>
              <a:rPr lang="en-US" sz="2800" dirty="0">
                <a:effectLst>
                  <a:outerShdw blurRad="38100" dist="38100" dir="2700000" algn="tl">
                    <a:srgbClr val="000000">
                      <a:alpha val="43137"/>
                    </a:srgbClr>
                  </a:outerShdw>
                </a:effectLst>
              </a:rPr>
              <a:t> Today God miraculously intervenes directly</a:t>
            </a:r>
          </a:p>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You are putting God in a box?</a:t>
            </a:r>
            <a:r>
              <a:rPr lang="en-US" sz="2800" dirty="0">
                <a:effectLst>
                  <a:outerShdw blurRad="38100" dist="38100" dir="2700000" algn="tl">
                    <a:srgbClr val="000000">
                      <a:alpha val="43137"/>
                    </a:srgbClr>
                  </a:outerShdw>
                </a:effectLst>
              </a:rPr>
              <a:t> God’s work is limited based upon the parameters that God Himself has already set (Isa. 64:6: Heb. 6:18)</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27103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A6D8513-BA30-4AD2-9434-1F7D6676E8D9}"/>
              </a:ext>
            </a:extLst>
          </p:cNvPr>
          <p:cNvGraphicFramePr>
            <a:graphicFrameLocks noGrp="1"/>
          </p:cNvGraphicFramePr>
          <p:nvPr>
            <p:ph idx="1"/>
            <p:extLst/>
          </p:nvPr>
        </p:nvGraphicFramePr>
        <p:xfrm>
          <a:off x="152400" y="457200"/>
          <a:ext cx="8839200" cy="5303520"/>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2826681536"/>
                    </a:ext>
                  </a:extLst>
                </a:gridCol>
                <a:gridCol w="4419600">
                  <a:extLst>
                    <a:ext uri="{9D8B030D-6E8A-4147-A177-3AD203B41FA5}">
                      <a16:colId xmlns:a16="http://schemas.microsoft.com/office/drawing/2014/main" val="4010003526"/>
                    </a:ext>
                  </a:extLst>
                </a:gridCol>
              </a:tblGrid>
              <a:tr h="914400">
                <a:tc>
                  <a:txBody>
                    <a:bodyPr/>
                    <a:lstStyle/>
                    <a:p>
                      <a:pPr algn="ctr"/>
                      <a:r>
                        <a:rPr lang="en-US" sz="34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Apostolic Gift of Healing</a:t>
                      </a:r>
                    </a:p>
                  </a:txBody>
                  <a:tcPr anchor="ctr"/>
                </a:tc>
                <a:tc>
                  <a:txBody>
                    <a:bodyPr/>
                    <a:lstStyle/>
                    <a:p>
                      <a:pPr algn="ctr"/>
                      <a:r>
                        <a:rPr lang="en-US" sz="34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Healing Today</a:t>
                      </a:r>
                    </a:p>
                  </a:txBody>
                  <a:tcPr anchor="ctr"/>
                </a:tc>
                <a:extLst>
                  <a:ext uri="{0D108BD9-81ED-4DB2-BD59-A6C34878D82A}">
                    <a16:rowId xmlns:a16="http://schemas.microsoft.com/office/drawing/2014/main" val="3406806472"/>
                  </a:ext>
                </a:extLst>
              </a:tr>
              <a:tr h="731520">
                <a:tc>
                  <a:txBody>
                    <a:bodyPr/>
                    <a:lstStyle/>
                    <a:p>
                      <a:pPr marL="119063" indent="0"/>
                      <a:r>
                        <a:rPr lang="en-US" sz="3200" b="1" kern="1200" dirty="0">
                          <a:solidFill>
                            <a:schemeClr val="bg1">
                              <a:lumMod val="50000"/>
                            </a:schemeClr>
                          </a:solidFill>
                          <a:latin typeface="Calibri" panose="020F0502020204030204" pitchFamily="34" charset="0"/>
                          <a:ea typeface="+mn-ea"/>
                          <a:cs typeface="Calibri" panose="020F0502020204030204" pitchFamily="34" charset="0"/>
                        </a:rPr>
                        <a:t>No prayer</a:t>
                      </a:r>
                    </a:p>
                  </a:txBody>
                  <a:tcPr/>
                </a:tc>
                <a:tc>
                  <a:txBody>
                    <a:bodyPr/>
                    <a:lstStyle/>
                    <a:p>
                      <a:pPr marL="119063" indent="0"/>
                      <a:r>
                        <a:rPr lang="en-US" sz="3200" b="1" kern="1200" dirty="0">
                          <a:solidFill>
                            <a:srgbClr val="800000"/>
                          </a:solidFill>
                          <a:latin typeface="Calibri" panose="020F0502020204030204" pitchFamily="34" charset="0"/>
                          <a:ea typeface="+mn-ea"/>
                          <a:cs typeface="Calibri" panose="020F0502020204030204" pitchFamily="34" charset="0"/>
                        </a:rPr>
                        <a:t>Prayer</a:t>
                      </a:r>
                    </a:p>
                  </a:txBody>
                  <a:tcPr/>
                </a:tc>
                <a:extLst>
                  <a:ext uri="{0D108BD9-81ED-4DB2-BD59-A6C34878D82A}">
                    <a16:rowId xmlns:a16="http://schemas.microsoft.com/office/drawing/2014/main" val="2900353435"/>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Indirect</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Direct</a:t>
                      </a:r>
                    </a:p>
                  </a:txBody>
                  <a:tcPr/>
                </a:tc>
                <a:extLst>
                  <a:ext uri="{0D108BD9-81ED-4DB2-BD59-A6C34878D82A}">
                    <a16:rowId xmlns:a16="http://schemas.microsoft.com/office/drawing/2014/main" val="649787852"/>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Apostles</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Physicians</a:t>
                      </a:r>
                    </a:p>
                  </a:txBody>
                  <a:tcPr/>
                </a:tc>
                <a:extLst>
                  <a:ext uri="{0D108BD9-81ED-4DB2-BD59-A6C34878D82A}">
                    <a16:rowId xmlns:a16="http://schemas.microsoft.com/office/drawing/2014/main" val="114749633"/>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Instantaneous</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Gradual</a:t>
                      </a:r>
                    </a:p>
                  </a:txBody>
                  <a:tcPr/>
                </a:tc>
                <a:extLst>
                  <a:ext uri="{0D108BD9-81ED-4DB2-BD59-A6C34878D82A}">
                    <a16:rowId xmlns:a16="http://schemas.microsoft.com/office/drawing/2014/main" val="499165986"/>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Common</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Less common</a:t>
                      </a:r>
                    </a:p>
                  </a:txBody>
                  <a:tcPr/>
                </a:tc>
                <a:extLst>
                  <a:ext uri="{0D108BD9-81ED-4DB2-BD59-A6C34878D82A}">
                    <a16:rowId xmlns:a16="http://schemas.microsoft.com/office/drawing/2014/main" val="3872759971"/>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Automatic</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Non-automatic</a:t>
                      </a:r>
                    </a:p>
                  </a:txBody>
                  <a:tcPr/>
                </a:tc>
                <a:extLst>
                  <a:ext uri="{0D108BD9-81ED-4DB2-BD59-A6C34878D82A}">
                    <a16:rowId xmlns:a16="http://schemas.microsoft.com/office/drawing/2014/main" val="2002376967"/>
                  </a:ext>
                </a:extLst>
              </a:tr>
            </a:tbl>
          </a:graphicData>
        </a:graphic>
      </p:graphicFrame>
    </p:spTree>
    <p:extLst>
      <p:ext uri="{BB962C8B-B14F-4D97-AF65-F5344CB8AC3E}">
        <p14:creationId xmlns:p14="http://schemas.microsoft.com/office/powerpoint/2010/main" val="253665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5201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close of the canon of Scripture (1 Cor. 13:8-10).  We do not believe that these are active as gifts today.  However, we affirm that God is sovereign and may heal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and/or give someone the ability to speak in a tongue (foreign language)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today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4164940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66700"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Problems with Cessationism</a:t>
            </a:r>
            <a:r>
              <a:rPr lang="en-US" sz="3600" dirty="0">
                <a:effectLst>
                  <a:outerShdw blurRad="38100" dist="38100" dir="2700000" algn="tl">
                    <a:srgbClr val="000000">
                      <a:alpha val="43137"/>
                    </a:srgbClr>
                  </a:outerShdw>
                </a:effectLst>
              </a:rPr>
              <a:t> Answered</a:t>
            </a:r>
            <a:endParaRPr lang="en-US" altLang="en-US" sz="3600" dirty="0"/>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0" y="1143000"/>
            <a:ext cx="9144000" cy="5334000"/>
          </a:xfrm>
        </p:spPr>
        <p:txBody>
          <a:bodyPr/>
          <a:lstStyle/>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Prophets are predicted in the future</a:t>
            </a:r>
            <a:r>
              <a:rPr lang="en-US" sz="2800" dirty="0">
                <a:effectLst>
                  <a:outerShdw blurRad="38100" dist="38100" dir="2700000" algn="tl">
                    <a:srgbClr val="000000">
                      <a:alpha val="43137"/>
                    </a:srgbClr>
                  </a:outerShdw>
                </a:effectLst>
              </a:rPr>
              <a:t> (Joel 2:28-32; Rev. 11:3-13)? Israel-Church distinction</a:t>
            </a:r>
          </a:p>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Leaves the church without the ability to understand and proclaim Scripture?</a:t>
            </a:r>
            <a:r>
              <a:rPr lang="en-US" sz="2800" dirty="0">
                <a:effectLst>
                  <a:outerShdw blurRad="38100" dist="38100" dir="2700000" algn="tl">
                    <a:srgbClr val="000000">
                      <a:alpha val="43137"/>
                    </a:srgbClr>
                  </a:outerShdw>
                </a:effectLst>
              </a:rPr>
              <a:t> These revelatory gifts transitioned into edificatory gifts</a:t>
            </a:r>
          </a:p>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Cessationists are anti- super-naturalists?</a:t>
            </a:r>
            <a:r>
              <a:rPr lang="en-US" sz="2800" dirty="0">
                <a:effectLst>
                  <a:outerShdw blurRad="38100" dist="38100" dir="2700000" algn="tl">
                    <a:srgbClr val="000000">
                      <a:alpha val="43137"/>
                    </a:srgbClr>
                  </a:outerShdw>
                </a:effectLst>
              </a:rPr>
              <a:t> Today God miraculously intervenes directly</a:t>
            </a:r>
          </a:p>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You are putting God in a box?</a:t>
            </a:r>
            <a:r>
              <a:rPr lang="en-US" sz="2800" dirty="0">
                <a:effectLst>
                  <a:outerShdw blurRad="38100" dist="38100" dir="2700000" algn="tl">
                    <a:srgbClr val="000000">
                      <a:alpha val="43137"/>
                    </a:srgbClr>
                  </a:outerShdw>
                </a:effectLst>
              </a:rPr>
              <a:t> God’s work is limited based upon the parameters that God Himself has already set (Isa. 64:6: Heb. 6:18)</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68885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204488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523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775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398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26576"/>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6761</TotalTime>
  <Words>2574</Words>
  <Application>Microsoft Office PowerPoint</Application>
  <PresentationFormat>On-screen Show (4:3)</PresentationFormat>
  <Paragraphs>335</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Times New Roman</vt:lpstr>
      <vt:lpstr>Wingdings</vt:lpstr>
      <vt:lpstr>Azure</vt:lpstr>
      <vt:lpstr>PowerPoint Presentation</vt:lpstr>
      <vt:lpstr>Areas of Systematic Theology</vt:lpstr>
      <vt:lpstr>Ecclesiology Overview</vt:lpstr>
      <vt:lpstr>VII. Purposes of the Local Church</vt:lpstr>
      <vt:lpstr>Spiritual Gifts</vt:lpstr>
      <vt:lpstr>Four Questions</vt:lpstr>
      <vt:lpstr>Four Questions</vt:lpstr>
      <vt:lpstr>Four Questions</vt:lpstr>
      <vt:lpstr>The Case for Selective Cessationism</vt:lpstr>
      <vt:lpstr>The Case for Selective Cessationism</vt:lpstr>
      <vt:lpstr>12/12/4/4</vt:lpstr>
      <vt:lpstr>The 7 Disputed Gifts</vt:lpstr>
      <vt:lpstr>Two Camps</vt:lpstr>
      <vt:lpstr>PowerPoint Presentation</vt:lpstr>
      <vt:lpstr>The Case for Selective Cessationism</vt:lpstr>
      <vt:lpstr>The Case for Selective Cessationism</vt:lpstr>
      <vt:lpstr>The 7 Disputed Gifts</vt:lpstr>
      <vt:lpstr>PowerPoint Presentation</vt:lpstr>
      <vt:lpstr>The Case for Selective Cessationism</vt:lpstr>
      <vt:lpstr>The 7 Disputed Gifts</vt:lpstr>
      <vt:lpstr>PowerPoint Presentation</vt:lpstr>
      <vt:lpstr>The Case for Selective Cessationism</vt:lpstr>
      <vt:lpstr>The 7 Disputed Gifts</vt:lpstr>
      <vt:lpstr>The Revelatory Gifts</vt:lpstr>
      <vt:lpstr>Love Emphasis (1 Cor. 13)</vt:lpstr>
      <vt:lpstr>PowerPoint Presentation</vt:lpstr>
      <vt:lpstr>PowerPoint Presentation</vt:lpstr>
      <vt:lpstr>“The Perfect” [teleios] in 1 Cor. 13:10 Three Interpretations</vt:lpstr>
      <vt:lpstr>“The Perfect” [teleios] in 1 Cor. 13:10 Three Interpretations</vt:lpstr>
      <vt:lpstr>“The Perfect” [teleios] in 1 Cor. 13:10 = The Eschaton or End</vt:lpstr>
      <vt:lpstr>Problems with the Eschaton View</vt:lpstr>
      <vt:lpstr>“The Perfect” [teleios] in 1 Cor. 13:10 Three Interpretations</vt:lpstr>
      <vt:lpstr>“The Perfect” [teleios] in 1 Cor. 13:10 = Church’s Maturity</vt:lpstr>
      <vt:lpstr>Strengths of the Maturity View</vt:lpstr>
      <vt:lpstr>Problems with the Maturity View</vt:lpstr>
      <vt:lpstr>“The Perfect” [teleios] in 1 Cor. 13:10 Three Interpretations</vt:lpstr>
      <vt:lpstr>3. “The Perfect” [teleios] in 1 Cor. 13:10 = The Completed Canon</vt:lpstr>
      <vt:lpstr>PowerPoint Presentation</vt:lpstr>
      <vt:lpstr>PowerPoint Presentation</vt:lpstr>
      <vt:lpstr>Strengths of the Completed NT Canon View</vt:lpstr>
      <vt:lpstr>Problems with the Canon View Answered</vt:lpstr>
      <vt:lpstr>PowerPoint Presentation</vt:lpstr>
      <vt:lpstr>PowerPoint Presentation</vt:lpstr>
      <vt:lpstr>PowerPoint Presentation</vt:lpstr>
      <vt:lpstr>PowerPoint Presentation</vt:lpstr>
      <vt:lpstr>Problems with the Canon View Answered</vt:lpstr>
      <vt:lpstr>PowerPoint Presentation</vt:lpstr>
      <vt:lpstr>PowerPoint Presentation</vt:lpstr>
      <vt:lpstr>PowerPoint Presentation</vt:lpstr>
      <vt:lpstr>PowerPoint Presentation</vt:lpstr>
      <vt:lpstr>Problems with the Canon View Answered</vt:lpstr>
      <vt:lpstr>PowerPoint Presentation</vt:lpstr>
      <vt:lpstr>Problems with the Canon View Answered</vt:lpstr>
      <vt:lpstr>PowerPoint Presentation</vt:lpstr>
      <vt:lpstr>PowerPoint Presentation</vt:lpstr>
      <vt:lpstr>PowerPoint Presentation</vt:lpstr>
      <vt:lpstr>PowerPoint Presentation</vt:lpstr>
      <vt:lpstr>Problems with Cessationism Answered</vt:lpstr>
      <vt:lpstr>PowerPoint Presentation</vt:lpstr>
      <vt:lpstr>PowerPoint Presentation</vt:lpstr>
      <vt:lpstr>Problems with Cessationism Answered</vt:lpstr>
      <vt:lpstr>Conclusion</vt:lpstr>
      <vt:lpstr>The Case for Selective Cessationism</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Jim McGowan</cp:lastModifiedBy>
  <cp:revision>663</cp:revision>
  <cp:lastPrinted>2018-06-27T16:02:02Z</cp:lastPrinted>
  <dcterms:created xsi:type="dcterms:W3CDTF">2009-02-28T19:27:16Z</dcterms:created>
  <dcterms:modified xsi:type="dcterms:W3CDTF">2018-07-18T17:17:47Z</dcterms:modified>
</cp:coreProperties>
</file>