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2067" r:id="rId2"/>
    <p:sldId id="963" r:id="rId3"/>
    <p:sldId id="3944" r:id="rId4"/>
    <p:sldId id="3860" r:id="rId5"/>
    <p:sldId id="3871" r:id="rId6"/>
    <p:sldId id="3960" r:id="rId7"/>
    <p:sldId id="3961" r:id="rId8"/>
    <p:sldId id="4159" r:id="rId9"/>
    <p:sldId id="4160" r:id="rId10"/>
    <p:sldId id="492" r:id="rId11"/>
    <p:sldId id="4161" r:id="rId12"/>
    <p:sldId id="538" r:id="rId13"/>
    <p:sldId id="4193" r:id="rId14"/>
    <p:sldId id="4162" r:id="rId15"/>
    <p:sldId id="4194" r:id="rId16"/>
    <p:sldId id="4163" r:id="rId17"/>
    <p:sldId id="4195" r:id="rId18"/>
    <p:sldId id="4152" r:id="rId19"/>
    <p:sldId id="4196" r:id="rId20"/>
    <p:sldId id="3980" r:id="rId21"/>
    <p:sldId id="4202" r:id="rId22"/>
    <p:sldId id="4080" r:id="rId23"/>
    <p:sldId id="3926" r:id="rId24"/>
    <p:sldId id="414" r:id="rId25"/>
    <p:sldId id="4203" r:id="rId26"/>
    <p:sldId id="4204" r:id="rId27"/>
    <p:sldId id="4174" r:id="rId28"/>
    <p:sldId id="4205" r:id="rId29"/>
    <p:sldId id="4206" r:id="rId30"/>
    <p:sldId id="959" r:id="rId31"/>
    <p:sldId id="960" r:id="rId32"/>
    <p:sldId id="579" r:id="rId33"/>
    <p:sldId id="4207" r:id="rId34"/>
    <p:sldId id="4208" r:id="rId35"/>
    <p:sldId id="4211" r:id="rId36"/>
    <p:sldId id="4183" r:id="rId37"/>
    <p:sldId id="4212" r:id="rId38"/>
    <p:sldId id="4209" r:id="rId39"/>
    <p:sldId id="4192" r:id="rId40"/>
    <p:sldId id="4210" r:id="rId41"/>
    <p:sldId id="4213" r:id="rId42"/>
    <p:sldId id="4180" r:id="rId43"/>
    <p:sldId id="4187" r:id="rId44"/>
    <p:sldId id="4188" r:id="rId45"/>
    <p:sldId id="2248" r:id="rId46"/>
    <p:sldId id="3488" r:id="rId4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A50021"/>
    <a:srgbClr val="0000CC"/>
    <a:srgbClr val="000066"/>
    <a:srgbClr val="33CC33"/>
    <a:srgbClr val="FF00FF"/>
    <a:srgbClr val="CCCCFF"/>
    <a:srgbClr val="0000FF"/>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1654" autoAdjust="0"/>
  </p:normalViewPr>
  <p:slideViewPr>
    <p:cSldViewPr>
      <p:cViewPr varScale="1">
        <p:scale>
          <a:sx n="105" d="100"/>
          <a:sy n="105"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7/15/2018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7/15/2018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55F2EEBD-C6F5-4EB9-A959-F2872AB3B627}" type="datetime1">
              <a:rPr lang="en-US" smtClean="0"/>
              <a:t>7/15/2018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12</a:t>
            </a:fld>
            <a:endParaRPr lang="en-US" altLang="en-US" dirty="0"/>
          </a:p>
        </p:txBody>
      </p:sp>
    </p:spTree>
    <p:extLst>
      <p:ext uri="{BB962C8B-B14F-4D97-AF65-F5344CB8AC3E}">
        <p14:creationId xmlns:p14="http://schemas.microsoft.com/office/powerpoint/2010/main" val="341966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FFF4B2E2-58D0-4D60-A60B-FD1C1637CE7F}" type="datetime1">
              <a:rPr lang="en-US" smtClean="0"/>
              <a:t>7/15/2018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40</a:t>
            </a:fld>
            <a:endParaRPr lang="en-US" altLang="en-US" dirty="0"/>
          </a:p>
        </p:txBody>
      </p:sp>
    </p:spTree>
    <p:extLst>
      <p:ext uri="{BB962C8B-B14F-4D97-AF65-F5344CB8AC3E}">
        <p14:creationId xmlns:p14="http://schemas.microsoft.com/office/powerpoint/2010/main" val="73746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7/15/2018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14</a:t>
            </a:fld>
            <a:endParaRPr lang="en-US" altLang="en-US" dirty="0"/>
          </a:p>
        </p:txBody>
      </p:sp>
    </p:spTree>
    <p:extLst>
      <p:ext uri="{BB962C8B-B14F-4D97-AF65-F5344CB8AC3E}">
        <p14:creationId xmlns:p14="http://schemas.microsoft.com/office/powerpoint/2010/main" val="218395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02F24D03-5BB6-4682-98E4-4A4EA35C935F}" type="datetime1">
              <a:rPr lang="en-US" smtClean="0"/>
              <a:t>7/15/2018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15</a:t>
            </a:fld>
            <a:endParaRPr lang="en-US" altLang="en-US" dirty="0"/>
          </a:p>
        </p:txBody>
      </p:sp>
    </p:spTree>
    <p:extLst>
      <p:ext uri="{BB962C8B-B14F-4D97-AF65-F5344CB8AC3E}">
        <p14:creationId xmlns:p14="http://schemas.microsoft.com/office/powerpoint/2010/main" val="148344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52BD1799-3531-43F4-A63C-1946EFC5BF74}" type="datetime1">
              <a:rPr lang="en-US" smtClean="0"/>
              <a:t>7/15/2018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17</a:t>
            </a:fld>
            <a:endParaRPr lang="en-US" altLang="en-US" dirty="0"/>
          </a:p>
        </p:txBody>
      </p:sp>
    </p:spTree>
    <p:extLst>
      <p:ext uri="{BB962C8B-B14F-4D97-AF65-F5344CB8AC3E}">
        <p14:creationId xmlns:p14="http://schemas.microsoft.com/office/powerpoint/2010/main" val="164894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6C0C72EA-21FC-4737-AA5D-73E4C720B64D}" type="datetime1">
              <a:rPr lang="en-US" smtClean="0"/>
              <a:t>7/15/2018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19</a:t>
            </a:fld>
            <a:endParaRPr lang="en-US" altLang="en-US" dirty="0"/>
          </a:p>
        </p:txBody>
      </p:sp>
    </p:spTree>
    <p:extLst>
      <p:ext uri="{BB962C8B-B14F-4D97-AF65-F5344CB8AC3E}">
        <p14:creationId xmlns:p14="http://schemas.microsoft.com/office/powerpoint/2010/main" val="339120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D8F32F88-2F59-42BA-8BD0-1660691453FA}" type="datetime1">
              <a:rPr lang="en-US" smtClean="0"/>
              <a:t>7/15/2018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25</a:t>
            </a:fld>
            <a:endParaRPr lang="en-US" altLang="en-US" dirty="0"/>
          </a:p>
        </p:txBody>
      </p:sp>
    </p:spTree>
    <p:extLst>
      <p:ext uri="{BB962C8B-B14F-4D97-AF65-F5344CB8AC3E}">
        <p14:creationId xmlns:p14="http://schemas.microsoft.com/office/powerpoint/2010/main" val="373850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F89D250B-B5D3-4053-8827-79BDD5FEAFD9}" type="datetime1">
              <a:rPr lang="en-US" smtClean="0"/>
              <a:t>7/15/2018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26</a:t>
            </a:fld>
            <a:endParaRPr lang="en-US" altLang="en-US" dirty="0"/>
          </a:p>
        </p:txBody>
      </p:sp>
    </p:spTree>
    <p:extLst>
      <p:ext uri="{BB962C8B-B14F-4D97-AF65-F5344CB8AC3E}">
        <p14:creationId xmlns:p14="http://schemas.microsoft.com/office/powerpoint/2010/main" val="41468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CEFE46CE-B5C2-4910-AFEC-19B24BB379C2}" type="datetime1">
              <a:rPr lang="en-US" smtClean="0"/>
              <a:t>7/15/2018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34</a:t>
            </a:fld>
            <a:endParaRPr lang="en-US" altLang="en-US" dirty="0"/>
          </a:p>
        </p:txBody>
      </p:sp>
    </p:spTree>
    <p:extLst>
      <p:ext uri="{BB962C8B-B14F-4D97-AF65-F5344CB8AC3E}">
        <p14:creationId xmlns:p14="http://schemas.microsoft.com/office/powerpoint/2010/main" val="178641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DC7B20F2-7A0D-49A1-AA33-559E7DCAE2EE}" type="datetime1">
              <a:rPr lang="en-US" smtClean="0"/>
              <a:t>7/15/2018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38</a:t>
            </a:fld>
            <a:endParaRPr lang="en-US" altLang="en-US" dirty="0"/>
          </a:p>
        </p:txBody>
      </p:sp>
    </p:spTree>
    <p:extLst>
      <p:ext uri="{BB962C8B-B14F-4D97-AF65-F5344CB8AC3E}">
        <p14:creationId xmlns:p14="http://schemas.microsoft.com/office/powerpoint/2010/main" val="252206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7/15/2018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5697274"/>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II</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36537"/>
            <a:ext cx="7772400" cy="906463"/>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Pattern of the Letters in Revelation 2–3</a:t>
            </a: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457200" y="1143000"/>
            <a:ext cx="6934200" cy="4983163"/>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(Rev. 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(Rev. 21</a:t>
            </a:r>
            <a:r>
              <a:rPr lang="en-US" dirty="0">
                <a:effectLst>
                  <a:outerShdw blurRad="38100" dist="38100" dir="2700000" algn="tl">
                    <a:srgbClr val="000000">
                      <a:alpha val="43137"/>
                    </a:srgbClr>
                  </a:outerShdw>
                </a:effectLst>
                <a:cs typeface="Times New Roman" pitchFamily="18" charset="0"/>
              </a:rPr>
              <a:t>–22)</a:t>
            </a:r>
          </a:p>
        </p:txBody>
      </p:sp>
      <p:pic>
        <p:nvPicPr>
          <p:cNvPr id="2" name="Picture 1">
            <a:extLst>
              <a:ext uri="{FF2B5EF4-FFF2-40B4-BE49-F238E27FC236}">
                <a16:creationId xmlns:a16="http://schemas.microsoft.com/office/drawing/2014/main" id="{FFC071DF-B81E-4BEC-B0F3-FD3539642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933883"/>
            <a:ext cx="2583418" cy="32004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55778688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solidFill>
                      <a:srgbClr val="FFFFCC"/>
                    </a:solidFill>
                  </a:tcPr>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II</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5119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(2-3, 6)</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 (5a)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(5b)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5083C52D-9D2A-4478-9E03-EDE04979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25501105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(2-3, 6)</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 (5a)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(5b)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3" name="Picture 2">
            <a:extLst>
              <a:ext uri="{FF2B5EF4-FFF2-40B4-BE49-F238E27FC236}">
                <a16:creationId xmlns:a16="http://schemas.microsoft.com/office/drawing/2014/main" id="{7A023DD7-3DB0-4DB8-A857-308D13163A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677273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2482056" y="4114800"/>
            <a:ext cx="2166144"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(2-3, 6)</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 (5a)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(5b)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EAE7C7B3-E33D-4ADA-AFE7-5D29DDB797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4609423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rist among the seven lampstands">
            <a:extLst>
              <a:ext uri="{FF2B5EF4-FFF2-40B4-BE49-F238E27FC236}">
                <a16:creationId xmlns:a16="http://schemas.microsoft.com/office/drawing/2014/main" id="{81543E2E-3294-4C3C-88A7-581DCB319C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217945"/>
            <a:ext cx="5181600" cy="642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177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Commendation (2-3, 6)</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 (5a)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(5b)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7FFEBA19-F4C7-49BC-94AD-374637611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36577799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Christ Commends in Ephesus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2:2-3, 6)</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747838" y="1600200"/>
            <a:ext cx="5948362" cy="2895600"/>
          </a:xfrm>
        </p:spPr>
        <p:txBody>
          <a:bodyPr/>
          <a:lstStyle/>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 ‒ 2a</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Discernment ‒ 2b</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 – 3</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Holy hatred – 2:6</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5996" y="4800600"/>
            <a:ext cx="1752046" cy="1808112"/>
          </a:xfrm>
          <a:prstGeom prst="rect">
            <a:avLst/>
          </a:prstGeom>
        </p:spPr>
      </p:pic>
    </p:spTree>
    <p:extLst>
      <p:ext uri="{BB962C8B-B14F-4D97-AF65-F5344CB8AC3E}">
        <p14:creationId xmlns:p14="http://schemas.microsoft.com/office/powerpoint/2010/main" val="102891154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Christ Commends in Ephesus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2:2-3, 6)</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747838" y="1600200"/>
            <a:ext cx="5948362" cy="2895600"/>
          </a:xfrm>
        </p:spPr>
        <p:txBody>
          <a:bodyPr/>
          <a:lstStyle/>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 ‒ 2a</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Discernment ‒ 2b</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 – 3</a:t>
            </a:r>
          </a:p>
          <a:p>
            <a:pPr marL="687388" indent="-687388"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Holy hatred – 2:6</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5996" y="4800600"/>
            <a:ext cx="1752046" cy="1808112"/>
          </a:xfrm>
          <a:prstGeom prst="rect">
            <a:avLst/>
          </a:prstGeom>
        </p:spPr>
      </p:pic>
    </p:spTree>
    <p:extLst>
      <p:ext uri="{BB962C8B-B14F-4D97-AF65-F5344CB8AC3E}">
        <p14:creationId xmlns:p14="http://schemas.microsoft.com/office/powerpoint/2010/main" val="27765215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953000"/>
          </a:xfrm>
        </p:spPr>
        <p:txBody>
          <a:bodyPr/>
          <a:lstStyle/>
          <a:p>
            <a:pPr marL="0" indent="0" algn="just">
              <a:buNone/>
              <a:defRPr/>
            </a:pPr>
            <a:r>
              <a:rPr lang="en-US" sz="2500" dirty="0">
                <a:effectLst>
                  <a:outerShdw blurRad="38100" dist="38100" dir="2700000" algn="tl">
                    <a:srgbClr val="000000">
                      <a:alpha val="43137"/>
                    </a:srgbClr>
                  </a:outerShdw>
                </a:effectLst>
              </a:rPr>
              <a:t>“There is a lot of disagreement about who these Nicolaitans were...Christ created a universal ‘holy priesthood’ (1 Peter 2:5) where every believer is a priest. The Nicolaitans attempted to re-create the hierarchy of the Old Testament priesthood. They sought to establish a priestly authority over laymen. The Greek word is derived from </a:t>
            </a:r>
            <a:r>
              <a:rPr lang="en-US" sz="2500" i="1" dirty="0">
                <a:effectLst>
                  <a:outerShdw blurRad="38100" dist="38100" dir="2700000" algn="tl">
                    <a:srgbClr val="000000">
                      <a:alpha val="43137"/>
                    </a:srgbClr>
                  </a:outerShdw>
                </a:effectLst>
              </a:rPr>
              <a:t>Nike</a:t>
            </a:r>
            <a:r>
              <a:rPr lang="en-US" sz="2500" dirty="0">
                <a:effectLst>
                  <a:outerShdw blurRad="38100" dist="38100" dir="2700000" algn="tl">
                    <a:srgbClr val="000000">
                      <a:alpha val="43137"/>
                    </a:srgbClr>
                  </a:outerShdw>
                </a:effectLst>
              </a:rPr>
              <a:t> meaning ‘victory’ and </a:t>
            </a:r>
            <a:r>
              <a:rPr lang="en-US" sz="2500" i="1" dirty="0">
                <a:effectLst>
                  <a:outerShdw blurRad="38100" dist="38100" dir="2700000" algn="tl">
                    <a:srgbClr val="000000">
                      <a:alpha val="43137"/>
                    </a:srgbClr>
                  </a:outerShdw>
                </a:effectLst>
              </a:rPr>
              <a:t>Laos</a:t>
            </a:r>
            <a:r>
              <a:rPr lang="en-US" sz="2500" dirty="0">
                <a:effectLst>
                  <a:outerShdw blurRad="38100" dist="38100" dir="2700000" algn="tl">
                    <a:srgbClr val="000000">
                      <a:alpha val="43137"/>
                    </a:srgbClr>
                  </a:outerShdw>
                </a:effectLst>
              </a:rPr>
              <a:t> meaning ‘people.’ It suggests a group of people who seek to elevate themselves into a special class of priesthood over other Christians. Jesus told us in 1 Timothy 2:5: ‘For there is one God and one mediator between God and man, the man Christ Jesus.’ Such men sought the sole right to interpret the Scriptures for other Christians. Centuries later, after Emperor Constantine‘s conversion, this Nicolaitan heresy produced the Babylonian hierarchy of priests, leading to the spiritual “dark ages“ of the medieval period.”</a:t>
            </a:r>
          </a:p>
        </p:txBody>
      </p:sp>
      <p:sp>
        <p:nvSpPr>
          <p:cNvPr id="99331" name="TextBox 3"/>
          <p:cNvSpPr txBox="1">
            <a:spLocks noChangeArrowheads="1"/>
          </p:cNvSpPr>
          <p:nvPr/>
        </p:nvSpPr>
        <p:spPr bwMode="auto">
          <a:xfrm>
            <a:off x="1362075" y="228600"/>
            <a:ext cx="6419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Grant R. Jeffrey</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Apocalypse: The Coming Judgment of the Nations, </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72-73.</a:t>
            </a:r>
          </a:p>
        </p:txBody>
      </p:sp>
      <p:pic>
        <p:nvPicPr>
          <p:cNvPr id="4" name="Picture 3">
            <a:extLst>
              <a:ext uri="{FF2B5EF4-FFF2-40B4-BE49-F238E27FC236}">
                <a16:creationId xmlns:a16="http://schemas.microsoft.com/office/drawing/2014/main" id="{8BDAF84B-4E39-4672-A101-9EBC61F6C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24000" cy="838200"/>
          </a:xfrm>
          <a:prstGeom prst="rect">
            <a:avLst/>
          </a:prstGeom>
        </p:spPr>
      </p:pic>
    </p:spTree>
    <p:extLst>
      <p:ext uri="{BB962C8B-B14F-4D97-AF65-F5344CB8AC3E}">
        <p14:creationId xmlns:p14="http://schemas.microsoft.com/office/powerpoint/2010/main" val="12217317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10881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 5:10</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Amen…You have made them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they will reign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the earth </a:t>
            </a:r>
            <a:r>
              <a:rPr lang="en-US" sz="36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6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15474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BAF7EB-95BA-46CD-BB65-8A77DBC2F43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52828" y="228600"/>
            <a:ext cx="5438344" cy="6400800"/>
          </a:xfrm>
          <a:prstGeom prst="rect">
            <a:avLst/>
          </a:prstGeom>
        </p:spPr>
      </p:pic>
    </p:spTree>
    <p:extLst>
      <p:ext uri="{BB962C8B-B14F-4D97-AF65-F5344CB8AC3E}">
        <p14:creationId xmlns:p14="http://schemas.microsoft.com/office/powerpoint/2010/main" val="25741021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(2-3, 6)</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Rebuke (4)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 (5a)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(5b)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8EB8A2E3-C5A6-48EE-B374-D015895EC1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17528482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(2-3, 6)</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(4)</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to change (5a)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(5b)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B05F808F-B705-409B-9646-2B8E880057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24404637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668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0668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2:5</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“Therefore </a:t>
            </a:r>
            <a:r>
              <a:rPr lang="en-US" altLang="en-US" sz="2800" dirty="0">
                <a:effectLst>
                  <a:outerShdw blurRad="38100" dist="38100" dir="2700000" algn="tl">
                    <a:srgbClr val="000000">
                      <a:alpha val="43137"/>
                    </a:srgbClr>
                  </a:outerShdw>
                </a:effectLst>
                <a:cs typeface="Calibri" pitchFamily="34" charset="0"/>
              </a:rPr>
              <a:t>remember from where you have fallen, and </a:t>
            </a:r>
            <a:r>
              <a:rPr lang="en-US" altLang="en-US" sz="2800" dirty="0">
                <a:effectLst>
                  <a:outerShdw blurRad="38100" dist="38100" dir="2700000" algn="tl">
                    <a:srgbClr val="000000">
                      <a:alpha val="43137"/>
                    </a:srgbClr>
                  </a:outerShdw>
                </a:effectLst>
                <a:latin typeface="Calibri" panose="020F0502020204030204" pitchFamily="34" charset="0"/>
              </a:rPr>
              <a:t>repent and do the deeds you did at first; or else I am coming to you and will remove your lampstand out of its place—unless you repent.”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So What? - Points of Application!</a:t>
            </a:r>
          </a:p>
        </p:txBody>
      </p:sp>
    </p:spTree>
    <p:extLst>
      <p:ext uri="{BB962C8B-B14F-4D97-AF65-F5344CB8AC3E}">
        <p14:creationId xmlns:p14="http://schemas.microsoft.com/office/powerpoint/2010/main" val="282677229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668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0668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2:5</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“Therefore </a:t>
            </a:r>
            <a:r>
              <a:rPr lang="en-US" altLang="en-US" sz="2800" b="1" u="sng" dirty="0">
                <a:solidFill>
                  <a:srgbClr val="FFFFCC"/>
                </a:solidFill>
                <a:effectLst>
                  <a:outerShdw blurRad="38100" dist="38100" dir="2700000" algn="tl">
                    <a:srgbClr val="000000">
                      <a:alpha val="43137"/>
                    </a:srgbClr>
                  </a:outerShdw>
                </a:effectLst>
                <a:cs typeface="Calibri" pitchFamily="34" charset="0"/>
              </a:rPr>
              <a:t>remember from where you have fallen</a:t>
            </a:r>
            <a:r>
              <a:rPr lang="en-US" altLang="en-US" sz="2800" dirty="0">
                <a:effectLst>
                  <a:outerShdw blurRad="38100" dist="38100" dir="2700000" algn="tl">
                    <a:srgbClr val="000000">
                      <a:alpha val="43137"/>
                    </a:srgbClr>
                  </a:outerShdw>
                </a:effectLst>
                <a:cs typeface="Calibri" pitchFamily="34" charset="0"/>
              </a:rPr>
              <a:t>, and </a:t>
            </a:r>
            <a:r>
              <a:rPr lang="en-US" altLang="en-US" sz="2800" dirty="0">
                <a:effectLst>
                  <a:outerShdw blurRad="38100" dist="38100" dir="2700000" algn="tl">
                    <a:srgbClr val="000000">
                      <a:alpha val="43137"/>
                    </a:srgbClr>
                  </a:outerShdw>
                </a:effectLst>
                <a:latin typeface="Calibri" panose="020F0502020204030204" pitchFamily="34" charset="0"/>
              </a:rPr>
              <a:t>repent and do the deeds you did at first; or else I am coming to you and will remove your lampstand out of its place—unless you repent.”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So What? - Points of Application!</a:t>
            </a:r>
          </a:p>
        </p:txBody>
      </p:sp>
    </p:spTree>
    <p:extLst>
      <p:ext uri="{BB962C8B-B14F-4D97-AF65-F5344CB8AC3E}">
        <p14:creationId xmlns:p14="http://schemas.microsoft.com/office/powerpoint/2010/main" val="350171234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668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0668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2:5</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“Therefore </a:t>
            </a:r>
            <a:r>
              <a:rPr lang="en-US" altLang="en-US" sz="2800" dirty="0">
                <a:effectLst>
                  <a:outerShdw blurRad="38100" dist="38100" dir="2700000" algn="tl">
                    <a:srgbClr val="000000">
                      <a:alpha val="43137"/>
                    </a:srgbClr>
                  </a:outerShdw>
                </a:effectLst>
              </a:rPr>
              <a:t>remember from where you have fallen</a:t>
            </a:r>
            <a:r>
              <a:rPr lang="en-US" altLang="en-US" sz="2800" dirty="0">
                <a:effectLst>
                  <a:outerShdw blurRad="38100" dist="38100" dir="2700000" algn="tl">
                    <a:srgbClr val="000000">
                      <a:alpha val="43137"/>
                    </a:srgbClr>
                  </a:outerShdw>
                </a:effectLst>
                <a:cs typeface="Calibri" pitchFamily="34" charset="0"/>
              </a:rPr>
              <a:t>, and </a:t>
            </a:r>
            <a:r>
              <a:rPr lang="en-US" altLang="en-US" sz="2800" b="1" u="sng" dirty="0">
                <a:solidFill>
                  <a:srgbClr val="FFFFCC"/>
                </a:solidFill>
                <a:effectLst>
                  <a:outerShdw blurRad="38100" dist="38100" dir="2700000" algn="tl">
                    <a:srgbClr val="000000">
                      <a:alpha val="43137"/>
                    </a:srgbClr>
                  </a:outerShdw>
                </a:effectLst>
                <a:cs typeface="Calibri" pitchFamily="34" charset="0"/>
              </a:rPr>
              <a:t>repent</a:t>
            </a:r>
            <a:r>
              <a:rPr lang="en-US" altLang="en-US" sz="2800" dirty="0">
                <a:effectLst>
                  <a:outerShdw blurRad="38100" dist="38100" dir="2700000" algn="tl">
                    <a:srgbClr val="000000">
                      <a:alpha val="43137"/>
                    </a:srgbClr>
                  </a:outerShdw>
                </a:effectLst>
                <a:latin typeface="Calibri" panose="020F0502020204030204" pitchFamily="34" charset="0"/>
              </a:rPr>
              <a:t> and do the deeds you did at first; or else I am coming to you and will remove your lampstand out of its place—unless you repent.”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So What? - Points of Application!</a:t>
            </a:r>
          </a:p>
        </p:txBody>
      </p:sp>
    </p:spTree>
    <p:extLst>
      <p:ext uri="{BB962C8B-B14F-4D97-AF65-F5344CB8AC3E}">
        <p14:creationId xmlns:p14="http://schemas.microsoft.com/office/powerpoint/2010/main" val="36182942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171700" y="304800"/>
            <a:ext cx="4800600" cy="1295400"/>
          </a:xfrm>
        </p:spPr>
        <p:txBody>
          <a:bodyPr/>
          <a:lstStyle/>
          <a:p>
            <a:pPr algn="ctr" eaLnBrk="1" hangingPunct="1">
              <a:spcAft>
                <a:spcPts val="1200"/>
              </a:spcAft>
              <a:defRPr/>
            </a:pPr>
            <a:r>
              <a:rPr lang="en-US" altLang="en-US" sz="3200" dirty="0"/>
              <a:t>Lewis Sperry Chafer</a:t>
            </a:r>
            <a:br>
              <a:rPr lang="en-US" altLang="en-US" sz="3200" dirty="0"/>
            </a:br>
            <a:r>
              <a:rPr lang="en-US" altLang="en-US" sz="2000" dirty="0">
                <a:solidFill>
                  <a:schemeClr val="tx1"/>
                </a:solidFill>
              </a:rPr>
              <a:t>vol. 7, Systematic Theology (Grand Rapids, MI: </a:t>
            </a:r>
            <a:r>
              <a:rPr lang="en-US" altLang="en-US" sz="2000" dirty="0" err="1">
                <a:solidFill>
                  <a:schemeClr val="tx1"/>
                </a:solidFill>
              </a:rPr>
              <a:t>Kregel</a:t>
            </a:r>
            <a:r>
              <a:rPr lang="en-US" altLang="en-US" sz="2000" dirty="0">
                <a:solidFill>
                  <a:schemeClr val="tx1"/>
                </a:solidFill>
              </a:rPr>
              <a:t> Publications, 1993), 265-66.</a:t>
            </a:r>
          </a:p>
        </p:txBody>
      </p:sp>
      <p:sp>
        <p:nvSpPr>
          <p:cNvPr id="57347" name="Content Placeholder 2"/>
          <p:cNvSpPr>
            <a:spLocks noGrp="1"/>
          </p:cNvSpPr>
          <p:nvPr>
            <p:ph idx="1"/>
          </p:nvPr>
        </p:nvSpPr>
        <p:spPr>
          <a:xfrm>
            <a:off x="0" y="1828800"/>
            <a:ext cx="9144000" cy="4297363"/>
          </a:xfrm>
        </p:spPr>
        <p:txBody>
          <a:bodyPr/>
          <a:lstStyle/>
          <a:p>
            <a:pPr marL="0" indent="0" algn="just" eaLnBrk="1" hangingPunct="1">
              <a:buFont typeface="Arial" panose="020B0604020202020204" pitchFamily="34" charset="0"/>
              <a:buNone/>
              <a:defRPr/>
            </a:pPr>
            <a:r>
              <a:rPr lang="en-US" altLang="en-US" sz="3000" dirty="0">
                <a:effectLst>
                  <a:outerShdw blurRad="38100" dist="38100" dir="2700000" algn="tl">
                    <a:srgbClr val="000000">
                      <a:alpha val="43137"/>
                    </a:srgbClr>
                  </a:outerShdw>
                </a:effectLst>
              </a:rPr>
              <a:t>[A] serious Arminian error respecting this doctrine occurs when </a:t>
            </a:r>
            <a:r>
              <a:rPr lang="en-US" altLang="en-US" sz="3000" b="1" i="1" u="sng" dirty="0">
                <a:solidFill>
                  <a:srgbClr val="FFFFCC"/>
                </a:solidFill>
                <a:effectLst>
                  <a:outerShdw blurRad="38100" dist="38100" dir="2700000" algn="tl">
                    <a:srgbClr val="000000">
                      <a:alpha val="43137"/>
                    </a:srgbClr>
                  </a:outerShdw>
                </a:effectLst>
              </a:rPr>
              <a:t>repentance</a:t>
            </a:r>
            <a:r>
              <a:rPr lang="en-US" altLang="en-US" sz="3000" dirty="0">
                <a:effectLst>
                  <a:outerShdw blurRad="38100" dist="38100" dir="2700000" algn="tl">
                    <a:srgbClr val="000000">
                      <a:alpha val="43137"/>
                    </a:srgbClr>
                  </a:outerShdw>
                </a:effectLst>
              </a:rPr>
              <a:t> is added to faith or believing as a condition of salvation. It is true that repentance can very well be required as a condition of salvation, but then only because the change of mind which...has been involved when turning from every other confidence to the </a:t>
            </a:r>
            <a:r>
              <a:rPr lang="en-US" altLang="en-US" sz="3000" b="1" i="1" u="sng" dirty="0">
                <a:solidFill>
                  <a:srgbClr val="FFFFCC"/>
                </a:solidFill>
                <a:effectLst>
                  <a:outerShdw blurRad="38100" dist="38100" dir="2700000" algn="tl">
                    <a:srgbClr val="000000">
                      <a:alpha val="43137"/>
                    </a:srgbClr>
                  </a:outerShdw>
                </a:effectLst>
              </a:rPr>
              <a:t>one needful trust</a:t>
            </a:r>
            <a:r>
              <a:rPr lang="en-US" altLang="en-US" sz="3000" dirty="0">
                <a:effectLst>
                  <a:outerShdw blurRad="38100" dist="38100" dir="2700000" algn="tl">
                    <a:srgbClr val="000000">
                      <a:alpha val="43137"/>
                    </a:srgbClr>
                  </a:outerShdw>
                </a:effectLst>
              </a:rPr>
              <a:t> in Christ. Such turning about, of course, cannot be achieved without a change of mind.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28800"/>
            <a:ext cx="9144000" cy="4876800"/>
          </a:xfrm>
        </p:spPr>
        <p:txBody>
          <a:bodyPr/>
          <a:lstStyle/>
          <a:p>
            <a:pPr marL="0" indent="0" algn="just" eaLnBrk="1" hangingPunct="1">
              <a:buFont typeface="Arial" panose="020B0604020202020204" pitchFamily="34" charset="0"/>
              <a:buNone/>
              <a:defRPr/>
            </a:pPr>
            <a:r>
              <a:rPr lang="en-US" altLang="en-US" sz="3000" dirty="0">
                <a:solidFill>
                  <a:prstClr val="white"/>
                </a:solidFill>
                <a:effectLst>
                  <a:outerShdw blurRad="38100" dist="38100" dir="2700000" algn="tl">
                    <a:srgbClr val="000000">
                      <a:alpha val="43137"/>
                    </a:srgbClr>
                  </a:outerShdw>
                </a:effectLst>
              </a:rPr>
              <a:t>This vital newness of mind is a part of believing, after all, and therefore it may be and is used as a </a:t>
            </a:r>
            <a:r>
              <a:rPr lang="en-US" altLang="en-US" sz="3000" b="1" i="1" u="sng" dirty="0">
                <a:solidFill>
                  <a:srgbClr val="FFFFCC"/>
                </a:solidFill>
                <a:effectLst>
                  <a:outerShdw blurRad="38100" dist="38100" dir="2700000" algn="tl">
                    <a:srgbClr val="000000">
                      <a:alpha val="43137"/>
                    </a:srgbClr>
                  </a:outerShdw>
                </a:effectLst>
              </a:rPr>
              <a:t>synonym for believing</a:t>
            </a:r>
            <a:r>
              <a:rPr lang="en-US" altLang="en-US" sz="3000" dirty="0">
                <a:solidFill>
                  <a:prstClr val="white"/>
                </a:solidFill>
                <a:effectLst>
                  <a:outerShdw blurRad="38100" dist="38100" dir="2700000" algn="tl">
                    <a:srgbClr val="000000">
                      <a:alpha val="43137"/>
                    </a:srgbClr>
                  </a:outerShdw>
                </a:effectLst>
              </a:rPr>
              <a:t> at times (cf. Acts 17:30; 20:21; 26:20; Rom. 2:4; 2Tim. 2:25; 2 Pet. 3:9). </a:t>
            </a:r>
            <a:r>
              <a:rPr lang="en-US" altLang="en-US" sz="3000" b="1" i="1" u="sng" dirty="0">
                <a:solidFill>
                  <a:srgbClr val="FFFFCC"/>
                </a:solidFill>
                <a:effectLst>
                  <a:outerShdw blurRad="38100" dist="38100" dir="2700000" algn="tl">
                    <a:srgbClr val="000000">
                      <a:alpha val="43137"/>
                    </a:srgbClr>
                  </a:outerShdw>
                </a:effectLst>
              </a:rPr>
              <a:t>Repentance</a:t>
            </a:r>
            <a:r>
              <a:rPr lang="en-US" altLang="en-US" sz="3000" dirty="0">
                <a:solidFill>
                  <a:prstClr val="white"/>
                </a:solidFill>
                <a:effectLst>
                  <a:outerShdw blurRad="38100" dist="38100" dir="2700000" algn="tl">
                    <a:srgbClr val="000000">
                      <a:alpha val="43137"/>
                    </a:srgbClr>
                  </a:outerShdw>
                </a:effectLst>
              </a:rPr>
              <a:t> nevertheless cannot be added to believing as a condition of salvation, because upwards of 150 passages of Scripture condition salvation upon believing only (cf. John 3:16; Acts 16:31).</a:t>
            </a:r>
          </a:p>
        </p:txBody>
      </p:sp>
      <p:sp>
        <p:nvSpPr>
          <p:cNvPr id="5" name="Title 1">
            <a:extLst>
              <a:ext uri="{FF2B5EF4-FFF2-40B4-BE49-F238E27FC236}">
                <a16:creationId xmlns:a16="http://schemas.microsoft.com/office/drawing/2014/main" id="{4256207F-61CE-4FD7-AF3C-24BF5C8612D0}"/>
              </a:ext>
            </a:extLst>
          </p:cNvPr>
          <p:cNvSpPr txBox="1">
            <a:spLocks/>
          </p:cNvSpPr>
          <p:nvPr/>
        </p:nvSpPr>
        <p:spPr bwMode="auto">
          <a:xfrm>
            <a:off x="2171700" y="304800"/>
            <a:ext cx="480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1200"/>
              </a:spcAft>
              <a:defRPr/>
            </a:pPr>
            <a:r>
              <a:rPr lang="en-US" altLang="en-US" sz="3200" kern="0"/>
              <a:t>Lewis Sperry Chafer</a:t>
            </a:r>
            <a:br>
              <a:rPr lang="en-US" altLang="en-US" sz="3200" kern="0"/>
            </a:br>
            <a:r>
              <a:rPr lang="en-US" altLang="en-US" sz="2000" kern="0">
                <a:solidFill>
                  <a:schemeClr val="tx1"/>
                </a:solidFill>
              </a:rPr>
              <a:t>vol. 7, Systematic Theology (Grand Rapids, MI: Kregel Publications, 1993), 265-66.</a:t>
            </a:r>
            <a:endParaRPr lang="en-US" altLang="en-US" sz="2000" kern="0" dirty="0">
              <a:solidFill>
                <a:schemeClr val="tx1"/>
              </a:solidFill>
            </a:endParaRPr>
          </a:p>
        </p:txBody>
      </p:sp>
      <p:pic>
        <p:nvPicPr>
          <p:cNvPr id="6" name="Picture 2" descr="http://t1.gstatic.com/images?q=tbn:ANd9GcQxv3vyi4YqgamHAJTIgWkNJkLqWWIuAG2pkecTpX67vjz6XE96Kw">
            <a:extLst>
              <a:ext uri="{FF2B5EF4-FFF2-40B4-BE49-F238E27FC236}">
                <a16:creationId xmlns:a16="http://schemas.microsoft.com/office/drawing/2014/main" id="{2A53FC36-6A6E-4507-966F-C5AFB6BBE9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lgn="ct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80708763"/>
              </p:ext>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62407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668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0668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2:5</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“Therefore </a:t>
            </a:r>
            <a:r>
              <a:rPr lang="en-US" altLang="en-US" sz="2800" dirty="0">
                <a:effectLst>
                  <a:outerShdw blurRad="38100" dist="38100" dir="2700000" algn="tl">
                    <a:srgbClr val="000000">
                      <a:alpha val="43137"/>
                    </a:srgbClr>
                  </a:outerShdw>
                </a:effectLst>
              </a:rPr>
              <a:t>remember from where you have fallen</a:t>
            </a:r>
            <a:r>
              <a:rPr lang="en-US" altLang="en-US" sz="2800" dirty="0">
                <a:effectLst>
                  <a:outerShdw blurRad="38100" dist="38100" dir="2700000" algn="tl">
                    <a:srgbClr val="000000">
                      <a:alpha val="43137"/>
                    </a:srgbClr>
                  </a:outerShdw>
                </a:effectLst>
                <a:cs typeface="Calibri" pitchFamily="34" charset="0"/>
              </a:rPr>
              <a:t>, and </a:t>
            </a:r>
            <a:r>
              <a:rPr lang="en-US" altLang="en-US" sz="2800" dirty="0">
                <a:effectLst>
                  <a:outerShdw blurRad="38100" dist="38100" dir="2700000" algn="tl">
                    <a:srgbClr val="000000">
                      <a:alpha val="43137"/>
                    </a:srgbClr>
                  </a:outerShdw>
                </a:effectLst>
              </a:rPr>
              <a:t>repent</a:t>
            </a:r>
            <a:r>
              <a:rPr lang="en-US" altLang="en-US" sz="2800" dirty="0">
                <a:effectLst>
                  <a:outerShdw blurRad="38100" dist="38100" dir="2700000" algn="tl">
                    <a:srgbClr val="000000">
                      <a:alpha val="43137"/>
                    </a:srgbClr>
                  </a:outerShdw>
                </a:effectLst>
                <a:latin typeface="Calibri" panose="020F0502020204030204" pitchFamily="34" charset="0"/>
              </a:rPr>
              <a:t> and </a:t>
            </a:r>
            <a:r>
              <a:rPr lang="en-US" altLang="en-US" sz="2800" b="1" u="sng" dirty="0">
                <a:solidFill>
                  <a:srgbClr val="FFFFCC"/>
                </a:solidFill>
                <a:effectLst>
                  <a:outerShdw blurRad="38100" dist="38100" dir="2700000" algn="tl">
                    <a:srgbClr val="000000">
                      <a:alpha val="43137"/>
                    </a:srgbClr>
                  </a:outerShdw>
                </a:effectLst>
                <a:cs typeface="Calibri" pitchFamily="34" charset="0"/>
              </a:rPr>
              <a:t>do the deeds you did at first</a:t>
            </a:r>
            <a:r>
              <a:rPr lang="en-US" altLang="en-US" sz="2800" dirty="0">
                <a:effectLst>
                  <a:outerShdw blurRad="38100" dist="38100" dir="2700000" algn="tl">
                    <a:srgbClr val="000000">
                      <a:alpha val="43137"/>
                    </a:srgbClr>
                  </a:outerShdw>
                </a:effectLst>
                <a:latin typeface="Calibri" panose="020F0502020204030204" pitchFamily="34" charset="0"/>
              </a:rPr>
              <a:t>; or else I am coming to you and will remove your lampstand out of its place—unless you repent.”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So What? - Points of Application!</a:t>
            </a:r>
          </a:p>
        </p:txBody>
      </p:sp>
    </p:spTree>
    <p:extLst>
      <p:ext uri="{BB962C8B-B14F-4D97-AF65-F5344CB8AC3E}">
        <p14:creationId xmlns:p14="http://schemas.microsoft.com/office/powerpoint/2010/main" val="28339397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(2-3, 6)</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 (5a)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Consequence (5b)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86F25CFF-E20E-43A8-8469-BFE5EBD651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40293647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668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0668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2:5</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“Therefore </a:t>
            </a:r>
            <a:r>
              <a:rPr lang="en-US" altLang="en-US" sz="2800" dirty="0">
                <a:effectLst>
                  <a:outerShdw blurRad="38100" dist="38100" dir="2700000" algn="tl">
                    <a:srgbClr val="000000">
                      <a:alpha val="43137"/>
                    </a:srgbClr>
                  </a:outerShdw>
                </a:effectLst>
                <a:cs typeface="Calibri" pitchFamily="34" charset="0"/>
              </a:rPr>
              <a:t>remember from where you have fallen, and </a:t>
            </a:r>
            <a:r>
              <a:rPr lang="en-US" altLang="en-US" sz="2800" dirty="0">
                <a:effectLst>
                  <a:outerShdw blurRad="38100" dist="38100" dir="2700000" algn="tl">
                    <a:srgbClr val="000000">
                      <a:alpha val="43137"/>
                    </a:srgbClr>
                  </a:outerShdw>
                </a:effectLst>
                <a:latin typeface="Calibri" panose="020F0502020204030204" pitchFamily="34" charset="0"/>
              </a:rPr>
              <a:t>repent and do the deeds you did at first; or else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I am coming</a:t>
            </a:r>
            <a:r>
              <a:rPr lang="en-US" altLang="en-US" sz="2800" dirty="0">
                <a:effectLst>
                  <a:outerShdw blurRad="38100" dist="38100" dir="2700000" algn="tl">
                    <a:srgbClr val="000000">
                      <a:alpha val="43137"/>
                    </a:srgbClr>
                  </a:outerShdw>
                </a:effectLst>
                <a:latin typeface="Calibri" panose="020F0502020204030204" pitchFamily="34" charset="0"/>
              </a:rPr>
              <a:t> to you and </a:t>
            </a:r>
            <a:r>
              <a:rPr lang="en-US" altLang="en-US" sz="2800" b="1" u="sng" dirty="0">
                <a:solidFill>
                  <a:srgbClr val="FFFFCC"/>
                </a:solidFill>
                <a:effectLst>
                  <a:outerShdw blurRad="38100" dist="38100" dir="2700000" algn="tl">
                    <a:srgbClr val="000000">
                      <a:alpha val="43137"/>
                    </a:srgbClr>
                  </a:outerShdw>
                </a:effectLst>
              </a:rPr>
              <a:t>will remove your lampstand out of its place</a:t>
            </a:r>
            <a:r>
              <a:rPr lang="en-US" altLang="en-US" sz="2800" dirty="0">
                <a:effectLst>
                  <a:outerShdw blurRad="38100" dist="38100" dir="2700000" algn="tl">
                    <a:srgbClr val="000000">
                      <a:alpha val="43137"/>
                    </a:srgbClr>
                  </a:outerShdw>
                </a:effectLst>
                <a:latin typeface="Calibri" panose="020F0502020204030204" pitchFamily="34" charset="0"/>
              </a:rPr>
              <a:t>—unless you repent.”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So What? - Points of Application!</a:t>
            </a:r>
          </a:p>
        </p:txBody>
      </p:sp>
    </p:spTree>
    <p:extLst>
      <p:ext uri="{BB962C8B-B14F-4D97-AF65-F5344CB8AC3E}">
        <p14:creationId xmlns:p14="http://schemas.microsoft.com/office/powerpoint/2010/main" val="11470325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228600"/>
            <a:ext cx="7658100" cy="85725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2590800" y="1371600"/>
            <a:ext cx="6096000" cy="4114800"/>
          </a:xfrm>
        </p:spPr>
        <p:txBody>
          <a:bodyPr/>
          <a:lstStyle/>
          <a:p>
            <a:pPr marL="457200" indent="-457200" eaLnBrk="1" hangingPunct="1">
              <a:spcBef>
                <a:spcPts val="0"/>
              </a:spcBef>
              <a:spcAft>
                <a:spcPts val="2700"/>
              </a:spcAft>
              <a:buClr>
                <a:srgbClr val="00FFFF"/>
              </a:buClr>
              <a:defRPr/>
            </a:pPr>
            <a:r>
              <a:rPr lang="en-US" altLang="en-US" kern="1200" dirty="0">
                <a:effectLst>
                  <a:outerShdw blurRad="38100" dist="38100" dir="2700000" algn="tl">
                    <a:srgbClr val="000000">
                      <a:alpha val="43137"/>
                    </a:srgbClr>
                  </a:outerShdw>
                </a:effectLst>
              </a:rPr>
              <a:t>Search the immediate context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Walvoord: 26X</a:t>
            </a:r>
          </a:p>
          <a:p>
            <a:pPr marL="457200" indent="-457200" eaLnBrk="1" hangingPunct="1">
              <a:spcBef>
                <a:spcPts val="0"/>
              </a:spcBef>
              <a:spcAft>
                <a:spcPts val="2700"/>
              </a:spcAft>
              <a:buClr>
                <a:srgbClr val="00FFFF"/>
              </a:buClr>
              <a:defRPr/>
            </a:pPr>
            <a:r>
              <a:rPr lang="en-US" altLang="en-US" kern="1200" dirty="0">
                <a:effectLst>
                  <a:outerShdw blurRad="38100" dist="38100" dir="2700000" algn="tl">
                    <a:srgbClr val="000000">
                      <a:alpha val="43137"/>
                    </a:srgbClr>
                  </a:outerShdw>
                </a:effectLst>
              </a:rPr>
              <a:t>Search the remote context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Old Testament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Thomas: 278 / 404 verses</a:t>
            </a:r>
          </a:p>
        </p:txBody>
      </p:sp>
      <p:pic>
        <p:nvPicPr>
          <p:cNvPr id="32772"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614" y="1981199"/>
            <a:ext cx="1982986" cy="233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7137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rist among the seven lampstands">
            <a:extLst>
              <a:ext uri="{FF2B5EF4-FFF2-40B4-BE49-F238E27FC236}">
                <a16:creationId xmlns:a16="http://schemas.microsoft.com/office/drawing/2014/main" id="{81543E2E-3294-4C3C-88A7-581DCB319C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217945"/>
            <a:ext cx="5181600" cy="642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78555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(2-3, 6)</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 (5a)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(5b)</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to listen (7a)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DF638673-8478-4F9A-BBB8-71BE8BDE5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350438306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6:4-7</a:t>
            </a:r>
          </a:p>
          <a:p>
            <a:pPr algn="just"/>
            <a:r>
              <a:rPr lang="en-US" sz="3600" baseline="30000" dirty="0">
                <a:effectLst>
                  <a:outerShdw blurRad="38100" dist="38100" dir="2700000" algn="tl">
                    <a:srgbClr val="000000">
                      <a:alpha val="43137"/>
                    </a:srgbClr>
                  </a:outerShdw>
                </a:effectLst>
                <a:latin typeface="Calibri" panose="020F0502020204030204" pitchFamily="34" charset="0"/>
              </a:rPr>
              <a:t>4 </a:t>
            </a:r>
            <a:r>
              <a:rPr lang="en-US" sz="3600" dirty="0">
                <a:effectLst>
                  <a:outerShdw blurRad="38100" dist="38100" dir="2700000" algn="tl">
                    <a:srgbClr val="000000">
                      <a:alpha val="43137"/>
                    </a:srgbClr>
                  </a:outerShdw>
                </a:effectLst>
                <a:latin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Hear, O Israel</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is our God,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is one!...</a:t>
            </a:r>
            <a:r>
              <a:rPr lang="en-US" sz="3600" baseline="30000" dirty="0">
                <a:effectLst>
                  <a:outerShdw blurRad="38100" dist="38100" dir="2700000" algn="tl">
                    <a:srgbClr val="000000">
                      <a:alpha val="43137"/>
                    </a:srgbClr>
                  </a:outerShdw>
                </a:effectLst>
                <a:latin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rPr>
              <a:t>These words, which I am commanding you today, shall be on your heart. </a:t>
            </a:r>
            <a:r>
              <a:rPr lang="en-US" sz="3600" baseline="30000" dirty="0">
                <a:effectLst>
                  <a:outerShdw blurRad="38100" dist="38100" dir="2700000" algn="tl">
                    <a:srgbClr val="000000">
                      <a:alpha val="43137"/>
                    </a:srgbClr>
                  </a:outerShdw>
                </a:effectLst>
                <a:latin typeface="Calibri" panose="020F0502020204030204" pitchFamily="34" charset="0"/>
              </a:rPr>
              <a:t>7</a:t>
            </a:r>
            <a:r>
              <a:rPr lang="en-US" sz="3600" b="1"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You shall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teach</a:t>
            </a:r>
            <a:r>
              <a:rPr lang="en-US" sz="3600" dirty="0">
                <a:effectLst>
                  <a:outerShdw blurRad="38100" dist="38100" dir="2700000" algn="tl">
                    <a:srgbClr val="000000">
                      <a:alpha val="43137"/>
                    </a:srgbClr>
                  </a:outerShdw>
                </a:effectLst>
                <a:latin typeface="Calibri" panose="020F0502020204030204" pitchFamily="34" charset="0"/>
              </a:rPr>
              <a:t>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diligently</a:t>
            </a:r>
            <a:r>
              <a:rPr lang="en-US" sz="3600" dirty="0">
                <a:effectLst>
                  <a:outerShdw blurRad="38100" dist="38100" dir="2700000" algn="tl">
                    <a:srgbClr val="000000">
                      <a:alpha val="43137"/>
                    </a:srgbClr>
                  </a:outerShdw>
                </a:effectLst>
                <a:latin typeface="Calibri" panose="020F0502020204030204" pitchFamily="34" charset="0"/>
              </a:rPr>
              <a:t> to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sons</a:t>
            </a:r>
            <a:r>
              <a:rPr lang="en-US" sz="3600" dirty="0">
                <a:effectLst>
                  <a:outerShdw blurRad="38100" dist="38100" dir="2700000" algn="tl">
                    <a:srgbClr val="000000">
                      <a:alpha val="43137"/>
                    </a:srgbClr>
                  </a:outerShdw>
                </a:effectLst>
                <a:latin typeface="Calibri" panose="020F0502020204030204" pitchFamily="34" charset="0"/>
              </a:rPr>
              <a:t> and shall talk of them when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sit</a:t>
            </a:r>
            <a:r>
              <a:rPr lang="en-US" sz="3600" dirty="0">
                <a:effectLst>
                  <a:outerShdw blurRad="38100" dist="38100" dir="2700000" algn="tl">
                    <a:srgbClr val="000000">
                      <a:alpha val="43137"/>
                    </a:srgbClr>
                  </a:outerShdw>
                </a:effectLst>
                <a:latin typeface="Calibri" panose="020F0502020204030204" pitchFamily="34" charset="0"/>
              </a:rPr>
              <a:t> in your house and when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walk</a:t>
            </a:r>
            <a:r>
              <a:rPr lang="en-US" sz="3600" dirty="0">
                <a:effectLst>
                  <a:outerShdw blurRad="38100" dist="38100" dir="2700000" algn="tl">
                    <a:srgbClr val="000000">
                      <a:alpha val="43137"/>
                    </a:srgbClr>
                  </a:outerShdw>
                </a:effectLst>
                <a:latin typeface="Calibri" panose="020F0502020204030204" pitchFamily="34" charset="0"/>
              </a:rPr>
              <a:t> by the way and when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lie</a:t>
            </a:r>
            <a:r>
              <a:rPr lang="en-US" sz="3600" dirty="0">
                <a:effectLst>
                  <a:outerShdw blurRad="38100" dist="38100" dir="2700000" algn="tl">
                    <a:srgbClr val="000000">
                      <a:alpha val="43137"/>
                    </a:srgbClr>
                  </a:outerShdw>
                </a:effectLst>
                <a:latin typeface="Calibri" panose="020F0502020204030204" pitchFamily="34" charset="0"/>
              </a:rPr>
              <a:t> down and when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rise</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3004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(2-3, 6)</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 (5a)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(5b)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(7a)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to overcomers (7b)</a:t>
            </a:r>
          </a:p>
        </p:txBody>
      </p:sp>
      <p:pic>
        <p:nvPicPr>
          <p:cNvPr id="5" name="Picture 4">
            <a:extLst>
              <a:ext uri="{FF2B5EF4-FFF2-40B4-BE49-F238E27FC236}">
                <a16:creationId xmlns:a16="http://schemas.microsoft.com/office/drawing/2014/main" id="{5ECC18AC-4DBD-4042-B6FE-7C92243EC2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128389936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5:4-5</a:t>
            </a:r>
          </a:p>
          <a:p>
            <a:pPr algn="just"/>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195390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76200" y="0"/>
            <a:ext cx="89916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tear from their eyes; and there will no longer be any death; there will no longer be any mourning, or crying, or pain; the first things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172831580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76200" y="0"/>
            <a:ext cx="89916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14469945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333500" y="228600"/>
            <a:ext cx="6477000" cy="12192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The Things Which You Have Seen </a:t>
            </a:r>
            <a:br>
              <a:rPr lang="en-US" sz="36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1:9-20)</a:t>
            </a:r>
            <a:endParaRPr lang="en-US" sz="36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382000" cy="2667000"/>
          </a:xfrm>
        </p:spPr>
        <p:txBody>
          <a:bodyPr/>
          <a:lstStyle/>
          <a:p>
            <a:pPr marL="687388" indent="-687388"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Circumstances of the vision (1:9-11)</a:t>
            </a:r>
          </a:p>
          <a:p>
            <a:pPr marL="687388" indent="-687388"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Content of the vision (1:12-16)</a:t>
            </a:r>
          </a:p>
          <a:p>
            <a:pPr marL="687388" indent="-687388"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Communication from Christ to John (1:17-20)</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7531" y="4167187"/>
            <a:ext cx="2408938" cy="2486025"/>
          </a:xfrm>
          <a:prstGeom prst="rect">
            <a:avLst/>
          </a:prstGeom>
        </p:spPr>
      </p:pic>
    </p:spTree>
    <p:extLst>
      <p:ext uri="{BB962C8B-B14F-4D97-AF65-F5344CB8AC3E}">
        <p14:creationId xmlns:p14="http://schemas.microsoft.com/office/powerpoint/2010/main" val="21857259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22001453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343025" y="1155414"/>
            <a:ext cx="645795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17639410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14288</TotalTime>
  <Words>1520</Words>
  <Application>Microsoft Office PowerPoint</Application>
  <PresentationFormat>On-screen Show (4:3)</PresentationFormat>
  <Paragraphs>290</Paragraphs>
  <Slides>46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The Things Which You Have Seen  (Rev. 1:9-20)</vt:lpstr>
      <vt:lpstr>PowerPoint Presentation</vt:lpstr>
      <vt:lpstr>Revelation 1:19</vt:lpstr>
      <vt:lpstr>PowerPoint Presentation</vt:lpstr>
      <vt:lpstr>PowerPoint Presentation</vt:lpstr>
      <vt:lpstr>Pattern of the Letters in Revelation 2–3</vt:lpstr>
      <vt:lpstr>PowerPoint Presentation</vt:lpstr>
      <vt:lpstr>Ephesus  Revelation 2:1-7</vt:lpstr>
      <vt:lpstr>Ephesus  Revelation 2:1-7</vt:lpstr>
      <vt:lpstr>PowerPoint Presentation</vt:lpstr>
      <vt:lpstr>Ephesus  Revelation 2:1-7</vt:lpstr>
      <vt:lpstr>PowerPoint Presentation</vt:lpstr>
      <vt:lpstr>Ephesus  Revelation 2:1-7</vt:lpstr>
      <vt:lpstr>What Christ Commends in Ephesus  (Rev. 2:2-3, 6)</vt:lpstr>
      <vt:lpstr>What Christ Commends in Ephesus  (Rev. 2:2-3, 6)</vt:lpstr>
      <vt:lpstr>PowerPoint Presentation</vt:lpstr>
      <vt:lpstr>PowerPoint Presentation</vt:lpstr>
      <vt:lpstr>PowerPoint Presentation</vt:lpstr>
      <vt:lpstr>Ephesus  Revelation 2:1-7</vt:lpstr>
      <vt:lpstr>Ephesus  Revelation 2:1-7</vt:lpstr>
      <vt:lpstr>PowerPoint Presentation</vt:lpstr>
      <vt:lpstr>PowerPoint Presentation</vt:lpstr>
      <vt:lpstr>PowerPoint Presentation</vt:lpstr>
      <vt:lpstr>Lewis Sperry Chafer vol. 7, Systematic Theology (Grand Rapids, MI: Kregel Publications, 1993), 265-66.</vt:lpstr>
      <vt:lpstr>PowerPoint Presentation</vt:lpstr>
      <vt:lpstr>Three Tenses of Salvation</vt:lpstr>
      <vt:lpstr>PowerPoint Presentation</vt:lpstr>
      <vt:lpstr>Ephesus  Revelation 2:1-7</vt:lpstr>
      <vt:lpstr>PowerPoint Presentation</vt:lpstr>
      <vt:lpstr>Two Rules of Interpretation</vt:lpstr>
      <vt:lpstr>PowerPoint Presentation</vt:lpstr>
      <vt:lpstr>Ephesus  Revelation 2:1-7</vt:lpstr>
      <vt:lpstr>PowerPoint Presentation</vt:lpstr>
      <vt:lpstr>Ephesus  Revelation 2:1-7</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 Revelation 2v1-7</dc:title>
  <dc:subject>Revelation</dc:subject>
  <dc:creator>A. Woods</dc:creator>
  <dc:description>Modified by Jim McGowan</dc:description>
  <cp:lastModifiedBy>anne woods</cp:lastModifiedBy>
  <cp:revision>1530</cp:revision>
  <cp:lastPrinted>2018-07-08T14:38:51Z</cp:lastPrinted>
  <dcterms:created xsi:type="dcterms:W3CDTF">2009-03-17T12:21:13Z</dcterms:created>
  <dcterms:modified xsi:type="dcterms:W3CDTF">2018-07-15T13:31:38Z</dcterms:modified>
</cp:coreProperties>
</file>