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handoutMasterIdLst>
    <p:handoutMasterId r:id="rId48"/>
  </p:handoutMasterIdLst>
  <p:sldIdLst>
    <p:sldId id="2067" r:id="rId2"/>
    <p:sldId id="963" r:id="rId3"/>
    <p:sldId id="3944" r:id="rId4"/>
    <p:sldId id="3860" r:id="rId5"/>
    <p:sldId id="3871" r:id="rId6"/>
    <p:sldId id="3960" r:id="rId7"/>
    <p:sldId id="3961" r:id="rId8"/>
    <p:sldId id="4159" r:id="rId9"/>
    <p:sldId id="4160" r:id="rId10"/>
    <p:sldId id="492" r:id="rId11"/>
    <p:sldId id="4161" r:id="rId12"/>
    <p:sldId id="538" r:id="rId13"/>
    <p:sldId id="3739" r:id="rId14"/>
    <p:sldId id="670" r:id="rId15"/>
    <p:sldId id="540" r:id="rId16"/>
    <p:sldId id="4193" r:id="rId17"/>
    <p:sldId id="4162" r:id="rId18"/>
    <p:sldId id="4194" r:id="rId19"/>
    <p:sldId id="505" r:id="rId20"/>
    <p:sldId id="4163" r:id="rId21"/>
    <p:sldId id="4195" r:id="rId22"/>
    <p:sldId id="4183" r:id="rId23"/>
    <p:sldId id="4152" r:id="rId24"/>
    <p:sldId id="4196" r:id="rId25"/>
    <p:sldId id="3980" r:id="rId26"/>
    <p:sldId id="4197" r:id="rId27"/>
    <p:sldId id="4199" r:id="rId28"/>
    <p:sldId id="4201" r:id="rId29"/>
    <p:sldId id="4202" r:id="rId30"/>
    <p:sldId id="4080" r:id="rId31"/>
    <p:sldId id="4203" r:id="rId32"/>
    <p:sldId id="4204" r:id="rId33"/>
    <p:sldId id="4174" r:id="rId34"/>
    <p:sldId id="4205" r:id="rId35"/>
    <p:sldId id="4206" r:id="rId36"/>
    <p:sldId id="959" r:id="rId37"/>
    <p:sldId id="960" r:id="rId38"/>
    <p:sldId id="4207" r:id="rId39"/>
    <p:sldId id="4208" r:id="rId40"/>
    <p:sldId id="4209" r:id="rId41"/>
    <p:sldId id="4192" r:id="rId42"/>
    <p:sldId id="4210" r:id="rId43"/>
    <p:sldId id="4180" r:id="rId44"/>
    <p:sldId id="2248" r:id="rId45"/>
    <p:sldId id="3488" r:id="rId4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A50021"/>
    <a:srgbClr val="0000CC"/>
    <a:srgbClr val="000066"/>
    <a:srgbClr val="33CC33"/>
    <a:srgbClr val="FF00FF"/>
    <a:srgbClr val="CCCCFF"/>
    <a:srgbClr val="0000FF"/>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1654" autoAdjust="0"/>
  </p:normalViewPr>
  <p:slideViewPr>
    <p:cSldViewPr>
      <p:cViewPr>
        <p:scale>
          <a:sx n="90" d="100"/>
          <a:sy n="90" d="100"/>
        </p:scale>
        <p:origin x="2040" y="3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9/11/2016</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12</a:t>
            </a:fld>
            <a:endParaRPr lang="en-US" altLang="en-US" dirty="0"/>
          </a:p>
        </p:txBody>
      </p:sp>
    </p:spTree>
    <p:extLst>
      <p:ext uri="{BB962C8B-B14F-4D97-AF65-F5344CB8AC3E}">
        <p14:creationId xmlns:p14="http://schemas.microsoft.com/office/powerpoint/2010/main" val="341966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42</a:t>
            </a:fld>
            <a:endParaRPr lang="en-US" altLang="en-US" dirty="0"/>
          </a:p>
        </p:txBody>
      </p:sp>
    </p:spTree>
    <p:extLst>
      <p:ext uri="{BB962C8B-B14F-4D97-AF65-F5344CB8AC3E}">
        <p14:creationId xmlns:p14="http://schemas.microsoft.com/office/powerpoint/2010/main" val="73746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17</a:t>
            </a:fld>
            <a:endParaRPr lang="en-US" altLang="en-US" dirty="0"/>
          </a:p>
        </p:txBody>
      </p:sp>
    </p:spTree>
    <p:extLst>
      <p:ext uri="{BB962C8B-B14F-4D97-AF65-F5344CB8AC3E}">
        <p14:creationId xmlns:p14="http://schemas.microsoft.com/office/powerpoint/2010/main" val="218395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18</a:t>
            </a:fld>
            <a:endParaRPr lang="en-US" altLang="en-US" dirty="0"/>
          </a:p>
        </p:txBody>
      </p:sp>
    </p:spTree>
    <p:extLst>
      <p:ext uri="{BB962C8B-B14F-4D97-AF65-F5344CB8AC3E}">
        <p14:creationId xmlns:p14="http://schemas.microsoft.com/office/powerpoint/2010/main" val="148344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21</a:t>
            </a:fld>
            <a:endParaRPr lang="en-US" altLang="en-US" dirty="0"/>
          </a:p>
        </p:txBody>
      </p:sp>
    </p:spTree>
    <p:extLst>
      <p:ext uri="{BB962C8B-B14F-4D97-AF65-F5344CB8AC3E}">
        <p14:creationId xmlns:p14="http://schemas.microsoft.com/office/powerpoint/2010/main" val="1648940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24</a:t>
            </a:fld>
            <a:endParaRPr lang="en-US" altLang="en-US" dirty="0"/>
          </a:p>
        </p:txBody>
      </p:sp>
    </p:spTree>
    <p:extLst>
      <p:ext uri="{BB962C8B-B14F-4D97-AF65-F5344CB8AC3E}">
        <p14:creationId xmlns:p14="http://schemas.microsoft.com/office/powerpoint/2010/main" val="3391203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31</a:t>
            </a:fld>
            <a:endParaRPr lang="en-US" altLang="en-US" dirty="0"/>
          </a:p>
        </p:txBody>
      </p:sp>
    </p:spTree>
    <p:extLst>
      <p:ext uri="{BB962C8B-B14F-4D97-AF65-F5344CB8AC3E}">
        <p14:creationId xmlns:p14="http://schemas.microsoft.com/office/powerpoint/2010/main" val="373850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32</a:t>
            </a:fld>
            <a:endParaRPr lang="en-US" altLang="en-US" dirty="0"/>
          </a:p>
        </p:txBody>
      </p:sp>
    </p:spTree>
    <p:extLst>
      <p:ext uri="{BB962C8B-B14F-4D97-AF65-F5344CB8AC3E}">
        <p14:creationId xmlns:p14="http://schemas.microsoft.com/office/powerpoint/2010/main" val="41468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39</a:t>
            </a:fld>
            <a:endParaRPr lang="en-US" altLang="en-US" dirty="0"/>
          </a:p>
        </p:txBody>
      </p:sp>
    </p:spTree>
    <p:extLst>
      <p:ext uri="{BB962C8B-B14F-4D97-AF65-F5344CB8AC3E}">
        <p14:creationId xmlns:p14="http://schemas.microsoft.com/office/powerpoint/2010/main" val="178641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40</a:t>
            </a:fld>
            <a:endParaRPr lang="en-US" altLang="en-US" dirty="0"/>
          </a:p>
        </p:txBody>
      </p:sp>
    </p:spTree>
    <p:extLst>
      <p:ext uri="{BB962C8B-B14F-4D97-AF65-F5344CB8AC3E}">
        <p14:creationId xmlns:p14="http://schemas.microsoft.com/office/powerpoint/2010/main" val="252206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7/8/2018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6294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995339771"/>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14276">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822842">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a:t>
                      </a:r>
                    </a:p>
                  </a:txBody>
                  <a:tcPr marT="45713" marB="45713" anchor="ctr" horzOverflow="overflow"/>
                </a:tc>
                <a:extLst>
                  <a:ext uri="{0D108BD9-81ED-4DB2-BD59-A6C34878D82A}">
                    <a16:rowId xmlns:a16="http://schemas.microsoft.com/office/drawing/2014/main" val="10003"/>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II</a:t>
                      </a:r>
                    </a:p>
                  </a:txBody>
                  <a:tcPr marT="45713" marB="45713" anchor="ctr" horzOverflow="overflow"/>
                </a:tc>
                <a:extLst>
                  <a:ext uri="{0D108BD9-81ED-4DB2-BD59-A6C34878D82A}">
                    <a16:rowId xmlns:a16="http://schemas.microsoft.com/office/drawing/2014/main" val="10004"/>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36537"/>
            <a:ext cx="7772400" cy="906463"/>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Pattern of the Letters in Revelation 2–3</a:t>
            </a: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457200" y="1143000"/>
            <a:ext cx="6934200" cy="4983163"/>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Destination</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Description of Christ (Rev. 1)</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Commendation</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Rebuke</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change</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Consequence</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listen</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Promise to overcomers (Rev. 21</a:t>
            </a:r>
            <a:r>
              <a:rPr lang="en-US" dirty="0">
                <a:effectLst>
                  <a:outerShdw blurRad="38100" dist="38100" dir="2700000" algn="tl">
                    <a:srgbClr val="000000">
                      <a:alpha val="43137"/>
                    </a:srgbClr>
                  </a:outerShdw>
                </a:effectLst>
                <a:cs typeface="Times New Roman" pitchFamily="18" charset="0"/>
              </a:rPr>
              <a:t>–22)</a:t>
            </a:r>
          </a:p>
        </p:txBody>
      </p:sp>
      <p:pic>
        <p:nvPicPr>
          <p:cNvPr id="2" name="Picture 1">
            <a:extLst>
              <a:ext uri="{FF2B5EF4-FFF2-40B4-BE49-F238E27FC236}">
                <a16:creationId xmlns:a16="http://schemas.microsoft.com/office/drawing/2014/main" id="{FFC071DF-B81E-4BEC-B0F3-FD3539642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933883"/>
            <a:ext cx="2583418" cy="32004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284263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260681042"/>
              </p:ext>
            </p:extLst>
          </p:nvPr>
        </p:nvGraphicFramePr>
        <p:xfrm>
          <a:off x="76200" y="682233"/>
          <a:ext cx="8991600" cy="5493534"/>
        </p:xfrm>
        <a:graphic>
          <a:graphicData uri="http://schemas.openxmlformats.org/drawingml/2006/table">
            <a:tbl>
              <a:tblPr>
                <a:tableStyleId>{D7AC3CCA-C797-4891-BE02-D94E43425B78}</a:tableStyleId>
              </a:tblPr>
              <a:tblGrid>
                <a:gridCol w="2247900">
                  <a:extLst>
                    <a:ext uri="{9D8B030D-6E8A-4147-A177-3AD203B41FA5}">
                      <a16:colId xmlns:a16="http://schemas.microsoft.com/office/drawing/2014/main" val="20000"/>
                    </a:ext>
                  </a:extLst>
                </a:gridCol>
                <a:gridCol w="2247900">
                  <a:extLst>
                    <a:ext uri="{9D8B030D-6E8A-4147-A177-3AD203B41FA5}">
                      <a16:colId xmlns:a16="http://schemas.microsoft.com/office/drawing/2014/main" val="20001"/>
                    </a:ext>
                  </a:extLst>
                </a:gridCol>
                <a:gridCol w="2247900">
                  <a:extLst>
                    <a:ext uri="{9D8B030D-6E8A-4147-A177-3AD203B41FA5}">
                      <a16:colId xmlns:a16="http://schemas.microsoft.com/office/drawing/2014/main" val="20002"/>
                    </a:ext>
                  </a:extLst>
                </a:gridCol>
                <a:gridCol w="2247900">
                  <a:extLst>
                    <a:ext uri="{9D8B030D-6E8A-4147-A177-3AD203B41FA5}">
                      <a16:colId xmlns:a16="http://schemas.microsoft.com/office/drawing/2014/main" val="20003"/>
                    </a:ext>
                  </a:extLst>
                </a:gridCol>
              </a:tblGrid>
              <a:tr h="514276">
                <a:tc gridSpan="4">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HISTORICO-PROPHETIC VIEW</a:t>
                      </a:r>
                      <a:br>
                        <a:rPr kumimoji="0" lang="en-US" sz="24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br>
                      <a:r>
                        <a:rPr 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Each Letter Represents An Age Of The Church</a:t>
                      </a:r>
                    </a:p>
                  </a:txBody>
                  <a:tcPr marT="45713" marB="45713" anchor="ctr" horzOverflow="overflow">
                    <a:solidFill>
                      <a:schemeClr val="bg2"/>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7440538"/>
                  </a:ext>
                </a:extLst>
              </a:tr>
              <a:tr h="514276">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effectLst/>
                          <a:latin typeface="Calibri" panose="020F0502020204030204" pitchFamily="34" charset="0"/>
                          <a:cs typeface="Calibri" panose="020F0502020204030204" pitchFamily="34" charset="0"/>
                        </a:rPr>
                        <a:t>SCRIPTURE</a:t>
                      </a:r>
                      <a:endPar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A50021"/>
                          </a:solidFill>
                          <a:effectLst/>
                          <a:latin typeface="Calibri" panose="020F0502020204030204" pitchFamily="34" charset="0"/>
                          <a:cs typeface="Calibri" panose="020F0502020204030204" pitchFamily="34" charset="0"/>
                        </a:rPr>
                        <a:t>ERA</a:t>
                      </a:r>
                      <a:endParaRPr kumimoji="0" lang="en-US" sz="2800" b="1" i="0" u="none" strike="noStrike" cap="none" normalizeH="0" baseline="0" dirty="0">
                        <a:ln>
                          <a:noFill/>
                        </a:ln>
                        <a:solidFill>
                          <a:srgbClr val="A50021"/>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effectLst/>
                          <a:latin typeface="Calibri" panose="020F0502020204030204" pitchFamily="34" charset="0"/>
                          <a:cs typeface="Calibri" panose="020F0502020204030204" pitchFamily="34" charset="0"/>
                        </a:rPr>
                        <a:t>YEARS AD</a:t>
                      </a:r>
                      <a:endPar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13" marB="45713" anchor="ctr" horzOverflow="overflow"/>
                </a:tc>
                <a:extLst>
                  <a:ext uri="{0D108BD9-81ED-4DB2-BD59-A6C34878D82A}">
                    <a16:rowId xmlns:a16="http://schemas.microsoft.com/office/drawing/2014/main" val="10000"/>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cap="none" normalizeH="0" baseline="0" dirty="0">
                          <a:ln>
                            <a:noFill/>
                          </a:ln>
                          <a:effectLst/>
                          <a:latin typeface="Calibri" panose="020F0502020204030204" pitchFamily="34" charset="0"/>
                          <a:cs typeface="Calibri" panose="020F0502020204030204" pitchFamily="34" charset="0"/>
                        </a:rPr>
                        <a:t>2:1-7</a:t>
                      </a:r>
                      <a:endParaRPr kumimoji="0" lang="en-US" sz="2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Apostolic</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33–64</a:t>
                      </a:r>
                    </a:p>
                  </a:txBody>
                  <a:tcPr marT="45713" marB="45713" anchor="ctr" horzOverflow="overflow"/>
                </a:tc>
                <a:extLst>
                  <a:ext uri="{0D108BD9-81ED-4DB2-BD59-A6C34878D82A}">
                    <a16:rowId xmlns:a16="http://schemas.microsoft.com/office/drawing/2014/main" val="10001"/>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cap="none" normalizeH="0" baseline="0">
                          <a:ln>
                            <a:noFill/>
                          </a:ln>
                          <a:effectLst/>
                          <a:latin typeface="Calibri" panose="020F0502020204030204" pitchFamily="34" charset="0"/>
                          <a:cs typeface="Calibri" panose="020F0502020204030204" pitchFamily="34" charset="0"/>
                        </a:rPr>
                        <a:t>2:8-11</a:t>
                      </a:r>
                      <a:endParaRPr kumimoji="0" lang="en-US" sz="26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64–313</a:t>
                      </a:r>
                    </a:p>
                  </a:txBody>
                  <a:tcPr marT="45713" marB="45713" anchor="ctr" horzOverflow="overflow"/>
                </a:tc>
                <a:extLst>
                  <a:ext uri="{0D108BD9-81ED-4DB2-BD59-A6C34878D82A}">
                    <a16:rowId xmlns:a16="http://schemas.microsoft.com/office/drawing/2014/main" val="10002"/>
                  </a:ext>
                </a:extLst>
              </a:tr>
              <a:tr h="822842">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cap="none" normalizeH="0" baseline="0" dirty="0">
                          <a:ln>
                            <a:noFill/>
                          </a:ln>
                          <a:effectLst/>
                          <a:latin typeface="Calibri" panose="020F0502020204030204" pitchFamily="34" charset="0"/>
                          <a:cs typeface="Calibri" panose="020F0502020204030204" pitchFamily="34" charset="0"/>
                        </a:rPr>
                        <a:t>2:12-17</a:t>
                      </a:r>
                      <a:endParaRPr kumimoji="0" lang="en-US" sz="2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Church/state union</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313–606</a:t>
                      </a:r>
                    </a:p>
                  </a:txBody>
                  <a:tcPr marT="45713" marB="45713" anchor="ctr" horzOverflow="overflow"/>
                </a:tc>
                <a:extLst>
                  <a:ext uri="{0D108BD9-81ED-4DB2-BD59-A6C34878D82A}">
                    <a16:rowId xmlns:a16="http://schemas.microsoft.com/office/drawing/2014/main" val="10003"/>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cap="none" normalizeH="0" baseline="0">
                          <a:ln>
                            <a:noFill/>
                          </a:ln>
                          <a:effectLst/>
                          <a:latin typeface="Calibri" panose="020F0502020204030204" pitchFamily="34" charset="0"/>
                          <a:cs typeface="Calibri" panose="020F0502020204030204" pitchFamily="34" charset="0"/>
                        </a:rPr>
                        <a:t>2:18-29</a:t>
                      </a:r>
                      <a:endParaRPr kumimoji="0" lang="en-US" sz="26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Middle Ages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606–1520</a:t>
                      </a:r>
                    </a:p>
                  </a:txBody>
                  <a:tcPr marT="45713" marB="45713" anchor="ctr" horzOverflow="overflow"/>
                </a:tc>
                <a:extLst>
                  <a:ext uri="{0D108BD9-81ED-4DB2-BD59-A6C34878D82A}">
                    <a16:rowId xmlns:a16="http://schemas.microsoft.com/office/drawing/2014/main" val="10004"/>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cap="none" normalizeH="0" baseline="0" dirty="0">
                          <a:ln>
                            <a:noFill/>
                          </a:ln>
                          <a:effectLst/>
                          <a:latin typeface="Calibri" panose="020F0502020204030204" pitchFamily="34" charset="0"/>
                          <a:cs typeface="Calibri" panose="020F0502020204030204" pitchFamily="34" charset="0"/>
                        </a:rPr>
                        <a:t>3:1-6</a:t>
                      </a:r>
                      <a:endParaRPr kumimoji="0" lang="en-US" sz="2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Reformation</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1520–1750</a:t>
                      </a:r>
                    </a:p>
                  </a:txBody>
                  <a:tcPr marT="45713" marB="45713" anchor="ctr" horzOverflow="overflow"/>
                </a:tc>
                <a:extLst>
                  <a:ext uri="{0D108BD9-81ED-4DB2-BD59-A6C34878D82A}">
                    <a16:rowId xmlns:a16="http://schemas.microsoft.com/office/drawing/2014/main" val="10005"/>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cap="none" normalizeH="0" baseline="0" dirty="0">
                          <a:ln>
                            <a:noFill/>
                          </a:ln>
                          <a:effectLst/>
                          <a:latin typeface="Calibri" panose="020F0502020204030204" pitchFamily="34" charset="0"/>
                          <a:cs typeface="Calibri" panose="020F0502020204030204" pitchFamily="34" charset="0"/>
                        </a:rPr>
                        <a:t>3:7-13</a:t>
                      </a:r>
                      <a:endParaRPr kumimoji="0" lang="en-US" sz="2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1750–1900</a:t>
                      </a:r>
                    </a:p>
                  </a:txBody>
                  <a:tcPr marT="45713" marB="45713" anchor="ctr" horzOverflow="overflow"/>
                </a:tc>
                <a:extLst>
                  <a:ext uri="{0D108BD9-81ED-4DB2-BD59-A6C34878D82A}">
                    <a16:rowId xmlns:a16="http://schemas.microsoft.com/office/drawing/2014/main" val="10006"/>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cap="none" normalizeH="0" baseline="0" dirty="0">
                          <a:ln>
                            <a:noFill/>
                          </a:ln>
                          <a:effectLst/>
                          <a:latin typeface="Calibri" panose="020F0502020204030204" pitchFamily="34" charset="0"/>
                          <a:cs typeface="Calibri" panose="020F0502020204030204" pitchFamily="34" charset="0"/>
                        </a:rPr>
                        <a:t>3:14-22</a:t>
                      </a:r>
                      <a:endParaRPr kumimoji="0" lang="en-US" sz="2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Modern</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6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1900–present</a:t>
                      </a:r>
                    </a:p>
                  </a:txBody>
                  <a:tcPr marT="45713" marB="45713" anchor="ctr" horzOverflow="overflow"/>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B58D746B-8314-4C26-91E1-7051369BCED7}"/>
              </a:ext>
            </a:extLst>
          </p:cNvPr>
          <p:cNvSpPr>
            <a:spLocks noGrp="1"/>
          </p:cNvSpPr>
          <p:nvPr>
            <p:ph type="title"/>
          </p:nvPr>
        </p:nvSpPr>
        <p:spPr>
          <a:xfrm>
            <a:off x="685800" y="228600"/>
            <a:ext cx="7772400" cy="914400"/>
          </a:xfrm>
        </p:spPr>
        <p:txBody>
          <a:bodyPr/>
          <a:lstStyle/>
          <a:p>
            <a:pPr algn="ctr" eaLnBrk="1" hangingPunct="1"/>
            <a:r>
              <a:rPr lang="en-US" altLang="en-US" sz="3600" kern="1200" dirty="0" err="1">
                <a:effectLst>
                  <a:outerShdw blurRad="38100" dist="38100" dir="2700000" algn="tl">
                    <a:srgbClr val="000000">
                      <a:alpha val="43137"/>
                    </a:srgbClr>
                  </a:outerShdw>
                </a:effectLst>
                <a:cs typeface="Calibri" panose="020F0502020204030204" pitchFamily="34" charset="0"/>
              </a:rPr>
              <a:t>Historico</a:t>
            </a:r>
            <a:r>
              <a:rPr lang="en-US" altLang="en-US" sz="3600" kern="1200" dirty="0">
                <a:effectLst>
                  <a:outerShdw blurRad="38100" dist="38100" dir="2700000" algn="tl">
                    <a:srgbClr val="000000">
                      <a:alpha val="43137"/>
                    </a:srgbClr>
                  </a:outerShdw>
                </a:effectLst>
                <a:cs typeface="Calibri" panose="020F0502020204030204" pitchFamily="34" charset="0"/>
              </a:rPr>
              <a:t>-Prophetic View Problems</a:t>
            </a:r>
          </a:p>
        </p:txBody>
      </p:sp>
      <p:sp>
        <p:nvSpPr>
          <p:cNvPr id="62467" name="Content Placeholder 2">
            <a:extLst>
              <a:ext uri="{FF2B5EF4-FFF2-40B4-BE49-F238E27FC236}">
                <a16:creationId xmlns:a16="http://schemas.microsoft.com/office/drawing/2014/main" id="{973DE1D7-306F-4433-82B2-703C5E9D8383}"/>
              </a:ext>
            </a:extLst>
          </p:cNvPr>
          <p:cNvSpPr>
            <a:spLocks noGrp="1"/>
          </p:cNvSpPr>
          <p:nvPr>
            <p:ph idx="1"/>
          </p:nvPr>
        </p:nvSpPr>
        <p:spPr>
          <a:xfrm>
            <a:off x="457200" y="1447800"/>
            <a:ext cx="5562600" cy="4525963"/>
          </a:xfrm>
        </p:spPr>
        <p:txBody>
          <a:bodyPr/>
          <a:lstStyle/>
          <a:p>
            <a:pPr marL="742950" indent="-742950" eaLnBrk="1" hangingPunct="1">
              <a:spcBef>
                <a:spcPts val="0"/>
              </a:spcBef>
              <a:spcAft>
                <a:spcPts val="3000"/>
              </a:spcAft>
              <a:buSzPct val="100000"/>
              <a:buFont typeface="+mj-lt"/>
              <a:buAutoNum type="arabicParenR"/>
              <a:defRPr/>
            </a:pPr>
            <a:r>
              <a:rPr lang="en-US" dirty="0">
                <a:effectLst>
                  <a:outerShdw blurRad="38100" dist="38100" dir="2700000" algn="tl">
                    <a:srgbClr val="000000">
                      <a:alpha val="43137"/>
                    </a:srgbClr>
                  </a:outerShdw>
                </a:effectLst>
              </a:rPr>
              <a:t>Imminency?</a:t>
            </a:r>
          </a:p>
          <a:p>
            <a:pPr marL="742950" indent="-742950" eaLnBrk="1" hangingPunct="1">
              <a:spcBef>
                <a:spcPts val="0"/>
              </a:spcBef>
              <a:spcAft>
                <a:spcPts val="3000"/>
              </a:spcAft>
              <a:buSzPct val="100000"/>
              <a:buFont typeface="+mj-lt"/>
              <a:buAutoNum type="arabicParenR"/>
              <a:defRPr/>
            </a:pPr>
            <a:r>
              <a:rPr lang="en-US" dirty="0">
                <a:effectLst>
                  <a:outerShdw blurRad="38100" dist="38100" dir="2700000" algn="tl">
                    <a:srgbClr val="000000">
                      <a:alpha val="43137"/>
                    </a:srgbClr>
                  </a:outerShdw>
                </a:effectLst>
              </a:rPr>
              <a:t>Ethnocentricity</a:t>
            </a:r>
          </a:p>
          <a:p>
            <a:pPr marL="742950" indent="-742950" eaLnBrk="1" hangingPunct="1">
              <a:spcBef>
                <a:spcPts val="0"/>
              </a:spcBef>
              <a:spcAft>
                <a:spcPts val="3000"/>
              </a:spcAft>
              <a:buSzPct val="100000"/>
              <a:buFont typeface="+mj-lt"/>
              <a:buAutoNum type="arabicParenR"/>
              <a:defRPr/>
            </a:pPr>
            <a:r>
              <a:rPr lang="en-US" dirty="0">
                <a:effectLst>
                  <a:outerShdw blurRad="38100" dist="38100" dir="2700000" algn="tl">
                    <a:srgbClr val="000000">
                      <a:alpha val="43137"/>
                    </a:srgbClr>
                  </a:outerShdw>
                </a:effectLst>
              </a:rPr>
              <a:t>Does not fit church history</a:t>
            </a:r>
          </a:p>
          <a:p>
            <a:pPr marL="742950" indent="-742950" eaLnBrk="1" hangingPunct="1">
              <a:spcBef>
                <a:spcPts val="0"/>
              </a:spcBef>
              <a:spcAft>
                <a:spcPts val="3000"/>
              </a:spcAft>
              <a:buSzPct val="100000"/>
              <a:buFont typeface="+mj-lt"/>
              <a:buAutoNum type="arabicParenR"/>
              <a:defRPr/>
            </a:pPr>
            <a:r>
              <a:rPr lang="en-US" dirty="0">
                <a:effectLst>
                  <a:outerShdw blurRad="38100" dist="38100" dir="2700000" algn="tl">
                    <a:srgbClr val="000000">
                      <a:alpha val="43137"/>
                    </a:srgbClr>
                  </a:outerShdw>
                </a:effectLst>
              </a:rPr>
              <a:t>Allegorical</a:t>
            </a:r>
          </a:p>
        </p:txBody>
      </p:sp>
      <p:pic>
        <p:nvPicPr>
          <p:cNvPr id="2" name="Picture 1">
            <a:extLst>
              <a:ext uri="{FF2B5EF4-FFF2-40B4-BE49-F238E27FC236}">
                <a16:creationId xmlns:a16="http://schemas.microsoft.com/office/drawing/2014/main" id="{95E6987D-098E-462E-9DAC-E16B768F9C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1600200"/>
            <a:ext cx="2494061" cy="3093541"/>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3554498725"/>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14276">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solidFill>
                      <a:srgbClr val="FFFFCC"/>
                    </a:solidFill>
                  </a:tcPr>
                </a:tc>
                <a:extLst>
                  <a:ext uri="{0D108BD9-81ED-4DB2-BD59-A6C34878D82A}">
                    <a16:rowId xmlns:a16="http://schemas.microsoft.com/office/drawing/2014/main" val="10001"/>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822842">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a:t>
                      </a:r>
                    </a:p>
                  </a:txBody>
                  <a:tcPr marT="45713" marB="45713" anchor="ctr" horzOverflow="overflow"/>
                </a:tc>
                <a:extLst>
                  <a:ext uri="{0D108BD9-81ED-4DB2-BD59-A6C34878D82A}">
                    <a16:rowId xmlns:a16="http://schemas.microsoft.com/office/drawing/2014/main" val="10003"/>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 II</a:t>
                      </a:r>
                    </a:p>
                  </a:txBody>
                  <a:tcPr marT="45713" marB="45713" anchor="ctr" horzOverflow="overflow"/>
                </a:tc>
                <a:extLst>
                  <a:ext uri="{0D108BD9-81ED-4DB2-BD59-A6C34878D82A}">
                    <a16:rowId xmlns:a16="http://schemas.microsoft.com/office/drawing/2014/main" val="10004"/>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14276">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45119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Destination (1a)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Description of Christ (1b)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Commendation (2-3, 6)</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Rebuke (4)</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change (5a)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Consequence (5b)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listen (7a)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3" name="Picture 2">
            <a:extLst>
              <a:ext uri="{FF2B5EF4-FFF2-40B4-BE49-F238E27FC236}">
                <a16:creationId xmlns:a16="http://schemas.microsoft.com/office/drawing/2014/main" id="{7A023DD7-3DB0-4DB8-A857-308D13163A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2895600"/>
            <a:ext cx="3352800" cy="1885950"/>
          </a:xfrm>
          <a:prstGeom prst="rect">
            <a:avLst/>
          </a:prstGeom>
        </p:spPr>
      </p:pic>
    </p:spTree>
    <p:extLst>
      <p:ext uri="{BB962C8B-B14F-4D97-AF65-F5344CB8AC3E}">
        <p14:creationId xmlns:p14="http://schemas.microsoft.com/office/powerpoint/2010/main" val="25501105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461963" indent="-461963"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Destination (1a)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Description of Christ (1b)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Commendation (2-3, 6)</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Rebuke (4)</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change (5a)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Consequence (5b)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listen (7a)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3" name="Picture 2">
            <a:extLst>
              <a:ext uri="{FF2B5EF4-FFF2-40B4-BE49-F238E27FC236}">
                <a16:creationId xmlns:a16="http://schemas.microsoft.com/office/drawing/2014/main" id="{7A023DD7-3DB0-4DB8-A857-308D13163A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2895600"/>
            <a:ext cx="3352800" cy="1885950"/>
          </a:xfrm>
          <a:prstGeom prst="rect">
            <a:avLst/>
          </a:prstGeom>
        </p:spPr>
      </p:pic>
    </p:spTree>
    <p:extLst>
      <p:ext uri="{BB962C8B-B14F-4D97-AF65-F5344CB8AC3E}">
        <p14:creationId xmlns:p14="http://schemas.microsoft.com/office/powerpoint/2010/main" val="677273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1257300" y="1155414"/>
            <a:ext cx="6629400" cy="53215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From the Father</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Christ the Son</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an angel</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John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book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 to a reader or preacher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listener or the seven churches</a:t>
            </a:r>
          </a:p>
          <a:p>
            <a:pPr marL="0" indent="0" eaLnBrk="1" hangingPunct="1">
              <a:buFont typeface="Arial" charset="0"/>
              <a:buNone/>
              <a:defRPr/>
            </a:pPr>
            <a:endParaRPr lang="en-US" sz="2800" dirty="0">
              <a:solidFill>
                <a:schemeClr val="bg1"/>
              </a:solidFill>
              <a:effectLst>
                <a:outerShdw blurRad="38100" dist="38100" dir="2700000" algn="tl">
                  <a:srgbClr val="000000">
                    <a:alpha val="43137"/>
                  </a:srgbClr>
                </a:outerShdw>
              </a:effectLst>
            </a:endParaRPr>
          </a:p>
          <a:p>
            <a:pPr marL="0" indent="0" eaLnBrk="1" hangingPunct="1">
              <a:buFont typeface="Arial" charset="0"/>
              <a:buNone/>
              <a:defRPr/>
            </a:pPr>
            <a:endParaRPr lang="en-US" sz="2800" dirty="0">
              <a:effectLst>
                <a:outerShdw blurRad="38100" dist="38100" dir="2700000" algn="tl">
                  <a:srgbClr val="000000">
                    <a:alpha val="43137"/>
                  </a:srgbClr>
                </a:outerShdw>
              </a:effectLst>
            </a:endParaRP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Method of Communication</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8370" y="1752600"/>
            <a:ext cx="2731976" cy="2819400"/>
          </a:xfrm>
          <a:prstGeom prst="rect">
            <a:avLst/>
          </a:prstGeom>
        </p:spPr>
      </p:pic>
    </p:spTree>
    <p:extLst>
      <p:ext uri="{BB962C8B-B14F-4D97-AF65-F5344CB8AC3E}">
        <p14:creationId xmlns:p14="http://schemas.microsoft.com/office/powerpoint/2010/main" val="41995976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2482056" y="4114800"/>
            <a:ext cx="2166144" cy="762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Destination (1a)</a:t>
            </a:r>
          </a:p>
          <a:p>
            <a:pPr marL="461963" indent="-461963"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Description of Christ (1b)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Commendation (2-3, 6)</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Rebuke (4)</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change (5a)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Consequence (5b)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listen (7a)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3" name="Picture 2">
            <a:extLst>
              <a:ext uri="{FF2B5EF4-FFF2-40B4-BE49-F238E27FC236}">
                <a16:creationId xmlns:a16="http://schemas.microsoft.com/office/drawing/2014/main" id="{7A023DD7-3DB0-4DB8-A857-308D13163A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2895600"/>
            <a:ext cx="3352800" cy="1885950"/>
          </a:xfrm>
          <a:prstGeom prst="rect">
            <a:avLst/>
          </a:prstGeom>
        </p:spPr>
      </p:pic>
    </p:spTree>
    <p:extLst>
      <p:ext uri="{BB962C8B-B14F-4D97-AF65-F5344CB8AC3E}">
        <p14:creationId xmlns:p14="http://schemas.microsoft.com/office/powerpoint/2010/main" val="4609423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4400" y="228600"/>
            <a:ext cx="7658100" cy="85725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Two Rules of Interpretation</a:t>
            </a:r>
          </a:p>
        </p:txBody>
      </p:sp>
      <p:sp>
        <p:nvSpPr>
          <p:cNvPr id="15363" name="Rectangle 3"/>
          <p:cNvSpPr>
            <a:spLocks noGrp="1" noChangeArrowheads="1"/>
          </p:cNvSpPr>
          <p:nvPr>
            <p:ph type="body" idx="1"/>
          </p:nvPr>
        </p:nvSpPr>
        <p:spPr>
          <a:xfrm>
            <a:off x="2590800" y="1371600"/>
            <a:ext cx="6096000" cy="4114800"/>
          </a:xfrm>
        </p:spPr>
        <p:txBody>
          <a:bodyPr/>
          <a:lstStyle/>
          <a:p>
            <a:pPr marL="457200" indent="-457200" eaLnBrk="1" hangingPunct="1">
              <a:spcBef>
                <a:spcPts val="0"/>
              </a:spcBef>
              <a:spcAft>
                <a:spcPts val="2700"/>
              </a:spcAft>
              <a:buClr>
                <a:srgbClr val="00FFFF"/>
              </a:buClr>
              <a:defRPr/>
            </a:pPr>
            <a:r>
              <a:rPr lang="en-US" altLang="en-US" kern="1200" dirty="0">
                <a:effectLst>
                  <a:outerShdw blurRad="38100" dist="38100" dir="2700000" algn="tl">
                    <a:srgbClr val="000000">
                      <a:alpha val="43137"/>
                    </a:srgbClr>
                  </a:outerShdw>
                </a:effectLst>
              </a:rPr>
              <a:t>Search the immediate context</a:t>
            </a:r>
          </a:p>
          <a:p>
            <a:pPr marL="914400" lvl="1" indent="-571500" eaLnBrk="1" hangingPunct="1">
              <a:spcBef>
                <a:spcPts val="0"/>
              </a:spcBef>
              <a:spcAft>
                <a:spcPts val="2700"/>
              </a:spcAft>
              <a:buClr>
                <a:srgbClr val="CC00CC"/>
              </a:buClr>
              <a:defRPr/>
            </a:pPr>
            <a:r>
              <a:rPr lang="en-US" altLang="en-US" dirty="0">
                <a:effectLst>
                  <a:outerShdw blurRad="38100" dist="38100" dir="2700000" algn="tl">
                    <a:srgbClr val="000000">
                      <a:alpha val="43137"/>
                    </a:srgbClr>
                  </a:outerShdw>
                </a:effectLst>
              </a:rPr>
              <a:t>Walvoord: 26X</a:t>
            </a:r>
          </a:p>
          <a:p>
            <a:pPr marL="457200" indent="-457200" eaLnBrk="1" hangingPunct="1">
              <a:spcBef>
                <a:spcPts val="0"/>
              </a:spcBef>
              <a:spcAft>
                <a:spcPts val="2700"/>
              </a:spcAft>
              <a:buClr>
                <a:srgbClr val="00FFFF"/>
              </a:buClr>
              <a:defRPr/>
            </a:pPr>
            <a:r>
              <a:rPr lang="en-US" altLang="en-US" kern="1200" dirty="0">
                <a:effectLst>
                  <a:outerShdw blurRad="38100" dist="38100" dir="2700000" algn="tl">
                    <a:srgbClr val="000000">
                      <a:alpha val="43137"/>
                    </a:srgbClr>
                  </a:outerShdw>
                </a:effectLst>
              </a:rPr>
              <a:t>Search the remote context</a:t>
            </a:r>
          </a:p>
          <a:p>
            <a:pPr marL="914400" lvl="1" indent="-571500" eaLnBrk="1" hangingPunct="1">
              <a:spcBef>
                <a:spcPts val="0"/>
              </a:spcBef>
              <a:spcAft>
                <a:spcPts val="2700"/>
              </a:spcAft>
              <a:buClr>
                <a:srgbClr val="CC00CC"/>
              </a:buClr>
              <a:defRPr/>
            </a:pPr>
            <a:r>
              <a:rPr lang="en-US" altLang="en-US" dirty="0">
                <a:effectLst>
                  <a:outerShdw blurRad="38100" dist="38100" dir="2700000" algn="tl">
                    <a:srgbClr val="000000">
                      <a:alpha val="43137"/>
                    </a:srgbClr>
                  </a:outerShdw>
                </a:effectLst>
              </a:rPr>
              <a:t>Old Testament</a:t>
            </a:r>
          </a:p>
          <a:p>
            <a:pPr marL="914400" lvl="1" indent="-571500" eaLnBrk="1" hangingPunct="1">
              <a:spcBef>
                <a:spcPts val="0"/>
              </a:spcBef>
              <a:spcAft>
                <a:spcPts val="2700"/>
              </a:spcAft>
              <a:buClr>
                <a:srgbClr val="CC00CC"/>
              </a:buClr>
              <a:defRPr/>
            </a:pPr>
            <a:r>
              <a:rPr lang="en-US" altLang="en-US" dirty="0">
                <a:effectLst>
                  <a:outerShdw blurRad="38100" dist="38100" dir="2700000" algn="tl">
                    <a:srgbClr val="000000">
                      <a:alpha val="43137"/>
                    </a:srgbClr>
                  </a:outerShdw>
                </a:effectLst>
              </a:rPr>
              <a:t>Thomas: 278 / 404 verses</a:t>
            </a:r>
          </a:p>
        </p:txBody>
      </p:sp>
      <p:pic>
        <p:nvPicPr>
          <p:cNvPr id="32772"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614" y="1981199"/>
            <a:ext cx="1982986" cy="233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7137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rist among the seven lampstands">
            <a:extLst>
              <a:ext uri="{FF2B5EF4-FFF2-40B4-BE49-F238E27FC236}">
                <a16:creationId xmlns:a16="http://schemas.microsoft.com/office/drawing/2014/main" id="{81543E2E-3294-4C3C-88A7-581DCB319C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152400"/>
            <a:ext cx="5181600" cy="642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177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Destination (1a)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Description of Christ (1b)</a:t>
            </a:r>
          </a:p>
          <a:p>
            <a:pPr marL="461963" indent="-461963"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Commendation (2-3, 6)</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Rebuke (4)</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change (5a)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Consequence (5b)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listen (7a)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3" name="Picture 2">
            <a:extLst>
              <a:ext uri="{FF2B5EF4-FFF2-40B4-BE49-F238E27FC236}">
                <a16:creationId xmlns:a16="http://schemas.microsoft.com/office/drawing/2014/main" id="{7A023DD7-3DB0-4DB8-A857-308D13163A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2895600"/>
            <a:ext cx="3352800" cy="1885950"/>
          </a:xfrm>
          <a:prstGeom prst="rect">
            <a:avLst/>
          </a:prstGeom>
        </p:spPr>
      </p:pic>
    </p:spTree>
    <p:extLst>
      <p:ext uri="{BB962C8B-B14F-4D97-AF65-F5344CB8AC3E}">
        <p14:creationId xmlns:p14="http://schemas.microsoft.com/office/powerpoint/2010/main" val="365777996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Christ Commends in Ephesus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2:2-3, 6)</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747838" y="1600200"/>
            <a:ext cx="5948362" cy="2895600"/>
          </a:xfrm>
        </p:spPr>
        <p:txBody>
          <a:bodyPr/>
          <a:lstStyle/>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Deeds (</a:t>
            </a:r>
            <a:r>
              <a:rPr lang="en-US" i="1" dirty="0">
                <a:effectLst>
                  <a:outerShdw blurRad="38100" dist="38100" dir="2700000" algn="tl">
                    <a:srgbClr val="000000">
                      <a:alpha val="43137"/>
                    </a:srgbClr>
                  </a:outerShdw>
                </a:effectLst>
                <a:cs typeface="Calibri" panose="020F0502020204030204" pitchFamily="34" charset="0"/>
              </a:rPr>
              <a:t>ergon</a:t>
            </a:r>
            <a:r>
              <a:rPr lang="en-US" dirty="0">
                <a:effectLst>
                  <a:outerShdw blurRad="38100" dist="38100" dir="2700000" algn="tl">
                    <a:srgbClr val="000000">
                      <a:alpha val="43137"/>
                    </a:srgbClr>
                  </a:outerShdw>
                </a:effectLst>
                <a:cs typeface="Calibri" panose="020F0502020204030204" pitchFamily="34" charset="0"/>
              </a:rPr>
              <a:t>)‒2a</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Discernment‒2b</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Perseverance (</a:t>
            </a:r>
            <a:r>
              <a:rPr lang="en-US" i="1" dirty="0" err="1">
                <a:effectLst>
                  <a:outerShdw blurRad="38100" dist="38100" dir="2700000" algn="tl">
                    <a:srgbClr val="000000">
                      <a:alpha val="43137"/>
                    </a:srgbClr>
                  </a:outerShdw>
                </a:effectLst>
                <a:cs typeface="Calibri" panose="020F0502020204030204" pitchFamily="34" charset="0"/>
              </a:rPr>
              <a:t>hypomonē</a:t>
            </a:r>
            <a:r>
              <a:rPr lang="en-US" dirty="0">
                <a:effectLst>
                  <a:outerShdw blurRad="38100" dist="38100" dir="2700000" algn="tl">
                    <a:srgbClr val="000000">
                      <a:alpha val="43137"/>
                    </a:srgbClr>
                  </a:outerShdw>
                </a:effectLst>
                <a:cs typeface="Calibri" panose="020F0502020204030204" pitchFamily="34" charset="0"/>
              </a:rPr>
              <a:t>)-3</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Holy hatred-2:6</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5996" y="4800600"/>
            <a:ext cx="1752046" cy="1808112"/>
          </a:xfrm>
          <a:prstGeom prst="rect">
            <a:avLst/>
          </a:prstGeom>
        </p:spPr>
      </p:pic>
    </p:spTree>
    <p:extLst>
      <p:ext uri="{BB962C8B-B14F-4D97-AF65-F5344CB8AC3E}">
        <p14:creationId xmlns:p14="http://schemas.microsoft.com/office/powerpoint/2010/main" val="102891154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Christ Commends in Ephesus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2:2-3, 6)</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747838" y="1600200"/>
            <a:ext cx="5948362" cy="2895600"/>
          </a:xfrm>
        </p:spPr>
        <p:txBody>
          <a:bodyPr/>
          <a:lstStyle/>
          <a:p>
            <a:pPr marL="687388" indent="-687388"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Deeds (</a:t>
            </a:r>
            <a:r>
              <a:rPr lang="en-US" b="1" i="1" u="sng" dirty="0">
                <a:solidFill>
                  <a:srgbClr val="FFFFCC"/>
                </a:solidFill>
                <a:effectLst>
                  <a:outerShdw blurRad="38100" dist="38100" dir="2700000" algn="tl">
                    <a:srgbClr val="000000">
                      <a:alpha val="43137"/>
                    </a:srgbClr>
                  </a:outerShdw>
                </a:effectLst>
                <a:cs typeface="Calibri" panose="020F0502020204030204" pitchFamily="34" charset="0"/>
              </a:rPr>
              <a:t>ergon</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)‒2a</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Discernment‒2b</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Perseverance (</a:t>
            </a:r>
            <a:r>
              <a:rPr lang="en-US" i="1" dirty="0" err="1">
                <a:effectLst>
                  <a:outerShdw blurRad="38100" dist="38100" dir="2700000" algn="tl">
                    <a:srgbClr val="000000">
                      <a:alpha val="43137"/>
                    </a:srgbClr>
                  </a:outerShdw>
                </a:effectLst>
                <a:cs typeface="Calibri" panose="020F0502020204030204" pitchFamily="34" charset="0"/>
              </a:rPr>
              <a:t>hypomonē</a:t>
            </a:r>
            <a:r>
              <a:rPr lang="en-US" dirty="0">
                <a:effectLst>
                  <a:outerShdw blurRad="38100" dist="38100" dir="2700000" algn="tl">
                    <a:srgbClr val="000000">
                      <a:alpha val="43137"/>
                    </a:srgbClr>
                  </a:outerShdw>
                </a:effectLst>
                <a:cs typeface="Calibri" panose="020F0502020204030204" pitchFamily="34" charset="0"/>
              </a:rPr>
              <a:t>)-3</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Holy hatred-2:6</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5996" y="4800600"/>
            <a:ext cx="1752046" cy="1808112"/>
          </a:xfrm>
          <a:prstGeom prst="rect">
            <a:avLst/>
          </a:prstGeom>
        </p:spPr>
      </p:pic>
    </p:spTree>
    <p:extLst>
      <p:ext uri="{BB962C8B-B14F-4D97-AF65-F5344CB8AC3E}">
        <p14:creationId xmlns:p14="http://schemas.microsoft.com/office/powerpoint/2010/main" val="2413016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Christ Commends in Ephesus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2:2-3, 6)</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747838" y="1600200"/>
            <a:ext cx="5948362" cy="2895600"/>
          </a:xfrm>
        </p:spPr>
        <p:txBody>
          <a:bodyPr/>
          <a:lstStyle/>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Deeds (</a:t>
            </a:r>
            <a:r>
              <a:rPr lang="en-US" i="1" dirty="0">
                <a:effectLst>
                  <a:outerShdw blurRad="38100" dist="38100" dir="2700000" algn="tl">
                    <a:srgbClr val="000000">
                      <a:alpha val="43137"/>
                    </a:srgbClr>
                  </a:outerShdw>
                </a:effectLst>
                <a:cs typeface="Calibri" panose="020F0502020204030204" pitchFamily="34" charset="0"/>
              </a:rPr>
              <a:t>ergon</a:t>
            </a:r>
            <a:r>
              <a:rPr lang="en-US" dirty="0">
                <a:effectLst>
                  <a:outerShdw blurRad="38100" dist="38100" dir="2700000" algn="tl">
                    <a:srgbClr val="000000">
                      <a:alpha val="43137"/>
                    </a:srgbClr>
                  </a:outerShdw>
                </a:effectLst>
                <a:cs typeface="Calibri" panose="020F0502020204030204" pitchFamily="34" charset="0"/>
              </a:rPr>
              <a:t>)‒2a</a:t>
            </a:r>
          </a:p>
          <a:p>
            <a:pPr marL="687388" indent="-687388"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Discernment‒2b</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Perseverance (</a:t>
            </a:r>
            <a:r>
              <a:rPr lang="en-US" i="1" dirty="0" err="1">
                <a:effectLst>
                  <a:outerShdw blurRad="38100" dist="38100" dir="2700000" algn="tl">
                    <a:srgbClr val="000000">
                      <a:alpha val="43137"/>
                    </a:srgbClr>
                  </a:outerShdw>
                </a:effectLst>
                <a:cs typeface="Calibri" panose="020F0502020204030204" pitchFamily="34" charset="0"/>
              </a:rPr>
              <a:t>hypomonē</a:t>
            </a:r>
            <a:r>
              <a:rPr lang="en-US" dirty="0">
                <a:effectLst>
                  <a:outerShdw blurRad="38100" dist="38100" dir="2700000" algn="tl">
                    <a:srgbClr val="000000">
                      <a:alpha val="43137"/>
                    </a:srgbClr>
                  </a:outerShdw>
                </a:effectLst>
                <a:cs typeface="Calibri" panose="020F0502020204030204" pitchFamily="34" charset="0"/>
              </a:rPr>
              <a:t>)-3</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Holy hatred-2:6</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5996" y="4800600"/>
            <a:ext cx="1752046" cy="1808112"/>
          </a:xfrm>
          <a:prstGeom prst="rect">
            <a:avLst/>
          </a:prstGeom>
        </p:spPr>
      </p:pic>
    </p:spTree>
    <p:extLst>
      <p:ext uri="{BB962C8B-B14F-4D97-AF65-F5344CB8AC3E}">
        <p14:creationId xmlns:p14="http://schemas.microsoft.com/office/powerpoint/2010/main" val="26969416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Christ Commends in Ephesus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2:2-3, 6)</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747838" y="1600200"/>
            <a:ext cx="5948362" cy="2895600"/>
          </a:xfrm>
        </p:spPr>
        <p:txBody>
          <a:bodyPr/>
          <a:lstStyle/>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Deeds (</a:t>
            </a:r>
            <a:r>
              <a:rPr lang="en-US" i="1" dirty="0">
                <a:effectLst>
                  <a:outerShdw blurRad="38100" dist="38100" dir="2700000" algn="tl">
                    <a:srgbClr val="000000">
                      <a:alpha val="43137"/>
                    </a:srgbClr>
                  </a:outerShdw>
                </a:effectLst>
                <a:cs typeface="Calibri" panose="020F0502020204030204" pitchFamily="34" charset="0"/>
              </a:rPr>
              <a:t>ergon</a:t>
            </a:r>
            <a:r>
              <a:rPr lang="en-US" dirty="0">
                <a:effectLst>
                  <a:outerShdw blurRad="38100" dist="38100" dir="2700000" algn="tl">
                    <a:srgbClr val="000000">
                      <a:alpha val="43137"/>
                    </a:srgbClr>
                  </a:outerShdw>
                </a:effectLst>
                <a:cs typeface="Calibri" panose="020F0502020204030204" pitchFamily="34" charset="0"/>
              </a:rPr>
              <a:t>)‒2a</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Discernment‒2b</a:t>
            </a:r>
          </a:p>
          <a:p>
            <a:pPr marL="687388" indent="-687388"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Perseverance (</a:t>
            </a:r>
            <a:r>
              <a:rPr lang="en-US" b="1" dirty="0" err="1">
                <a:solidFill>
                  <a:srgbClr val="FFFFCC"/>
                </a:solidFill>
                <a:effectLst>
                  <a:outerShdw blurRad="38100" dist="38100" dir="2700000" algn="tl">
                    <a:srgbClr val="000000">
                      <a:alpha val="43137"/>
                    </a:srgbClr>
                  </a:outerShdw>
                </a:effectLst>
                <a:cs typeface="Calibri" panose="020F0502020204030204" pitchFamily="34" charset="0"/>
              </a:rPr>
              <a:t>hypomonē</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Holy hatred-2:6</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5996" y="4800600"/>
            <a:ext cx="1752046" cy="1808112"/>
          </a:xfrm>
          <a:prstGeom prst="rect">
            <a:avLst/>
          </a:prstGeom>
        </p:spPr>
      </p:pic>
    </p:spTree>
    <p:extLst>
      <p:ext uri="{BB962C8B-B14F-4D97-AF65-F5344CB8AC3E}">
        <p14:creationId xmlns:p14="http://schemas.microsoft.com/office/powerpoint/2010/main" val="809288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What Christ Commends in Ephesus</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2:2-3, 6)</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747838" y="1600200"/>
            <a:ext cx="5948362" cy="2895600"/>
          </a:xfrm>
        </p:spPr>
        <p:txBody>
          <a:bodyPr/>
          <a:lstStyle/>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Deeds (</a:t>
            </a:r>
            <a:r>
              <a:rPr lang="en-US" i="1" dirty="0">
                <a:effectLst>
                  <a:outerShdw blurRad="38100" dist="38100" dir="2700000" algn="tl">
                    <a:srgbClr val="000000">
                      <a:alpha val="43137"/>
                    </a:srgbClr>
                  </a:outerShdw>
                </a:effectLst>
                <a:cs typeface="Calibri" panose="020F0502020204030204" pitchFamily="34" charset="0"/>
              </a:rPr>
              <a:t>ergon</a:t>
            </a:r>
            <a:r>
              <a:rPr lang="en-US" dirty="0">
                <a:effectLst>
                  <a:outerShdw blurRad="38100" dist="38100" dir="2700000" algn="tl">
                    <a:srgbClr val="000000">
                      <a:alpha val="43137"/>
                    </a:srgbClr>
                  </a:outerShdw>
                </a:effectLst>
                <a:cs typeface="Calibri" panose="020F0502020204030204" pitchFamily="34" charset="0"/>
              </a:rPr>
              <a:t>)‒2a</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Discernment‒2b</a:t>
            </a:r>
          </a:p>
          <a:p>
            <a:pPr marL="687388" indent="-687388"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Perseverance (</a:t>
            </a:r>
            <a:r>
              <a:rPr lang="en-US" i="1" dirty="0" err="1">
                <a:effectLst>
                  <a:outerShdw blurRad="38100" dist="38100" dir="2700000" algn="tl">
                    <a:srgbClr val="000000">
                      <a:alpha val="43137"/>
                    </a:srgbClr>
                  </a:outerShdw>
                </a:effectLst>
                <a:cs typeface="Calibri" panose="020F0502020204030204" pitchFamily="34" charset="0"/>
              </a:rPr>
              <a:t>hypomonē</a:t>
            </a:r>
            <a:r>
              <a:rPr lang="en-US" dirty="0">
                <a:effectLst>
                  <a:outerShdw blurRad="38100" dist="38100" dir="2700000" algn="tl">
                    <a:srgbClr val="000000">
                      <a:alpha val="43137"/>
                    </a:srgbClr>
                  </a:outerShdw>
                </a:effectLst>
                <a:cs typeface="Calibri" panose="020F0502020204030204" pitchFamily="34" charset="0"/>
              </a:rPr>
              <a:t>)-3</a:t>
            </a:r>
          </a:p>
          <a:p>
            <a:pPr marL="687388" indent="-687388"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Holy hatred-2:6</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45996" y="4800600"/>
            <a:ext cx="1752046" cy="1808112"/>
          </a:xfrm>
          <a:prstGeom prst="rect">
            <a:avLst/>
          </a:prstGeom>
        </p:spPr>
      </p:pic>
    </p:spTree>
    <p:extLst>
      <p:ext uri="{BB962C8B-B14F-4D97-AF65-F5344CB8AC3E}">
        <p14:creationId xmlns:p14="http://schemas.microsoft.com/office/powerpoint/2010/main" val="277652153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953000"/>
          </a:xfrm>
        </p:spPr>
        <p:txBody>
          <a:bodyPr/>
          <a:lstStyle/>
          <a:p>
            <a:pPr marL="0" indent="0" algn="just">
              <a:buNone/>
              <a:defRPr/>
            </a:pPr>
            <a:r>
              <a:rPr lang="en-US" sz="2500" dirty="0">
                <a:effectLst>
                  <a:outerShdw blurRad="38100" dist="38100" dir="2700000" algn="tl">
                    <a:srgbClr val="000000">
                      <a:alpha val="43137"/>
                    </a:srgbClr>
                  </a:outerShdw>
                </a:effectLst>
              </a:rPr>
              <a:t>“There is a lot of disagreement about who these Nicolaitans were...Christ created a universal ‘holy priesthood’ (1 Peter 2:5) where every believer is a priest. The Nicolaitans attempted to re-create the hierarchy of the Old Testament priesthood. They sought to establish a priestly authority over laymen. The Greek word is derived from </a:t>
            </a:r>
            <a:r>
              <a:rPr lang="en-US" sz="2500" i="1" dirty="0">
                <a:effectLst>
                  <a:outerShdw blurRad="38100" dist="38100" dir="2700000" algn="tl">
                    <a:srgbClr val="000000">
                      <a:alpha val="43137"/>
                    </a:srgbClr>
                  </a:outerShdw>
                </a:effectLst>
              </a:rPr>
              <a:t>Nike</a:t>
            </a:r>
            <a:r>
              <a:rPr lang="en-US" sz="2500" dirty="0">
                <a:effectLst>
                  <a:outerShdw blurRad="38100" dist="38100" dir="2700000" algn="tl">
                    <a:srgbClr val="000000">
                      <a:alpha val="43137"/>
                    </a:srgbClr>
                  </a:outerShdw>
                </a:effectLst>
              </a:rPr>
              <a:t> meaning ‘victory’ and </a:t>
            </a:r>
            <a:r>
              <a:rPr lang="en-US" sz="2500" i="1" dirty="0">
                <a:effectLst>
                  <a:outerShdw blurRad="38100" dist="38100" dir="2700000" algn="tl">
                    <a:srgbClr val="000000">
                      <a:alpha val="43137"/>
                    </a:srgbClr>
                  </a:outerShdw>
                </a:effectLst>
              </a:rPr>
              <a:t>Laos</a:t>
            </a:r>
            <a:r>
              <a:rPr lang="en-US" sz="2500" dirty="0">
                <a:effectLst>
                  <a:outerShdw blurRad="38100" dist="38100" dir="2700000" algn="tl">
                    <a:srgbClr val="000000">
                      <a:alpha val="43137"/>
                    </a:srgbClr>
                  </a:outerShdw>
                </a:effectLst>
              </a:rPr>
              <a:t> meaning ‘people.’ It suggests a group of people who seek to elevate themselves into a special class of priesthood over other Christians. Jesus told us in 1 Timothy 2:5: ‘For there is one God and one mediator between God and man, the man Christ Jesus.’ Such men sought the sole right to interpret the Scriptures for other Christians. Centuries later, after Emperor Constantine‘s conversion, this Nicolaitan heresy produced the Babylonian hierarchy of priests, leading to the spiritual “dark ages“ of the medieval period.”</a:t>
            </a:r>
          </a:p>
        </p:txBody>
      </p:sp>
      <p:sp>
        <p:nvSpPr>
          <p:cNvPr id="99331" name="TextBox 3"/>
          <p:cNvSpPr txBox="1">
            <a:spLocks noChangeArrowheads="1"/>
          </p:cNvSpPr>
          <p:nvPr/>
        </p:nvSpPr>
        <p:spPr bwMode="auto">
          <a:xfrm>
            <a:off x="1362075" y="228600"/>
            <a:ext cx="64198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Grant R. Jeffrey</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Apocalypse: The Coming Judgment of the Nations, </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72-73.</a:t>
            </a:r>
          </a:p>
        </p:txBody>
      </p:sp>
      <p:pic>
        <p:nvPicPr>
          <p:cNvPr id="4" name="Picture 3">
            <a:extLst>
              <a:ext uri="{FF2B5EF4-FFF2-40B4-BE49-F238E27FC236}">
                <a16:creationId xmlns:a16="http://schemas.microsoft.com/office/drawing/2014/main" id="{8BDAF84B-4E39-4672-A101-9EBC61F6CB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24000" cy="838200"/>
          </a:xfrm>
          <a:prstGeom prst="rect">
            <a:avLst/>
          </a:prstGeom>
        </p:spPr>
      </p:pic>
    </p:spTree>
    <p:extLst>
      <p:ext uri="{BB962C8B-B14F-4D97-AF65-F5344CB8AC3E}">
        <p14:creationId xmlns:p14="http://schemas.microsoft.com/office/powerpoint/2010/main" val="122173174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Destination (1a)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Description of Christ (1b)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Commendation (2-3, 6)</a:t>
            </a:r>
          </a:p>
          <a:p>
            <a:pPr marL="461963" indent="-461963"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Rebuke (4)</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change (5a)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Consequence (5b)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listen (7a)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3" name="Picture 2">
            <a:extLst>
              <a:ext uri="{FF2B5EF4-FFF2-40B4-BE49-F238E27FC236}">
                <a16:creationId xmlns:a16="http://schemas.microsoft.com/office/drawing/2014/main" id="{7A023DD7-3DB0-4DB8-A857-308D13163A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2895600"/>
            <a:ext cx="3352800" cy="1885950"/>
          </a:xfrm>
          <a:prstGeom prst="rect">
            <a:avLst/>
          </a:prstGeom>
        </p:spPr>
      </p:pic>
    </p:spTree>
    <p:extLst>
      <p:ext uri="{BB962C8B-B14F-4D97-AF65-F5344CB8AC3E}">
        <p14:creationId xmlns:p14="http://schemas.microsoft.com/office/powerpoint/2010/main" val="175284826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Destination (1a)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Description of Christ (1b)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Commendation (2-3, 6)</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Rebuke (4)</a:t>
            </a:r>
          </a:p>
          <a:p>
            <a:pPr marL="461963" indent="-461963"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Exhortation to change (5a)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Consequence (5b)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listen (7a)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3" name="Picture 2">
            <a:extLst>
              <a:ext uri="{FF2B5EF4-FFF2-40B4-BE49-F238E27FC236}">
                <a16:creationId xmlns:a16="http://schemas.microsoft.com/office/drawing/2014/main" id="{7A023DD7-3DB0-4DB8-A857-308D13163A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2895600"/>
            <a:ext cx="3352800" cy="1885950"/>
          </a:xfrm>
          <a:prstGeom prst="rect">
            <a:avLst/>
          </a:prstGeom>
        </p:spPr>
      </p:pic>
    </p:spTree>
    <p:extLst>
      <p:ext uri="{BB962C8B-B14F-4D97-AF65-F5344CB8AC3E}">
        <p14:creationId xmlns:p14="http://schemas.microsoft.com/office/powerpoint/2010/main" val="244046379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668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0668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2:5</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“Therefore </a:t>
            </a:r>
            <a:r>
              <a:rPr lang="en-US" altLang="en-US" sz="2800" dirty="0">
                <a:effectLst>
                  <a:outerShdw blurRad="38100" dist="38100" dir="2700000" algn="tl">
                    <a:srgbClr val="000000">
                      <a:alpha val="43137"/>
                    </a:srgbClr>
                  </a:outerShdw>
                </a:effectLst>
                <a:cs typeface="Calibri" pitchFamily="34" charset="0"/>
              </a:rPr>
              <a:t>remember from where you have fallen, and </a:t>
            </a:r>
            <a:r>
              <a:rPr lang="en-US" altLang="en-US" sz="2800" dirty="0">
                <a:effectLst>
                  <a:outerShdw blurRad="38100" dist="38100" dir="2700000" algn="tl">
                    <a:srgbClr val="000000">
                      <a:alpha val="43137"/>
                    </a:srgbClr>
                  </a:outerShdw>
                </a:effectLst>
                <a:latin typeface="Calibri" panose="020F0502020204030204" pitchFamily="34" charset="0"/>
              </a:rPr>
              <a:t>repent and do the deeds you did at first; or else I am coming to you and will remove your lampstand out of its place—unless you repent.”</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So What? - Points of Application!</a:t>
            </a:r>
          </a:p>
        </p:txBody>
      </p:sp>
    </p:spTree>
    <p:extLst>
      <p:ext uri="{BB962C8B-B14F-4D97-AF65-F5344CB8AC3E}">
        <p14:creationId xmlns:p14="http://schemas.microsoft.com/office/powerpoint/2010/main" val="28267722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668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0668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2:5</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“Therefore </a:t>
            </a:r>
            <a:r>
              <a:rPr lang="en-US" altLang="en-US" sz="2800" b="1" u="sng" dirty="0">
                <a:solidFill>
                  <a:srgbClr val="FFFFCC"/>
                </a:solidFill>
                <a:effectLst>
                  <a:outerShdw blurRad="38100" dist="38100" dir="2700000" algn="tl">
                    <a:srgbClr val="000000">
                      <a:alpha val="43137"/>
                    </a:srgbClr>
                  </a:outerShdw>
                </a:effectLst>
                <a:cs typeface="Calibri" pitchFamily="34" charset="0"/>
              </a:rPr>
              <a:t>remember from where you have fallen</a:t>
            </a:r>
            <a:r>
              <a:rPr lang="en-US" altLang="en-US" sz="2800" dirty="0">
                <a:effectLst>
                  <a:outerShdw blurRad="38100" dist="38100" dir="2700000" algn="tl">
                    <a:srgbClr val="000000">
                      <a:alpha val="43137"/>
                    </a:srgbClr>
                  </a:outerShdw>
                </a:effectLst>
                <a:cs typeface="Calibri" pitchFamily="34" charset="0"/>
              </a:rPr>
              <a:t>, and </a:t>
            </a:r>
            <a:r>
              <a:rPr lang="en-US" altLang="en-US" sz="2800" dirty="0">
                <a:effectLst>
                  <a:outerShdw blurRad="38100" dist="38100" dir="2700000" algn="tl">
                    <a:srgbClr val="000000">
                      <a:alpha val="43137"/>
                    </a:srgbClr>
                  </a:outerShdw>
                </a:effectLst>
                <a:latin typeface="Calibri" panose="020F0502020204030204" pitchFamily="34" charset="0"/>
              </a:rPr>
              <a:t>repent and do the deeds you did at first; or else I am coming to you and will remove your lampstand out of its place—unless you repent.”</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So What? - Points of Application!</a:t>
            </a:r>
          </a:p>
        </p:txBody>
      </p:sp>
    </p:spTree>
    <p:extLst>
      <p:ext uri="{BB962C8B-B14F-4D97-AF65-F5344CB8AC3E}">
        <p14:creationId xmlns:p14="http://schemas.microsoft.com/office/powerpoint/2010/main" val="350171234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668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0668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2:5</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“Therefore </a:t>
            </a:r>
            <a:r>
              <a:rPr lang="en-US" altLang="en-US" sz="2800" dirty="0">
                <a:effectLst>
                  <a:outerShdw blurRad="38100" dist="38100" dir="2700000" algn="tl">
                    <a:srgbClr val="000000">
                      <a:alpha val="43137"/>
                    </a:srgbClr>
                  </a:outerShdw>
                </a:effectLst>
              </a:rPr>
              <a:t>remember from where you have fallen</a:t>
            </a:r>
            <a:r>
              <a:rPr lang="en-US" altLang="en-US" sz="2800" dirty="0">
                <a:effectLst>
                  <a:outerShdw blurRad="38100" dist="38100" dir="2700000" algn="tl">
                    <a:srgbClr val="000000">
                      <a:alpha val="43137"/>
                    </a:srgbClr>
                  </a:outerShdw>
                </a:effectLst>
                <a:cs typeface="Calibri" pitchFamily="34" charset="0"/>
              </a:rPr>
              <a:t>, and </a:t>
            </a:r>
            <a:r>
              <a:rPr lang="en-US" altLang="en-US" sz="2800" b="1" u="sng" dirty="0">
                <a:solidFill>
                  <a:srgbClr val="FFFFCC"/>
                </a:solidFill>
                <a:effectLst>
                  <a:outerShdw blurRad="38100" dist="38100" dir="2700000" algn="tl">
                    <a:srgbClr val="000000">
                      <a:alpha val="43137"/>
                    </a:srgbClr>
                  </a:outerShdw>
                </a:effectLst>
                <a:cs typeface="Calibri" pitchFamily="34" charset="0"/>
              </a:rPr>
              <a:t>repent</a:t>
            </a:r>
            <a:r>
              <a:rPr lang="en-US" altLang="en-US" sz="2800" dirty="0">
                <a:effectLst>
                  <a:outerShdw blurRad="38100" dist="38100" dir="2700000" algn="tl">
                    <a:srgbClr val="000000">
                      <a:alpha val="43137"/>
                    </a:srgbClr>
                  </a:outerShdw>
                </a:effectLst>
                <a:latin typeface="Calibri" panose="020F0502020204030204" pitchFamily="34" charset="0"/>
              </a:rPr>
              <a:t> and do the deeds you did at first; or else I am coming to you and will remove your lampstand out of its place—unless you repent.”</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So What? - Points of Application!</a:t>
            </a:r>
          </a:p>
        </p:txBody>
      </p:sp>
    </p:spTree>
    <p:extLst>
      <p:ext uri="{BB962C8B-B14F-4D97-AF65-F5344CB8AC3E}">
        <p14:creationId xmlns:p14="http://schemas.microsoft.com/office/powerpoint/2010/main" val="36182942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6248400"/>
            <a:ext cx="9144000" cy="449263"/>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vol. 7,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a:t>
            </a:r>
            <a:r>
              <a:rPr lang="en-US" altLang="en-US" sz="1600" dirty="0" err="1">
                <a:solidFill>
                  <a:schemeClr val="tx1"/>
                </a:solidFill>
                <a:effectLst>
                  <a:outerShdw blurRad="38100" dist="38100" dir="2700000" algn="tl">
                    <a:srgbClr val="000000">
                      <a:alpha val="43137"/>
                    </a:srgbClr>
                  </a:outerShdw>
                </a:effectLst>
              </a:rPr>
              <a:t>Kregel</a:t>
            </a:r>
            <a:r>
              <a:rPr lang="en-US" altLang="en-US" sz="1600" dirty="0">
                <a:solidFill>
                  <a:schemeClr val="tx1"/>
                </a:solidFill>
                <a:effectLst>
                  <a:outerShdw blurRad="38100" dist="38100" dir="2700000" algn="tl">
                    <a:srgbClr val="000000">
                      <a:alpha val="43137"/>
                    </a:srgbClr>
                  </a:outerShdw>
                </a:effectLst>
              </a:rPr>
              <a:t> Publications, 1993), 265-66.</a:t>
            </a:r>
          </a:p>
        </p:txBody>
      </p:sp>
      <p:sp>
        <p:nvSpPr>
          <p:cNvPr id="57347" name="Content Placeholder 2"/>
          <p:cNvSpPr>
            <a:spLocks noGrp="1"/>
          </p:cNvSpPr>
          <p:nvPr>
            <p:ph idx="1"/>
          </p:nvPr>
        </p:nvSpPr>
        <p:spPr>
          <a:xfrm>
            <a:off x="3200400" y="381000"/>
            <a:ext cx="5791200" cy="5745163"/>
          </a:xfrm>
        </p:spPr>
        <p:txBody>
          <a:bodyPr/>
          <a:lstStyle/>
          <a:p>
            <a:pPr marL="0" indent="0" algn="just" eaLnBrk="1" hangingPunct="1">
              <a:buFont typeface="Arial" panose="020B0604020202020204" pitchFamily="34" charset="0"/>
              <a:buNone/>
              <a:defRPr/>
            </a:pPr>
            <a:r>
              <a:rPr lang="en-US" altLang="en-US" sz="2800" dirty="0">
                <a:effectLst>
                  <a:outerShdw blurRad="38100" dist="38100" dir="2700000" algn="tl">
                    <a:srgbClr val="000000">
                      <a:alpha val="43137"/>
                    </a:srgbClr>
                  </a:outerShdw>
                </a:effectLst>
              </a:rPr>
              <a:t>[A] serious Arminian error respecting this doctrine occurs when </a:t>
            </a:r>
            <a:r>
              <a:rPr lang="en-US" altLang="en-US" sz="2800" b="1" i="1" u="sng" dirty="0">
                <a:solidFill>
                  <a:srgbClr val="FFFFCC"/>
                </a:solidFill>
                <a:effectLst>
                  <a:outerShdw blurRad="38100" dist="38100" dir="2700000" algn="tl">
                    <a:srgbClr val="000000">
                      <a:alpha val="43137"/>
                    </a:srgbClr>
                  </a:outerShdw>
                </a:effectLst>
              </a:rPr>
              <a:t>repentance</a:t>
            </a:r>
            <a:r>
              <a:rPr lang="en-US" altLang="en-US" sz="2800" dirty="0">
                <a:effectLst>
                  <a:outerShdw blurRad="38100" dist="38100" dir="2700000" algn="tl">
                    <a:srgbClr val="000000">
                      <a:alpha val="43137"/>
                    </a:srgbClr>
                  </a:outerShdw>
                </a:effectLst>
              </a:rPr>
              <a:t> is added to faith or believing as a condition of salvation. It is true that repentance can very well be required as a condition of salvation, but then only because the change of mind which...has been involved when turning from every other confidence to the </a:t>
            </a:r>
            <a:r>
              <a:rPr lang="en-US" altLang="en-US" sz="2800" b="1" i="1" u="sng" dirty="0">
                <a:solidFill>
                  <a:srgbClr val="FFFFCC"/>
                </a:solidFill>
                <a:effectLst>
                  <a:outerShdw blurRad="38100" dist="38100" dir="2700000" algn="tl">
                    <a:srgbClr val="000000">
                      <a:alpha val="43137"/>
                    </a:srgbClr>
                  </a:outerShdw>
                </a:effectLst>
              </a:rPr>
              <a:t>one needful trust</a:t>
            </a:r>
            <a:r>
              <a:rPr lang="en-US" altLang="en-US" sz="2800" dirty="0">
                <a:effectLst>
                  <a:outerShdw blurRad="38100" dist="38100" dir="2700000" algn="tl">
                    <a:srgbClr val="000000">
                      <a:alpha val="43137"/>
                    </a:srgbClr>
                  </a:outerShdw>
                </a:effectLst>
              </a:rPr>
              <a:t> in Christ. Such turning about, of course, cannot be achieved without a change of mind. </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6324600"/>
            <a:ext cx="9144000" cy="373063"/>
          </a:xfrm>
        </p:spPr>
        <p:txBody>
          <a:bodyPr/>
          <a:lstStyle/>
          <a:p>
            <a:pPr algn="ctr" eaLnBrk="1" hangingPunct="1">
              <a:defRPr/>
            </a:pPr>
            <a:r>
              <a:rPr lang="en-US" altLang="en-US" sz="1600" dirty="0">
                <a:solidFill>
                  <a:srgbClr val="FFFFCC"/>
                </a:solidFill>
                <a:effectLst>
                  <a:outerShdw blurRad="38100" dist="38100" dir="2700000" algn="tl">
                    <a:srgbClr val="000000">
                      <a:alpha val="43137"/>
                    </a:srgbClr>
                  </a:outerShdw>
                </a:effectLst>
              </a:rPr>
              <a:t>Lewis Sperry Chafer, vol. 7, </a:t>
            </a:r>
            <a:r>
              <a:rPr lang="en-US" altLang="en-US" sz="1600" i="1" dirty="0">
                <a:solidFill>
                  <a:srgbClr val="FFFFCC"/>
                </a:solidFill>
                <a:effectLst>
                  <a:outerShdw blurRad="38100" dist="38100" dir="2700000" algn="tl">
                    <a:srgbClr val="000000">
                      <a:alpha val="43137"/>
                    </a:srgbClr>
                  </a:outerShdw>
                </a:effectLst>
              </a:rPr>
              <a:t>Systematic Theology</a:t>
            </a:r>
            <a:r>
              <a:rPr lang="en-US" altLang="en-US" sz="1600" dirty="0">
                <a:solidFill>
                  <a:srgbClr val="FFFFCC"/>
                </a:solidFill>
                <a:effectLst>
                  <a:outerShdw blurRad="38100" dist="38100" dir="2700000" algn="tl">
                    <a:srgbClr val="000000">
                      <a:alpha val="43137"/>
                    </a:srgbClr>
                  </a:outerShdw>
                </a:effectLst>
              </a:rPr>
              <a:t> (Grand Rapids, MI: </a:t>
            </a:r>
            <a:r>
              <a:rPr lang="en-US" altLang="en-US" sz="1600" dirty="0" err="1">
                <a:solidFill>
                  <a:srgbClr val="FFFFCC"/>
                </a:solidFill>
                <a:effectLst>
                  <a:outerShdw blurRad="38100" dist="38100" dir="2700000" algn="tl">
                    <a:srgbClr val="000000">
                      <a:alpha val="43137"/>
                    </a:srgbClr>
                  </a:outerShdw>
                </a:effectLst>
              </a:rPr>
              <a:t>Kregel</a:t>
            </a:r>
            <a:r>
              <a:rPr lang="en-US" altLang="en-US" sz="1600" dirty="0">
                <a:solidFill>
                  <a:srgbClr val="FFFFCC"/>
                </a:solidFill>
                <a:effectLst>
                  <a:outerShdw blurRad="38100" dist="38100" dir="2700000" algn="tl">
                    <a:srgbClr val="000000">
                      <a:alpha val="43137"/>
                    </a:srgbClr>
                  </a:outerShdw>
                </a:effectLst>
              </a:rPr>
              <a:t> Publications, 1993), 265-66.</a:t>
            </a:r>
          </a:p>
        </p:txBody>
      </p:sp>
      <p:pic>
        <p:nvPicPr>
          <p:cNvPr id="4" name="Picture 2" descr="http://t1.gstatic.com/images?q=tbn:ANd9GcQxv3vyi4YqgamHAJTIgWkNJkLqWWIuAG2pkecTpX67vjz6XE96Kw"/>
          <p:cNvPicPr>
            <a:picLocks noChangeAspect="1" noChangeArrowheads="1"/>
          </p:cNvPicPr>
          <p:nvPr/>
        </p:nvPicPr>
        <p:blipFill>
          <a:blip r:embed="rId2" cstate="print">
            <a:extLst/>
          </a:blip>
          <a:srcRect/>
          <a:stretch>
            <a:fillRect/>
          </a:stretch>
        </p:blipFill>
        <p:spPr bwMode="auto">
          <a:xfrm>
            <a:off x="228600" y="533400"/>
            <a:ext cx="2703121" cy="3810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Content Placeholder 1"/>
          <p:cNvSpPr>
            <a:spLocks noGrp="1"/>
          </p:cNvSpPr>
          <p:nvPr>
            <p:ph idx="1"/>
          </p:nvPr>
        </p:nvSpPr>
        <p:spPr>
          <a:xfrm>
            <a:off x="3200400" y="381000"/>
            <a:ext cx="5715000" cy="4876800"/>
          </a:xfrm>
        </p:spPr>
        <p:txBody>
          <a:bodyPr/>
          <a:lstStyle/>
          <a:p>
            <a:pPr marL="0" indent="0" algn="just" eaLnBrk="1" hangingPunct="1">
              <a:buFont typeface="Arial" panose="020B0604020202020204" pitchFamily="34" charset="0"/>
              <a:buNone/>
              <a:defRPr/>
            </a:pPr>
            <a:r>
              <a:rPr lang="en-US" altLang="en-US" sz="2800" dirty="0">
                <a:solidFill>
                  <a:prstClr val="white"/>
                </a:solidFill>
                <a:effectLst>
                  <a:outerShdw blurRad="38100" dist="38100" dir="2700000" algn="tl">
                    <a:srgbClr val="000000">
                      <a:alpha val="43137"/>
                    </a:srgbClr>
                  </a:outerShdw>
                </a:effectLst>
              </a:rPr>
              <a:t>This vital newness of mind is a part of believing, after all, and therefore it may be and is used as a </a:t>
            </a:r>
            <a:r>
              <a:rPr lang="en-US" altLang="en-US" sz="2800" b="1" i="1" u="sng" dirty="0">
                <a:solidFill>
                  <a:srgbClr val="FFFFCC"/>
                </a:solidFill>
                <a:effectLst>
                  <a:outerShdw blurRad="38100" dist="38100" dir="2700000" algn="tl">
                    <a:srgbClr val="000000">
                      <a:alpha val="43137"/>
                    </a:srgbClr>
                  </a:outerShdw>
                </a:effectLst>
              </a:rPr>
              <a:t>synonym for believing</a:t>
            </a:r>
            <a:r>
              <a:rPr lang="en-US" altLang="en-US" sz="2800" dirty="0">
                <a:solidFill>
                  <a:prstClr val="white"/>
                </a:solidFill>
                <a:effectLst>
                  <a:outerShdw blurRad="38100" dist="38100" dir="2700000" algn="tl">
                    <a:srgbClr val="000000">
                      <a:alpha val="43137"/>
                    </a:srgbClr>
                  </a:outerShdw>
                </a:effectLst>
              </a:rPr>
              <a:t> at times (cf. Acts 17:30; 20:21; 26:20; Rom. 2:4; 2Tim. 2:25; 2 Pet. 3:9). </a:t>
            </a:r>
            <a:r>
              <a:rPr lang="en-US" altLang="en-US" sz="2800" b="1" i="1" u="sng" dirty="0">
                <a:solidFill>
                  <a:srgbClr val="FFFFCC"/>
                </a:solidFill>
                <a:effectLst>
                  <a:outerShdw blurRad="38100" dist="38100" dir="2700000" algn="tl">
                    <a:srgbClr val="000000">
                      <a:alpha val="43137"/>
                    </a:srgbClr>
                  </a:outerShdw>
                </a:effectLst>
              </a:rPr>
              <a:t>Repentance</a:t>
            </a:r>
            <a:r>
              <a:rPr lang="en-US" altLang="en-US" sz="2800" dirty="0">
                <a:solidFill>
                  <a:prstClr val="white"/>
                </a:solidFill>
                <a:effectLst>
                  <a:outerShdw blurRad="38100" dist="38100" dir="2700000" algn="tl">
                    <a:srgbClr val="000000">
                      <a:alpha val="43137"/>
                    </a:srgbClr>
                  </a:outerShdw>
                </a:effectLst>
              </a:rPr>
              <a:t> nevertheless cannot be added to believing as a condition of salvation, because upwards of 150 passages of Scripture condition salvation upon believing only (cf. John 3:16; Acts 16:31).</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066800"/>
            <a:ext cx="6096001"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066800"/>
            <a:ext cx="6048375" cy="3810000"/>
          </a:xfrm>
        </p:spPr>
        <p:txBody>
          <a:bodyPr/>
          <a:lstStyle/>
          <a:p>
            <a:pPr marL="0" indent="0" algn="ctr">
              <a:spcBef>
                <a:spcPts val="0"/>
              </a:spcBef>
              <a:spcAft>
                <a:spcPts val="1200"/>
              </a:spcAft>
              <a:buNone/>
              <a:defRPr/>
            </a:pPr>
            <a:r>
              <a:rPr lang="en-US" dirty="0">
                <a:solidFill>
                  <a:schemeClr val="tx2"/>
                </a:solidFill>
                <a:effectLst>
                  <a:outerShdw blurRad="38100" dist="38100" dir="2700000" algn="tl">
                    <a:srgbClr val="000000">
                      <a:alpha val="43137"/>
                    </a:srgbClr>
                  </a:outerShdw>
                </a:effectLst>
                <a:ea typeface="+mj-ea"/>
                <a:cs typeface="+mj-cs"/>
              </a:rPr>
              <a:t>Rev 2:5</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“Therefore </a:t>
            </a:r>
            <a:r>
              <a:rPr lang="en-US" altLang="en-US" sz="2800" dirty="0">
                <a:effectLst>
                  <a:outerShdw blurRad="38100" dist="38100" dir="2700000" algn="tl">
                    <a:srgbClr val="000000">
                      <a:alpha val="43137"/>
                    </a:srgbClr>
                  </a:outerShdw>
                </a:effectLst>
              </a:rPr>
              <a:t>remember from where you have fallen</a:t>
            </a:r>
            <a:r>
              <a:rPr lang="en-US" altLang="en-US" sz="2800" dirty="0">
                <a:effectLst>
                  <a:outerShdw blurRad="38100" dist="38100" dir="2700000" algn="tl">
                    <a:srgbClr val="000000">
                      <a:alpha val="43137"/>
                    </a:srgbClr>
                  </a:outerShdw>
                </a:effectLst>
                <a:cs typeface="Calibri" pitchFamily="34" charset="0"/>
              </a:rPr>
              <a:t>, and </a:t>
            </a:r>
            <a:r>
              <a:rPr lang="en-US" altLang="en-US" sz="2800" dirty="0">
                <a:effectLst>
                  <a:outerShdw blurRad="38100" dist="38100" dir="2700000" algn="tl">
                    <a:srgbClr val="000000">
                      <a:alpha val="43137"/>
                    </a:srgbClr>
                  </a:outerShdw>
                </a:effectLst>
              </a:rPr>
              <a:t>repent</a:t>
            </a:r>
            <a:r>
              <a:rPr lang="en-US" altLang="en-US" sz="2800" dirty="0">
                <a:effectLst>
                  <a:outerShdw blurRad="38100" dist="38100" dir="2700000" algn="tl">
                    <a:srgbClr val="000000">
                      <a:alpha val="43137"/>
                    </a:srgbClr>
                  </a:outerShdw>
                </a:effectLst>
                <a:latin typeface="Calibri" panose="020F0502020204030204" pitchFamily="34" charset="0"/>
              </a:rPr>
              <a:t> and </a:t>
            </a:r>
            <a:r>
              <a:rPr lang="en-US" altLang="en-US" sz="2800" b="1" u="sng" dirty="0">
                <a:solidFill>
                  <a:srgbClr val="FFFFCC"/>
                </a:solidFill>
                <a:effectLst>
                  <a:outerShdw blurRad="38100" dist="38100" dir="2700000" algn="tl">
                    <a:srgbClr val="000000">
                      <a:alpha val="43137"/>
                    </a:srgbClr>
                  </a:outerShdw>
                </a:effectLst>
                <a:cs typeface="Calibri" pitchFamily="34" charset="0"/>
              </a:rPr>
              <a:t>do the deeds you did at first</a:t>
            </a:r>
            <a:r>
              <a:rPr lang="en-US" altLang="en-US" sz="2800" dirty="0">
                <a:effectLst>
                  <a:outerShdw blurRad="38100" dist="38100" dir="2700000" algn="tl">
                    <a:srgbClr val="000000">
                      <a:alpha val="43137"/>
                    </a:srgbClr>
                  </a:outerShdw>
                </a:effectLst>
                <a:latin typeface="Calibri" panose="020F0502020204030204" pitchFamily="34" charset="0"/>
              </a:rPr>
              <a:t>; or else I am coming to you and will remove your lampstand out of its place—unless you repent.”</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57950" y="1752600"/>
            <a:ext cx="2457450" cy="27432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So What? - Points of Application!</a:t>
            </a:r>
          </a:p>
        </p:txBody>
      </p:sp>
    </p:spTree>
    <p:extLst>
      <p:ext uri="{BB962C8B-B14F-4D97-AF65-F5344CB8AC3E}">
        <p14:creationId xmlns:p14="http://schemas.microsoft.com/office/powerpoint/2010/main" val="283393976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Destination (1a)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Description of Christ (1b)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Commendation (2-3, 6)</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Rebuke (4)</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change (5a)</a:t>
            </a:r>
          </a:p>
          <a:p>
            <a:pPr marL="461963" indent="-461963"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Consequence (5b)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listen (7a)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3" name="Picture 2">
            <a:extLst>
              <a:ext uri="{FF2B5EF4-FFF2-40B4-BE49-F238E27FC236}">
                <a16:creationId xmlns:a16="http://schemas.microsoft.com/office/drawing/2014/main" id="{7A023DD7-3DB0-4DB8-A857-308D13163A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2895600"/>
            <a:ext cx="3352800" cy="1885950"/>
          </a:xfrm>
          <a:prstGeom prst="rect">
            <a:avLst/>
          </a:prstGeom>
        </p:spPr>
      </p:pic>
    </p:spTree>
    <p:extLst>
      <p:ext uri="{BB962C8B-B14F-4D97-AF65-F5344CB8AC3E}">
        <p14:creationId xmlns:p14="http://schemas.microsoft.com/office/powerpoint/2010/main" val="40293647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8382737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Destination (1a)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Description of Christ (1b)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Commendation (2-3, 6)</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Rebuke (4)</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change (5a)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Consequence (5b)</a:t>
            </a:r>
          </a:p>
          <a:p>
            <a:pPr marL="461963" indent="-461963"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Exhortation to listen (7a)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Promise to overcomers (7b</a:t>
            </a:r>
            <a:r>
              <a:rPr lang="en-US" dirty="0">
                <a:effectLst>
                  <a:outerShdw blurRad="38100" dist="38100" dir="2700000" algn="tl">
                    <a:srgbClr val="000000">
                      <a:alpha val="43137"/>
                    </a:srgbClr>
                  </a:outerShdw>
                </a:effectLst>
                <a:cs typeface="Times New Roman" pitchFamily="18" charset="0"/>
              </a:rPr>
              <a:t>)</a:t>
            </a:r>
          </a:p>
        </p:txBody>
      </p:sp>
      <p:pic>
        <p:nvPicPr>
          <p:cNvPr id="3" name="Picture 2">
            <a:extLst>
              <a:ext uri="{FF2B5EF4-FFF2-40B4-BE49-F238E27FC236}">
                <a16:creationId xmlns:a16="http://schemas.microsoft.com/office/drawing/2014/main" id="{7A023DD7-3DB0-4DB8-A857-308D13163A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2895600"/>
            <a:ext cx="3352800" cy="1885950"/>
          </a:xfrm>
          <a:prstGeom prst="rect">
            <a:avLst/>
          </a:prstGeom>
        </p:spPr>
      </p:pic>
    </p:spTree>
    <p:extLst>
      <p:ext uri="{BB962C8B-B14F-4D97-AF65-F5344CB8AC3E}">
        <p14:creationId xmlns:p14="http://schemas.microsoft.com/office/powerpoint/2010/main" val="350438306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6:4-7</a:t>
            </a:r>
          </a:p>
          <a:p>
            <a:pPr algn="just"/>
            <a:r>
              <a:rPr lang="en-US" sz="3600" baseline="30000" dirty="0">
                <a:effectLst>
                  <a:outerShdw blurRad="38100" dist="38100" dir="2700000" algn="tl">
                    <a:srgbClr val="000000">
                      <a:alpha val="43137"/>
                    </a:srgbClr>
                  </a:outerShdw>
                </a:effectLst>
                <a:latin typeface="Calibri" panose="020F0502020204030204" pitchFamily="34" charset="0"/>
              </a:rPr>
              <a:t>4 </a:t>
            </a:r>
            <a:r>
              <a:rPr lang="en-US" sz="3600" dirty="0">
                <a:effectLst>
                  <a:outerShdw blurRad="38100" dist="38100" dir="2700000" algn="tl">
                    <a:srgbClr val="000000">
                      <a:alpha val="43137"/>
                    </a:srgbClr>
                  </a:outerShdw>
                </a:effectLst>
                <a:latin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Hear, O Israel</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is our God, 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is one!...</a:t>
            </a:r>
            <a:r>
              <a:rPr lang="en-US" sz="3600" baseline="30000" dirty="0">
                <a:effectLst>
                  <a:outerShdw blurRad="38100" dist="38100" dir="2700000" algn="tl">
                    <a:srgbClr val="000000">
                      <a:alpha val="43137"/>
                    </a:srgbClr>
                  </a:outerShdw>
                </a:effectLst>
                <a:latin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rPr>
              <a:t>These words, which I am commanding you today, shall be on your heart. </a:t>
            </a:r>
            <a:r>
              <a:rPr lang="en-US" sz="3600" baseline="30000" dirty="0">
                <a:effectLst>
                  <a:outerShdw blurRad="38100" dist="38100" dir="2700000" algn="tl">
                    <a:srgbClr val="000000">
                      <a:alpha val="43137"/>
                    </a:srgbClr>
                  </a:outerShdw>
                </a:effectLst>
                <a:latin typeface="Calibri" panose="020F0502020204030204" pitchFamily="34" charset="0"/>
              </a:rPr>
              <a:t>7</a:t>
            </a:r>
            <a:r>
              <a:rPr lang="en-US" sz="3600" b="1" baseline="30000"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You shall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teach</a:t>
            </a:r>
            <a:r>
              <a:rPr lang="en-US" sz="3600" dirty="0">
                <a:effectLst>
                  <a:outerShdw blurRad="38100" dist="38100" dir="2700000" algn="tl">
                    <a:srgbClr val="000000">
                      <a:alpha val="43137"/>
                    </a:srgbClr>
                  </a:outerShdw>
                </a:effectLst>
                <a:latin typeface="Calibri" panose="020F0502020204030204" pitchFamily="34" charset="0"/>
              </a:rPr>
              <a:t> them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diligently</a:t>
            </a:r>
            <a:r>
              <a:rPr lang="en-US" sz="3600" dirty="0">
                <a:effectLst>
                  <a:outerShdw blurRad="38100" dist="38100" dir="2700000" algn="tl">
                    <a:srgbClr val="000000">
                      <a:alpha val="43137"/>
                    </a:srgbClr>
                  </a:outerShdw>
                </a:effectLst>
                <a:latin typeface="Calibri" panose="020F0502020204030204" pitchFamily="34" charset="0"/>
              </a:rPr>
              <a:t> to your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sons</a:t>
            </a:r>
            <a:r>
              <a:rPr lang="en-US" sz="3600" dirty="0">
                <a:effectLst>
                  <a:outerShdw blurRad="38100" dist="38100" dir="2700000" algn="tl">
                    <a:srgbClr val="000000">
                      <a:alpha val="43137"/>
                    </a:srgbClr>
                  </a:outerShdw>
                </a:effectLst>
                <a:latin typeface="Calibri" panose="020F0502020204030204" pitchFamily="34" charset="0"/>
              </a:rPr>
              <a:t> and shall talk of them when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sit</a:t>
            </a:r>
            <a:r>
              <a:rPr lang="en-US" sz="3600" dirty="0">
                <a:effectLst>
                  <a:outerShdw blurRad="38100" dist="38100" dir="2700000" algn="tl">
                    <a:srgbClr val="000000">
                      <a:alpha val="43137"/>
                    </a:srgbClr>
                  </a:outerShdw>
                </a:effectLst>
                <a:latin typeface="Calibri" panose="020F0502020204030204" pitchFamily="34" charset="0"/>
              </a:rPr>
              <a:t> in your house and when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walk</a:t>
            </a:r>
            <a:r>
              <a:rPr lang="en-US" sz="3600" dirty="0">
                <a:effectLst>
                  <a:outerShdw blurRad="38100" dist="38100" dir="2700000" algn="tl">
                    <a:srgbClr val="000000">
                      <a:alpha val="43137"/>
                    </a:srgbClr>
                  </a:outerShdw>
                </a:effectLst>
                <a:latin typeface="Calibri" panose="020F0502020204030204" pitchFamily="34" charset="0"/>
              </a:rPr>
              <a:t> by the way and when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lie</a:t>
            </a:r>
            <a:r>
              <a:rPr lang="en-US" sz="3600" dirty="0">
                <a:effectLst>
                  <a:outerShdw blurRad="38100" dist="38100" dir="2700000" algn="tl">
                    <a:srgbClr val="000000">
                      <a:alpha val="43137"/>
                    </a:srgbClr>
                  </a:outerShdw>
                </a:effectLst>
                <a:latin typeface="Calibri" panose="020F0502020204030204" pitchFamily="34" charset="0"/>
              </a:rPr>
              <a:t> down and when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rise</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30042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Ephesus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2:1-7</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5410200" cy="5334000"/>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Destination (1a)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Description of Christ (1b)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Commendation (2-3, 6)</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Rebuke (4)</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change (5a)</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Consequence (5b)</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Exhortation to listen (7a)</a:t>
            </a:r>
          </a:p>
          <a:p>
            <a:pPr marL="461963" indent="-461963"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Promise to overcomers (7b)</a:t>
            </a:r>
          </a:p>
        </p:txBody>
      </p:sp>
      <p:pic>
        <p:nvPicPr>
          <p:cNvPr id="3" name="Picture 2">
            <a:extLst>
              <a:ext uri="{FF2B5EF4-FFF2-40B4-BE49-F238E27FC236}">
                <a16:creationId xmlns:a16="http://schemas.microsoft.com/office/drawing/2014/main" id="{7A023DD7-3DB0-4DB8-A857-308D13163A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2895600"/>
            <a:ext cx="3352800" cy="1885950"/>
          </a:xfrm>
          <a:prstGeom prst="rect">
            <a:avLst/>
          </a:prstGeom>
        </p:spPr>
      </p:pic>
    </p:spTree>
    <p:extLst>
      <p:ext uri="{BB962C8B-B14F-4D97-AF65-F5344CB8AC3E}">
        <p14:creationId xmlns:p14="http://schemas.microsoft.com/office/powerpoint/2010/main" val="128389936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2195390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14469945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333500" y="228600"/>
            <a:ext cx="6477000" cy="12192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The Things Which You Have Seen </a:t>
            </a:r>
            <a:br>
              <a:rPr lang="en-US" sz="3600" kern="1200" dirty="0">
                <a:effectLst>
                  <a:outerShdw blurRad="38100" dist="38100" dir="2700000" algn="tl">
                    <a:srgbClr val="000000">
                      <a:alpha val="43137"/>
                    </a:srgbClr>
                  </a:outerShdw>
                </a:effectLst>
                <a:cs typeface="Calibri" panose="020F0502020204030204" pitchFamily="34" charset="0"/>
              </a:rPr>
            </a:br>
            <a:r>
              <a:rPr lang="en-US" sz="3200" kern="1200" dirty="0">
                <a:effectLst>
                  <a:outerShdw blurRad="38100" dist="38100" dir="2700000" algn="tl">
                    <a:srgbClr val="000000">
                      <a:alpha val="43137"/>
                    </a:srgbClr>
                  </a:outerShdw>
                </a:effectLst>
                <a:cs typeface="Calibri" panose="020F0502020204030204" pitchFamily="34" charset="0"/>
              </a:rPr>
              <a:t>(Rev. 1:9-20)</a:t>
            </a:r>
            <a:endParaRPr lang="en-US" sz="36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382000" cy="2667000"/>
          </a:xfrm>
        </p:spPr>
        <p:txBody>
          <a:bodyPr/>
          <a:lstStyle/>
          <a:p>
            <a:pPr marL="687388" indent="-687388"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Circumstances of the vision (1:9-11)</a:t>
            </a:r>
          </a:p>
          <a:p>
            <a:pPr marL="687388" indent="-687388"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Content of the vision (1:12-16)</a:t>
            </a:r>
          </a:p>
          <a:p>
            <a:pPr marL="687388" indent="-687388"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Communication from Christ to John (1:17-20)</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67531" y="4167187"/>
            <a:ext cx="2408938" cy="2486025"/>
          </a:xfrm>
          <a:prstGeom prst="rect">
            <a:avLst/>
          </a:prstGeom>
        </p:spPr>
      </p:pic>
    </p:spTree>
    <p:extLst>
      <p:ext uri="{BB962C8B-B14F-4D97-AF65-F5344CB8AC3E}">
        <p14:creationId xmlns:p14="http://schemas.microsoft.com/office/powerpoint/2010/main" val="21857259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22001453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343025" y="1155414"/>
            <a:ext cx="645795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176394109"/>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14193</TotalTime>
  <Words>1514</Words>
  <Application>Microsoft Office PowerPoint</Application>
  <PresentationFormat>On-screen Show (4:3)</PresentationFormat>
  <Paragraphs>323</Paragraphs>
  <Slides>45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The Things Which You Have Seen  (Rev. 1:9-20)</vt:lpstr>
      <vt:lpstr>PowerPoint Presentation</vt:lpstr>
      <vt:lpstr>Revelation 1:19</vt:lpstr>
      <vt:lpstr>PowerPoint Presentation</vt:lpstr>
      <vt:lpstr>PowerPoint Presentation</vt:lpstr>
      <vt:lpstr>Pattern of the Letters in Revelation 2–3</vt:lpstr>
      <vt:lpstr>PowerPoint Presentation</vt:lpstr>
      <vt:lpstr>PowerPoint Presentation</vt:lpstr>
      <vt:lpstr>Historico-Prophetic View Problems</vt:lpstr>
      <vt:lpstr>PowerPoint Presentation</vt:lpstr>
      <vt:lpstr>Ephesus  Revelation 2:1-7</vt:lpstr>
      <vt:lpstr>Ephesus  Revelation 2:1-7</vt:lpstr>
      <vt:lpstr>PowerPoint Presentation</vt:lpstr>
      <vt:lpstr>PowerPoint Presentation</vt:lpstr>
      <vt:lpstr>Ephesus  Revelation 2:1-7</vt:lpstr>
      <vt:lpstr>Two Rules of Interpretation</vt:lpstr>
      <vt:lpstr>PowerPoint Presentation</vt:lpstr>
      <vt:lpstr>Ephesus  Revelation 2:1-7</vt:lpstr>
      <vt:lpstr>What Christ Commends in Ephesus  (Rev. 2:2-3, 6)</vt:lpstr>
      <vt:lpstr>What Christ Commends in Ephesus  (Rev. 2:2-3, 6)</vt:lpstr>
      <vt:lpstr>What Christ Commends in Ephesus  (Rev. 2:2-3, 6)</vt:lpstr>
      <vt:lpstr>What Christ Commends in Ephesus  (Rev. 2:2-3, 6)</vt:lpstr>
      <vt:lpstr>What Christ Commends in Ephesus  (Rev. 2:2-3, 6)</vt:lpstr>
      <vt:lpstr>PowerPoint Presentation</vt:lpstr>
      <vt:lpstr>Ephesus  Revelation 2:1-7</vt:lpstr>
      <vt:lpstr>Ephesus  Revelation 2:1-7</vt:lpstr>
      <vt:lpstr>PowerPoint Presentation</vt:lpstr>
      <vt:lpstr>PowerPoint Presentation</vt:lpstr>
      <vt:lpstr>PowerPoint Presentation</vt:lpstr>
      <vt:lpstr>Lewis Sperry Chafer, vol. 7, Systematic Theology (Grand Rapids, MI: Kregel Publications, 1993), 265-66.</vt:lpstr>
      <vt:lpstr>Lewis Sperry Chafer, vol. 7, Systematic Theology (Grand Rapids, MI: Kregel Publications, 1993), 265-66.</vt:lpstr>
      <vt:lpstr>PowerPoint Presentation</vt:lpstr>
      <vt:lpstr>Ephesus  Revelation 2:1-7</vt:lpstr>
      <vt:lpstr>Ephesus  Revelation 2:1-7</vt:lpstr>
      <vt:lpstr>PowerPoint Presentation</vt:lpstr>
      <vt:lpstr>Ephesus  Revelation 2:1-7</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 Revelation 2v1-7</dc:title>
  <dc:subject>Revelation</dc:subject>
  <dc:creator>A. Woods</dc:creator>
  <dc:description>Modified by Jim McGowan</dc:description>
  <cp:lastModifiedBy>Jim McGowan</cp:lastModifiedBy>
  <cp:revision>1505</cp:revision>
  <cp:lastPrinted>2016-09-13T15:21:19Z</cp:lastPrinted>
  <dcterms:created xsi:type="dcterms:W3CDTF">2009-03-17T12:21:13Z</dcterms:created>
  <dcterms:modified xsi:type="dcterms:W3CDTF">2018-07-08T13:21:13Z</dcterms:modified>
</cp:coreProperties>
</file>