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2"/>
  </p:notesMasterIdLst>
  <p:handoutMasterIdLst>
    <p:handoutMasterId r:id="rId123"/>
  </p:handoutMasterIdLst>
  <p:sldIdLst>
    <p:sldId id="256" r:id="rId2"/>
    <p:sldId id="372" r:id="rId3"/>
    <p:sldId id="990" r:id="rId4"/>
    <p:sldId id="3889" r:id="rId5"/>
    <p:sldId id="3862" r:id="rId6"/>
    <p:sldId id="4206" r:id="rId7"/>
    <p:sldId id="4207" r:id="rId8"/>
    <p:sldId id="4208" r:id="rId9"/>
    <p:sldId id="3891" r:id="rId10"/>
    <p:sldId id="3919" r:id="rId11"/>
    <p:sldId id="3890" r:id="rId12"/>
    <p:sldId id="4238" r:id="rId13"/>
    <p:sldId id="4210" r:id="rId14"/>
    <p:sldId id="308" r:id="rId15"/>
    <p:sldId id="3923" r:id="rId16"/>
    <p:sldId id="3924" r:id="rId17"/>
    <p:sldId id="4239" r:id="rId18"/>
    <p:sldId id="3830" r:id="rId19"/>
    <p:sldId id="3925" r:id="rId20"/>
    <p:sldId id="4240" r:id="rId21"/>
    <p:sldId id="3902" r:id="rId22"/>
    <p:sldId id="3938" r:id="rId23"/>
    <p:sldId id="4225" r:id="rId24"/>
    <p:sldId id="4226" r:id="rId25"/>
    <p:sldId id="4227" r:id="rId26"/>
    <p:sldId id="4301" r:id="rId27"/>
    <p:sldId id="4235" r:id="rId28"/>
    <p:sldId id="4234" r:id="rId29"/>
    <p:sldId id="4414" r:id="rId30"/>
    <p:sldId id="4236" r:id="rId31"/>
    <p:sldId id="4302" r:id="rId32"/>
    <p:sldId id="4263" r:id="rId33"/>
    <p:sldId id="4379" r:id="rId34"/>
    <p:sldId id="4264" r:id="rId35"/>
    <p:sldId id="4415" r:id="rId36"/>
    <p:sldId id="4381" r:id="rId37"/>
    <p:sldId id="4416" r:id="rId38"/>
    <p:sldId id="4417" r:id="rId39"/>
    <p:sldId id="4384" r:id="rId40"/>
    <p:sldId id="4383" r:id="rId41"/>
    <p:sldId id="4418" r:id="rId42"/>
    <p:sldId id="4388" r:id="rId43"/>
    <p:sldId id="4389" r:id="rId44"/>
    <p:sldId id="4419" r:id="rId45"/>
    <p:sldId id="4391" r:id="rId46"/>
    <p:sldId id="4298" r:id="rId47"/>
    <p:sldId id="4299" r:id="rId48"/>
    <p:sldId id="325" r:id="rId49"/>
    <p:sldId id="4303" r:id="rId50"/>
    <p:sldId id="4265" r:id="rId51"/>
    <p:sldId id="4392" r:id="rId52"/>
    <p:sldId id="4266" r:id="rId53"/>
    <p:sldId id="4393" r:id="rId54"/>
    <p:sldId id="4396" r:id="rId55"/>
    <p:sldId id="4421" r:id="rId56"/>
    <p:sldId id="304" r:id="rId57"/>
    <p:sldId id="4304" r:id="rId58"/>
    <p:sldId id="4422" r:id="rId59"/>
    <p:sldId id="4423" r:id="rId60"/>
    <p:sldId id="4267" r:id="rId61"/>
    <p:sldId id="4399" r:id="rId62"/>
    <p:sldId id="4397" r:id="rId63"/>
    <p:sldId id="4398" r:id="rId64"/>
    <p:sldId id="4400" r:id="rId65"/>
    <p:sldId id="821" r:id="rId66"/>
    <p:sldId id="4365" r:id="rId67"/>
    <p:sldId id="4269" r:id="rId68"/>
    <p:sldId id="4270" r:id="rId69"/>
    <p:sldId id="4424" r:id="rId70"/>
    <p:sldId id="4401" r:id="rId71"/>
    <p:sldId id="4425" r:id="rId72"/>
    <p:sldId id="4402" r:id="rId73"/>
    <p:sldId id="4403" r:id="rId74"/>
    <p:sldId id="4426" r:id="rId75"/>
    <p:sldId id="1727" r:id="rId76"/>
    <p:sldId id="1702" r:id="rId77"/>
    <p:sldId id="4366" r:id="rId78"/>
    <p:sldId id="4367" r:id="rId79"/>
    <p:sldId id="4271" r:id="rId80"/>
    <p:sldId id="4272" r:id="rId81"/>
    <p:sldId id="4273" r:id="rId82"/>
    <p:sldId id="4274" r:id="rId83"/>
    <p:sldId id="4275" r:id="rId84"/>
    <p:sldId id="4276" r:id="rId85"/>
    <p:sldId id="4407" r:id="rId86"/>
    <p:sldId id="4408" r:id="rId87"/>
    <p:sldId id="4409" r:id="rId88"/>
    <p:sldId id="4287" r:id="rId89"/>
    <p:sldId id="4286" r:id="rId90"/>
    <p:sldId id="4368" r:id="rId91"/>
    <p:sldId id="4369" r:id="rId92"/>
    <p:sldId id="4370" r:id="rId93"/>
    <p:sldId id="4371" r:id="rId94"/>
    <p:sldId id="4278" r:id="rId95"/>
    <p:sldId id="4289" r:id="rId96"/>
    <p:sldId id="4290" r:id="rId97"/>
    <p:sldId id="4427" r:id="rId98"/>
    <p:sldId id="4277" r:id="rId99"/>
    <p:sldId id="4281" r:id="rId100"/>
    <p:sldId id="4279" r:id="rId101"/>
    <p:sldId id="4280" r:id="rId102"/>
    <p:sldId id="4410" r:id="rId103"/>
    <p:sldId id="4428" r:id="rId104"/>
    <p:sldId id="4288" r:id="rId105"/>
    <p:sldId id="4429" r:id="rId106"/>
    <p:sldId id="4430" r:id="rId107"/>
    <p:sldId id="4431" r:id="rId108"/>
    <p:sldId id="4412" r:id="rId109"/>
    <p:sldId id="4282" r:id="rId110"/>
    <p:sldId id="4433" r:id="rId111"/>
    <p:sldId id="4413" r:id="rId112"/>
    <p:sldId id="4432" r:id="rId113"/>
    <p:sldId id="4292" r:id="rId114"/>
    <p:sldId id="4293" r:id="rId115"/>
    <p:sldId id="4295" r:id="rId116"/>
    <p:sldId id="4294" r:id="rId117"/>
    <p:sldId id="4080" r:id="rId118"/>
    <p:sldId id="4296" r:id="rId119"/>
    <p:sldId id="4377" r:id="rId120"/>
    <p:sldId id="4378" r:id="rId12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CC"/>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p:scale>
          <a:sx n="100" d="100"/>
          <a:sy n="100" d="100"/>
        </p:scale>
        <p:origin x="203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7/1/2018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7/1/2018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56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27074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7/1/2018</a:t>
            </a:r>
            <a:endParaRPr lang="en-US" dirty="0"/>
          </a:p>
        </p:txBody>
      </p:sp>
    </p:spTree>
    <p:extLst>
      <p:ext uri="{BB962C8B-B14F-4D97-AF65-F5344CB8AC3E}">
        <p14:creationId xmlns:p14="http://schemas.microsoft.com/office/powerpoint/2010/main" val="86899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28</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42324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mirror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esoptron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dimly, but 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face to face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prosōpon pros prosōpon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now I know in part, but then I will know fully just as I also have been fully known.”</a:t>
            </a:r>
          </a:p>
        </p:txBody>
      </p:sp>
    </p:spTree>
    <p:extLst>
      <p:ext uri="{BB962C8B-B14F-4D97-AF65-F5344CB8AC3E}">
        <p14:creationId xmlns:p14="http://schemas.microsoft.com/office/powerpoint/2010/main" val="10428143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1:22-23</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rPr>
              <a:t>22</a:t>
            </a:r>
            <a:r>
              <a:rPr lang="en-US" sz="3400" b="1" baseline="30000" dirty="0">
                <a:latin typeface="Calibri" panose="020F0502020204030204" pitchFamily="34" charset="0"/>
              </a:rPr>
              <a:t> </a:t>
            </a:r>
            <a:r>
              <a:rPr lang="en-US" sz="3400" dirty="0">
                <a:latin typeface="Calibri" panose="020F0502020204030204" pitchFamily="34" charset="0"/>
              </a:rPr>
              <a:t>But prove yourselves doers of </a:t>
            </a:r>
            <a:r>
              <a:rPr lang="en-US" sz="3400" b="1" i="1" u="sng" dirty="0">
                <a:solidFill>
                  <a:srgbClr val="FFFFCC"/>
                </a:solidFill>
                <a:latin typeface="Calibri" panose="020F0502020204030204" pitchFamily="34" charset="0"/>
              </a:rPr>
              <a:t>the word</a:t>
            </a:r>
            <a:r>
              <a:rPr lang="en-US" sz="3400" dirty="0">
                <a:latin typeface="Calibri" panose="020F0502020204030204" pitchFamily="34" charset="0"/>
              </a:rPr>
              <a:t>, and not merely hearers who delude themselves. </a:t>
            </a:r>
            <a:r>
              <a:rPr lang="en-US" sz="3400" baseline="30000" dirty="0">
                <a:latin typeface="Calibri" panose="020F0502020204030204" pitchFamily="34" charset="0"/>
              </a:rPr>
              <a:t>23</a:t>
            </a:r>
            <a:r>
              <a:rPr lang="en-US" sz="3400" b="1" baseline="30000" dirty="0">
                <a:latin typeface="Calibri" panose="020F0502020204030204" pitchFamily="34" charset="0"/>
              </a:rPr>
              <a:t> </a:t>
            </a:r>
            <a:r>
              <a:rPr lang="en-US" sz="3400" dirty="0">
                <a:latin typeface="Calibri" panose="020F0502020204030204" pitchFamily="34" charset="0"/>
              </a:rPr>
              <a:t>For if anyone is a hearer of the word and not a doer, he is like a man who looks at his natural face in a </a:t>
            </a:r>
            <a:r>
              <a:rPr lang="en-US" sz="3400" b="1" u="sng" dirty="0">
                <a:solidFill>
                  <a:srgbClr val="FFFFCC"/>
                </a:solidFill>
                <a:latin typeface="Calibri" panose="020F0502020204030204" pitchFamily="34" charset="0"/>
              </a:rPr>
              <a:t>mirror [</a:t>
            </a:r>
            <a:r>
              <a:rPr lang="en-US" sz="3400" b="1" i="1" u="sng" dirty="0" err="1">
                <a:solidFill>
                  <a:srgbClr val="FFFFCC"/>
                </a:solidFill>
                <a:latin typeface="Calibri" panose="020F0502020204030204" pitchFamily="34" charset="0"/>
              </a:rPr>
              <a:t>esoptron</a:t>
            </a:r>
            <a:r>
              <a:rPr lang="en-US" sz="3400" b="1" u="sng" dirty="0">
                <a:solidFill>
                  <a:srgbClr val="FFFFCC"/>
                </a:solidFill>
                <a:latin typeface="Calibri" panose="020F0502020204030204" pitchFamily="34" charset="0"/>
              </a:rPr>
              <a:t>]</a:t>
            </a:r>
            <a:r>
              <a:rPr lang="en-US" sz="3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783330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67567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means that you and I, who have the Scriptures open before us, know much more than the apostle Paul of Gods truth...It means that we are altogether superior...even to the apostles themselves, including the apostle Paul! It means that we are now in a position which . . . ‘we know, even as we are known’  by God . . . indeed, there is only one word to describe such a view, it is nonsense.”</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 Martyn Lloyd Jones,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Prove All Things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Christopher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Catherwood</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(Eastbourne, England: Kingsway, 1985), 32–33.</a:t>
            </a:r>
          </a:p>
        </p:txBody>
      </p:sp>
      <p:pic>
        <p:nvPicPr>
          <p:cNvPr id="2" name="Picture 1">
            <a:extLst>
              <a:ext uri="{FF2B5EF4-FFF2-40B4-BE49-F238E27FC236}">
                <a16:creationId xmlns:a16="http://schemas.microsoft.com/office/drawing/2014/main" id="{C0BD217A-7974-49A0-A88B-5496F018E921}"/>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8014" y="76200"/>
            <a:ext cx="750186" cy="1097280"/>
          </a:xfrm>
          <a:prstGeom prst="rect">
            <a:avLst/>
          </a:prstGeom>
        </p:spPr>
      </p:pic>
    </p:spTree>
    <p:extLst>
      <p:ext uri="{BB962C8B-B14F-4D97-AF65-F5344CB8AC3E}">
        <p14:creationId xmlns:p14="http://schemas.microsoft.com/office/powerpoint/2010/main" val="5525429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13823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2 Timothy 3:16-17</a:t>
            </a:r>
          </a:p>
          <a:p>
            <a:pPr marL="0" indent="0" algn="just">
              <a:spcBef>
                <a:spcPts val="0"/>
              </a:spcBef>
              <a:buNone/>
            </a:pPr>
            <a:r>
              <a:rPr lang="en-US" baseline="30000" dirty="0"/>
              <a:t>16</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All Scripture is inspired by God and profitable</a:t>
            </a:r>
            <a:r>
              <a:rPr lang="en-US" dirty="0">
                <a:effectLst>
                  <a:outerShdw blurRad="38100" dist="38100" dir="2700000" algn="tl">
                    <a:srgbClr val="000000">
                      <a:alpha val="43137"/>
                    </a:srgbClr>
                  </a:outerShdw>
                </a:effectLst>
              </a:rPr>
              <a:t> for teaching, for reproof, for correction, for training in righteousness</a:t>
            </a:r>
            <a:r>
              <a:rPr lang="en-US" sz="2800" dirty="0">
                <a:effectLst>
                  <a:outerShdw blurRad="38100" dist="38100" dir="2700000" algn="tl">
                    <a:srgbClr val="000000">
                      <a:alpha val="43137"/>
                    </a:srgbClr>
                  </a:outerShdw>
                </a:effectLst>
              </a:rPr>
              <a:t>; </a:t>
            </a:r>
            <a:r>
              <a:rPr lang="en-US" baseline="30000" dirty="0"/>
              <a:t>17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38510250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Romans 15:4</a:t>
            </a:r>
          </a:p>
          <a:p>
            <a:pPr marL="0" indent="0" algn="just">
              <a:spcBef>
                <a:spcPts val="0"/>
              </a:spcBef>
              <a:spcAft>
                <a:spcPts val="1200"/>
              </a:spcAft>
              <a:buNone/>
              <a:defRPr/>
            </a:pPr>
            <a:r>
              <a:rPr lang="en-US" dirty="0"/>
              <a:t>“For whatever was written in earlier times was written for our instruction, so that through perseverance and the encouragement of the Scriptures we might have hope.”</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14195696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part and we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prophesy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6206684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334000"/>
          </a:xfrm>
        </p:spPr>
        <p:txBody>
          <a:bodyPr/>
          <a:lstStyle/>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Prophets are predicted in the future</a:t>
            </a:r>
            <a:r>
              <a:rPr lang="en-US" sz="2800" dirty="0">
                <a:effectLst>
                  <a:outerShdw blurRad="38100" dist="38100" dir="2700000" algn="tl">
                    <a:srgbClr val="000000">
                      <a:alpha val="43137"/>
                    </a:srgbClr>
                  </a:outerShdw>
                </a:effectLst>
              </a:rPr>
              <a:t> (Joel 2:28-32; Rev. 11:3-13)? Israel-Church distinction</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800" dirty="0">
                <a:effectLst>
                  <a:outerShdw blurRad="38100" dist="38100" dir="2700000" algn="tl">
                    <a:srgbClr val="000000">
                      <a:alpha val="43137"/>
                    </a:srgbClr>
                  </a:outerShdw>
                </a:effectLst>
              </a:rPr>
              <a:t> These revelatory gifts transitioned into edificatory gifts</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Cessationists are anti- super-naturalists?</a:t>
            </a:r>
            <a:r>
              <a:rPr lang="en-US" sz="2800" dirty="0">
                <a:effectLst>
                  <a:outerShdw blurRad="38100" dist="38100" dir="2700000" algn="tl">
                    <a:srgbClr val="000000">
                      <a:alpha val="43137"/>
                    </a:srgbClr>
                  </a:outerShdw>
                </a:effectLst>
              </a:rPr>
              <a:t> Today God miraculously intervenes directly</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You are putting God in a box?</a:t>
            </a:r>
            <a:r>
              <a:rPr lang="en-US" sz="2800" dirty="0">
                <a:effectLst>
                  <a:outerShdw blurRad="38100" dist="38100" dir="2700000" algn="tl">
                    <a:srgbClr val="000000">
                      <a:alpha val="43137"/>
                    </a:srgbClr>
                  </a:outerShdw>
                </a:effectLst>
              </a:rPr>
              <a:t> God’s work is limited based upon the parameters that God Himself has already set (Isa. 64:6: Heb. 6:18)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71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nvPr>
        </p:nvGraphicFramePr>
        <p:xfrm>
          <a:off x="152400" y="457200"/>
          <a:ext cx="8839200" cy="530352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914400">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of Healing</a:t>
                      </a:r>
                    </a:p>
                  </a:txBody>
                  <a:tcPr anchor="ctr"/>
                </a:tc>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Today</a:t>
                      </a:r>
                    </a:p>
                  </a:txBody>
                  <a:tcPr anchor="ctr"/>
                </a:tc>
                <a:extLst>
                  <a:ext uri="{0D108BD9-81ED-4DB2-BD59-A6C34878D82A}">
                    <a16:rowId xmlns:a16="http://schemas.microsoft.com/office/drawing/2014/main" val="3406806472"/>
                  </a:ext>
                </a:extLst>
              </a:tr>
              <a:tr h="731520">
                <a:tc>
                  <a:txBody>
                    <a:bodyPr/>
                    <a:lstStyle/>
                    <a:p>
                      <a:pPr marL="119063" indent="0"/>
                      <a:r>
                        <a:rPr lang="en-US" sz="3200" b="1" kern="1200" dirty="0">
                          <a:solidFill>
                            <a:schemeClr val="bg1">
                              <a:lumMod val="50000"/>
                            </a:schemeClr>
                          </a:solidFill>
                          <a:latin typeface="Calibri" panose="020F0502020204030204" pitchFamily="34" charset="0"/>
                          <a:ea typeface="+mn-ea"/>
                          <a:cs typeface="Calibri" panose="020F0502020204030204" pitchFamily="34" charset="0"/>
                        </a:rPr>
                        <a:t>No prayer</a:t>
                      </a:r>
                    </a:p>
                  </a:txBody>
                  <a:tcPr/>
                </a:tc>
                <a:tc>
                  <a:txBody>
                    <a:bodyPr/>
                    <a:lstStyle/>
                    <a:p>
                      <a:pPr marL="119063" indent="0"/>
                      <a:r>
                        <a:rPr lang="en-US" sz="3200" b="1" kern="1200" dirty="0">
                          <a:solidFill>
                            <a:srgbClr val="800000"/>
                          </a:solidFill>
                          <a:latin typeface="Calibri" panose="020F0502020204030204" pitchFamily="34" charset="0"/>
                          <a:ea typeface="+mn-ea"/>
                          <a:cs typeface="Calibri" panose="020F0502020204030204" pitchFamily="34" charset="0"/>
                        </a:rPr>
                        <a:t>Prayer</a:t>
                      </a:r>
                    </a:p>
                  </a:txBody>
                  <a:tcPr/>
                </a:tc>
                <a:extLst>
                  <a:ext uri="{0D108BD9-81ED-4DB2-BD59-A6C34878D82A}">
                    <a16:rowId xmlns:a16="http://schemas.microsoft.com/office/drawing/2014/main" val="2900353435"/>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Indirect</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Direct</a:t>
                      </a:r>
                    </a:p>
                  </a:txBody>
                  <a:tcPr/>
                </a:tc>
                <a:extLst>
                  <a:ext uri="{0D108BD9-81ED-4DB2-BD59-A6C34878D82A}">
                    <a16:rowId xmlns:a16="http://schemas.microsoft.com/office/drawing/2014/main" val="649787852"/>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Physicians</a:t>
                      </a:r>
                    </a:p>
                  </a:txBody>
                  <a:tcPr/>
                </a:tc>
                <a:extLst>
                  <a:ext uri="{0D108BD9-81ED-4DB2-BD59-A6C34878D82A}">
                    <a16:rowId xmlns:a16="http://schemas.microsoft.com/office/drawing/2014/main" val="114749633"/>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Instantaneous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Gradual</a:t>
                      </a:r>
                    </a:p>
                  </a:txBody>
                  <a:tcPr/>
                </a:tc>
                <a:extLst>
                  <a:ext uri="{0D108BD9-81ED-4DB2-BD59-A6C34878D82A}">
                    <a16:rowId xmlns:a16="http://schemas.microsoft.com/office/drawing/2014/main" val="499165986"/>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Common</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Less common</a:t>
                      </a:r>
                    </a:p>
                  </a:txBody>
                  <a:tcPr/>
                </a:tc>
                <a:extLst>
                  <a:ext uri="{0D108BD9-81ED-4DB2-BD59-A6C34878D82A}">
                    <a16:rowId xmlns:a16="http://schemas.microsoft.com/office/drawing/2014/main" val="3872759971"/>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Automatic</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536655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  We do not believe that these are active as gifts today.  However, we affirm that God is sovereign and may heal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and/or give someone the ability to speak in a tongue (foreign language)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41649407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334000"/>
          </a:xfrm>
        </p:spPr>
        <p:txBody>
          <a:bodyPr/>
          <a:lstStyle/>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Prophets are predicted in the future</a:t>
            </a:r>
            <a:r>
              <a:rPr lang="en-US" sz="2800" dirty="0">
                <a:effectLst>
                  <a:outerShdw blurRad="38100" dist="38100" dir="2700000" algn="tl">
                    <a:srgbClr val="000000">
                      <a:alpha val="43137"/>
                    </a:srgbClr>
                  </a:outerShdw>
                </a:effectLst>
              </a:rPr>
              <a:t> (Joel 2:28-32; Rev. 11:3-13)? Israel-Church distinction</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800" dirty="0">
                <a:effectLst>
                  <a:outerShdw blurRad="38100" dist="38100" dir="2700000" algn="tl">
                    <a:srgbClr val="000000">
                      <a:alpha val="43137"/>
                    </a:srgbClr>
                  </a:outerShdw>
                </a:effectLst>
              </a:rPr>
              <a:t> These revelatory gifts transitioned into edificatory gifts</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Cessationists are anti- super-naturalists?</a:t>
            </a:r>
            <a:r>
              <a:rPr lang="en-US" sz="2800" dirty="0">
                <a:effectLst>
                  <a:outerShdw blurRad="38100" dist="38100" dir="2700000" algn="tl">
                    <a:srgbClr val="000000">
                      <a:alpha val="43137"/>
                    </a:srgbClr>
                  </a:outerShdw>
                </a:effectLst>
              </a:rPr>
              <a:t> Today God miraculously intervenes directly</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You are putting God in a box?</a:t>
            </a:r>
            <a:r>
              <a:rPr lang="en-US" sz="2800" dirty="0">
                <a:effectLst>
                  <a:outerShdw blurRad="38100" dist="38100" dir="2700000" algn="tl">
                    <a:srgbClr val="000000">
                      <a:alpha val="43137"/>
                    </a:srgbClr>
                  </a:outerShdw>
                </a:effectLst>
              </a:rPr>
              <a:t> God’s work is limited based upon the parameters that God Himself has already set (Isa. 64:6: Heb. 6:18)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8885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273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862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371600"/>
            <a:ext cx="9067800" cy="3352800"/>
          </a:xfrm>
        </p:spPr>
        <p:txBody>
          <a:bodyPr/>
          <a:lstStyle/>
          <a:p>
            <a:pPr marL="0" indent="0" algn="just">
              <a:buNone/>
              <a:defRPr/>
            </a:pPr>
            <a:r>
              <a:rPr lang="en-US" sz="2800" dirty="0">
                <a:effectLst>
                  <a:outerShdw blurRad="38100" dist="38100" dir="2700000" algn="tl">
                    <a:srgbClr val="000000">
                      <a:alpha val="43137"/>
                    </a:srgbClr>
                  </a:outerShdw>
                </a:effectLst>
              </a:rPr>
              <a:t>“This whole place is very obscure: but the obscurity is produced by our ignorance of the facts referred to and by their cessation, being such as then used to occur but now no longer take place. And why do they not happen now? Why look now, the cause too of the obscurity has produced us again another question: namely, why did they then happen, and now do so no more?”</a:t>
            </a:r>
          </a:p>
        </p:txBody>
      </p:sp>
      <p:sp>
        <p:nvSpPr>
          <p:cNvPr id="99331" name="TextBox 3"/>
          <p:cNvSpPr txBox="1">
            <a:spLocks noChangeArrowheads="1"/>
          </p:cNvSpPr>
          <p:nvPr/>
        </p:nvSpPr>
        <p:spPr bwMode="auto">
          <a:xfrm>
            <a:off x="2047875" y="228600"/>
            <a:ext cx="50482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Chrysostom </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 345‒407)</a:t>
            </a:r>
            <a:endPar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2000" dirty="0">
                <a:effectLst>
                  <a:outerShdw blurRad="38100" dist="38100" dir="2700000" algn="tl">
                    <a:srgbClr val="000000">
                      <a:alpha val="43137"/>
                    </a:srgbClr>
                  </a:outerShdw>
                </a:effectLst>
                <a:latin typeface="Calibri" panose="020F0502020204030204" pitchFamily="34" charset="0"/>
              </a:rPr>
              <a:t>Chrysostom, </a:t>
            </a:r>
            <a:r>
              <a:rPr lang="en-US" sz="2000" i="1" dirty="0">
                <a:effectLst>
                  <a:outerShdw blurRad="38100" dist="38100" dir="2700000" algn="tl">
                    <a:srgbClr val="000000">
                      <a:alpha val="43137"/>
                    </a:srgbClr>
                  </a:outerShdw>
                </a:effectLst>
                <a:latin typeface="Calibri" panose="020F0502020204030204" pitchFamily="34" charset="0"/>
              </a:rPr>
              <a:t>Homily 29 on First Corinthians</a:t>
            </a:r>
            <a:r>
              <a:rPr lang="en-US" sz="2000" dirty="0">
                <a:effectLst>
                  <a:outerShdw blurRad="38100" dist="38100" dir="2700000" algn="tl">
                    <a:srgbClr val="000000">
                      <a:alpha val="43137"/>
                    </a:srgbClr>
                  </a:outerShdw>
                </a:effectLst>
                <a:latin typeface="Calibri" panose="020F0502020204030204" pitchFamily="34" charset="0"/>
              </a:rPr>
              <a:t>. </a:t>
            </a:r>
          </a:p>
        </p:txBody>
      </p:sp>
      <p:pic>
        <p:nvPicPr>
          <p:cNvPr id="2" name="Picture 1">
            <a:extLst>
              <a:ext uri="{FF2B5EF4-FFF2-40B4-BE49-F238E27FC236}">
                <a16:creationId xmlns:a16="http://schemas.microsoft.com/office/drawing/2014/main" id="{33B9E5A8-A49C-47E5-A382-FD542AA7A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02757" cy="1097280"/>
          </a:xfrm>
          <a:prstGeom prst="rect">
            <a:avLst/>
          </a:prstGeom>
        </p:spPr>
      </p:pic>
    </p:spTree>
    <p:extLst>
      <p:ext uri="{BB962C8B-B14F-4D97-AF65-F5344CB8AC3E}">
        <p14:creationId xmlns:p14="http://schemas.microsoft.com/office/powerpoint/2010/main" val="3797157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371600"/>
            <a:ext cx="9067800" cy="4746532"/>
          </a:xfrm>
        </p:spPr>
        <p:txBody>
          <a:bodyPr/>
          <a:lstStyle/>
          <a:p>
            <a:pPr marL="0" indent="0" algn="just">
              <a:buNone/>
              <a:defRPr/>
            </a:pPr>
            <a:r>
              <a:rPr lang="en-US" sz="2800" dirty="0">
                <a:effectLst>
                  <a:outerShdw blurRad="38100" dist="38100" dir="2700000" algn="tl">
                    <a:srgbClr val="000000">
                      <a:alpha val="43137"/>
                    </a:srgbClr>
                  </a:outerShdw>
                </a:effectLst>
              </a:rPr>
              <a:t>“In the earliest times, the Holy Ghost fell upon them that believed: and they spoke with tongues, which they had not learned, as the Spirit gave them utterance. Acts 2:4 These were signs adapted to the time. For there behooved to be that betokening of the Holy Spirit in all tongues, to show that the Gospel of God was to run through all tongues over the whole earth. That thing was done for a betokening, and it passed away. . . . If then the witness of the presence of the Holy Ghost be not now given through these miracles, by what is it given, by what does one get to know that he has received the Holy Ghost?”</a:t>
            </a:r>
          </a:p>
        </p:txBody>
      </p:sp>
      <p:sp>
        <p:nvSpPr>
          <p:cNvPr id="99331" name="TextBox 3"/>
          <p:cNvSpPr txBox="1">
            <a:spLocks noChangeArrowheads="1"/>
          </p:cNvSpPr>
          <p:nvPr/>
        </p:nvSpPr>
        <p:spPr bwMode="auto">
          <a:xfrm>
            <a:off x="1781175" y="228600"/>
            <a:ext cx="55816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Augustine </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 354‒430)</a:t>
            </a:r>
            <a:endPar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2000" dirty="0">
                <a:effectLst>
                  <a:outerShdw blurRad="38100" dist="38100" dir="2700000" algn="tl">
                    <a:srgbClr val="000000">
                      <a:alpha val="43137"/>
                    </a:srgbClr>
                  </a:outerShdw>
                </a:effectLst>
                <a:latin typeface="Calibri" panose="020F0502020204030204" pitchFamily="34" charset="0"/>
              </a:rPr>
              <a:t>Augustine, </a:t>
            </a:r>
            <a:r>
              <a:rPr lang="en-US" sz="2000" i="1" dirty="0">
                <a:effectLst>
                  <a:outerShdw blurRad="38100" dist="38100" dir="2700000" algn="tl">
                    <a:srgbClr val="000000">
                      <a:alpha val="43137"/>
                    </a:srgbClr>
                  </a:outerShdw>
                </a:effectLst>
                <a:latin typeface="Calibri" panose="020F0502020204030204" pitchFamily="34" charset="0"/>
              </a:rPr>
              <a:t>Homily 6:10 on the First Epistle of John</a:t>
            </a:r>
            <a:r>
              <a:rPr lang="en-US" sz="2000" dirty="0">
                <a:effectLst>
                  <a:outerShdw blurRad="38100" dist="38100" dir="2700000" algn="tl">
                    <a:srgbClr val="000000">
                      <a:alpha val="43137"/>
                    </a:srgbClr>
                  </a:outerShdw>
                </a:effectLst>
                <a:latin typeface="Calibri" panose="020F0502020204030204" pitchFamily="34" charset="0"/>
              </a:rPr>
              <a:t>.</a:t>
            </a:r>
          </a:p>
        </p:txBody>
      </p:sp>
      <p:pic>
        <p:nvPicPr>
          <p:cNvPr id="1026" name="Picture 2" descr="Image result for augustine">
            <a:extLst>
              <a:ext uri="{FF2B5EF4-FFF2-40B4-BE49-F238E27FC236}">
                <a16:creationId xmlns:a16="http://schemas.microsoft.com/office/drawing/2014/main" id="{161B0FAD-294F-4129-9305-479AB97AE6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2052"/>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373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953000"/>
          </a:xfrm>
        </p:spPr>
        <p:txBody>
          <a:bodyPr/>
          <a:lstStyle/>
          <a:p>
            <a:pPr marL="0" indent="0" algn="just">
              <a:buNone/>
              <a:defRPr/>
            </a:pPr>
            <a:r>
              <a:rPr lang="en-US" sz="2600" dirty="0">
                <a:effectLst>
                  <a:outerShdw blurRad="38100" dist="38100" dir="2700000" algn="tl">
                    <a:srgbClr val="000000">
                      <a:alpha val="43137"/>
                    </a:srgbClr>
                  </a:outerShdw>
                </a:effectLst>
              </a:rPr>
              <a:t>“We do not know how long the glossolalia, as thus described by Paul, continued. It passed away gradually with the other extraordinary or strictly supernatural gifts of the apostolic age. It is not mentioned in the Pastoral, nor in the Catholic Epistles. We have but a few allusions to it at the close of the second century.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(Adv. </a:t>
            </a:r>
            <a:r>
              <a:rPr lang="en-US" sz="2600" dirty="0" err="1">
                <a:effectLst>
                  <a:outerShdw blurRad="38100" dist="38100" dir="2700000" algn="tl">
                    <a:srgbClr val="000000">
                      <a:alpha val="43137"/>
                    </a:srgbClr>
                  </a:outerShdw>
                </a:effectLst>
              </a:rPr>
              <a:t>Haer</a:t>
            </a:r>
            <a:r>
              <a:rPr lang="en-US" sz="2600" dirty="0">
                <a:effectLst>
                  <a:outerShdw blurRad="38100" dist="38100" dir="2700000" algn="tl">
                    <a:srgbClr val="000000">
                      <a:alpha val="43137"/>
                    </a:srgbClr>
                  </a:outerShdw>
                </a:effectLst>
              </a:rPr>
              <a:t>. 1. v. c. 6 § 1,) speaks of ‘many brethren’ whom he heard in the church having the gift of prophecy and of speaking in ‘diverse tongues’ (πα</a:t>
            </a:r>
            <a:r>
              <a:rPr lang="en-US" sz="2600" dirty="0" err="1">
                <a:effectLst>
                  <a:outerShdw blurRad="38100" dist="38100" dir="2700000" algn="tl">
                    <a:srgbClr val="000000">
                      <a:alpha val="43137"/>
                    </a:srgbClr>
                  </a:outerShdw>
                </a:effectLst>
              </a:rPr>
              <a:t>ντοδ</a:t>
            </a:r>
            <a:r>
              <a:rPr lang="en-US" sz="2600" dirty="0">
                <a:effectLst>
                  <a:outerShdw blurRad="38100" dist="38100" dir="2700000" algn="tl">
                    <a:srgbClr val="000000">
                      <a:alpha val="43137"/>
                    </a:srgbClr>
                  </a:outerShdw>
                </a:effectLst>
              </a:rPr>
              <a:t>απαῖς γλώσσαις), bringing the hidden things of men (τὰ κρύφια τῶν ἀνθρώπων) to light and expounding the mysteries of God (τὰ μυστήρια τοῦ θεοῦ). It is not clear whether by the term ‘diverse,’ which does not elsewhere occur, he means a speaking in foreign languages, or in diversities of tongues altogether peculiar, like those meant by Paul.”</a:t>
            </a:r>
          </a:p>
        </p:txBody>
      </p:sp>
      <p:sp>
        <p:nvSpPr>
          <p:cNvPr id="99331" name="TextBox 3"/>
          <p:cNvSpPr txBox="1">
            <a:spLocks noChangeArrowheads="1"/>
          </p:cNvSpPr>
          <p:nvPr/>
        </p:nvSpPr>
        <p:spPr bwMode="auto">
          <a:xfrm>
            <a:off x="1962150" y="228600"/>
            <a:ext cx="52197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26" y="121920"/>
            <a:ext cx="776874" cy="1097280"/>
          </a:xfrm>
          <a:prstGeom prst="rect">
            <a:avLst/>
          </a:prstGeom>
        </p:spPr>
      </p:pic>
    </p:spTree>
    <p:extLst>
      <p:ext uri="{BB962C8B-B14F-4D97-AF65-F5344CB8AC3E}">
        <p14:creationId xmlns:p14="http://schemas.microsoft.com/office/powerpoint/2010/main" val="1221731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371600"/>
            <a:ext cx="9067800" cy="4746532"/>
          </a:xfrm>
        </p:spPr>
        <p:txBody>
          <a:bodyPr/>
          <a:lstStyle/>
          <a:p>
            <a:pPr marL="0" indent="0" algn="just">
              <a:buNone/>
              <a:defRPr/>
            </a:pPr>
            <a:r>
              <a:rPr lang="en-US" sz="2600" dirty="0">
                <a:effectLst>
                  <a:outerShdw blurRad="38100" dist="38100" dir="2700000" algn="tl">
                    <a:srgbClr val="000000">
                      <a:alpha val="43137"/>
                    </a:srgbClr>
                  </a:outerShdw>
                </a:effectLst>
              </a:rPr>
              <a:t>“The latter is more probable.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himself had to learn the language of Gaul. Tertullian (Adv. Marc. V. 8; comp. De Anima, c. 9) obscurely speaks of the spiritual gifts, including the gift of tongues, as being still manifest among the Montanists to whom he belonged. At the time of Chrysostom it had entirely disappeared; at least he accounts for the obscurity of the gift from our ignorance of the fact. From that time on the glossolalia was usually misunderstood as a miraculous and permanent gift of foreign languages for missionary purposes. But the whole history of missions furnishes no clear example of such a gift for such a purpose.”</a:t>
            </a:r>
          </a:p>
        </p:txBody>
      </p:sp>
      <p:sp>
        <p:nvSpPr>
          <p:cNvPr id="99331" name="TextBox 3"/>
          <p:cNvSpPr txBox="1">
            <a:spLocks noChangeArrowheads="1"/>
          </p:cNvSpPr>
          <p:nvPr/>
        </p:nvSpPr>
        <p:spPr bwMode="auto">
          <a:xfrm>
            <a:off x="1466850" y="228600"/>
            <a:ext cx="62103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0"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lvl="0" algn="ctr" eaLnBrk="1" hangingPunct="1"/>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5" name="Picture 4">
            <a:extLst>
              <a:ext uri="{FF2B5EF4-FFF2-40B4-BE49-F238E27FC236}">
                <a16:creationId xmlns:a16="http://schemas.microsoft.com/office/drawing/2014/main" id="{EA757D51-7C0E-42A8-B58E-1822FB694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26" y="121920"/>
            <a:ext cx="776874" cy="1097280"/>
          </a:xfrm>
          <a:prstGeom prst="rect">
            <a:avLst/>
          </a:prstGeom>
        </p:spPr>
      </p:pic>
    </p:spTree>
    <p:extLst>
      <p:ext uri="{BB962C8B-B14F-4D97-AF65-F5344CB8AC3E}">
        <p14:creationId xmlns:p14="http://schemas.microsoft.com/office/powerpoint/2010/main" val="5723946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29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5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95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588927344"/>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ext uri="{D42A27DB-BD31-4B8C-83A1-F6EECF244321}">
                <p14:modId xmlns:p14="http://schemas.microsoft.com/office/powerpoint/2010/main" val="237859174"/>
              </p:ext>
            </p:extLst>
          </p:nvPr>
        </p:nvGraphicFramePr>
        <p:xfrm>
          <a:off x="152400" y="457200"/>
          <a:ext cx="8839200" cy="530352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914400">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of Healing</a:t>
                      </a:r>
                    </a:p>
                  </a:txBody>
                  <a:tcPr anchor="ctr"/>
                </a:tc>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Today</a:t>
                      </a:r>
                    </a:p>
                  </a:txBody>
                  <a:tcPr anchor="ctr"/>
                </a:tc>
                <a:extLst>
                  <a:ext uri="{0D108BD9-81ED-4DB2-BD59-A6C34878D82A}">
                    <a16:rowId xmlns:a16="http://schemas.microsoft.com/office/drawing/2014/main" val="3406806472"/>
                  </a:ext>
                </a:extLst>
              </a:tr>
              <a:tr h="731520">
                <a:tc>
                  <a:txBody>
                    <a:bodyPr/>
                    <a:lstStyle/>
                    <a:p>
                      <a:pPr marL="119063" indent="0"/>
                      <a:r>
                        <a:rPr lang="en-US" sz="3200" b="1" kern="1200" dirty="0">
                          <a:solidFill>
                            <a:schemeClr val="bg1">
                              <a:lumMod val="50000"/>
                            </a:schemeClr>
                          </a:solidFill>
                          <a:latin typeface="Calibri" panose="020F0502020204030204" pitchFamily="34" charset="0"/>
                          <a:ea typeface="+mn-ea"/>
                          <a:cs typeface="Calibri" panose="020F0502020204030204" pitchFamily="34" charset="0"/>
                        </a:rPr>
                        <a:t>No prayer</a:t>
                      </a:r>
                    </a:p>
                  </a:txBody>
                  <a:tcPr/>
                </a:tc>
                <a:tc>
                  <a:txBody>
                    <a:bodyPr/>
                    <a:lstStyle/>
                    <a:p>
                      <a:pPr marL="119063" indent="0"/>
                      <a:r>
                        <a:rPr lang="en-US" sz="3200" b="1" kern="1200" dirty="0">
                          <a:solidFill>
                            <a:srgbClr val="800000"/>
                          </a:solidFill>
                          <a:latin typeface="Calibri" panose="020F0502020204030204" pitchFamily="34" charset="0"/>
                          <a:ea typeface="+mn-ea"/>
                          <a:cs typeface="Calibri" panose="020F0502020204030204" pitchFamily="34" charset="0"/>
                        </a:rPr>
                        <a:t>Prayer</a:t>
                      </a:r>
                    </a:p>
                  </a:txBody>
                  <a:tcPr/>
                </a:tc>
                <a:extLst>
                  <a:ext uri="{0D108BD9-81ED-4DB2-BD59-A6C34878D82A}">
                    <a16:rowId xmlns:a16="http://schemas.microsoft.com/office/drawing/2014/main" val="2900353435"/>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Indirect</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Direct</a:t>
                      </a:r>
                    </a:p>
                  </a:txBody>
                  <a:tcPr/>
                </a:tc>
                <a:extLst>
                  <a:ext uri="{0D108BD9-81ED-4DB2-BD59-A6C34878D82A}">
                    <a16:rowId xmlns:a16="http://schemas.microsoft.com/office/drawing/2014/main" val="649787852"/>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Physicians</a:t>
                      </a:r>
                    </a:p>
                  </a:txBody>
                  <a:tcPr/>
                </a:tc>
                <a:extLst>
                  <a:ext uri="{0D108BD9-81ED-4DB2-BD59-A6C34878D82A}">
                    <a16:rowId xmlns:a16="http://schemas.microsoft.com/office/drawing/2014/main" val="114749633"/>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Instantaneous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Gradual</a:t>
                      </a:r>
                    </a:p>
                  </a:txBody>
                  <a:tcPr/>
                </a:tc>
                <a:extLst>
                  <a:ext uri="{0D108BD9-81ED-4DB2-BD59-A6C34878D82A}">
                    <a16:rowId xmlns:a16="http://schemas.microsoft.com/office/drawing/2014/main" val="499165986"/>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Common</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Less common</a:t>
                      </a:r>
                    </a:p>
                  </a:txBody>
                  <a:tcPr/>
                </a:tc>
                <a:extLst>
                  <a:ext uri="{0D108BD9-81ED-4DB2-BD59-A6C34878D82A}">
                    <a16:rowId xmlns:a16="http://schemas.microsoft.com/office/drawing/2014/main" val="3872759971"/>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Automatic</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33386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6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270382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762000"/>
          </a:xfrm>
        </p:spPr>
        <p:txBody>
          <a:bodyPr/>
          <a:lstStyle/>
          <a:p>
            <a:pPr marL="971550" lvl="1" indent="-514350" algn="ctr" eaLnBrk="1" hangingPunct="1">
              <a:spcBef>
                <a:spcPts val="0"/>
              </a:spcBef>
              <a:spcAft>
                <a:spcPts val="1800"/>
              </a:spcAft>
              <a:buClr>
                <a:schemeClr val="folHlink"/>
              </a:buClr>
              <a:buSzPct val="100000"/>
              <a:buFont typeface="+mj-lt"/>
              <a:buAutoNum type="alphaLcPeriod" startAt="2"/>
              <a:defRPr/>
            </a:pPr>
            <a:r>
              <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rPr>
              <a:t>Love Emphasis (1 Cor. 13)</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62100" y="1600199"/>
            <a:ext cx="60198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Necessity of love (13:1-3)</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Nature of love (13:4-7)</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Endurance of love (13:8-13)</a:t>
            </a:r>
          </a:p>
        </p:txBody>
      </p:sp>
      <p:pic>
        <p:nvPicPr>
          <p:cNvPr id="2" name="Picture 1">
            <a:extLst>
              <a:ext uri="{FF2B5EF4-FFF2-40B4-BE49-F238E27FC236}">
                <a16:creationId xmlns:a16="http://schemas.microsoft.com/office/drawing/2014/main" id="{167F8717-9393-4006-ACA7-048F2C040B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52" y="4419600"/>
            <a:ext cx="2686096" cy="1828800"/>
          </a:xfrm>
          <a:prstGeom prst="rect">
            <a:avLst/>
          </a:prstGeom>
        </p:spPr>
      </p:pic>
    </p:spTree>
    <p:extLst>
      <p:ext uri="{BB962C8B-B14F-4D97-AF65-F5344CB8AC3E}">
        <p14:creationId xmlns:p14="http://schemas.microsoft.com/office/powerpoint/2010/main" val="2771257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384067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259700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86800" cy="1143000"/>
          </a:xfrm>
        </p:spPr>
        <p:txBody>
          <a:bodyPr/>
          <a:lstStyle/>
          <a:p>
            <a:pPr algn="ctr" eaLnBrk="1" hangingPunct="1"/>
            <a:r>
              <a:rPr lang="en-US" altLang="en-US" sz="4000" dirty="0">
                <a:effectLst>
                  <a:outerShdw blurRad="38100" dist="38100" dir="2700000" algn="tl">
                    <a:srgbClr val="000000">
                      <a:alpha val="43137"/>
                    </a:srgbClr>
                  </a:outerShdw>
                </a:effectLst>
              </a:rPr>
              <a:t>Endurance of Love Emphasis </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(1 Cor. 13:8-13)</a:t>
            </a:r>
            <a:endParaRPr lang="en-US" altLang="en-US" sz="40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255588" y="1600200"/>
            <a:ext cx="8888412" cy="4460875"/>
          </a:xfrm>
        </p:spPr>
        <p:txBody>
          <a:bodyPr/>
          <a:lstStyle/>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the revelatory gifts will cease (8-10)</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ea typeface="+mn-ea"/>
                <a:cs typeface="+mn-cs"/>
              </a:rPr>
              <a:t>Two illustrations (11-12)</a:t>
            </a:r>
          </a:p>
          <a:p>
            <a:pPr marL="97155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Immaturity to maturity (11)</a:t>
            </a:r>
          </a:p>
          <a:p>
            <a:pPr marL="97155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Limited to full sight (12)</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Faith (2 Cor. 5:7) and Hope (Rom. 8:24) will cease (13)</a:t>
            </a:r>
          </a:p>
        </p:txBody>
      </p:sp>
    </p:spTree>
    <p:extLst>
      <p:ext uri="{BB962C8B-B14F-4D97-AF65-F5344CB8AC3E}">
        <p14:creationId xmlns:p14="http://schemas.microsoft.com/office/powerpoint/2010/main" val="2272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4147587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37465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143000"/>
          </a:xfrm>
        </p:spPr>
        <p:txBody>
          <a:bodyPr/>
          <a:lstStyle/>
          <a:p>
            <a:pPr marL="457200" indent="-457200" algn="ctr" eaLnBrk="1" hangingPunct="1">
              <a:buFont typeface="+mj-lt"/>
              <a:buAutoNum type="arabicPeriod"/>
            </a:pP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a:t>
            </a:r>
            <a:r>
              <a:rPr lang="en-US" sz="3600" dirty="0">
                <a:effectLst>
                  <a:outerShdw blurRad="38100" dist="38100" dir="2700000" algn="tl">
                    <a:srgbClr val="000000">
                      <a:alpha val="43137"/>
                    </a:srgbClr>
                  </a:outerShdw>
                </a:effectLst>
              </a:rPr>
              <a:t>Eschaton or End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609600" y="1600200"/>
            <a:ext cx="8001000" cy="50292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Something ideal, perfect, unblemished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Death, rapture,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advent, eternal state (vs. 12; Rev. 22:4)</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ceasing after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Most popular view</a:t>
            </a:r>
          </a:p>
        </p:txBody>
      </p:sp>
    </p:spTree>
    <p:extLst>
      <p:ext uri="{BB962C8B-B14F-4D97-AF65-F5344CB8AC3E}">
        <p14:creationId xmlns:p14="http://schemas.microsoft.com/office/powerpoint/2010/main" val="2306061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see in a mirror dimly,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know in part,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3115220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3484477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b="1" i="1" u="sng" dirty="0" err="1">
                <a:solidFill>
                  <a:srgbClr val="FFFFCC"/>
                </a:solidFill>
                <a:effectLst>
                  <a:outerShdw blurRad="38100" dist="38100" dir="2700000" algn="tl">
                    <a:srgbClr val="000000">
                      <a:alpha val="43137"/>
                    </a:srgbClr>
                  </a:outerShdw>
                </a:effectLst>
              </a:rPr>
              <a:t>Teleios</a:t>
            </a:r>
            <a:r>
              <a:rPr lang="en-US" sz="2800" b="1" i="1" u="sng" dirty="0">
                <a:solidFill>
                  <a:srgbClr val="FFFFCC"/>
                </a:solidFill>
                <a:effectLst>
                  <a:outerShdw blurRad="38100" dist="38100" dir="2700000" algn="tl">
                    <a:srgbClr val="000000">
                      <a:alpha val="43137"/>
                    </a:srgbClr>
                  </a:outerShdw>
                </a:effectLst>
              </a:rPr>
              <a:t>’</a:t>
            </a:r>
            <a:r>
              <a:rPr lang="en-US" sz="2800" b="1" u="sng" dirty="0">
                <a:solidFill>
                  <a:srgbClr val="FFFFCC"/>
                </a:solidFill>
                <a:effectLst>
                  <a:outerShdw blurRad="38100" dist="38100" dir="2700000" algn="tl">
                    <a:srgbClr val="000000">
                      <a:alpha val="43137"/>
                    </a:srgbClr>
                  </a:outerShdw>
                </a:effectLst>
              </a:rPr>
              <a:t> 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2640214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a child, </a:t>
            </a:r>
            <a:r>
              <a:rPr lang="en-US" sz="3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used to speak like a child, think like a child, reason like a child;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became a man,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see in a mirror dimly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face to face; 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in part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359222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never means perfection but maturity</a:t>
            </a:r>
          </a:p>
          <a:p>
            <a:pPr marL="457200" indent="-457200">
              <a:spcBef>
                <a:spcPts val="0"/>
              </a:spcBef>
              <a:spcAft>
                <a:spcPts val="1800"/>
              </a:spcAft>
              <a:buSzPct val="100000"/>
              <a:buFont typeface="+mj-lt"/>
              <a:buAutoNum type="arabicPeriod"/>
              <a:defRPr/>
            </a:pPr>
            <a:r>
              <a:rPr lang="en-US" sz="2800" b="1" i="1" u="sng" dirty="0">
                <a:solidFill>
                  <a:srgbClr val="FFFFCC"/>
                </a:solidFill>
                <a:effectLst>
                  <a:outerShdw blurRad="38100" dist="38100" dir="2700000" algn="tl">
                    <a:srgbClr val="000000">
                      <a:alpha val="43137"/>
                    </a:srgbClr>
                  </a:outerShdw>
                </a:effectLst>
              </a:rPr>
              <a:t>‘</a:t>
            </a:r>
            <a:r>
              <a:rPr lang="en-US" sz="2800" b="1" i="1" u="sng" dirty="0" err="1">
                <a:solidFill>
                  <a:srgbClr val="FFFFCC"/>
                </a:solidFill>
                <a:effectLst>
                  <a:outerShdw blurRad="38100" dist="38100" dir="2700000" algn="tl">
                    <a:srgbClr val="000000">
                      <a:alpha val="43137"/>
                    </a:srgbClr>
                  </a:outerShdw>
                </a:effectLst>
              </a:rPr>
              <a:t>Teleios</a:t>
            </a:r>
            <a:r>
              <a:rPr lang="en-US" sz="2800" b="1" i="1" u="sng" dirty="0">
                <a:solidFill>
                  <a:srgbClr val="FFFFCC"/>
                </a:solidFill>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1119065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never used of Eschatological events</a:t>
            </a:r>
          </a:p>
          <a:p>
            <a:pPr marL="457200" indent="-457200">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Perfection (quality) does not provide a suitable antithesis to “in part” [</a:t>
            </a:r>
            <a:r>
              <a:rPr lang="en-US" sz="2800" b="1" i="1" u="sng" dirty="0" err="1">
                <a:solidFill>
                  <a:srgbClr val="FFFFCC"/>
                </a:solidFill>
                <a:effectLst>
                  <a:outerShdw blurRad="38100" dist="38100" dir="2700000" algn="tl">
                    <a:srgbClr val="000000">
                      <a:alpha val="43137"/>
                    </a:srgbClr>
                  </a:outerShdw>
                </a:effectLst>
              </a:rPr>
              <a:t>ek</a:t>
            </a:r>
            <a:r>
              <a:rPr lang="en-US" sz="2800" b="1" i="1" u="sng" dirty="0">
                <a:solidFill>
                  <a:srgbClr val="FFFFCC"/>
                </a:solidFill>
                <a:effectLst>
                  <a:outerShdw blurRad="38100" dist="38100" dir="2700000" algn="tl">
                    <a:srgbClr val="000000">
                      <a:alpha val="43137"/>
                    </a:srgbClr>
                  </a:outerShdw>
                </a:effectLst>
              </a:rPr>
              <a:t> </a:t>
            </a:r>
            <a:r>
              <a:rPr lang="en-US" sz="2800" b="1" i="1" u="sng" dirty="0" err="1">
                <a:solidFill>
                  <a:srgbClr val="FFFFCC"/>
                </a:solidFill>
                <a:effectLst>
                  <a:outerShdw blurRad="38100" dist="38100" dir="2700000" algn="tl">
                    <a:srgbClr val="000000">
                      <a:alpha val="43137"/>
                    </a:srgbClr>
                  </a:outerShdw>
                </a:effectLst>
              </a:rPr>
              <a:t>meros</a:t>
            </a:r>
            <a:r>
              <a:rPr lang="en-US" sz="2800" b="1" u="sng" dirty="0">
                <a:solidFill>
                  <a:srgbClr val="FFFFCC"/>
                </a:solidFill>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2806121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65069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5972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464726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 was a child, I used to speak like a child, think like a child, reason like a child; when I became a man, I did away with childish things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a:t>
            </a:r>
            <a:r>
              <a:rPr lang="en-US" sz="3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89744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b="1" i="1" dirty="0">
                <a:solidFill>
                  <a:srgbClr val="FFFFCC"/>
                </a:solidFill>
                <a:effectLst>
                  <a:outerShdw blurRad="38100" dist="38100" dir="2700000" algn="tl">
                    <a:srgbClr val="000000">
                      <a:alpha val="43137"/>
                    </a:srgbClr>
                  </a:outerShdw>
                </a:effectLst>
              </a:rPr>
              <a:t>“</a:t>
            </a:r>
            <a:r>
              <a:rPr lang="en-US" sz="2800" b="1" i="1" u="sng" dirty="0" err="1">
                <a:solidFill>
                  <a:srgbClr val="FFFFCC"/>
                </a:solidFill>
                <a:effectLst>
                  <a:outerShdw blurRad="38100" dist="38100" dir="2700000" algn="tl">
                    <a:srgbClr val="000000">
                      <a:alpha val="43137"/>
                    </a:srgbClr>
                  </a:outerShdw>
                </a:effectLst>
              </a:rPr>
              <a:t>Teleios</a:t>
            </a:r>
            <a:r>
              <a:rPr lang="en-US" sz="2800" b="1" i="1" u="sng" dirty="0">
                <a:solidFill>
                  <a:srgbClr val="FFFFCC"/>
                </a:solidFill>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3949958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333544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3890721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Jude 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faith which was once for all handed down</a:t>
            </a:r>
            <a:r>
              <a:rPr lang="en-US" sz="3600" dirty="0">
                <a:effectLst>
                  <a:outerShdw blurRad="38100" dist="38100" dir="2700000" algn="tl">
                    <a:srgbClr val="000000">
                      <a:alpha val="43137"/>
                    </a:srgbClr>
                  </a:outerShdw>
                </a:effectLst>
                <a:latin typeface="Calibri" panose="020F0502020204030204" pitchFamily="34" charset="0"/>
              </a:rPr>
              <a:t>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49357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22:18-19</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if anyone takes away from the words of the book of this prophecy, God will take away his part from the tree of life and from the holy city, which are written in this book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06506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4260850" y="2152650"/>
            <a:ext cx="3663950" cy="3181350"/>
          </a:xfrm>
          <a:prstGeom prst="rect">
            <a:avLst/>
          </a:prstGeom>
          <a:noFill/>
          <a:ln w="9525">
            <a:noFill/>
            <a:miter lim="800000"/>
            <a:headEnd/>
            <a:tailEnd/>
          </a:ln>
          <a:effectLst/>
        </p:spPr>
        <p:txBody>
          <a:bodyPr/>
          <a:lstStyle/>
          <a:p>
            <a:pPr algn="ctr">
              <a:spcBef>
                <a:spcPct val="30000"/>
              </a:spcBef>
              <a:spcAft>
                <a:spcPct val="30000"/>
              </a:spcAft>
              <a:buClr>
                <a:srgbClr val="0000FF"/>
              </a:buClr>
              <a:defRPr/>
            </a:pPr>
            <a:r>
              <a:rPr lang="en-US" sz="3200" dirty="0">
                <a:latin typeface="Calibri" panose="020F0502020204030204" pitchFamily="34" charset="0"/>
              </a:rPr>
              <a:t>Montanism</a:t>
            </a:r>
          </a:p>
          <a:p>
            <a:pPr algn="ctr">
              <a:spcBef>
                <a:spcPct val="30000"/>
              </a:spcBef>
              <a:spcAft>
                <a:spcPct val="30000"/>
              </a:spcAft>
              <a:buClr>
                <a:srgbClr val="0000FF"/>
              </a:buClr>
              <a:defRPr/>
            </a:pPr>
            <a:r>
              <a:rPr lang="en-US" sz="3200" dirty="0">
                <a:latin typeface="Calibri" panose="020F0502020204030204" pitchFamily="34" charset="0"/>
              </a:rPr>
              <a:t>Roman Catholicism</a:t>
            </a:r>
          </a:p>
          <a:p>
            <a:pPr algn="ctr">
              <a:spcBef>
                <a:spcPct val="30000"/>
              </a:spcBef>
              <a:spcAft>
                <a:spcPct val="30000"/>
              </a:spcAft>
              <a:buClr>
                <a:srgbClr val="0000FF"/>
              </a:buClr>
              <a:defRPr/>
            </a:pPr>
            <a:r>
              <a:rPr lang="en-US" sz="3200" dirty="0">
                <a:latin typeface="Calibri" panose="020F0502020204030204" pitchFamily="34" charset="0"/>
              </a:rPr>
              <a:t>Neo-orthodoxy</a:t>
            </a:r>
          </a:p>
          <a:p>
            <a:pPr algn="ctr">
              <a:spcBef>
                <a:spcPct val="30000"/>
              </a:spcBef>
              <a:spcAft>
                <a:spcPct val="30000"/>
              </a:spcAft>
              <a:buClr>
                <a:srgbClr val="0000FF"/>
              </a:buClr>
              <a:defRPr/>
            </a:pPr>
            <a:r>
              <a:rPr lang="en-US" sz="3200" dirty="0">
                <a:latin typeface="Calibri" panose="020F0502020204030204" pitchFamily="34" charset="0"/>
              </a:rPr>
              <a:t>Mormonism</a:t>
            </a:r>
          </a:p>
        </p:txBody>
      </p:sp>
      <p:sp>
        <p:nvSpPr>
          <p:cNvPr id="6" name="Rectangle 2"/>
          <p:cNvSpPr>
            <a:spLocks noChangeArrowheads="1"/>
          </p:cNvSpPr>
          <p:nvPr/>
        </p:nvSpPr>
        <p:spPr bwMode="auto">
          <a:xfrm>
            <a:off x="1638300" y="152400"/>
            <a:ext cx="5981700" cy="9906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i="1" kern="0" dirty="0">
                <a:latin typeface="Calibri" panose="020F0502020204030204" pitchFamily="34" charset="0"/>
              </a:rPr>
              <a:t>Charismatic Chaos</a:t>
            </a:r>
            <a:r>
              <a:rPr lang="en-US" sz="2400" kern="0" dirty="0">
                <a:latin typeface="Calibri" panose="020F0502020204030204" pitchFamily="34" charset="0"/>
              </a:rPr>
              <a:t>, p. </a:t>
            </a:r>
            <a:r>
              <a:rPr lang="en-US" kern="0" dirty="0">
                <a:latin typeface="Calibri" panose="020F0502020204030204" pitchFamily="34" charset="0"/>
              </a:rPr>
              <a:t>66-84</a:t>
            </a:r>
            <a:endParaRPr lang="en-US" sz="2400" kern="0" dirty="0">
              <a:latin typeface="Calibri" panose="020F0502020204030204" pitchFamily="34" charset="0"/>
            </a:endParaRPr>
          </a:p>
        </p:txBody>
      </p:sp>
      <p:pic>
        <p:nvPicPr>
          <p:cNvPr id="2" name="Picture 1">
            <a:extLst>
              <a:ext uri="{FF2B5EF4-FFF2-40B4-BE49-F238E27FC236}">
                <a16:creationId xmlns:a16="http://schemas.microsoft.com/office/drawing/2014/main" id="{3F9E7066-CD4C-4973-B925-28A9642D0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32" y="1676400"/>
            <a:ext cx="2633468" cy="41148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8947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60657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371600"/>
          </a:xfrm>
        </p:spPr>
        <p:txBody>
          <a:bodyPr/>
          <a:lstStyle/>
          <a:p>
            <a:pPr marL="457200" indent="-457200" algn="ctr" eaLnBrk="1" hangingPunct="1">
              <a:buFont typeface="+mj-lt"/>
              <a:buAutoNum type="arabicPeriod" startAt="2"/>
            </a:pPr>
            <a:r>
              <a:rPr lang="en-US" altLang="en-US" sz="3600" dirty="0">
                <a:effectLst>
                  <a:outerShdw blurRad="38100" dist="38100" dir="2700000" algn="tl">
                    <a:srgbClr val="000000">
                      <a:alpha val="43137"/>
                    </a:srgbClr>
                  </a:outerShdw>
                </a:effectLst>
              </a:rPr>
              <a:t>“The Perfect” [teleios] in 1 Cor. 13:10 = Church’s Maturity</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419100" y="1828800"/>
            <a:ext cx="8305800" cy="4191000"/>
          </a:xfrm>
        </p:spPr>
        <p:txBody>
          <a:bodyPr/>
          <a:lstStyle/>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Canon, unity, independence, death of the apostles, AD 70</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end of first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cease in the second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Closer to the truth than the Eschaton view</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555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see in a mirror dimly,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know in part,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3896354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983038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646233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 was a child, I used to speak like a child, think like a child, reason like a child; when I became a man, I did away with childish things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024599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2217451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ysClr val="windowText" lastClr="000000"/>
              </a:solidFill>
              <a:latin typeface="Calibri" panose="020F0502020204030204" pitchFamily="34" charset="0"/>
            </a:endParaRPr>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chemeClr val="tx1"/>
              </a:solidFill>
              <a:latin typeface="Calibri" panose="020F0502020204030204" pitchFamily="34" charset="0"/>
            </a:endParaRPr>
          </a:p>
        </p:txBody>
      </p:sp>
      <p:sp>
        <p:nvSpPr>
          <p:cNvPr id="22" name="Pie 21"/>
          <p:cNvSpPr/>
          <p:nvPr/>
        </p:nvSpPr>
        <p:spPr>
          <a:xfrm rot="18277244">
            <a:off x="1675609" y="1123158"/>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chemeClr val="tx1"/>
              </a:solidFill>
              <a:latin typeface="Calibri" panose="020F0502020204030204" pitchFamily="34" charset="0"/>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kern="0" dirty="0">
                <a:ln w="50800"/>
                <a:solidFill>
                  <a:sysClr val="windowText" lastClr="000000"/>
                </a:solidFill>
                <a:latin typeface="Calibri" panose="020F0502020204030204" pitchFamily="34" charset="0"/>
                <a:cs typeface="Arial" charset="0"/>
              </a:rPr>
              <a:t>Unbelievers</a:t>
            </a:r>
          </a:p>
        </p:txBody>
      </p:sp>
      <p:sp>
        <p:nvSpPr>
          <p:cNvPr id="27" name="Rectangle 26"/>
          <p:cNvSpPr/>
          <p:nvPr/>
        </p:nvSpPr>
        <p:spPr>
          <a:xfrm>
            <a:off x="5486400" y="3505201"/>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Infant</a:t>
            </a:r>
          </a:p>
          <a:p>
            <a:pPr algn="ctr">
              <a:defRPr/>
            </a:pPr>
            <a:r>
              <a:rPr lang="en-US" sz="2800" b="1" kern="0" dirty="0">
                <a:ln w="50800"/>
                <a:solidFill>
                  <a:sysClr val="windowText" lastClr="000000"/>
                </a:solidFill>
                <a:latin typeface="Calibri" panose="020F0502020204030204" pitchFamily="34" charset="0"/>
                <a:cs typeface="Arial" charset="0"/>
              </a:rPr>
              <a:t>Believers</a:t>
            </a:r>
          </a:p>
        </p:txBody>
      </p:sp>
      <p:sp>
        <p:nvSpPr>
          <p:cNvPr id="30" name="Rectangle 29"/>
          <p:cNvSpPr/>
          <p:nvPr/>
        </p:nvSpPr>
        <p:spPr>
          <a:xfrm>
            <a:off x="44196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Carnal</a:t>
            </a:r>
          </a:p>
          <a:p>
            <a:pPr algn="ctr">
              <a:defRPr/>
            </a:pPr>
            <a:r>
              <a:rPr lang="en-US" sz="2800" b="1" kern="0" dirty="0">
                <a:ln w="50800"/>
                <a:solidFill>
                  <a:sysClr val="windowText" lastClr="000000"/>
                </a:solidFill>
                <a:latin typeface="Calibri" panose="020F0502020204030204" pitchFamily="34" charset="0"/>
                <a:cs typeface="Arial" charset="0"/>
              </a:rPr>
              <a:t>Believers</a:t>
            </a:r>
            <a:endParaRPr lang="en-US" sz="2800" b="1" kern="0" dirty="0">
              <a:ln w="50800"/>
              <a:solidFill>
                <a:srgbClr val="FF0000"/>
              </a:solidFill>
              <a:latin typeface="Calibri" panose="020F0502020204030204" pitchFamily="34" charset="0"/>
              <a:cs typeface="Arial" charset="0"/>
            </a:endParaRPr>
          </a:p>
        </p:txBody>
      </p:sp>
      <p:sp>
        <p:nvSpPr>
          <p:cNvPr id="12299" name="Title 10"/>
          <p:cNvSpPr>
            <a:spLocks noGrp="1"/>
          </p:cNvSpPr>
          <p:nvPr>
            <p:ph type="title"/>
          </p:nvPr>
        </p:nvSpPr>
        <p:spPr>
          <a:xfrm>
            <a:off x="457200" y="304802"/>
            <a:ext cx="8229600" cy="858839"/>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1"/>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Spiritual </a:t>
            </a:r>
            <a:r>
              <a:rPr lang="en-US" sz="2800" b="1" kern="0" dirty="0">
                <a:ln w="50800"/>
                <a:solidFill>
                  <a:sysClr val="windowText" lastClr="000000"/>
                </a:solidFill>
                <a:latin typeface="Calibri" panose="020F0502020204030204" pitchFamily="34" charset="0"/>
                <a:cs typeface="Arial" charset="0"/>
              </a:rPr>
              <a:t>Believers</a:t>
            </a:r>
          </a:p>
        </p:txBody>
      </p:sp>
    </p:spTree>
    <p:extLst>
      <p:ext uri="{BB962C8B-B14F-4D97-AF65-F5344CB8AC3E}">
        <p14:creationId xmlns:p14="http://schemas.microsoft.com/office/powerpoint/2010/main" val="2116899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lvl="0" algn="just"/>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1</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And I, brethren, could not speak to you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spiritual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people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but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carnal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babes</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in Christ. </a:t>
            </a:r>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2</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I fed you with milk and not with solid food; for until now you were not able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to receive it,</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and even now you are still not able; </a:t>
            </a:r>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3</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for you are still carnal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For where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there are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envy, strife, and divisions among you,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are you not carnal</a:t>
            </a: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behaving like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mere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men</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endParaRPr lang="en-US" sz="2800" dirty="0">
              <a:solidFill>
                <a:srgbClr val="FFFFFF"/>
              </a:solidFill>
              <a:effectLst>
                <a:outerShdw blurRad="38100" dist="38100" dir="2700000" algn="tl">
                  <a:srgbClr val="000000">
                    <a:alpha val="43137"/>
                  </a:srgbClr>
                </a:outerShdw>
              </a:effectLst>
              <a:latin typeface="Arial" charset="0"/>
              <a:cs typeface="Arial" charset="0"/>
            </a:endParaRPr>
          </a:p>
        </p:txBody>
      </p:sp>
      <p:pic>
        <p:nvPicPr>
          <p:cNvPr id="2" name="Picture 1">
            <a:extLst>
              <a:ext uri="{FF2B5EF4-FFF2-40B4-BE49-F238E27FC236}">
                <a16:creationId xmlns:a16="http://schemas.microsoft.com/office/drawing/2014/main" id="{4E198089-9D6F-42F8-A55E-88CB653486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8476" y="3352800"/>
            <a:ext cx="1059993" cy="1554480"/>
          </a:xfrm>
          <a:prstGeom prst="rect">
            <a:avLst/>
          </a:prstGeom>
        </p:spPr>
      </p:pic>
    </p:spTree>
    <p:extLst>
      <p:ext uri="{BB962C8B-B14F-4D97-AF65-F5344CB8AC3E}">
        <p14:creationId xmlns:p14="http://schemas.microsoft.com/office/powerpoint/2010/main" val="931963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b="1" i="1" u="sng" dirty="0" err="1">
                <a:solidFill>
                  <a:srgbClr val="FFFFCC"/>
                </a:solidFill>
                <a:effectLst>
                  <a:outerShdw blurRad="38100" dist="38100" dir="2700000" algn="tl">
                    <a:srgbClr val="000000">
                      <a:alpha val="43137"/>
                    </a:srgbClr>
                  </a:outerShdw>
                </a:effectLst>
              </a:rPr>
              <a:t>Teleios</a:t>
            </a:r>
            <a:r>
              <a:rPr lang="en-US" sz="3000" b="1" u="sng" dirty="0">
                <a:solidFill>
                  <a:srgbClr val="FFFFCC"/>
                </a:solidFill>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95772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b="1" i="1" u="sng" dirty="0" err="1">
                <a:solidFill>
                  <a:srgbClr val="FFFFCC"/>
                </a:solidFill>
                <a:effectLst>
                  <a:outerShdw blurRad="38100" dist="38100" dir="2700000" algn="tl">
                    <a:srgbClr val="000000">
                      <a:alpha val="43137"/>
                    </a:srgbClr>
                  </a:outerShdw>
                </a:effectLst>
              </a:rPr>
              <a:t>Teleios</a:t>
            </a:r>
            <a:r>
              <a:rPr lang="en-US" sz="3000" b="1" u="sng" dirty="0">
                <a:solidFill>
                  <a:srgbClr val="FFFFCC"/>
                </a:solidFill>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174305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Maturity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Criteria for depicting the church’s maturity is arbitrary</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604215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Maturity (quality) does not provide a suitable antithesis to “in part” [</a:t>
            </a:r>
            <a:r>
              <a:rPr lang="en-US" sz="2800" b="1" i="1" u="sng" dirty="0" err="1">
                <a:solidFill>
                  <a:srgbClr val="FFFFCC"/>
                </a:solidFill>
                <a:effectLst>
                  <a:outerShdw blurRad="38100" dist="38100" dir="2700000" algn="tl">
                    <a:srgbClr val="000000">
                      <a:alpha val="43137"/>
                    </a:srgbClr>
                  </a:outerShdw>
                </a:effectLst>
              </a:rPr>
              <a:t>ek</a:t>
            </a:r>
            <a:r>
              <a:rPr lang="en-US" sz="2800" b="1" i="1" u="sng" dirty="0">
                <a:solidFill>
                  <a:srgbClr val="FFFFCC"/>
                </a:solidFill>
                <a:effectLst>
                  <a:outerShdw blurRad="38100" dist="38100" dir="2700000" algn="tl">
                    <a:srgbClr val="000000">
                      <a:alpha val="43137"/>
                    </a:srgbClr>
                  </a:outerShdw>
                </a:effectLst>
              </a:rPr>
              <a:t> </a:t>
            </a:r>
            <a:r>
              <a:rPr lang="en-US" sz="2800" b="1" i="1" u="sng" dirty="0" err="1">
                <a:solidFill>
                  <a:srgbClr val="FFFFCC"/>
                </a:solidFill>
                <a:effectLst>
                  <a:outerShdw blurRad="38100" dist="38100" dir="2700000" algn="tl">
                    <a:srgbClr val="000000">
                      <a:alpha val="43137"/>
                    </a:srgbClr>
                  </a:outerShdw>
                </a:effectLst>
              </a:rPr>
              <a:t>meros</a:t>
            </a:r>
            <a:r>
              <a:rPr lang="en-US" sz="2800" b="1" u="sng" dirty="0">
                <a:solidFill>
                  <a:srgbClr val="FFFFCC"/>
                </a:solidFill>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Criteria for depicting the church’s maturity is arbitrary</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558312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227959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2167474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Maturity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Criteria for depicting the church’s maturity is arbitrary</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288878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spiritual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babes in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fed you with milk and not with solid food; for until now you were not able to receive it, and even now you are still not able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 are still carnal. For where there are envy, strife, and divisions among you, are you not carnal and behaving like mere men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7FA0100C-F1F6-4FC6-8AC1-35EED33C65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8476" y="3352800"/>
            <a:ext cx="1059993" cy="1554480"/>
          </a:xfrm>
          <a:prstGeom prst="rect">
            <a:avLst/>
          </a:prstGeom>
        </p:spPr>
      </p:pic>
    </p:spTree>
    <p:extLst>
      <p:ext uri="{BB962C8B-B14F-4D97-AF65-F5344CB8AC3E}">
        <p14:creationId xmlns:p14="http://schemas.microsoft.com/office/powerpoint/2010/main" val="3467057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4:13-14</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unity of the faith, and of the knowledge of the Son of God, to a mature man, to the measure of the stature which belongs to the fullness of Christ.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a:t>
            </a:r>
          </a:p>
        </p:txBody>
      </p:sp>
    </p:spTree>
    <p:extLst>
      <p:ext uri="{BB962C8B-B14F-4D97-AF65-F5344CB8AC3E}">
        <p14:creationId xmlns:p14="http://schemas.microsoft.com/office/powerpoint/2010/main" val="1135926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95300" y="228600"/>
            <a:ext cx="81534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1828799"/>
            <a:ext cx="60960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751230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1</a:t>
            </a:r>
            <a:r>
              <a:rPr lang="en-US" sz="3000" baseline="30000" dirty="0">
                <a:effectLst>
                  <a:outerShdw blurRad="38100" dist="38100" dir="2700000" algn="tl">
                    <a:srgbClr val="000000">
                      <a:alpha val="43137"/>
                    </a:srgbClr>
                  </a:outerShdw>
                </a:effectLst>
              </a:rPr>
              <a:t>st </a:t>
            </a:r>
            <a:r>
              <a:rPr lang="en-US" sz="3000" dirty="0">
                <a:effectLst>
                  <a:outerShdw blurRad="38100" dist="38100" dir="2700000" algn="tl">
                    <a:srgbClr val="000000">
                      <a:alpha val="43137"/>
                    </a:srgbClr>
                  </a:outerShdw>
                </a:effectLst>
              </a:rPr>
              <a:t>century revelatory gifts were “in part” [</a:t>
            </a:r>
            <a:r>
              <a:rPr lang="en-US" sz="3000" i="1" dirty="0" err="1">
                <a:effectLst>
                  <a:outerShdw blurRad="38100" dist="38100" dir="2700000" algn="tl">
                    <a:srgbClr val="000000">
                      <a:alpha val="43137"/>
                    </a:srgbClr>
                  </a:outerShdw>
                </a:effectLst>
              </a:rPr>
              <a:t>ek</a:t>
            </a: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meros</a:t>
            </a:r>
            <a:r>
              <a:rPr lang="en-US" sz="3000" dirty="0">
                <a:effectLst>
                  <a:outerShdw blurRad="38100" dist="38100" dir="2700000" algn="tl">
                    <a:srgbClr val="000000">
                      <a:alpha val="43137"/>
                    </a:srgbClr>
                  </a:outerShdw>
                </a:effectLst>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1586266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century revelatory gifts were “in part” [</a:t>
            </a:r>
            <a:r>
              <a:rPr lang="en-US" sz="3000" i="1" dirty="0" err="1">
                <a:effectLst>
                  <a:outerShdw blurRad="38100" dist="38100" dir="2700000" algn="tl">
                    <a:srgbClr val="000000">
                      <a:alpha val="43137"/>
                    </a:srgbClr>
                  </a:outerShdw>
                </a:effectLst>
              </a:rPr>
              <a:t>ek</a:t>
            </a: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meros</a:t>
            </a:r>
            <a:r>
              <a:rPr lang="en-US" sz="3000" dirty="0">
                <a:effectLst>
                  <a:outerShdw blurRad="38100" dist="38100" dir="2700000" algn="tl">
                    <a:srgbClr val="000000">
                      <a:alpha val="43137"/>
                    </a:srgbClr>
                  </a:outerShdw>
                </a:effectLst>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163413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see in a mirror dimly,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know in part,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648552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1</a:t>
            </a:r>
            <a:r>
              <a:rPr lang="en-US" sz="3000" b="1" u="sng" baseline="30000" dirty="0">
                <a:solidFill>
                  <a:srgbClr val="FFFFCC"/>
                </a:solidFill>
                <a:effectLst>
                  <a:outerShdw blurRad="38100" dist="38100" dir="2700000" algn="tl">
                    <a:srgbClr val="000000">
                      <a:alpha val="43137"/>
                    </a:srgbClr>
                  </a:outerShdw>
                </a:effectLst>
                <a:ea typeface="+mn-ea"/>
                <a:cs typeface="+mn-cs"/>
              </a:rPr>
              <a:t>st</a:t>
            </a:r>
            <a:r>
              <a:rPr lang="en-US" sz="3000" b="1" u="sng" dirty="0">
                <a:solidFill>
                  <a:srgbClr val="FFFFCC"/>
                </a:solidFill>
                <a:effectLst>
                  <a:outerShdw blurRad="38100" dist="38100" dir="2700000" algn="tl">
                    <a:srgbClr val="000000">
                      <a:alpha val="43137"/>
                    </a:srgbClr>
                  </a:outerShdw>
                </a:effectLst>
                <a:ea typeface="+mn-ea"/>
                <a:cs typeface="+mn-cs"/>
              </a:rPr>
              <a:t> century revelatory gifts were “in part” [</a:t>
            </a:r>
            <a:r>
              <a:rPr lang="en-US" sz="3000" b="1" i="1" u="sng" dirty="0" err="1">
                <a:solidFill>
                  <a:srgbClr val="FFFFCC"/>
                </a:solidFill>
                <a:effectLst>
                  <a:outerShdw blurRad="38100" dist="38100" dir="2700000" algn="tl">
                    <a:srgbClr val="000000">
                      <a:alpha val="43137"/>
                    </a:srgbClr>
                  </a:outerShdw>
                </a:effectLst>
                <a:ea typeface="+mn-ea"/>
                <a:cs typeface="+mn-cs"/>
              </a:rPr>
              <a:t>ek</a:t>
            </a:r>
            <a:r>
              <a:rPr lang="en-US" sz="3000" b="1" i="1" u="sng" dirty="0">
                <a:solidFill>
                  <a:srgbClr val="FFFFCC"/>
                </a:solidFill>
                <a:effectLst>
                  <a:outerShdw blurRad="38100" dist="38100" dir="2700000" algn="tl">
                    <a:srgbClr val="000000">
                      <a:alpha val="43137"/>
                    </a:srgbClr>
                  </a:outerShdw>
                </a:effectLst>
                <a:ea typeface="+mn-ea"/>
                <a:cs typeface="+mn-cs"/>
              </a:rPr>
              <a:t> </a:t>
            </a:r>
            <a:r>
              <a:rPr lang="en-US" sz="3000" b="1" i="1" u="sng" dirty="0" err="1">
                <a:solidFill>
                  <a:srgbClr val="FFFFCC"/>
                </a:solidFill>
                <a:effectLst>
                  <a:outerShdw blurRad="38100" dist="38100" dir="2700000" algn="tl">
                    <a:srgbClr val="000000">
                      <a:alpha val="43137"/>
                    </a:srgbClr>
                  </a:outerShdw>
                </a:effectLst>
                <a:ea typeface="+mn-ea"/>
                <a:cs typeface="+mn-cs"/>
              </a:rPr>
              <a:t>meros</a:t>
            </a:r>
            <a:r>
              <a:rPr lang="en-US" sz="3000" b="1" u="sng" dirty="0">
                <a:solidFill>
                  <a:srgbClr val="FFFFCC"/>
                </a:solidFill>
                <a:effectLst>
                  <a:outerShdw blurRad="38100" dist="38100" dir="2700000" algn="tl">
                    <a:srgbClr val="000000">
                      <a:alpha val="43137"/>
                    </a:srgbClr>
                  </a:outerShdw>
                </a:effectLst>
                <a:ea typeface="+mn-ea"/>
                <a:cs typeface="+mn-cs"/>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39474049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2814799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2717009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1</a:t>
            </a:r>
            <a:r>
              <a:rPr lang="en-US" sz="3000" baseline="30000" dirty="0">
                <a:effectLst>
                  <a:outerShdw blurRad="38100" dist="38100" dir="2700000" algn="tl">
                    <a:srgbClr val="000000">
                      <a:alpha val="43137"/>
                    </a:srgbClr>
                  </a:outerShdw>
                </a:effectLst>
                <a:ea typeface="+mn-ea"/>
                <a:cs typeface="+mn-cs"/>
              </a:rPr>
              <a:t>st</a:t>
            </a:r>
            <a:r>
              <a:rPr lang="en-US" sz="3000" dirty="0">
                <a:effectLst>
                  <a:outerShdw blurRad="38100" dist="38100" dir="2700000" algn="tl">
                    <a:srgbClr val="000000">
                      <a:alpha val="43137"/>
                    </a:srgbClr>
                  </a:outerShdw>
                </a:effectLst>
                <a:ea typeface="+mn-ea"/>
                <a:cs typeface="+mn-cs"/>
              </a:rPr>
              <a:t> century revelatory gifts were “in part” [</a:t>
            </a:r>
            <a:r>
              <a:rPr lang="en-US" sz="3000" i="1" dirty="0" err="1">
                <a:effectLst>
                  <a:outerShdw blurRad="38100" dist="38100" dir="2700000" algn="tl">
                    <a:srgbClr val="000000">
                      <a:alpha val="43137"/>
                    </a:srgbClr>
                  </a:outerShdw>
                </a:effectLst>
                <a:ea typeface="+mn-ea"/>
                <a:cs typeface="+mn-cs"/>
              </a:rPr>
              <a:t>ek</a:t>
            </a:r>
            <a:r>
              <a:rPr lang="en-US" sz="3000" i="1" dirty="0">
                <a:effectLst>
                  <a:outerShdw blurRad="38100" dist="38100" dir="2700000" algn="tl">
                    <a:srgbClr val="000000">
                      <a:alpha val="43137"/>
                    </a:srgbClr>
                  </a:outerShdw>
                </a:effectLst>
                <a:ea typeface="+mn-ea"/>
                <a:cs typeface="+mn-cs"/>
              </a:rPr>
              <a:t> </a:t>
            </a:r>
            <a:r>
              <a:rPr lang="en-US" sz="3000" i="1" dirty="0" err="1">
                <a:effectLst>
                  <a:outerShdw blurRad="38100" dist="38100" dir="2700000" algn="tl">
                    <a:srgbClr val="000000">
                      <a:alpha val="43137"/>
                    </a:srgbClr>
                  </a:outerShdw>
                </a:effectLst>
                <a:ea typeface="+mn-ea"/>
                <a:cs typeface="+mn-cs"/>
              </a:rPr>
              <a:t>meros</a:t>
            </a:r>
            <a:r>
              <a:rPr lang="en-US" sz="3000" dirty="0">
                <a:effectLst>
                  <a:outerShdw blurRad="38100" dist="38100" dir="2700000" algn="tl">
                    <a:srgbClr val="000000">
                      <a:alpha val="43137"/>
                    </a:srgbClr>
                  </a:outerShdw>
                </a:effectLst>
                <a:ea typeface="+mn-ea"/>
                <a:cs typeface="+mn-cs"/>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Superseded by a sufficient (2 Tim. 3:17; 2 Pet. 1:3-4) and completed (Jude 3; Rev. 22:18-19) NT canon</a:t>
            </a:r>
          </a:p>
        </p:txBody>
      </p:sp>
    </p:spTree>
    <p:extLst>
      <p:ext uri="{BB962C8B-B14F-4D97-AF65-F5344CB8AC3E}">
        <p14:creationId xmlns:p14="http://schemas.microsoft.com/office/powerpoint/2010/main" val="3165959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2 Timothy 3:16-17</a:t>
            </a:r>
          </a:p>
          <a:p>
            <a:pPr marL="0" indent="0" algn="just">
              <a:spcBef>
                <a:spcPts val="0"/>
              </a:spcBef>
              <a:buNone/>
            </a:pPr>
            <a:r>
              <a:rPr lang="en-US" baseline="30000" dirty="0"/>
              <a:t>16</a:t>
            </a:r>
            <a:r>
              <a:rPr lang="en-US" dirty="0">
                <a:effectLst>
                  <a:outerShdw blurRad="38100" dist="38100" dir="2700000" algn="tl">
                    <a:srgbClr val="000000">
                      <a:alpha val="43137"/>
                    </a:srgbClr>
                  </a:outerShdw>
                </a:effectLst>
              </a:rPr>
              <a:t> “All Scripture is inspired by God and profitable for teaching, for reproof, for correction, for training in righteousness</a:t>
            </a:r>
            <a:r>
              <a:rPr lang="en-US" sz="2800" dirty="0">
                <a:effectLst>
                  <a:outerShdw blurRad="38100" dist="38100" dir="2700000" algn="tl">
                    <a:srgbClr val="000000">
                      <a:alpha val="43137"/>
                    </a:srgbClr>
                  </a:outerShdw>
                </a:effectLst>
              </a:rPr>
              <a:t>; </a:t>
            </a:r>
            <a:r>
              <a:rPr lang="en-US" baseline="30000" dirty="0"/>
              <a:t>17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1626939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98019D-4EBB-44E0-BD27-8541D14050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0" y="0"/>
            <a:ext cx="9144000" cy="52578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2 Peter 1:3-4</a:t>
            </a:r>
          </a:p>
          <a:p>
            <a:pPr marL="0" indent="0" algn="just">
              <a:spcBef>
                <a:spcPts val="0"/>
              </a:spcBef>
              <a:buNone/>
              <a:defRPr/>
            </a:pPr>
            <a:r>
              <a:rPr lang="en-US" baseline="30000" dirty="0"/>
              <a:t>3</a:t>
            </a:r>
            <a:r>
              <a:rPr lang="en-US" dirty="0"/>
              <a:t> “</a:t>
            </a:r>
            <a:r>
              <a:rPr lang="en-US" dirty="0">
                <a:latin typeface="Calibri" panose="020F0502020204030204" pitchFamily="34" charset="0"/>
              </a:rPr>
              <a:t>Seeing that His divine power has granted to us </a:t>
            </a:r>
            <a:r>
              <a:rPr lang="en-US" b="1" u="sng" dirty="0">
                <a:solidFill>
                  <a:srgbClr val="FFFFCC"/>
                </a:solidFill>
                <a:latin typeface="Calibri" panose="020F0502020204030204" pitchFamily="34" charset="0"/>
              </a:rPr>
              <a:t>everything</a:t>
            </a:r>
            <a:r>
              <a:rPr lang="en-US" dirty="0">
                <a:latin typeface="Calibri" panose="020F0502020204030204" pitchFamily="34" charset="0"/>
              </a:rPr>
              <a:t> pertaining to life and godliness, through the true knowledge of Him who called us by His own glory and excellence. </a:t>
            </a:r>
            <a:r>
              <a:rPr lang="en-US" baseline="30000" dirty="0"/>
              <a:t>4</a:t>
            </a:r>
            <a:r>
              <a:rPr lang="en-US" dirty="0">
                <a:latin typeface="Calibri" panose="020F0502020204030204" pitchFamily="34" charset="0"/>
              </a:rPr>
              <a:t> For by these He has granted to us His precious and magnificent </a:t>
            </a:r>
            <a:r>
              <a:rPr lang="en-US" b="1" u="sng" dirty="0">
                <a:solidFill>
                  <a:srgbClr val="FFFFCC"/>
                </a:solidFill>
                <a:latin typeface="Calibri" panose="020F0502020204030204" pitchFamily="34" charset="0"/>
              </a:rPr>
              <a:t>promises</a:t>
            </a:r>
            <a:r>
              <a:rPr lang="en-US" dirty="0">
                <a:latin typeface="Calibri" panose="020F0502020204030204" pitchFamily="34" charset="0"/>
              </a:rPr>
              <a:t>, so that by them you may become partakers of </a:t>
            </a:r>
            <a:r>
              <a:rPr lang="en-US" i="1" dirty="0">
                <a:latin typeface="Calibri" panose="020F0502020204030204" pitchFamily="34" charset="0"/>
              </a:rPr>
              <a:t>the</a:t>
            </a:r>
            <a:r>
              <a:rPr lang="en-US" dirty="0">
                <a:latin typeface="Calibri" panose="020F0502020204030204" pitchFamily="34" charset="0"/>
              </a:rPr>
              <a:t> divine nature, having escaped the corruption that is in the world by lust.”</a:t>
            </a:r>
          </a:p>
        </p:txBody>
      </p:sp>
    </p:spTree>
    <p:extLst>
      <p:ext uri="{BB962C8B-B14F-4D97-AF65-F5344CB8AC3E}">
        <p14:creationId xmlns:p14="http://schemas.microsoft.com/office/powerpoint/2010/main" val="4160396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Jude 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faith which was once for all handed down</a:t>
            </a:r>
            <a:r>
              <a:rPr lang="en-US" sz="3600" dirty="0">
                <a:effectLst>
                  <a:outerShdw blurRad="38100" dist="38100" dir="2700000" algn="tl">
                    <a:srgbClr val="000000">
                      <a:alpha val="43137"/>
                    </a:srgbClr>
                  </a:outerShdw>
                </a:effectLst>
                <a:latin typeface="Calibri" panose="020F0502020204030204" pitchFamily="34" charset="0"/>
              </a:rPr>
              <a:t>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9464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22:18-19</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if anyone takes away from the words of the book of this prophecy, God will take away his part from the tree of life and from the holy city, which are written in this book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05600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 perfect comes, the partial will be done away.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when I became a man, I did away with childish things.”</a:t>
            </a:r>
          </a:p>
        </p:txBody>
      </p:sp>
    </p:spTree>
    <p:extLst>
      <p:ext uri="{BB962C8B-B14F-4D97-AF65-F5344CB8AC3E}">
        <p14:creationId xmlns:p14="http://schemas.microsoft.com/office/powerpoint/2010/main" val="402464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95250" y="1600200"/>
            <a:ext cx="89535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[T]he child represents the incomplete knowledge available to the infant, pre-canon church. Just as a child has inadequate knowledge to live as a mature adult, so the pre-canon church lacked a sufficient canon and doctrine to lead the spiritual life of the new Church Age. An adult reaches maturity when he is complete with the knowledge and skills necessary for life. So, too the post canon church has the completed canon of Scripture which is sufficient for every need, every problem, every difficulty in life. Through the learning of the doctrines of the Word under the filling of the Holy Spirit the believer is able to pursue spiritual maturity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Robert Dean</a:t>
            </a:r>
          </a:p>
          <a:p>
            <a:pPr algn="ctr">
              <a:defRPr/>
            </a:pPr>
            <a:r>
              <a:rPr lang="en-US" sz="1400" dirty="0">
                <a:effectLst>
                  <a:outerShdw blurRad="38100" dist="38100" dir="2700000" algn="tl">
                    <a:srgbClr val="000000">
                      <a:alpha val="43137"/>
                    </a:srgbClr>
                  </a:outerShdw>
                </a:effectLst>
                <a:latin typeface="Calibri" panose="020F0502020204030204" pitchFamily="34" charset="0"/>
              </a:rPr>
              <a:t>Robert Dean, “Three Arguments for the Cessation of Tongues” (paper, Conservative Theological Society, Fort Worth, TX, 2002), 9.</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pastor robert dean">
            <a:extLst>
              <a:ext uri="{FF2B5EF4-FFF2-40B4-BE49-F238E27FC236}">
                <a16:creationId xmlns:a16="http://schemas.microsoft.com/office/drawing/2014/main" id="{01ED2DC2-2B9B-4AB6-9D62-738ABE7542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0682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96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When Paul was in his childhood, he thought as a child was expected to think. But when he became a mature man, he naturally put away childish thought modes. Similarly, when the church was in her infancy, she operated by means of bit by bit piecemeal revelation. But when she grew older, she operated by means of finalized Scripture. Thus, tongues were related to the Church in her infancy stage (cp. 1 Cor. 14:19, 20).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kern="0" dirty="0">
                <a:solidFill>
                  <a:srgbClr val="00FFFF"/>
                </a:solidFill>
                <a:effectLst>
                  <a:outerShdw blurRad="38100" dist="38100" dir="2700000" algn="tl">
                    <a:srgbClr val="000000">
                      <a:alpha val="43137"/>
                    </a:srgbClr>
                  </a:outerShdw>
                </a:effectLst>
                <a:latin typeface="Calibri" panose="020F0502020204030204" pitchFamily="34" charset="0"/>
              </a:rPr>
              <a:t>Kenneth Gentry</a:t>
            </a:r>
            <a:endParaRPr lang="en-US" sz="30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defRPr/>
            </a:pPr>
            <a:r>
              <a:rPr lang="en-US" sz="1400" dirty="0">
                <a:effectLst>
                  <a:outerShdw blurRad="38100" dist="38100" dir="2700000" algn="tl">
                    <a:srgbClr val="000000">
                      <a:alpha val="43137"/>
                    </a:srgbClr>
                  </a:outerShdw>
                </a:effectLst>
                <a:latin typeface="Calibri" panose="020F0502020204030204" pitchFamily="34" charset="0"/>
              </a:rPr>
              <a:t>Robert Dean, “Three Arguments for the Cessation of Tongues” (paper, Conservative Theological Society, Fort Worth, TX, 2002), 9.</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0" name="Picture 2" descr="Image result for kenneth gentry">
            <a:extLst>
              <a:ext uri="{FF2B5EF4-FFF2-40B4-BE49-F238E27FC236}">
                <a16:creationId xmlns:a16="http://schemas.microsoft.com/office/drawing/2014/main" id="{890D82FA-A556-4DE8-B9C0-ABBD38E0E0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6764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302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3160322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9124E-E5F1-44CB-9833-F8C895BAB7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9687" y="0"/>
            <a:ext cx="6524625" cy="6858000"/>
          </a:xfrm>
          <a:prstGeom prst="rect">
            <a:avLst/>
          </a:prstGeom>
        </p:spPr>
      </p:pic>
    </p:spTree>
    <p:extLst>
      <p:ext uri="{BB962C8B-B14F-4D97-AF65-F5344CB8AC3E}">
        <p14:creationId xmlns:p14="http://schemas.microsoft.com/office/powerpoint/2010/main" val="404110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871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Completed NT canon (quantitative) provides a suitable antithesis to “in part” [</a:t>
            </a:r>
            <a:r>
              <a:rPr lang="en-US" sz="2800" b="1" i="1" u="sng" dirty="0" err="1">
                <a:solidFill>
                  <a:srgbClr val="FFFFCC"/>
                </a:solidFill>
                <a:effectLst>
                  <a:outerShdw blurRad="38100" dist="38100" dir="2700000" algn="tl">
                    <a:srgbClr val="000000">
                      <a:alpha val="43137"/>
                    </a:srgbClr>
                  </a:outerShdw>
                </a:effectLst>
              </a:rPr>
              <a:t>ek</a:t>
            </a:r>
            <a:r>
              <a:rPr lang="en-US" sz="2800" b="1" i="1" u="sng" dirty="0">
                <a:solidFill>
                  <a:srgbClr val="FFFFCC"/>
                </a:solidFill>
                <a:effectLst>
                  <a:outerShdw blurRad="38100" dist="38100" dir="2700000" algn="tl">
                    <a:srgbClr val="000000">
                      <a:alpha val="43137"/>
                    </a:srgbClr>
                  </a:outerShdw>
                </a:effectLst>
              </a:rPr>
              <a:t> </a:t>
            </a:r>
            <a:r>
              <a:rPr lang="en-US" sz="2800" b="1" i="1" u="sng" dirty="0" err="1">
                <a:solidFill>
                  <a:srgbClr val="FFFFCC"/>
                </a:solidFill>
                <a:effectLst>
                  <a:outerShdw blurRad="38100" dist="38100" dir="2700000" algn="tl">
                    <a:srgbClr val="000000">
                      <a:alpha val="43137"/>
                    </a:srgbClr>
                  </a:outerShdw>
                </a:effectLst>
              </a:rPr>
              <a:t>meros</a:t>
            </a:r>
            <a:r>
              <a:rPr lang="en-US" sz="2800" b="1" u="sng" dirty="0">
                <a:solidFill>
                  <a:srgbClr val="FFFFCC"/>
                </a:solidFill>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05902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2526915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3130233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828800"/>
            <a:ext cx="9144000" cy="3124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600" dirty="0">
                <a:effectLst>
                  <a:outerShdw blurRad="38100" dist="38100" dir="2700000" algn="tl">
                    <a:srgbClr val="000000">
                      <a:alpha val="43137"/>
                    </a:srgbClr>
                  </a:outerShdw>
                </a:effectLst>
                <a:latin typeface="Calibri" panose="020F0502020204030204" pitchFamily="34" charset="0"/>
              </a:rPr>
              <a:t>“Is it possible to determine the nature of the partial gifts of prophecy, tongues, and knowledge? Yes. The answer is that they are revelational in quality. Since this is so, then ‘the perfect’ must also be revelational.”</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800100" y="228600"/>
            <a:ext cx="7543800" cy="13716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A</a:t>
            </a: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Completed NT Canon is a Suitable Antithesis to Revelation “In Part”</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76200" y="6400800"/>
            <a:ext cx="90678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rPr>
              <a:t>Myron J. Houghton, “A Reexamination of 1 Corinthians 13:8–13,” </a:t>
            </a:r>
            <a:r>
              <a:rPr lang="en-US" sz="1600" dirty="0" err="1">
                <a:effectLst>
                  <a:outerShdw blurRad="38100" dist="38100" dir="2700000" algn="tl">
                    <a:srgbClr val="000000">
                      <a:alpha val="43137"/>
                    </a:srgbClr>
                  </a:outerShdw>
                </a:effectLst>
                <a:latin typeface="Calibri" panose="020F0502020204030204" pitchFamily="34" charset="0"/>
              </a:rPr>
              <a:t>BibSac</a:t>
            </a:r>
            <a:r>
              <a:rPr lang="en-US" sz="1600" dirty="0">
                <a:effectLst>
                  <a:outerShdw blurRad="38100" dist="38100" dir="2700000" algn="tl">
                    <a:srgbClr val="000000">
                      <a:alpha val="43137"/>
                    </a:srgbClr>
                  </a:outerShdw>
                </a:effectLst>
                <a:latin typeface="Calibri" panose="020F0502020204030204" pitchFamily="34" charset="0"/>
              </a:rPr>
              <a:t> 153 (July-September 1996): 350.</a:t>
            </a:r>
          </a:p>
        </p:txBody>
      </p:sp>
      <p:pic>
        <p:nvPicPr>
          <p:cNvPr id="5" name="Picture 4" descr="A person wearing a suit and tie&#10;&#10;Description generated with very high confidence">
            <a:extLst>
              <a:ext uri="{FF2B5EF4-FFF2-40B4-BE49-F238E27FC236}">
                <a16:creationId xmlns:a16="http://schemas.microsoft.com/office/drawing/2014/main" id="{3CBB677F-CE09-48DE-A30E-A3917990C8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18866" cy="1097280"/>
          </a:xfrm>
          <a:prstGeom prst="rect">
            <a:avLst/>
          </a:prstGeom>
        </p:spPr>
      </p:pic>
    </p:spTree>
    <p:extLst>
      <p:ext uri="{BB962C8B-B14F-4D97-AF65-F5344CB8AC3E}">
        <p14:creationId xmlns:p14="http://schemas.microsoft.com/office/powerpoint/2010/main" val="25986002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981200"/>
            <a:ext cx="9144000" cy="28956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600" dirty="0">
                <a:effectLst>
                  <a:outerShdw blurRad="38100" dist="38100" dir="2700000" algn="tl">
                    <a:srgbClr val="000000">
                      <a:alpha val="43137"/>
                    </a:srgbClr>
                  </a:outerShdw>
                </a:effectLst>
                <a:latin typeface="Calibri" panose="020F0502020204030204" pitchFamily="34" charset="0"/>
              </a:rPr>
              <a:t>“‘That which is complete’ should logically be of the same kind as ‘that which is partial’ and is therefore most naturally understood as a reference to the completion of revelation for the Church Age.”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723900" y="6400800"/>
            <a:ext cx="76962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rPr>
              <a:t>Charles R. Smith, </a:t>
            </a:r>
            <a:r>
              <a:rPr lang="en-US" sz="1600" i="1" dirty="0">
                <a:effectLst>
                  <a:outerShdw blurRad="38100" dist="38100" dir="2700000" algn="tl">
                    <a:srgbClr val="000000">
                      <a:alpha val="43137"/>
                    </a:srgbClr>
                  </a:outerShdw>
                </a:effectLst>
                <a:latin typeface="Calibri" panose="020F0502020204030204" pitchFamily="34" charset="0"/>
              </a:rPr>
              <a:t>Tongues in Biblical Perspective</a:t>
            </a:r>
            <a:r>
              <a:rPr lang="en-US" sz="1600" dirty="0">
                <a:effectLst>
                  <a:outerShdw blurRad="38100" dist="38100" dir="2700000" algn="tl">
                    <a:srgbClr val="000000">
                      <a:alpha val="43137"/>
                    </a:srgbClr>
                  </a:outerShdw>
                </a:effectLst>
                <a:latin typeface="Calibri" panose="020F0502020204030204" pitchFamily="34" charset="0"/>
              </a:rPr>
              <a:t> (Winona Lake, IN: BMH, 1972), 75.</a:t>
            </a:r>
          </a:p>
        </p:txBody>
      </p:sp>
      <p:sp>
        <p:nvSpPr>
          <p:cNvPr id="5" name="Rectangle 2">
            <a:extLst>
              <a:ext uri="{FF2B5EF4-FFF2-40B4-BE49-F238E27FC236}">
                <a16:creationId xmlns:a16="http://schemas.microsoft.com/office/drawing/2014/main" id="{B59D3BA4-2B25-43C2-A7F7-C34DBB5B5557}"/>
              </a:ext>
            </a:extLst>
          </p:cNvPr>
          <p:cNvSpPr>
            <a:spLocks noChangeArrowheads="1"/>
          </p:cNvSpPr>
          <p:nvPr/>
        </p:nvSpPr>
        <p:spPr bwMode="auto">
          <a:xfrm>
            <a:off x="800100" y="228600"/>
            <a:ext cx="7543800" cy="13716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A</a:t>
            </a: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Completed NT Canon is a Suitable Antithesis to Revelation “In Part”</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9569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864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b="1" i="1" u="sng" dirty="0">
                <a:solidFill>
                  <a:srgbClr val="FFFFCC"/>
                </a:solidFill>
                <a:effectLst>
                  <a:outerShdw blurRad="38100" dist="38100" dir="2700000" algn="tl">
                    <a:srgbClr val="000000">
                      <a:alpha val="43137"/>
                    </a:srgbClr>
                  </a:outerShdw>
                </a:effectLst>
              </a:rPr>
              <a:t>Teleios </a:t>
            </a:r>
            <a:r>
              <a:rPr lang="en-US" sz="2800" b="1" u="sng" dirty="0">
                <a:solidFill>
                  <a:srgbClr val="FFFFCC"/>
                </a:solidFill>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AC5A1ECC-4BB6-4532-9217-BDFCE186E4E7}"/>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45904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one who looks intently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perfect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teleios</a:t>
            </a:r>
            <a:r>
              <a:rPr lang="en-US" sz="3600" dirty="0">
                <a:effectLst>
                  <a:outerShdw blurRad="38100" dist="38100" dir="2700000" algn="tl">
                    <a:srgbClr val="000000">
                      <a:alpha val="43137"/>
                    </a:srgbClr>
                  </a:outerShdw>
                </a:effectLst>
                <a:latin typeface="Calibri" panose="020F0502020204030204" pitchFamily="34" charset="0"/>
              </a:rPr>
              <a:t>] law, the </a:t>
            </a:r>
            <a:r>
              <a:rPr lang="en-US" sz="3600" i="1" dirty="0">
                <a:effectLst>
                  <a:outerShdw blurRad="38100" dist="38100" dir="2700000" algn="tl">
                    <a:srgbClr val="000000">
                      <a:alpha val="43137"/>
                    </a:srgbClr>
                  </a:outerShdw>
                </a:effectLst>
                <a:latin typeface="Calibri" panose="020F0502020204030204" pitchFamily="34" charset="0"/>
              </a:rPr>
              <a:t>law </a:t>
            </a:r>
            <a:r>
              <a:rPr lang="en-US" sz="3600" dirty="0">
                <a:effectLst>
                  <a:outerShdw blurRad="38100" dist="38100" dir="2700000" algn="tl">
                    <a:srgbClr val="000000">
                      <a:alpha val="43137"/>
                    </a:srgbClr>
                  </a:outerShdw>
                </a:effectLst>
                <a:latin typeface="Calibri" panose="020F0502020204030204" pitchFamily="34" charset="0"/>
              </a:rPr>
              <a:t>of liberty, and abides by it, not having become a forgetful hearer but an effectual doer, this man will be blessed in what he does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38364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3340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 canon view handles well the mirror [</a:t>
            </a:r>
            <a:r>
              <a:rPr lang="en-US" sz="2800" b="1" i="1" u="sng" dirty="0" err="1">
                <a:solidFill>
                  <a:srgbClr val="FFFFCC"/>
                </a:solidFill>
                <a:effectLst>
                  <a:outerShdw blurRad="38100" dist="38100" dir="2700000" algn="tl">
                    <a:srgbClr val="000000">
                      <a:alpha val="43137"/>
                    </a:srgbClr>
                  </a:outerShdw>
                </a:effectLst>
              </a:rPr>
              <a:t>esoptron</a:t>
            </a:r>
            <a:r>
              <a:rPr lang="en-US" sz="2800" b="1" u="sng" dirty="0">
                <a:solidFill>
                  <a:srgbClr val="FFFFCC"/>
                </a:solidFill>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EDED5112-F716-469E-A6BE-FD43436CA4AF}"/>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1787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1:22-23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800" baseline="30000" dirty="0">
                <a:effectLst>
                  <a:outerShdw blurRad="38100" dist="38100" dir="2700000" algn="tl">
                    <a:srgbClr val="000000">
                      <a:alpha val="43137"/>
                    </a:srgbClr>
                  </a:outerShdw>
                </a:effectLst>
                <a:latin typeface="Calibri" panose="020F0502020204030204" pitchFamily="34" charset="0"/>
              </a:rPr>
              <a:t>22</a:t>
            </a:r>
            <a:r>
              <a:rPr lang="en-US" sz="3800" b="1" baseline="30000" dirty="0">
                <a:effectLst>
                  <a:outerShdw blurRad="38100" dist="38100" dir="2700000" algn="tl">
                    <a:srgbClr val="000000">
                      <a:alpha val="43137"/>
                    </a:srgbClr>
                  </a:outerShdw>
                </a:effectLst>
                <a:latin typeface="Calibri" panose="020F0502020204030204" pitchFamily="34" charset="0"/>
              </a:rPr>
              <a:t> </a:t>
            </a:r>
            <a:r>
              <a:rPr lang="en-US" sz="3800" dirty="0">
                <a:effectLst>
                  <a:outerShdw blurRad="38100" dist="38100" dir="2700000" algn="tl">
                    <a:srgbClr val="000000">
                      <a:alpha val="43137"/>
                    </a:srgbClr>
                  </a:outerShdw>
                </a:effectLst>
                <a:latin typeface="Calibri" panose="020F0502020204030204" pitchFamily="34" charset="0"/>
              </a:rPr>
              <a:t>But prove yourselves doers of </a:t>
            </a:r>
            <a:r>
              <a:rPr lang="en-US" sz="3800" b="1" i="1" u="sng" dirty="0">
                <a:solidFill>
                  <a:srgbClr val="FFFFCC"/>
                </a:solidFill>
                <a:effectLst>
                  <a:outerShdw blurRad="38100" dist="38100" dir="2700000" algn="tl">
                    <a:srgbClr val="000000">
                      <a:alpha val="43137"/>
                    </a:srgbClr>
                  </a:outerShdw>
                </a:effectLst>
                <a:latin typeface="Calibri" panose="020F0502020204030204" pitchFamily="34" charset="0"/>
              </a:rPr>
              <a:t>the word</a:t>
            </a:r>
            <a:r>
              <a:rPr lang="en-US" sz="3800" dirty="0">
                <a:effectLst>
                  <a:outerShdw blurRad="38100" dist="38100" dir="2700000" algn="tl">
                    <a:srgbClr val="000000">
                      <a:alpha val="43137"/>
                    </a:srgbClr>
                  </a:outerShdw>
                </a:effectLst>
                <a:latin typeface="Calibri" panose="020F0502020204030204" pitchFamily="34" charset="0"/>
              </a:rPr>
              <a:t>, and not merely hearers who delude themselves. </a:t>
            </a:r>
            <a:r>
              <a:rPr lang="en-US" sz="3800" baseline="30000" dirty="0">
                <a:effectLst>
                  <a:outerShdw blurRad="38100" dist="38100" dir="2700000" algn="tl">
                    <a:srgbClr val="000000">
                      <a:alpha val="43137"/>
                    </a:srgbClr>
                  </a:outerShdw>
                </a:effectLst>
                <a:latin typeface="Calibri" panose="020F0502020204030204" pitchFamily="34" charset="0"/>
              </a:rPr>
              <a:t>23</a:t>
            </a:r>
            <a:r>
              <a:rPr lang="en-US" sz="3800" b="1" baseline="30000" dirty="0">
                <a:effectLst>
                  <a:outerShdw blurRad="38100" dist="38100" dir="2700000" algn="tl">
                    <a:srgbClr val="000000">
                      <a:alpha val="43137"/>
                    </a:srgbClr>
                  </a:outerShdw>
                </a:effectLst>
                <a:latin typeface="Calibri" panose="020F0502020204030204" pitchFamily="34" charset="0"/>
              </a:rPr>
              <a:t> </a:t>
            </a:r>
            <a:r>
              <a:rPr lang="en-US" sz="3800" dirty="0">
                <a:effectLst>
                  <a:outerShdw blurRad="38100" dist="38100" dir="2700000" algn="tl">
                    <a:srgbClr val="000000">
                      <a:alpha val="43137"/>
                    </a:srgbClr>
                  </a:outerShdw>
                </a:effectLst>
                <a:latin typeface="Calibri" panose="020F0502020204030204" pitchFamily="34" charset="0"/>
              </a:rPr>
              <a:t>For if anyone is a hearer of the word and not a doer, he is like a man who looks at his natural face in a </a:t>
            </a:r>
            <a:r>
              <a:rPr lang="en-US" sz="3800" u="sng" dirty="0">
                <a:effectLst>
                  <a:outerShdw blurRad="38100" dist="38100" dir="2700000" algn="tl">
                    <a:srgbClr val="000000">
                      <a:alpha val="43137"/>
                    </a:srgbClr>
                  </a:outerShdw>
                </a:effectLst>
                <a:latin typeface="Calibri" panose="020F0502020204030204" pitchFamily="34" charset="0"/>
              </a:rPr>
              <a:t>mirror [</a:t>
            </a:r>
            <a:r>
              <a:rPr lang="en-US" sz="3800" b="1" i="1" u="sng" dirty="0" err="1">
                <a:solidFill>
                  <a:srgbClr val="FFFFCC"/>
                </a:solidFill>
                <a:effectLst>
                  <a:outerShdw blurRad="38100" dist="38100" dir="2700000" algn="tl">
                    <a:srgbClr val="000000">
                      <a:alpha val="43137"/>
                    </a:srgbClr>
                  </a:outerShdw>
                </a:effectLst>
                <a:latin typeface="Calibri" panose="020F0502020204030204" pitchFamily="34" charset="0"/>
              </a:rPr>
              <a:t>esoptron</a:t>
            </a:r>
            <a:r>
              <a:rPr lang="en-US" sz="3800" u="sng" dirty="0">
                <a:effectLst>
                  <a:outerShdw blurRad="38100" dist="38100" dir="2700000" algn="tl">
                    <a:srgbClr val="000000">
                      <a:alpha val="43137"/>
                    </a:srgbClr>
                  </a:outerShdw>
                </a:effectLst>
                <a:latin typeface="Calibri" panose="020F0502020204030204" pitchFamily="34" charset="0"/>
              </a:rPr>
              <a:t>]</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458408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43000"/>
            <a:ext cx="9144000" cy="16764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Corinth was famous as the producer of some of the finest bronze mirrors in antiquity.”…“But even the best mirrors reflected images imperfectly.”</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1981200" y="228600"/>
            <a:ext cx="5181600" cy="685800"/>
          </a:xfrm>
          <a:prstGeom prst="rect">
            <a:avLst/>
          </a:prstGeom>
          <a:noFill/>
          <a:ln w="9525">
            <a:noFill/>
            <a:miter lim="800000"/>
            <a:headEnd/>
            <a:tailEnd/>
          </a:ln>
          <a:effectLst/>
        </p:spPr>
        <p:txBody>
          <a:bodyPr anchor="ctr"/>
          <a:lstStyle/>
          <a:p>
            <a:pPr algn="ctr">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 Mirrors at Corinth</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0" y="5909101"/>
            <a:ext cx="9144000" cy="923330"/>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rPr>
              <a:t>Craig S. Keener, </a:t>
            </a:r>
            <a:r>
              <a:rPr lang="en-US" sz="1800" i="1" dirty="0">
                <a:effectLst>
                  <a:outerShdw blurRad="38100" dist="38100" dir="2700000" algn="tl">
                    <a:srgbClr val="000000">
                      <a:alpha val="43137"/>
                    </a:srgbClr>
                  </a:outerShdw>
                </a:effectLst>
                <a:latin typeface="Calibri" panose="020F0502020204030204" pitchFamily="34" charset="0"/>
              </a:rPr>
              <a:t>The IVP Bible Background Commentary: New Testament</a:t>
            </a:r>
            <a:r>
              <a:rPr lang="en-US" sz="1800" dirty="0">
                <a:effectLst>
                  <a:outerShdw blurRad="38100" dist="38100" dir="2700000" algn="tl">
                    <a:srgbClr val="000000">
                      <a:alpha val="43137"/>
                    </a:srgbClr>
                  </a:outerShdw>
                </a:effectLst>
                <a:latin typeface="Calibri" panose="020F0502020204030204" pitchFamily="34" charset="0"/>
              </a:rPr>
              <a:t> (Grove, IL: Inter Varsity Press, 1993), 480; Gordon D. Fee, </a:t>
            </a:r>
            <a:r>
              <a:rPr lang="en-US" sz="1800" i="1" dirty="0">
                <a:effectLst>
                  <a:outerShdw blurRad="38100" dist="38100" dir="2700000" algn="tl">
                    <a:srgbClr val="000000">
                      <a:alpha val="43137"/>
                    </a:srgbClr>
                  </a:outerShdw>
                </a:effectLst>
                <a:latin typeface="Calibri" panose="020F0502020204030204" pitchFamily="34" charset="0"/>
              </a:rPr>
              <a:t>The First Epistle to the Corinthians</a:t>
            </a:r>
            <a:r>
              <a:rPr lang="en-US" sz="1800" dirty="0">
                <a:effectLst>
                  <a:outerShdw blurRad="38100" dist="38100" dir="2700000" algn="tl">
                    <a:srgbClr val="000000">
                      <a:alpha val="43137"/>
                    </a:srgbClr>
                  </a:outerShdw>
                </a:effectLst>
                <a:latin typeface="Calibri" panose="020F0502020204030204" pitchFamily="34" charset="0"/>
              </a:rPr>
              <a:t>, NICNT, ed. F. F. Bruce (Grand Rapids: Eerdmans, 1987), 647-48.</a:t>
            </a:r>
          </a:p>
        </p:txBody>
      </p:sp>
      <p:pic>
        <p:nvPicPr>
          <p:cNvPr id="3" name="Picture 2">
            <a:extLst>
              <a:ext uri="{FF2B5EF4-FFF2-40B4-BE49-F238E27FC236}">
                <a16:creationId xmlns:a16="http://schemas.microsoft.com/office/drawing/2014/main" id="{B1C4CF11-F48E-4DD1-A528-BCE8D0319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8215" y="3048000"/>
            <a:ext cx="3667570" cy="2286000"/>
          </a:xfrm>
          <a:prstGeom prst="rect">
            <a:avLst/>
          </a:prstGeom>
        </p:spPr>
      </p:pic>
    </p:spTree>
    <p:extLst>
      <p:ext uri="{BB962C8B-B14F-4D97-AF65-F5344CB8AC3E}">
        <p14:creationId xmlns:p14="http://schemas.microsoft.com/office/powerpoint/2010/main" val="23327042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0"/>
            <a:ext cx="9144000" cy="52578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300" dirty="0">
                <a:effectLst>
                  <a:outerShdw blurRad="38100" dist="38100" dir="2700000" algn="tl">
                    <a:srgbClr val="000000">
                      <a:alpha val="43137"/>
                    </a:srgbClr>
                  </a:outerShdw>
                </a:effectLst>
                <a:latin typeface="Calibri" panose="020F0502020204030204" pitchFamily="34" charset="0"/>
              </a:rPr>
              <a:t>Paul envisioned a time, yet future when believers would have the entire realm of mystery doctrine to objectively know themselves as never before and be spiritually self sustaining. Only God has a complete knowledge of the believer and only with a complete canon can the believer have sufficient, objective knowledge of himself. Through learning and applying doctrine from the completed and sufficient Scripture a mirror is constructed in his soul. This mirror of truth enables the believer to accurately and objectively evaluate his own life and circumstances from the divine viewpoint. Prior to the completed canon the believer could only have an incomplete understanding of who he is and what he possesses as a member of the royal family of God, and all the vast assets that God has provided for him. It is the completed Word of God that provides this sufficient, perspicuous understanding of ourselves as we truly are. Prior to the revelation of the mystery doctrine the believer looked into the mirror of God’s Word dimly and saw a riddle, due to incomplete revelation</a:t>
            </a: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Robert Dean</a:t>
            </a:r>
          </a:p>
          <a:p>
            <a:pPr algn="ctr">
              <a:defRPr/>
            </a:pPr>
            <a:r>
              <a:rPr lang="en-US" sz="1400" dirty="0">
                <a:effectLst>
                  <a:outerShdw blurRad="38100" dist="38100" dir="2700000" algn="tl">
                    <a:srgbClr val="000000">
                      <a:alpha val="43137"/>
                    </a:srgbClr>
                  </a:outerShdw>
                </a:effectLst>
                <a:latin typeface="Calibri" panose="020F0502020204030204" pitchFamily="34" charset="0"/>
              </a:rPr>
              <a:t>Robert Dean, “Three Arguments for the Cessation of Tongues” (paper, Conservative Theological Society, Fort Worth, TX, 2002), 11.</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pastor robert dean">
            <a:extLst>
              <a:ext uri="{FF2B5EF4-FFF2-40B4-BE49-F238E27FC236}">
                <a16:creationId xmlns:a16="http://schemas.microsoft.com/office/drawing/2014/main" id="{01ED2DC2-2B9B-4AB6-9D62-738ABE7542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80682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866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0"/>
            <a:ext cx="9144000" cy="34290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rPr>
              <a:t>“Because believers today possess complete revelation, they are able to understand what God’s Word teaches about themselves, their potential, their limitations, and the means that God has made available for them to obtain victory over sin in a clear and detailed manner that was not possible before the completion of the canon. The Scriptures equip a believer for every good work by being profitable for teaching, reproving, correcting, and training (2 Tim 3:16–17).”</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990600" y="228600"/>
            <a:ext cx="7162800" cy="954107"/>
          </a:xfrm>
          <a:prstGeom prst="rect">
            <a:avLst/>
          </a:prstGeom>
          <a:noFill/>
        </p:spPr>
        <p:txBody>
          <a:bodyPr wrap="square" rtlCol="0">
            <a:spAutoFit/>
          </a:bodyPr>
          <a:lstStyle/>
          <a:p>
            <a:pPr algn="ctr">
              <a:spcAft>
                <a:spcPts val="1200"/>
              </a:spcAft>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Myron J. Houghton</a:t>
            </a:r>
          </a:p>
          <a:p>
            <a:pPr algn="ctr"/>
            <a:r>
              <a:rPr lang="en-US" sz="1600" dirty="0">
                <a:effectLst>
                  <a:outerShdw blurRad="38100" dist="38100" dir="2700000" algn="tl">
                    <a:srgbClr val="000000">
                      <a:alpha val="43137"/>
                    </a:srgbClr>
                  </a:outerShdw>
                </a:effectLst>
                <a:latin typeface="Calibri" panose="020F0502020204030204" pitchFamily="34" charset="0"/>
              </a:rPr>
              <a:t>“A Reexamination of 1 Corinthians 13:8–13,” </a:t>
            </a:r>
            <a:r>
              <a:rPr lang="en-US" sz="1600" dirty="0" err="1">
                <a:effectLst>
                  <a:outerShdw blurRad="38100" dist="38100" dir="2700000" algn="tl">
                    <a:srgbClr val="000000">
                      <a:alpha val="43137"/>
                    </a:srgbClr>
                  </a:outerShdw>
                </a:effectLst>
                <a:latin typeface="Calibri" panose="020F0502020204030204" pitchFamily="34" charset="0"/>
              </a:rPr>
              <a:t>BibSac</a:t>
            </a:r>
            <a:r>
              <a:rPr lang="en-US" sz="1600" dirty="0">
                <a:effectLst>
                  <a:outerShdw blurRad="38100" dist="38100" dir="2700000" algn="tl">
                    <a:srgbClr val="000000">
                      <a:alpha val="43137"/>
                    </a:srgbClr>
                  </a:outerShdw>
                </a:effectLst>
                <a:latin typeface="Calibri" panose="020F0502020204030204" pitchFamily="34" charset="0"/>
              </a:rPr>
              <a:t> 153 (July-September 1996): 353.</a:t>
            </a:r>
          </a:p>
        </p:txBody>
      </p:sp>
      <p:pic>
        <p:nvPicPr>
          <p:cNvPr id="4" name="Picture 3" descr="A person wearing a suit and tie&#10;&#10;Description generated with very high confidence">
            <a:extLst>
              <a:ext uri="{FF2B5EF4-FFF2-40B4-BE49-F238E27FC236}">
                <a16:creationId xmlns:a16="http://schemas.microsoft.com/office/drawing/2014/main" id="{72214B87-EF4D-4C90-A35D-558C30F56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18866" cy="1097280"/>
          </a:xfrm>
          <a:prstGeom prst="rect">
            <a:avLst/>
          </a:prstGeom>
        </p:spPr>
      </p:pic>
    </p:spTree>
    <p:extLst>
      <p:ext uri="{BB962C8B-B14F-4D97-AF65-F5344CB8AC3E}">
        <p14:creationId xmlns:p14="http://schemas.microsoft.com/office/powerpoint/2010/main" val="21460965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3340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 canon view handles well the immediate “now” [</a:t>
            </a:r>
            <a:r>
              <a:rPr lang="en-US" sz="2800" b="1" i="1" u="sng" dirty="0">
                <a:solidFill>
                  <a:srgbClr val="FFFFCC"/>
                </a:solidFill>
                <a:effectLst>
                  <a:outerShdw blurRad="38100" dist="38100" dir="2700000" algn="tl">
                    <a:srgbClr val="000000">
                      <a:alpha val="43137"/>
                    </a:srgbClr>
                  </a:outerShdw>
                </a:effectLst>
              </a:rPr>
              <a:t>arti</a:t>
            </a:r>
            <a:r>
              <a:rPr lang="en-US" sz="2800" b="1" u="sng" dirty="0">
                <a:solidFill>
                  <a:srgbClr val="FFFFCC"/>
                </a:solidFill>
                <a:effectLst>
                  <a:outerShdw blurRad="38100" dist="38100" dir="2700000" algn="tl">
                    <a:srgbClr val="000000">
                      <a:alpha val="43137"/>
                    </a:srgbClr>
                  </a:outerShdw>
                </a:effectLst>
              </a:rPr>
              <a:t>] of verse 12 and the distant “non” [</a:t>
            </a:r>
            <a:r>
              <a:rPr lang="en-US" sz="2800" b="1" i="1" u="sng" dirty="0">
                <a:solidFill>
                  <a:srgbClr val="FFFFCC"/>
                </a:solidFill>
                <a:effectLst>
                  <a:outerShdw blurRad="38100" dist="38100" dir="2700000" algn="tl">
                    <a:srgbClr val="000000">
                      <a:alpha val="43137"/>
                    </a:srgbClr>
                  </a:outerShdw>
                </a:effectLst>
              </a:rPr>
              <a:t>nyni</a:t>
            </a:r>
            <a:r>
              <a:rPr lang="en-US" sz="2800" b="1" u="sng" dirty="0">
                <a:solidFill>
                  <a:srgbClr val="FFFFCC"/>
                </a:solidFill>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EDED5112-F716-469E-A6BE-FD43436CA4AF}"/>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14397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arti</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see in a mirror dimly, but then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arti</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nyni</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hope, love, abide these three; but the greatest of these is love.”</a:t>
            </a:r>
          </a:p>
        </p:txBody>
      </p:sp>
    </p:spTree>
    <p:extLst>
      <p:ext uri="{BB962C8B-B14F-4D97-AF65-F5344CB8AC3E}">
        <p14:creationId xmlns:p14="http://schemas.microsoft.com/office/powerpoint/2010/main" val="7183735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124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How closely </a:t>
            </a:r>
            <a:r>
              <a:rPr lang="en-US" sz="2800" dirty="0" err="1">
                <a:effectLst>
                  <a:outerShdw blurRad="38100" dist="38100" dir="2700000" algn="tl">
                    <a:srgbClr val="000000">
                      <a:alpha val="43137"/>
                    </a:srgbClr>
                  </a:outerShdw>
                </a:effectLst>
                <a:latin typeface="Calibri" panose="020F0502020204030204" pitchFamily="34" charset="0"/>
              </a:rPr>
              <a:t>ἄρτι</a:t>
            </a:r>
            <a:r>
              <a:rPr lang="en-US" sz="2800" dirty="0">
                <a:effectLst>
                  <a:outerShdw blurRad="38100" dist="38100" dir="2700000" algn="tl">
                    <a:srgbClr val="000000">
                      <a:alpha val="43137"/>
                    </a:srgbClr>
                  </a:outerShdw>
                </a:effectLst>
                <a:latin typeface="Calibri" panose="020F0502020204030204" pitchFamily="34" charset="0"/>
              </a:rPr>
              <a:t> and </a:t>
            </a:r>
            <a:r>
              <a:rPr lang="en-US" sz="2800" dirty="0" err="1">
                <a:effectLst>
                  <a:outerShdw blurRad="38100" dist="38100" dir="2700000" algn="tl">
                    <a:srgbClr val="000000">
                      <a:alpha val="43137"/>
                    </a:srgbClr>
                  </a:outerShdw>
                </a:effectLst>
                <a:latin typeface="Calibri" panose="020F0502020204030204" pitchFamily="34" charset="0"/>
              </a:rPr>
              <a:t>νῦν</a:t>
            </a:r>
            <a:r>
              <a:rPr lang="en-US" sz="2800" dirty="0">
                <a:effectLst>
                  <a:outerShdw blurRad="38100" dist="38100" dir="2700000" algn="tl">
                    <a:srgbClr val="000000">
                      <a:alpha val="43137"/>
                    </a:srgbClr>
                  </a:outerShdw>
                </a:effectLst>
                <a:latin typeface="Calibri" panose="020F0502020204030204" pitchFamily="34" charset="0"/>
              </a:rPr>
              <a:t> approximate may be seen from a whole series of expressions which have their roots in either the one or the other. …On the other hand, in the koine </a:t>
            </a:r>
            <a:r>
              <a:rPr lang="en-US" sz="2800" dirty="0" err="1">
                <a:effectLst>
                  <a:outerShdw blurRad="38100" dist="38100" dir="2700000" algn="tl">
                    <a:srgbClr val="000000">
                      <a:alpha val="43137"/>
                    </a:srgbClr>
                  </a:outerShdw>
                </a:effectLst>
                <a:latin typeface="Calibri" panose="020F0502020204030204" pitchFamily="34" charset="0"/>
              </a:rPr>
              <a:t>ἄρτι</a:t>
            </a:r>
            <a:r>
              <a:rPr lang="en-US" sz="2800" dirty="0">
                <a:effectLst>
                  <a:outerShdw blurRad="38100" dist="38100" dir="2700000" algn="tl">
                    <a:srgbClr val="000000">
                      <a:alpha val="43137"/>
                    </a:srgbClr>
                  </a:outerShdw>
                </a:effectLst>
                <a:latin typeface="Calibri" panose="020F0502020204030204" pitchFamily="34" charset="0"/>
              </a:rPr>
              <a:t> may, with </a:t>
            </a:r>
            <a:r>
              <a:rPr lang="en-US" sz="2800" dirty="0" err="1">
                <a:effectLst>
                  <a:outerShdw blurRad="38100" dist="38100" dir="2700000" algn="tl">
                    <a:srgbClr val="000000">
                      <a:alpha val="43137"/>
                    </a:srgbClr>
                  </a:outerShdw>
                </a:effectLst>
                <a:latin typeface="Calibri" panose="020F0502020204030204" pitchFamily="34" charset="0"/>
              </a:rPr>
              <a:t>νῦν</a:t>
            </a:r>
            <a:r>
              <a:rPr lang="en-US" sz="2800" dirty="0">
                <a:effectLst>
                  <a:outerShdw blurRad="38100" dist="38100" dir="2700000" algn="tl">
                    <a:srgbClr val="000000">
                      <a:alpha val="43137"/>
                    </a:srgbClr>
                  </a:outerShdw>
                </a:effectLst>
                <a:latin typeface="Calibri" panose="020F0502020204030204" pitchFamily="34" charset="0"/>
              </a:rPr>
              <a:t>, denote the present strictly as a pt. of time…or as a period of time, e.g., 1 C. 13:12…The most important and frequent use of </a:t>
            </a:r>
            <a:r>
              <a:rPr lang="en-US" sz="2800" dirty="0" err="1">
                <a:effectLst>
                  <a:outerShdw blurRad="38100" dist="38100" dir="2700000" algn="tl">
                    <a:srgbClr val="000000">
                      <a:alpha val="43137"/>
                    </a:srgbClr>
                  </a:outerShdw>
                </a:effectLst>
                <a:latin typeface="Calibri" panose="020F0502020204030204" pitchFamily="34" charset="0"/>
              </a:rPr>
              <a:t>νῦν</a:t>
            </a:r>
            <a:r>
              <a:rPr lang="en-US" sz="2800" dirty="0">
                <a:effectLst>
                  <a:outerShdw blurRad="38100" dist="38100" dir="2700000" algn="tl">
                    <a:srgbClr val="000000">
                      <a:alpha val="43137"/>
                    </a:srgbClr>
                  </a:outerShdw>
                </a:effectLst>
                <a:latin typeface="Calibri" panose="020F0502020204030204" pitchFamily="34" charset="0"/>
              </a:rPr>
              <a:t> in this way is for the period between the comings…it embraces in its fulness the whole of the period.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0" y="228600"/>
            <a:ext cx="9144000" cy="1143000"/>
          </a:xfrm>
          <a:prstGeom prst="rect">
            <a:avLst/>
          </a:prstGeom>
          <a:noFill/>
          <a:ln w="9525">
            <a:noFill/>
            <a:miter lim="800000"/>
            <a:headEnd/>
            <a:tailEnd/>
          </a:ln>
          <a:effectLst/>
        </p:spPr>
        <p:txBody>
          <a:bodyPr anchor="ctr"/>
          <a:lstStyle/>
          <a:p>
            <a:pPr algn="ctr">
              <a:spcAft>
                <a:spcPts val="1200"/>
              </a:spcAft>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Theological Dictionary of the New Testament (TDNT)</a:t>
            </a:r>
          </a:p>
          <a:p>
            <a:pPr algn="ctr">
              <a:defRPr/>
            </a:pPr>
            <a:r>
              <a:rPr lang="en-US" sz="1400" dirty="0">
                <a:effectLst>
                  <a:outerShdw blurRad="38100" dist="38100" dir="2700000" algn="tl">
                    <a:srgbClr val="000000">
                      <a:alpha val="43137"/>
                    </a:srgbClr>
                  </a:outerShdw>
                </a:effectLst>
                <a:latin typeface="Calibri" panose="020F0502020204030204" pitchFamily="34" charset="0"/>
              </a:rPr>
              <a:t>G. </a:t>
            </a:r>
            <a:r>
              <a:rPr lang="en-US" sz="1400" dirty="0" err="1">
                <a:effectLst>
                  <a:outerShdw blurRad="38100" dist="38100" dir="2700000" algn="tl">
                    <a:srgbClr val="000000">
                      <a:alpha val="43137"/>
                    </a:srgbClr>
                  </a:outerShdw>
                </a:effectLst>
                <a:latin typeface="Calibri" panose="020F0502020204030204" pitchFamily="34" charset="0"/>
              </a:rPr>
              <a:t>Stählin</a:t>
            </a:r>
            <a:r>
              <a:rPr lang="en-US" sz="1400" dirty="0">
                <a:effectLst>
                  <a:outerShdw blurRad="38100" dist="38100" dir="2700000" algn="tl">
                    <a:srgbClr val="000000">
                      <a:alpha val="43137"/>
                    </a:srgbClr>
                  </a:outerShdw>
                </a:effectLst>
                <a:latin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rPr>
              <a:t>Nyn</a:t>
            </a:r>
            <a:r>
              <a:rPr lang="en-US" sz="1400" dirty="0">
                <a:effectLst>
                  <a:outerShdw blurRad="38100" dist="38100" dir="2700000" algn="tl">
                    <a:srgbClr val="000000">
                      <a:alpha val="43137"/>
                    </a:srgbClr>
                  </a:outerShdw>
                </a:effectLst>
                <a:latin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rPr>
              <a:t>arti</a:t>
            </a:r>
            <a:r>
              <a:rPr lang="en-US" sz="1400" dirty="0">
                <a:effectLst>
                  <a:outerShdw blurRad="38100" dist="38100" dir="2700000" algn="tl">
                    <a:srgbClr val="000000">
                      <a:alpha val="43137"/>
                    </a:srgbClr>
                  </a:outerShdw>
                </a:effectLst>
                <a:latin typeface="Calibri" panose="020F0502020204030204" pitchFamily="34" charset="0"/>
              </a:rPr>
              <a:t>),” in Theological Dictionary of the New Testament, ed. G. Kittel, trans. </a:t>
            </a:r>
          </a:p>
          <a:p>
            <a:pPr algn="ctr">
              <a:defRPr/>
            </a:pPr>
            <a:r>
              <a:rPr lang="en-US" sz="1400" dirty="0">
                <a:effectLst>
                  <a:outerShdw blurRad="38100" dist="38100" dir="2700000" algn="tl">
                    <a:srgbClr val="000000">
                      <a:alpha val="43137"/>
                    </a:srgbClr>
                  </a:outerShdw>
                </a:effectLst>
                <a:latin typeface="Calibri" panose="020F0502020204030204" pitchFamily="34" charset="0"/>
              </a:rPr>
              <a:t>G.W. </a:t>
            </a:r>
            <a:r>
              <a:rPr lang="en-US" sz="1400" dirty="0" err="1">
                <a:effectLst>
                  <a:outerShdw blurRad="38100" dist="38100" dir="2700000" algn="tl">
                    <a:srgbClr val="000000">
                      <a:alpha val="43137"/>
                    </a:srgbClr>
                  </a:outerShdw>
                </a:effectLst>
                <a:latin typeface="Calibri" panose="020F0502020204030204" pitchFamily="34" charset="0"/>
              </a:rPr>
              <a:t>Bromiley</a:t>
            </a:r>
            <a:r>
              <a:rPr lang="en-US" sz="1400" dirty="0">
                <a:effectLst>
                  <a:outerShdw blurRad="38100" dist="38100" dir="2700000" algn="tl">
                    <a:srgbClr val="000000">
                      <a:alpha val="43137"/>
                    </a:srgbClr>
                  </a:outerShdw>
                </a:effectLst>
                <a:latin typeface="Calibri" panose="020F0502020204030204" pitchFamily="34" charset="0"/>
              </a:rPr>
              <a:t> (Grand Rapids: Eerdmans, 1967), 4:1107 n. 8, and p.111</a:t>
            </a:r>
          </a:p>
        </p:txBody>
      </p:sp>
      <p:pic>
        <p:nvPicPr>
          <p:cNvPr id="1026" name="Picture 2" descr="Theological Dictionary of the New Testament, 10 Volumes   -     Edited By: Gerhard Kittel, Gerhard Friedrich, Geoffrey W. Bromiley&#10;    By: Edited by Gerhard Kittel, translated by G.W. Bromiley&#10;">
            <a:extLst>
              <a:ext uri="{FF2B5EF4-FFF2-40B4-BE49-F238E27FC236}">
                <a16:creationId xmlns:a16="http://schemas.microsoft.com/office/drawing/2014/main" id="{7E688C14-313F-4FD6-A3CE-876754EC05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000" y="4800600"/>
            <a:ext cx="2880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4853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6578</TotalTime>
  <Words>6212</Words>
  <Application>Microsoft Office PowerPoint</Application>
  <PresentationFormat>On-screen Show (4:3)</PresentationFormat>
  <Paragraphs>589</Paragraphs>
  <Slides>120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120</vt:i4>
      </vt:variant>
    </vt:vector>
  </HeadingPairs>
  <TitlesOfParts>
    <vt:vector size="125"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12/12/4/4</vt:lpstr>
      <vt:lpstr>The 7 Disputed Gifts</vt:lpstr>
      <vt:lpstr>Two Camps</vt:lpstr>
      <vt:lpstr>PowerPoint Presentation</vt:lpstr>
      <vt:lpstr>The Case for Selective Cessationism</vt:lpstr>
      <vt:lpstr>The Case for Selective Cessationism</vt:lpstr>
      <vt:lpstr>The 7 Disputed Gifts</vt:lpstr>
      <vt:lpstr>PowerPoint Presentation</vt:lpstr>
      <vt:lpstr>The Case for Selective Cessationism</vt:lpstr>
      <vt:lpstr>The 7 Disputed Gifts</vt:lpstr>
      <vt:lpstr>PowerPoint Presentation</vt:lpstr>
      <vt:lpstr>PowerPoint Presentation</vt:lpstr>
      <vt:lpstr>The Case for Selective Cessationism</vt:lpstr>
      <vt:lpstr>The 7 Disputed Gifts</vt:lpstr>
      <vt:lpstr>The Revelatory Gifts</vt:lpstr>
      <vt:lpstr>Love Emphasis (1 Cor. 13)</vt:lpstr>
      <vt:lpstr>PowerPoint Presentation</vt:lpstr>
      <vt:lpstr>PowerPoint Presentation</vt:lpstr>
      <vt:lpstr>Endurance of Love Emphasis  (1 Cor. 13:8-13)</vt:lpstr>
      <vt:lpstr>“The Perfect” [teleios] in 1 Cor. 13:10 Three Interpretations</vt:lpstr>
      <vt:lpstr>“The Perfect” [teleios] in 1 Cor. 13:10 Three Interpretations</vt:lpstr>
      <vt:lpstr>“The Perfect” [teleios] in 1 Cor. 13:10 = The Eschaton or End</vt:lpstr>
      <vt:lpstr>PowerPoint Presentation</vt:lpstr>
      <vt:lpstr>Problems with the Eschaton View</vt:lpstr>
      <vt:lpstr>Problems with the Eschaton View</vt:lpstr>
      <vt:lpstr>PowerPoint Presentation</vt:lpstr>
      <vt:lpstr>Problems with the Eschaton View</vt:lpstr>
      <vt:lpstr>Problems with the Eschaton View</vt:lpstr>
      <vt:lpstr>PowerPoint Presentation</vt:lpstr>
      <vt:lpstr>PowerPoint Presentation</vt:lpstr>
      <vt:lpstr>Problems with the Eschaton View</vt:lpstr>
      <vt:lpstr>PowerPoint Presentation</vt:lpstr>
      <vt:lpstr>Problems with the Eschaton View</vt:lpstr>
      <vt:lpstr>Problems with the Eschaton View</vt:lpstr>
      <vt:lpstr>PowerPoint Presentation</vt:lpstr>
      <vt:lpstr>PowerPoint Presentation</vt:lpstr>
      <vt:lpstr>PowerPoint Presentation</vt:lpstr>
      <vt:lpstr>PowerPoint Presentation</vt:lpstr>
      <vt:lpstr>“The Perfect” [teleios] in 1 Cor. 13:10 Three Interpretations</vt:lpstr>
      <vt:lpstr>“The Perfect” [teleios] in 1 Cor. 13:10 = Church’s Maturity</vt:lpstr>
      <vt:lpstr>PowerPoint Presentation</vt:lpstr>
      <vt:lpstr>Strengths of the Maturity View</vt:lpstr>
      <vt:lpstr>Strengths of the Maturity View</vt:lpstr>
      <vt:lpstr>PowerPoint Presentation</vt:lpstr>
      <vt:lpstr>Strengths of the Maturity View</vt:lpstr>
      <vt:lpstr>4 Kinds of People from 1 Corinthians 3:1-3</vt:lpstr>
      <vt:lpstr>PowerPoint Presentation</vt:lpstr>
      <vt:lpstr>Strengths of the Maturity View</vt:lpstr>
      <vt:lpstr>Strengths of the Maturity View</vt:lpstr>
      <vt:lpstr>Problems with the Maturity View</vt:lpstr>
      <vt:lpstr>Problems with the Maturity View</vt:lpstr>
      <vt:lpstr>PowerPoint Presentation</vt:lpstr>
      <vt:lpstr>PowerPoint Presentation</vt:lpstr>
      <vt:lpstr>Problems with the Maturity View</vt:lpstr>
      <vt:lpstr>PowerPoint Presentation</vt:lpstr>
      <vt:lpstr>PowerPoint Presentation</vt:lpstr>
      <vt:lpstr>“The Perfect” [teleios] in 1 Cor. 13:10 Three Interpretations</vt:lpstr>
      <vt:lpstr>3. “The Perfect” [teleios] in 1 Cor. 13:10 = The Completed Canon</vt:lpstr>
      <vt:lpstr>3. “The Perfect” [teleios] in 1 Cor. 13:10 = The Completed Canon</vt:lpstr>
      <vt:lpstr>PowerPoint Presentation</vt:lpstr>
      <vt:lpstr>3. “The Perfect” [teleios] in 1 Cor. 13:10 = The Completed Canon</vt:lpstr>
      <vt:lpstr>PowerPoint Presentation</vt:lpstr>
      <vt:lpstr>PowerPoint Presentation</vt:lpstr>
      <vt:lpstr>3. “The Perfect” [teleios] in 1 Cor. 13:10 = The Completed Canon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 of the Completed NT Canon View</vt:lpstr>
      <vt:lpstr>Strengths of the Completed NT Canon View</vt:lpstr>
      <vt:lpstr>PowerPoint Presentation</vt:lpstr>
      <vt:lpstr>PowerPoint Presentation</vt:lpstr>
      <vt:lpstr>PowerPoint Presentation</vt:lpstr>
      <vt:lpstr>PowerPoint Presentation</vt:lpstr>
      <vt:lpstr>Strengths of the Completed NT Canon View</vt:lpstr>
      <vt:lpstr>PowerPoint Presentation</vt:lpstr>
      <vt:lpstr>Strengths of the Completed NT Canon View</vt:lpstr>
      <vt:lpstr>PowerPoint Presentation</vt:lpstr>
      <vt:lpstr>PowerPoint Presentation</vt:lpstr>
      <vt:lpstr>PowerPoint Presentation</vt:lpstr>
      <vt:lpstr>PowerPoint Presentation</vt:lpstr>
      <vt:lpstr>Strengths of the Completed NT Canon View</vt:lpstr>
      <vt:lpstr>PowerPoint Presentation</vt:lpstr>
      <vt:lpstr>PowerPoint Presentation</vt:lpstr>
      <vt:lpstr>Problems with the Canon View Answered</vt:lpstr>
      <vt:lpstr>PowerPoint Presentation</vt:lpstr>
      <vt:lpstr>PowerPoint Presentation</vt:lpstr>
      <vt:lpstr>Problems with the Canon View Answered</vt:lpstr>
      <vt:lpstr>PowerPoint Presentation</vt:lpstr>
      <vt:lpstr>Problems with the Canon View Answered</vt:lpstr>
      <vt:lpstr>PowerPoint Presentation</vt:lpstr>
      <vt:lpstr>PowerPoint Presentation</vt:lpstr>
      <vt:lpstr>PowerPoint Presentation</vt:lpstr>
      <vt:lpstr>Problems with Cessationism Answered</vt:lpstr>
      <vt:lpstr>PowerPoint Presentation</vt:lpstr>
      <vt:lpstr>PowerPoint Presentation</vt:lpstr>
      <vt:lpstr>Problems with Cessationism Answered</vt:lpstr>
      <vt:lpstr>The Case for Selective Cessationism</vt:lpstr>
      <vt:lpstr>The Case for Selective Cessationism</vt:lpstr>
      <vt:lpstr>PowerPoint Presentation</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637</cp:revision>
  <cp:lastPrinted>2018-06-27T16:02:02Z</cp:lastPrinted>
  <dcterms:created xsi:type="dcterms:W3CDTF">2009-02-28T19:27:16Z</dcterms:created>
  <dcterms:modified xsi:type="dcterms:W3CDTF">2018-07-04T15:47:53Z</dcterms:modified>
</cp:coreProperties>
</file>