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8"/>
  </p:notesMasterIdLst>
  <p:handoutMasterIdLst>
    <p:handoutMasterId r:id="rId109"/>
  </p:handoutMasterIdLst>
  <p:sldIdLst>
    <p:sldId id="256" r:id="rId2"/>
    <p:sldId id="372" r:id="rId3"/>
    <p:sldId id="990" r:id="rId4"/>
    <p:sldId id="3352" r:id="rId5"/>
    <p:sldId id="3889" r:id="rId6"/>
    <p:sldId id="3843" r:id="rId7"/>
    <p:sldId id="3862" r:id="rId8"/>
    <p:sldId id="3853" r:id="rId9"/>
    <p:sldId id="4206" r:id="rId10"/>
    <p:sldId id="4207" r:id="rId11"/>
    <p:sldId id="4208" r:id="rId12"/>
    <p:sldId id="3891" r:id="rId13"/>
    <p:sldId id="3919" r:id="rId14"/>
    <p:sldId id="3890" r:id="rId15"/>
    <p:sldId id="4238" r:id="rId16"/>
    <p:sldId id="4210" r:id="rId17"/>
    <p:sldId id="719" r:id="rId18"/>
    <p:sldId id="308" r:id="rId19"/>
    <p:sldId id="3923" r:id="rId20"/>
    <p:sldId id="3924" r:id="rId21"/>
    <p:sldId id="4239" r:id="rId22"/>
    <p:sldId id="3830" r:id="rId23"/>
    <p:sldId id="3925" r:id="rId24"/>
    <p:sldId id="4240" r:id="rId25"/>
    <p:sldId id="3902" r:id="rId26"/>
    <p:sldId id="3938" r:id="rId27"/>
    <p:sldId id="3939" r:id="rId28"/>
    <p:sldId id="4225" r:id="rId29"/>
    <p:sldId id="4226" r:id="rId30"/>
    <p:sldId id="4227" r:id="rId31"/>
    <p:sldId id="4256" r:id="rId32"/>
    <p:sldId id="287" r:id="rId33"/>
    <p:sldId id="4257" r:id="rId34"/>
    <p:sldId id="4252" r:id="rId35"/>
    <p:sldId id="4258" r:id="rId36"/>
    <p:sldId id="4229" r:id="rId37"/>
    <p:sldId id="4297" r:id="rId38"/>
    <p:sldId id="4228" r:id="rId39"/>
    <p:sldId id="281" r:id="rId40"/>
    <p:sldId id="4259" r:id="rId41"/>
    <p:sldId id="4230" r:id="rId42"/>
    <p:sldId id="4301" r:id="rId43"/>
    <p:sldId id="4233" r:id="rId44"/>
    <p:sldId id="4234" r:id="rId45"/>
    <p:sldId id="4232" r:id="rId46"/>
    <p:sldId id="4235" r:id="rId47"/>
    <p:sldId id="4236" r:id="rId48"/>
    <p:sldId id="4261" r:id="rId49"/>
    <p:sldId id="4237" r:id="rId50"/>
    <p:sldId id="424" r:id="rId51"/>
    <p:sldId id="4302" r:id="rId52"/>
    <p:sldId id="4263" r:id="rId53"/>
    <p:sldId id="4264" r:id="rId54"/>
    <p:sldId id="4298" r:id="rId55"/>
    <p:sldId id="4299" r:id="rId56"/>
    <p:sldId id="325" r:id="rId57"/>
    <p:sldId id="4303" r:id="rId58"/>
    <p:sldId id="4265" r:id="rId59"/>
    <p:sldId id="4266" r:id="rId60"/>
    <p:sldId id="304" r:id="rId61"/>
    <p:sldId id="4304" r:id="rId62"/>
    <p:sldId id="4300" r:id="rId63"/>
    <p:sldId id="4267" r:id="rId64"/>
    <p:sldId id="821" r:id="rId65"/>
    <p:sldId id="4365" r:id="rId66"/>
    <p:sldId id="4269" r:id="rId67"/>
    <p:sldId id="4270" r:id="rId68"/>
    <p:sldId id="1727" r:id="rId69"/>
    <p:sldId id="1702" r:id="rId70"/>
    <p:sldId id="4366" r:id="rId71"/>
    <p:sldId id="4367" r:id="rId72"/>
    <p:sldId id="4271" r:id="rId73"/>
    <p:sldId id="4272" r:id="rId74"/>
    <p:sldId id="4273" r:id="rId75"/>
    <p:sldId id="4274" r:id="rId76"/>
    <p:sldId id="4275" r:id="rId77"/>
    <p:sldId id="4276" r:id="rId78"/>
    <p:sldId id="4287" r:id="rId79"/>
    <p:sldId id="4286" r:id="rId80"/>
    <p:sldId id="4368" r:id="rId81"/>
    <p:sldId id="4369" r:id="rId82"/>
    <p:sldId id="4370" r:id="rId83"/>
    <p:sldId id="4371" r:id="rId84"/>
    <p:sldId id="4278" r:id="rId85"/>
    <p:sldId id="4289" r:id="rId86"/>
    <p:sldId id="4290" r:id="rId87"/>
    <p:sldId id="4372" r:id="rId88"/>
    <p:sldId id="4277" r:id="rId89"/>
    <p:sldId id="4281" r:id="rId90"/>
    <p:sldId id="4279" r:id="rId91"/>
    <p:sldId id="4280" r:id="rId92"/>
    <p:sldId id="4373" r:id="rId93"/>
    <p:sldId id="4288" r:id="rId94"/>
    <p:sldId id="4374" r:id="rId95"/>
    <p:sldId id="4285" r:id="rId96"/>
    <p:sldId id="4282" r:id="rId97"/>
    <p:sldId id="4375" r:id="rId98"/>
    <p:sldId id="4376" r:id="rId99"/>
    <p:sldId id="4292" r:id="rId100"/>
    <p:sldId id="4293" r:id="rId101"/>
    <p:sldId id="4295" r:id="rId102"/>
    <p:sldId id="4294" r:id="rId103"/>
    <p:sldId id="4080" r:id="rId104"/>
    <p:sldId id="4296" r:id="rId105"/>
    <p:sldId id="4377" r:id="rId106"/>
    <p:sldId id="4378" r:id="rId10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69" d="100"/>
          <a:sy n="69" d="100"/>
        </p:scale>
        <p:origin x="17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27074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7/1/2018</a:t>
            </a:r>
            <a:endParaRPr lang="en-US" dirty="0"/>
          </a:p>
        </p:txBody>
      </p:sp>
    </p:spTree>
    <p:extLst>
      <p:ext uri="{BB962C8B-B14F-4D97-AF65-F5344CB8AC3E}">
        <p14:creationId xmlns:p14="http://schemas.microsoft.com/office/powerpoint/2010/main" val="86899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www.newadvent.org/cathen/03459a.htm" TargetMode="External"/><Relationship Id="rId2" Type="http://schemas.openxmlformats.org/officeDocument/2006/relationships/hyperlink" Target="http://www.newadvent.org/cathen/07648a.ht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02.xml.rels><?xml version="1.0" encoding="UTF-8" standalone="yes"?>
<Relationships xmlns="http://schemas.openxmlformats.org/package/2006/relationships"><Relationship Id="rId8" Type="http://schemas.openxmlformats.org/officeDocument/2006/relationships/hyperlink" Target="http://www.newadvent.org/cathen/08673a.htm" TargetMode="External"/><Relationship Id="rId3" Type="http://schemas.openxmlformats.org/officeDocument/2006/relationships/hyperlink" Target="http://www.newadvent.org/cathen/02408b.htm" TargetMode="External"/><Relationship Id="rId7" Type="http://schemas.openxmlformats.org/officeDocument/2006/relationships/hyperlink" Target="http://www.newadvent.org/cathen/10338a.htm" TargetMode="External"/><Relationship Id="rId2" Type="http://schemas.openxmlformats.org/officeDocument/2006/relationships/hyperlink" Target="http://www.newadvent.org/cathen/07409a.htm" TargetMode="External"/><Relationship Id="rId1" Type="http://schemas.openxmlformats.org/officeDocument/2006/relationships/slideLayout" Target="../slideLayouts/slideLayout2.xml"/><Relationship Id="rId6" Type="http://schemas.openxmlformats.org/officeDocument/2006/relationships/hyperlink" Target="http://www.newadvent.org/cathen/15677a.htm" TargetMode="External"/><Relationship Id="rId5" Type="http://schemas.openxmlformats.org/officeDocument/2006/relationships/hyperlink" Target="http://www.newadvent.org/cathen/06655b.htm" TargetMode="External"/><Relationship Id="rId4" Type="http://schemas.openxmlformats.org/officeDocument/2006/relationships/hyperlink" Target="http://www.newadvent.org/bible/act002.htm#verse4" TargetMode="External"/><Relationship Id="rId9" Type="http://schemas.openxmlformats.org/officeDocument/2006/relationships/image" Target="../media/image29.jpeg"/></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hyperlink" Target="http://www.spiritandtruth.org/bibles/nasb/b55c003.htm#2Ti._C3V16" TargetMode="Externa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26</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862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524000"/>
            <a:ext cx="9067800" cy="4876800"/>
          </a:xfrm>
        </p:spPr>
        <p:txBody>
          <a:bodyPr/>
          <a:lstStyle/>
          <a:p>
            <a:pPr marL="0" indent="0" algn="just">
              <a:buNone/>
              <a:defRPr/>
            </a:pPr>
            <a:r>
              <a:rPr lang="en-US" sz="3600" dirty="0"/>
              <a:t>“</a:t>
            </a:r>
            <a:r>
              <a:rPr lang="en-US" sz="3600" dirty="0">
                <a:effectLst/>
              </a:rPr>
              <a:t>This whole place is very obscure: but the obscurity is produced by our </a:t>
            </a:r>
            <a:r>
              <a:rPr lang="en-US" sz="3600" dirty="0">
                <a:effectLst/>
                <a:hlinkClick r:id="rId2"/>
              </a:rPr>
              <a:t>ignorance</a:t>
            </a:r>
            <a:r>
              <a:rPr lang="en-US" sz="3600" dirty="0">
                <a:effectLst/>
              </a:rPr>
              <a:t> of the facts referred to and by their cessation, being such as then used to occur but now no longer take place. And why do they not happen now? Why look now, the </a:t>
            </a:r>
            <a:r>
              <a:rPr lang="en-US" sz="3600" dirty="0">
                <a:effectLst/>
                <a:hlinkClick r:id="rId3"/>
              </a:rPr>
              <a:t>cause</a:t>
            </a:r>
            <a:r>
              <a:rPr lang="en-US" sz="3600" dirty="0">
                <a:effectLst/>
              </a:rPr>
              <a:t> too of the obscurity has produced us again another question: namely, why did they then happen, and now do so no more?</a:t>
            </a:r>
            <a:r>
              <a:rPr lang="en-US" sz="3600" dirty="0"/>
              <a:t>”</a:t>
            </a:r>
          </a:p>
        </p:txBody>
      </p:sp>
      <p:sp>
        <p:nvSpPr>
          <p:cNvPr id="99331" name="TextBox 3"/>
          <p:cNvSpPr txBox="1">
            <a:spLocks noChangeArrowheads="1"/>
          </p:cNvSpPr>
          <p:nvPr/>
        </p:nvSpPr>
        <p:spPr bwMode="auto">
          <a:xfrm>
            <a:off x="1638300" y="228600"/>
            <a:ext cx="6743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dirty="0">
                <a:solidFill>
                  <a:srgbClr val="00FFFF"/>
                </a:solidFill>
                <a:latin typeface="Calibri" panose="020F0502020204030204" pitchFamily="34" charset="0"/>
                <a:cs typeface="Calibri" panose="020F0502020204030204" pitchFamily="34" charset="0"/>
              </a:rPr>
              <a:t>Chrysostom </a:t>
            </a:r>
            <a:r>
              <a:rPr lang="en-US" sz="2800" dirty="0">
                <a:solidFill>
                  <a:srgbClr val="00FFFF"/>
                </a:solidFill>
                <a:latin typeface="Calibri" panose="020F0502020204030204" pitchFamily="34" charset="0"/>
                <a:cs typeface="Calibri" panose="020F0502020204030204" pitchFamily="34" charset="0"/>
              </a:rPr>
              <a:t>(A.D. 345‒407)</a:t>
            </a:r>
            <a:endParaRPr lang="en-US" altLang="en-US" sz="2800" dirty="0">
              <a:solidFill>
                <a:srgbClr val="00FFFF"/>
              </a:solidFill>
              <a:latin typeface="Calibri" panose="020F0502020204030204" pitchFamily="34" charset="0"/>
              <a:cs typeface="Calibri" panose="020F0502020204030204" pitchFamily="34" charset="0"/>
            </a:endParaRPr>
          </a:p>
          <a:p>
            <a:pPr algn="ctr" eaLnBrk="1" hangingPunct="1"/>
            <a:r>
              <a:rPr lang="en-US" sz="2800" dirty="0"/>
              <a:t>Chrysostom, </a:t>
            </a:r>
            <a:r>
              <a:rPr lang="en-US" sz="2800" i="1" dirty="0"/>
              <a:t>Homily 29 on First Corinthians</a:t>
            </a:r>
            <a:r>
              <a:rPr lang="en-US" sz="2800" dirty="0"/>
              <a:t>. </a:t>
            </a:r>
          </a:p>
        </p:txBody>
      </p:sp>
      <p:pic>
        <p:nvPicPr>
          <p:cNvPr id="2" name="Picture 1">
            <a:extLst>
              <a:ext uri="{FF2B5EF4-FFF2-40B4-BE49-F238E27FC236}">
                <a16:creationId xmlns:a16="http://schemas.microsoft.com/office/drawing/2014/main" id="{33B9E5A8-A49C-47E5-A382-FD542AA7A310}"/>
              </a:ext>
            </a:extLst>
          </p:cNvPr>
          <p:cNvPicPr>
            <a:picLocks noChangeAspect="1"/>
          </p:cNvPicPr>
          <p:nvPr/>
        </p:nvPicPr>
        <p:blipFill>
          <a:blip r:embed="rId4"/>
          <a:stretch>
            <a:fillRect/>
          </a:stretch>
        </p:blipFill>
        <p:spPr>
          <a:xfrm>
            <a:off x="116443" y="134956"/>
            <a:ext cx="1521857" cy="1141393"/>
          </a:xfrm>
          <a:prstGeom prst="rect">
            <a:avLst/>
          </a:prstGeom>
        </p:spPr>
      </p:pic>
    </p:spTree>
    <p:extLst>
      <p:ext uri="{BB962C8B-B14F-4D97-AF65-F5344CB8AC3E}">
        <p14:creationId xmlns:p14="http://schemas.microsoft.com/office/powerpoint/2010/main" val="379715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241332"/>
            <a:ext cx="9067800" cy="4876800"/>
          </a:xfrm>
        </p:spPr>
        <p:txBody>
          <a:bodyPr/>
          <a:lstStyle/>
          <a:p>
            <a:pPr marL="0" indent="0" algn="just">
              <a:buNone/>
              <a:defRPr/>
            </a:pPr>
            <a:r>
              <a:rPr lang="en-US" sz="3000" dirty="0"/>
              <a:t>“</a:t>
            </a:r>
            <a:r>
              <a:rPr lang="en-US" sz="3000" dirty="0">
                <a:effectLst/>
              </a:rPr>
              <a:t>In the earliest times, the </a:t>
            </a:r>
            <a:r>
              <a:rPr lang="en-US" sz="3000" dirty="0">
                <a:effectLst/>
                <a:hlinkClick r:id="rId2"/>
              </a:rPr>
              <a:t>Holy Ghost</a:t>
            </a:r>
            <a:r>
              <a:rPr lang="en-US" sz="3000" dirty="0">
                <a:effectLst/>
              </a:rPr>
              <a:t> fell upon them that </a:t>
            </a:r>
            <a:r>
              <a:rPr lang="en-US" sz="3000" dirty="0">
                <a:effectLst/>
                <a:hlinkClick r:id="rId3"/>
              </a:rPr>
              <a:t>believed</a:t>
            </a:r>
            <a:r>
              <a:rPr lang="en-US" sz="3000" dirty="0">
                <a:effectLst/>
              </a:rPr>
              <a:t>: and they spoke with tongues, which they had not learned, as the Spirit gave them utterance. </a:t>
            </a:r>
            <a:r>
              <a:rPr lang="en-US" sz="3000" dirty="0">
                <a:effectLst/>
                <a:hlinkClick r:id="rId4"/>
              </a:rPr>
              <a:t>Acts 2:4</a:t>
            </a:r>
            <a:r>
              <a:rPr lang="en-US" sz="3000" dirty="0">
                <a:effectLst/>
              </a:rPr>
              <a:t> These were signs adapted to the time. For there behooved to be that betokening of the </a:t>
            </a:r>
            <a:r>
              <a:rPr lang="en-US" sz="3000" dirty="0">
                <a:effectLst/>
                <a:hlinkClick r:id="rId2"/>
              </a:rPr>
              <a:t>Holy Spirit</a:t>
            </a:r>
            <a:r>
              <a:rPr lang="en-US" sz="3000" dirty="0">
                <a:effectLst/>
              </a:rPr>
              <a:t> in all tongues, to show that the </a:t>
            </a:r>
            <a:r>
              <a:rPr lang="en-US" sz="3000" dirty="0">
                <a:effectLst/>
                <a:hlinkClick r:id="rId5"/>
              </a:rPr>
              <a:t>Gospel</a:t>
            </a:r>
            <a:r>
              <a:rPr lang="en-US" sz="3000" dirty="0">
                <a:effectLst/>
              </a:rPr>
              <a:t> of God was to run through all tongues over the whole earth. That thing was done for a betokening, and it passed away. . . . If then the </a:t>
            </a:r>
            <a:r>
              <a:rPr lang="en-US" sz="3000" dirty="0">
                <a:effectLst/>
                <a:hlinkClick r:id="rId6"/>
              </a:rPr>
              <a:t>witness</a:t>
            </a:r>
            <a:r>
              <a:rPr lang="en-US" sz="3000" dirty="0">
                <a:effectLst/>
              </a:rPr>
              <a:t> of the presence of the </a:t>
            </a:r>
            <a:r>
              <a:rPr lang="en-US" sz="3000" dirty="0">
                <a:effectLst/>
                <a:hlinkClick r:id="rId2"/>
              </a:rPr>
              <a:t>Holy Ghost</a:t>
            </a:r>
            <a:r>
              <a:rPr lang="en-US" sz="3000" dirty="0">
                <a:effectLst/>
              </a:rPr>
              <a:t> be not now given through these </a:t>
            </a:r>
            <a:r>
              <a:rPr lang="en-US" sz="3000" dirty="0">
                <a:effectLst/>
                <a:hlinkClick r:id="rId7"/>
              </a:rPr>
              <a:t>miracles</a:t>
            </a:r>
            <a:r>
              <a:rPr lang="en-US" sz="3000" dirty="0">
                <a:effectLst/>
              </a:rPr>
              <a:t>, by what is it given, by what does one get to </a:t>
            </a:r>
            <a:r>
              <a:rPr lang="en-US" sz="3000" dirty="0">
                <a:effectLst/>
                <a:hlinkClick r:id="rId8"/>
              </a:rPr>
              <a:t>know</a:t>
            </a:r>
            <a:r>
              <a:rPr lang="en-US" sz="3000" dirty="0">
                <a:effectLst/>
              </a:rPr>
              <a:t> that he has received the </a:t>
            </a:r>
            <a:r>
              <a:rPr lang="en-US" sz="3000" dirty="0">
                <a:effectLst/>
                <a:hlinkClick r:id="rId2"/>
              </a:rPr>
              <a:t>Holy Ghost</a:t>
            </a:r>
            <a:r>
              <a:rPr lang="en-US" sz="3000" dirty="0">
                <a:effectLst/>
              </a:rPr>
              <a:t>?</a:t>
            </a:r>
            <a:r>
              <a:rPr lang="en-US" sz="3000" dirty="0"/>
              <a:t>”</a:t>
            </a:r>
          </a:p>
        </p:txBody>
      </p:sp>
      <p:sp>
        <p:nvSpPr>
          <p:cNvPr id="99331" name="TextBox 3"/>
          <p:cNvSpPr txBox="1">
            <a:spLocks noChangeArrowheads="1"/>
          </p:cNvSpPr>
          <p:nvPr/>
        </p:nvSpPr>
        <p:spPr bwMode="auto">
          <a:xfrm>
            <a:off x="1638300" y="228600"/>
            <a:ext cx="6743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dirty="0">
                <a:solidFill>
                  <a:srgbClr val="00FFFF"/>
                </a:solidFill>
                <a:latin typeface="Calibri" panose="020F0502020204030204" pitchFamily="34" charset="0"/>
                <a:cs typeface="Calibri" panose="020F0502020204030204" pitchFamily="34" charset="0"/>
              </a:rPr>
              <a:t>Augustine </a:t>
            </a:r>
            <a:r>
              <a:rPr lang="en-US" sz="3200" dirty="0">
                <a:solidFill>
                  <a:srgbClr val="00FFFF"/>
                </a:solidFill>
                <a:latin typeface="Calibri" panose="020F0502020204030204" pitchFamily="34" charset="0"/>
                <a:cs typeface="Calibri" panose="020F0502020204030204" pitchFamily="34" charset="0"/>
              </a:rPr>
              <a:t>(A.D. 354‒430)</a:t>
            </a:r>
            <a:endParaRPr lang="en-US" altLang="en-US" sz="3200" dirty="0">
              <a:solidFill>
                <a:srgbClr val="00FFFF"/>
              </a:solidFill>
              <a:latin typeface="Calibri" panose="020F0502020204030204" pitchFamily="34" charset="0"/>
              <a:cs typeface="Calibri" panose="020F0502020204030204" pitchFamily="34" charset="0"/>
            </a:endParaRPr>
          </a:p>
          <a:p>
            <a:pPr algn="ctr" eaLnBrk="1" hangingPunct="1"/>
            <a:r>
              <a:rPr lang="en-US" dirty="0"/>
              <a:t>Augustine, </a:t>
            </a:r>
            <a:r>
              <a:rPr lang="en-US" i="1" dirty="0"/>
              <a:t>Homily 6:10 on the First Epistle of John</a:t>
            </a:r>
            <a:r>
              <a:rPr lang="en-US" dirty="0"/>
              <a:t>.</a:t>
            </a:r>
          </a:p>
        </p:txBody>
      </p:sp>
      <p:pic>
        <p:nvPicPr>
          <p:cNvPr id="1026" name="Picture 2" descr="Image result for augustine">
            <a:extLst>
              <a:ext uri="{FF2B5EF4-FFF2-40B4-BE49-F238E27FC236}">
                <a16:creationId xmlns:a16="http://schemas.microsoft.com/office/drawing/2014/main" id="{161B0FAD-294F-4129-9305-479AB97AE6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82052"/>
            <a:ext cx="1203232" cy="120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373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defRPr/>
            </a:pPr>
            <a:r>
              <a:rPr lang="en-US" sz="2500" dirty="0"/>
              <a:t>“</a:t>
            </a:r>
            <a:r>
              <a:rPr lang="en-US" sz="2500" dirty="0">
                <a:effectLst/>
              </a:rPr>
              <a:t>We do not know how long the glossolalia, as thus described by Paul, continued. It passed away gradually with the other extraordinary or strictly supernatural gifts of the apostolic age. It is not mentioned in the Pastoral, nor in the Catholic Epistles. We have but a few allusions to it at the close of the second century. </a:t>
            </a:r>
            <a:r>
              <a:rPr lang="en-US" sz="2500" dirty="0" err="1">
                <a:effectLst/>
              </a:rPr>
              <a:t>Irenæus</a:t>
            </a:r>
            <a:r>
              <a:rPr lang="en-US" sz="2500" dirty="0">
                <a:effectLst/>
              </a:rPr>
              <a:t> (Adv. </a:t>
            </a:r>
            <a:r>
              <a:rPr lang="en-US" sz="2500" dirty="0" err="1">
                <a:effectLst/>
              </a:rPr>
              <a:t>Haer</a:t>
            </a:r>
            <a:r>
              <a:rPr lang="en-US" sz="2500" dirty="0">
                <a:effectLst/>
              </a:rPr>
              <a:t>. 1. v. c. 6 § 1,) speaks of ‘many brethren’ whom he heard in the church having the gift of prophecy and of speaking in ‘diverse tongues’ (πα</a:t>
            </a:r>
            <a:r>
              <a:rPr lang="en-US" sz="2500" dirty="0" err="1">
                <a:effectLst/>
              </a:rPr>
              <a:t>ντοδ</a:t>
            </a:r>
            <a:r>
              <a:rPr lang="en-US" sz="2500" dirty="0">
                <a:effectLst/>
              </a:rPr>
              <a:t>απαῖς γλώσσαις), bringing the hidden things of men (τὰ κρύφια τῶν ἀνθρώπων) to light and expounding the mysteries of God (τὰ μυστήρια τοῦ θεοῦ). It is not clear whether by the term ‘diverse,’ which does not elsewhere occur, he means a speaking in foreign languages, or in diversities of tongues altogether peculiar, like those meant by Paul</a:t>
            </a:r>
            <a:r>
              <a:rPr lang="en-US" sz="2500" dirty="0"/>
              <a:t>.”</a:t>
            </a:r>
          </a:p>
        </p:txBody>
      </p:sp>
      <p:sp>
        <p:nvSpPr>
          <p:cNvPr id="99331" name="TextBox 3"/>
          <p:cNvSpPr txBox="1">
            <a:spLocks noChangeArrowheads="1"/>
          </p:cNvSpPr>
          <p:nvPr/>
        </p:nvSpPr>
        <p:spPr bwMode="auto">
          <a:xfrm>
            <a:off x="1638300" y="228600"/>
            <a:ext cx="6286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err="1">
                <a:solidFill>
                  <a:srgbClr val="00FFFF"/>
                </a:solidFill>
                <a:latin typeface="Calibri" panose="020F0502020204030204" pitchFamily="34" charset="0"/>
                <a:cs typeface="Calibri" panose="020F0502020204030204" pitchFamily="34" charset="0"/>
              </a:rPr>
              <a:t>Schaff</a:t>
            </a:r>
            <a:endParaRPr lang="en-US" altLang="en-US" sz="1400" dirty="0">
              <a:latin typeface="Calibri" panose="020F0502020204030204" pitchFamily="34" charset="0"/>
              <a:cs typeface="Calibri" panose="020F0502020204030204" pitchFamily="34" charset="0"/>
            </a:endParaRPr>
          </a:p>
          <a:p>
            <a:pPr algn="ctr" eaLnBrk="1" hangingPunct="1"/>
            <a:r>
              <a:rPr lang="en-US" altLang="en-US" i="1" dirty="0">
                <a:latin typeface="Calibri" panose="020F0502020204030204" pitchFamily="34" charset="0"/>
                <a:cs typeface="Calibri" panose="020F0502020204030204" pitchFamily="34" charset="0"/>
              </a:rPr>
              <a:t>History of the Christian Church, vol. 1 , p. 236-37.</a:t>
            </a:r>
          </a:p>
        </p:txBody>
      </p:sp>
      <p:pic>
        <p:nvPicPr>
          <p:cNvPr id="993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93405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731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241332"/>
            <a:ext cx="9067800" cy="4876800"/>
          </a:xfrm>
        </p:spPr>
        <p:txBody>
          <a:bodyPr/>
          <a:lstStyle/>
          <a:p>
            <a:pPr marL="0" indent="0" algn="just">
              <a:buNone/>
              <a:defRPr/>
            </a:pPr>
            <a:r>
              <a:rPr lang="en-US" sz="3000" dirty="0"/>
              <a:t>“</a:t>
            </a:r>
            <a:r>
              <a:rPr lang="en-US" sz="3000" dirty="0">
                <a:effectLst/>
              </a:rPr>
              <a:t>The latter is more probable. </a:t>
            </a:r>
            <a:r>
              <a:rPr lang="en-US" sz="3000" dirty="0" err="1">
                <a:effectLst/>
              </a:rPr>
              <a:t>Irenæus</a:t>
            </a:r>
            <a:r>
              <a:rPr lang="en-US" sz="3000" dirty="0">
                <a:effectLst/>
              </a:rPr>
              <a:t> himself had to learn the language of Gaul. Tertullian (Adv. Marc. V. 8; comp. De Anima, c. 9) obscurely speaks of the spiritual gifts, including the gift of tongues, as being still manifest among the Montanists to whom he belonged. At the time of Chrysostom it had entirely disappeared; at least he accounts for the obscurity of the gift from our ignorance of the fact. From that time on the glossolalia was usually misunderstood as a miraculous and permanent gift of foreign languages for missionary purposes. But the whole history of missions furnishes no clear example of such a gift for such a purpose</a:t>
            </a:r>
            <a:r>
              <a:rPr lang="en-US" sz="3000" dirty="0"/>
              <a:t>.”</a:t>
            </a:r>
          </a:p>
        </p:txBody>
      </p:sp>
      <p:sp>
        <p:nvSpPr>
          <p:cNvPr id="99331" name="TextBox 3"/>
          <p:cNvSpPr txBox="1">
            <a:spLocks noChangeArrowheads="1"/>
          </p:cNvSpPr>
          <p:nvPr/>
        </p:nvSpPr>
        <p:spPr bwMode="auto">
          <a:xfrm>
            <a:off x="1638300" y="228600"/>
            <a:ext cx="6210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err="1">
                <a:solidFill>
                  <a:srgbClr val="00FFFF"/>
                </a:solidFill>
                <a:latin typeface="Calibri" panose="020F0502020204030204" pitchFamily="34" charset="0"/>
                <a:cs typeface="Calibri" panose="020F0502020204030204" pitchFamily="34" charset="0"/>
              </a:rPr>
              <a:t>Schaff</a:t>
            </a:r>
            <a:endParaRPr lang="en-US" altLang="en-US" sz="1400" dirty="0">
              <a:latin typeface="Calibri" panose="020F0502020204030204" pitchFamily="34" charset="0"/>
              <a:cs typeface="Calibri" panose="020F0502020204030204" pitchFamily="34" charset="0"/>
            </a:endParaRPr>
          </a:p>
          <a:p>
            <a:pPr algn="ctr" eaLnBrk="1" hangingPunct="1"/>
            <a:r>
              <a:rPr lang="en-US" altLang="en-US" i="1" dirty="0">
                <a:latin typeface="Calibri" panose="020F0502020204030204" pitchFamily="34" charset="0"/>
                <a:cs typeface="Calibri" panose="020F0502020204030204" pitchFamily="34" charset="0"/>
              </a:rPr>
              <a:t>History of the Christian Church, vol. 1 , p. 236-37.</a:t>
            </a:r>
          </a:p>
        </p:txBody>
      </p:sp>
      <p:pic>
        <p:nvPicPr>
          <p:cNvPr id="993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93405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3946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9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01CE94-03A5-452C-8A8B-29C2B9291AB1}"/>
              </a:ext>
            </a:extLst>
          </p:cNvPr>
          <p:cNvSpPr>
            <a:spLocks noChangeArrowheads="1"/>
          </p:cNvSpPr>
          <p:nvPr/>
        </p:nvSpPr>
        <p:spPr bwMode="auto">
          <a:xfrm>
            <a:off x="0" y="164788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“Although agreement with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required for membership, they are taught in this church.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 are not meant to prohibit</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honest and healthy discussions concerning what the Bible teaches about these issues; however, we believe that such discussions must be conducted under the guiding principle that believers are to strive to maintain unity.”</a:t>
            </a:r>
          </a:p>
        </p:txBody>
      </p:sp>
      <p:sp>
        <p:nvSpPr>
          <p:cNvPr id="57347" name="TextBox 2">
            <a:extLst>
              <a:ext uri="{FF2B5EF4-FFF2-40B4-BE49-F238E27FC236}">
                <a16:creationId xmlns:a16="http://schemas.microsoft.com/office/drawing/2014/main" id="{B8529CD8-7597-408E-9A86-45C36F894EA6}"/>
              </a:ext>
            </a:extLst>
          </p:cNvPr>
          <p:cNvSpPr txBox="1">
            <a:spLocks noChangeArrowheads="1"/>
          </p:cNvSpPr>
          <p:nvPr/>
        </p:nvSpPr>
        <p:spPr bwMode="auto">
          <a:xfrm>
            <a:off x="1257300" y="2286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Preamble to Position Statements of SLBC Constitution</a:t>
            </a:r>
          </a:p>
        </p:txBody>
      </p:sp>
    </p:spTree>
    <p:extLst>
      <p:ext uri="{BB962C8B-B14F-4D97-AF65-F5344CB8AC3E}">
        <p14:creationId xmlns:p14="http://schemas.microsoft.com/office/powerpoint/2010/main" val="101442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5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5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588927344"/>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ext uri="{D42A27DB-BD31-4B8C-83A1-F6EECF244321}">
                <p14:modId xmlns:p14="http://schemas.microsoft.com/office/powerpoint/2010/main" val="237859174"/>
              </p:ext>
            </p:extLst>
          </p:nvPr>
        </p:nvGraphicFramePr>
        <p:xfrm>
          <a:off x="152400" y="457200"/>
          <a:ext cx="8839200" cy="530352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914400">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of Healing</a:t>
                      </a:r>
                    </a:p>
                  </a:txBody>
                  <a:tcPr anchor="ctr"/>
                </a:tc>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Today</a:t>
                      </a:r>
                    </a:p>
                  </a:txBody>
                  <a:tcPr anchor="ctr"/>
                </a:tc>
                <a:extLst>
                  <a:ext uri="{0D108BD9-81ED-4DB2-BD59-A6C34878D82A}">
                    <a16:rowId xmlns:a16="http://schemas.microsoft.com/office/drawing/2014/main" val="3406806472"/>
                  </a:ext>
                </a:extLst>
              </a:tr>
              <a:tr h="731520">
                <a:tc>
                  <a:txBody>
                    <a:bodyPr/>
                    <a:lstStyle/>
                    <a:p>
                      <a:pPr marL="119063" indent="0"/>
                      <a:r>
                        <a:rPr lang="en-US" sz="3200" b="1" kern="1200" dirty="0">
                          <a:solidFill>
                            <a:schemeClr val="bg1">
                              <a:lumMod val="50000"/>
                            </a:schemeClr>
                          </a:solidFill>
                          <a:latin typeface="Calibri" panose="020F0502020204030204" pitchFamily="34" charset="0"/>
                          <a:ea typeface="+mn-ea"/>
                          <a:cs typeface="Calibri" panose="020F0502020204030204" pitchFamily="34" charset="0"/>
                        </a:rPr>
                        <a:t>No prayer</a:t>
                      </a:r>
                    </a:p>
                  </a:txBody>
                  <a:tcPr/>
                </a:tc>
                <a:tc>
                  <a:txBody>
                    <a:bodyPr/>
                    <a:lstStyle/>
                    <a:p>
                      <a:pPr marL="119063" indent="0"/>
                      <a:r>
                        <a:rPr lang="en-US" sz="3200" b="1" kern="1200" dirty="0">
                          <a:solidFill>
                            <a:srgbClr val="800000"/>
                          </a:solidFill>
                          <a:latin typeface="Calibri" panose="020F0502020204030204" pitchFamily="34" charset="0"/>
                          <a:ea typeface="+mn-ea"/>
                          <a:cs typeface="Calibri" panose="020F0502020204030204" pitchFamily="34" charset="0"/>
                        </a:rPr>
                        <a:t>Prayer</a:t>
                      </a:r>
                    </a:p>
                  </a:txBody>
                  <a:tcPr/>
                </a:tc>
                <a:extLst>
                  <a:ext uri="{0D108BD9-81ED-4DB2-BD59-A6C34878D82A}">
                    <a16:rowId xmlns:a16="http://schemas.microsoft.com/office/drawing/2014/main" val="2900353435"/>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Indirect</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Direct</a:t>
                      </a:r>
                    </a:p>
                  </a:txBody>
                  <a:tcPr/>
                </a:tc>
                <a:extLst>
                  <a:ext uri="{0D108BD9-81ED-4DB2-BD59-A6C34878D82A}">
                    <a16:rowId xmlns:a16="http://schemas.microsoft.com/office/drawing/2014/main" val="649787852"/>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Physicians</a:t>
                      </a:r>
                    </a:p>
                  </a:txBody>
                  <a:tcPr/>
                </a:tc>
                <a:extLst>
                  <a:ext uri="{0D108BD9-81ED-4DB2-BD59-A6C34878D82A}">
                    <a16:rowId xmlns:a16="http://schemas.microsoft.com/office/drawing/2014/main" val="114749633"/>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Instantaneous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Gradual</a:t>
                      </a:r>
                    </a:p>
                  </a:txBody>
                  <a:tcPr/>
                </a:tc>
                <a:extLst>
                  <a:ext uri="{0D108BD9-81ED-4DB2-BD59-A6C34878D82A}">
                    <a16:rowId xmlns:a16="http://schemas.microsoft.com/office/drawing/2014/main" val="499165986"/>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Common</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Less common</a:t>
                      </a:r>
                    </a:p>
                  </a:txBody>
                  <a:tcPr/>
                </a:tc>
                <a:extLst>
                  <a:ext uri="{0D108BD9-81ED-4DB2-BD59-A6C34878D82A}">
                    <a16:rowId xmlns:a16="http://schemas.microsoft.com/office/drawing/2014/main" val="3872759971"/>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Automatic</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33386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1981200" y="228600"/>
            <a:ext cx="51816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169822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6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27038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3446895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1169988" y="1676400"/>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t>
            </a:r>
            <a:r>
              <a:rPr lang="en-US" altLang="en-US" sz="2800" i="1" dirty="0" err="1">
                <a:effectLst>
                  <a:outerShdw blurRad="38100" dist="38100" dir="2700000" algn="tl">
                    <a:srgbClr val="000000">
                      <a:alpha val="43137"/>
                    </a:srgbClr>
                  </a:outerShdw>
                </a:effectLst>
              </a:rPr>
              <a:t>phero</a:t>
            </a:r>
            <a:r>
              <a:rPr lang="en-US" altLang="en-US" sz="2800" i="1" dirty="0">
                <a:effectLst>
                  <a:outerShdw blurRad="38100" dist="38100" dir="2700000" algn="tl">
                    <a:srgbClr val="000000">
                      <a:alpha val="43137"/>
                    </a:srgbClr>
                  </a:outerShdw>
                </a:effectLst>
              </a:rPr>
              <a:t>” = to carry</a:t>
            </a:r>
            <a:r>
              <a:rPr lang="en-US" altLang="en-US" sz="28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800" i="1" dirty="0">
              <a:effectLst>
                <a:outerShdw blurRad="38100" dist="38100" dir="2700000" algn="tl">
                  <a:srgbClr val="000000">
                    <a:alpha val="43137"/>
                  </a:srgbClr>
                </a:outerShdw>
              </a:effectLst>
            </a:endParaRPr>
          </a:p>
          <a:p>
            <a:pPr>
              <a:lnSpc>
                <a:spcPct val="90000"/>
              </a:lnSpc>
            </a:pPr>
            <a:r>
              <a:rPr lang="en-US" altLang="en-US" sz="2800" dirty="0">
                <a:effectLst>
                  <a:outerShdw blurRad="38100" dist="38100" dir="2700000" algn="tl">
                    <a:srgbClr val="000000">
                      <a:alpha val="43137"/>
                    </a:srgbClr>
                  </a:outerShdw>
                </a:effectLst>
              </a:rPr>
              <a:t>Opposite of Knowledge of False Teachers</a:t>
            </a:r>
          </a:p>
          <a:p>
            <a:pPr lvl="1">
              <a:lnSpc>
                <a:spcPct val="90000"/>
              </a:lnSpc>
            </a:pPr>
            <a:r>
              <a:rPr lang="en-US" altLang="en-US" sz="2800" i="1" dirty="0">
                <a:effectLst>
                  <a:outerShdw blurRad="38100" dist="38100" dir="2700000" algn="tl">
                    <a:srgbClr val="000000">
                      <a:alpha val="43137"/>
                    </a:srgbClr>
                  </a:outerShdw>
                </a:effectLst>
              </a:rPr>
              <a:t>Which is their own imagination</a:t>
            </a:r>
          </a:p>
          <a:p>
            <a:pPr lvl="2">
              <a:lnSpc>
                <a:spcPct val="90000"/>
              </a:lnSpc>
            </a:pPr>
            <a:r>
              <a:rPr lang="en-US" altLang="en-US" sz="2800" i="1" dirty="0">
                <a:effectLst>
                  <a:outerShdw blurRad="38100" dist="38100" dir="2700000" algn="tl">
                    <a:srgbClr val="000000">
                      <a:alpha val="43137"/>
                    </a:srgbClr>
                  </a:outerShdw>
                </a:effectLst>
              </a:rPr>
              <a:t>Jer. 23:16</a:t>
            </a:r>
            <a:endParaRPr lang="en-US" altLang="en-US" sz="2400" i="1" dirty="0">
              <a:effectLst>
                <a:outerShdw blurRad="38100" dist="38100" dir="2700000" algn="tl">
                  <a:srgbClr val="000000">
                    <a:alpha val="43137"/>
                  </a:srgbClr>
                </a:outerShdw>
              </a:effectLst>
            </a:endParaRP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614987"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591283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 perfect comes, the partial will be done away.”</a:t>
            </a:r>
          </a:p>
        </p:txBody>
      </p:sp>
    </p:spTree>
    <p:extLst>
      <p:ext uri="{BB962C8B-B14F-4D97-AF65-F5344CB8AC3E}">
        <p14:creationId xmlns:p14="http://schemas.microsoft.com/office/powerpoint/2010/main" val="350788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357074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463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49816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temporal gifts, given by the Holy Spirit solely to authenticate both the apostles and their message before the close of the canon of Scripture (1 Cor. 13:8-10).  We do not believe that these are active as gifts 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9537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DB23F40-C392-4743-BB39-DAA465EB008A}"/>
              </a:ext>
            </a:extLst>
          </p:cNvPr>
          <p:cNvSpPr>
            <a:spLocks noGrp="1" noChangeArrowheads="1"/>
          </p:cNvSpPr>
          <p:nvPr>
            <p:ph type="title"/>
          </p:nvPr>
        </p:nvSpPr>
        <p:spPr>
          <a:xfrm>
            <a:off x="228600" y="228600"/>
            <a:ext cx="8686800" cy="1143000"/>
          </a:xfrm>
        </p:spPr>
        <p:txBody>
          <a:bodyPr/>
          <a:lstStyle/>
          <a:p>
            <a:pPr algn="ctr" eaLnBrk="1" hangingPunct="1"/>
            <a:r>
              <a:rPr lang="en-US" altLang="en-US" sz="3600" dirty="0">
                <a:effectLst>
                  <a:outerShdw blurRad="38100" dist="38100" dir="2700000" algn="tl">
                    <a:srgbClr val="000000">
                      <a:alpha val="43137"/>
                    </a:srgbClr>
                  </a:outerShdw>
                </a:effectLst>
              </a:rPr>
              <a:t>Spiritual Gifts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Corinthians 12–14)</a:t>
            </a:r>
            <a:endParaRPr lang="en-US" altLang="en-US" sz="4000" dirty="0">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007E4587-4284-4D0F-A640-BA40D4978EBE}"/>
              </a:ext>
            </a:extLst>
          </p:cNvPr>
          <p:cNvSpPr>
            <a:spLocks noGrp="1" noChangeArrowheads="1"/>
          </p:cNvSpPr>
          <p:nvPr>
            <p:ph type="body" idx="1"/>
          </p:nvPr>
        </p:nvSpPr>
        <p:spPr>
          <a:xfrm>
            <a:off x="152400" y="1600200"/>
            <a:ext cx="8991600" cy="4460875"/>
          </a:xfrm>
        </p:spPr>
        <p:txBody>
          <a:bodyPr/>
          <a:lstStyle/>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Unity (1:11; 3:22; 6; 8–10; 11:18-19; 12:25; 15:12)</a:t>
            </a:r>
          </a:p>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Corinthians 12</a:t>
            </a:r>
            <a:r>
              <a:rPr lang="en-US" altLang="en-US" dirty="0">
                <a:effectLst>
                  <a:outerShdw blurRad="38100" dist="38100" dir="2700000" algn="tl">
                    <a:srgbClr val="000000">
                      <a:alpha val="43137"/>
                    </a:srgbClr>
                  </a:outerShdw>
                </a:effectLst>
              </a:rPr>
              <a:t>–14</a:t>
            </a:r>
          </a:p>
          <a:p>
            <a:pPr marL="914400" lvl="1" indent="-457200" eaLnBrk="1" hangingPunct="1">
              <a:spcBef>
                <a:spcPts val="0"/>
              </a:spcBef>
              <a:spcAft>
                <a:spcPts val="1800"/>
              </a:spcAft>
              <a:buSzPct val="100000"/>
              <a:buAutoNum type="alphaLcPeriod"/>
              <a:defRPr/>
            </a:pPr>
            <a:r>
              <a:rPr lang="en-US" dirty="0">
                <a:effectLst>
                  <a:outerShdw blurRad="38100" dist="38100" dir="2700000" algn="tl">
                    <a:srgbClr val="000000">
                      <a:alpha val="43137"/>
                    </a:srgbClr>
                  </a:outerShdw>
                </a:effectLst>
              </a:rPr>
              <a:t>Many gifts for use in one Body – 1 Cor. 12</a:t>
            </a:r>
          </a:p>
          <a:p>
            <a:pPr marL="914400" lvl="1" indent="-457200" eaLnBrk="1" hangingPunct="1">
              <a:spcBef>
                <a:spcPts val="0"/>
              </a:spcBef>
              <a:spcAft>
                <a:spcPts val="1800"/>
              </a:spcAft>
              <a:buSzPct val="100000"/>
              <a:buAutoNum type="alphaLcPeriod"/>
              <a:defRPr/>
            </a:pPr>
            <a:r>
              <a:rPr lang="en-US" dirty="0">
                <a:effectLst>
                  <a:outerShdw blurRad="38100" dist="38100" dir="2700000" algn="tl">
                    <a:srgbClr val="000000">
                      <a:alpha val="43137"/>
                    </a:srgbClr>
                  </a:outerShdw>
                </a:effectLst>
              </a:rPr>
              <a:t>The needed emphasis of Love – 1 Cor. 13</a:t>
            </a:r>
          </a:p>
          <a:p>
            <a:pPr marL="914400" lvl="1" indent="-457200" eaLnBrk="1" hangingPunct="1">
              <a:spcBef>
                <a:spcPts val="0"/>
              </a:spcBef>
              <a:spcAft>
                <a:spcPts val="1800"/>
              </a:spcAft>
              <a:buSzPct val="100000"/>
              <a:buAutoNum type="alphaLcPeriod"/>
              <a:defRPr/>
            </a:pPr>
            <a:r>
              <a:rPr lang="en-US" dirty="0">
                <a:effectLst>
                  <a:outerShdw blurRad="38100" dist="38100" dir="2700000" algn="tl">
                    <a:srgbClr val="000000">
                      <a:alpha val="43137"/>
                    </a:srgbClr>
                  </a:outerShdw>
                </a:effectLst>
              </a:rPr>
              <a:t>Priority and Order – 1 Cor. 14</a:t>
            </a:r>
          </a:p>
        </p:txBody>
      </p:sp>
    </p:spTree>
    <p:extLst>
      <p:ext uri="{BB962C8B-B14F-4D97-AF65-F5344CB8AC3E}">
        <p14:creationId xmlns:p14="http://schemas.microsoft.com/office/powerpoint/2010/main" val="392879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DB23F40-C392-4743-BB39-DAA465EB008A}"/>
              </a:ext>
            </a:extLst>
          </p:cNvPr>
          <p:cNvSpPr>
            <a:spLocks noGrp="1" noChangeArrowheads="1"/>
          </p:cNvSpPr>
          <p:nvPr>
            <p:ph type="title"/>
          </p:nvPr>
        </p:nvSpPr>
        <p:spPr>
          <a:xfrm>
            <a:off x="228600" y="228600"/>
            <a:ext cx="8686800" cy="1143000"/>
          </a:xfrm>
        </p:spPr>
        <p:txBody>
          <a:bodyPr/>
          <a:lstStyle/>
          <a:p>
            <a:pPr algn="ctr" eaLnBrk="1" hangingPunct="1"/>
            <a:r>
              <a:rPr lang="en-US" altLang="en-US" sz="3600" dirty="0">
                <a:effectLst>
                  <a:outerShdw blurRad="38100" dist="38100" dir="2700000" algn="tl">
                    <a:srgbClr val="000000">
                      <a:alpha val="43137"/>
                    </a:srgbClr>
                  </a:outerShdw>
                </a:effectLst>
              </a:rPr>
              <a:t>Spiritual Gifts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Corinthians 12–14)</a:t>
            </a:r>
            <a:endParaRPr lang="en-US" altLang="en-US" sz="4000" dirty="0">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007E4587-4284-4D0F-A640-BA40D4978EBE}"/>
              </a:ext>
            </a:extLst>
          </p:cNvPr>
          <p:cNvSpPr>
            <a:spLocks noGrp="1" noChangeArrowheads="1"/>
          </p:cNvSpPr>
          <p:nvPr>
            <p:ph type="body" idx="1"/>
          </p:nvPr>
        </p:nvSpPr>
        <p:spPr>
          <a:xfrm>
            <a:off x="152400" y="1600200"/>
            <a:ext cx="8991600" cy="4460875"/>
          </a:xfrm>
        </p:spPr>
        <p:txBody>
          <a:bodyPr/>
          <a:lstStyle/>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Unity (1:11; 3:22; 6; 8–10; 11:18-19; 12:25; 15:12)</a:t>
            </a:r>
          </a:p>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Corinthians 12</a:t>
            </a:r>
            <a:r>
              <a:rPr lang="en-US" altLang="en-US" dirty="0">
                <a:effectLst>
                  <a:outerShdw blurRad="38100" dist="38100" dir="2700000" algn="tl">
                    <a:srgbClr val="000000">
                      <a:alpha val="43137"/>
                    </a:srgbClr>
                  </a:outerShdw>
                </a:effectLst>
              </a:rPr>
              <a:t>–14</a:t>
            </a:r>
          </a:p>
          <a:p>
            <a:pPr marL="914400" lvl="1" indent="-457200" eaLnBrk="1" hangingPunct="1">
              <a:spcBef>
                <a:spcPts val="0"/>
              </a:spcBef>
              <a:spcAft>
                <a:spcPts val="1800"/>
              </a:spcAft>
              <a:buSzPct val="100000"/>
              <a:buAutoNum type="alphaLcPeriod"/>
              <a:defRPr/>
            </a:pPr>
            <a:r>
              <a:rPr lang="en-US" dirty="0">
                <a:effectLst>
                  <a:outerShdw blurRad="38100" dist="38100" dir="2700000" algn="tl">
                    <a:srgbClr val="000000">
                      <a:alpha val="43137"/>
                    </a:srgbClr>
                  </a:outerShdw>
                </a:effectLst>
              </a:rPr>
              <a:t>Many gifts for use in one Body – 1 Cor. 12</a:t>
            </a:r>
          </a:p>
          <a:p>
            <a:pPr marL="914400" lvl="1" indent="-457200" eaLnBrk="1" hangingPunct="1">
              <a:spcBef>
                <a:spcPts val="0"/>
              </a:spcBef>
              <a:spcAft>
                <a:spcPts val="1800"/>
              </a:spcAft>
              <a:buSzPct val="100000"/>
              <a:buAutoNum type="alphaLcPeriod"/>
              <a:defRPr/>
            </a:pPr>
            <a:r>
              <a:rPr lang="en-US" b="1" u="sng" dirty="0">
                <a:solidFill>
                  <a:srgbClr val="FFFFCC"/>
                </a:solidFill>
                <a:effectLst>
                  <a:outerShdw blurRad="38100" dist="38100" dir="2700000" algn="tl">
                    <a:srgbClr val="000000">
                      <a:alpha val="43137"/>
                    </a:srgbClr>
                  </a:outerShdw>
                </a:effectLst>
              </a:rPr>
              <a:t>The needed emphasis of Love – 1 Cor. 13</a:t>
            </a:r>
          </a:p>
          <a:p>
            <a:pPr marL="914400" lvl="1" indent="-457200" eaLnBrk="1" hangingPunct="1">
              <a:spcBef>
                <a:spcPts val="0"/>
              </a:spcBef>
              <a:spcAft>
                <a:spcPts val="1800"/>
              </a:spcAft>
              <a:buSzPct val="100000"/>
              <a:buAutoNum type="alphaLcPeriod"/>
              <a:defRPr/>
            </a:pPr>
            <a:r>
              <a:rPr lang="en-US" dirty="0">
                <a:effectLst>
                  <a:outerShdw blurRad="38100" dist="38100" dir="2700000" algn="tl">
                    <a:srgbClr val="000000">
                      <a:alpha val="43137"/>
                    </a:srgbClr>
                  </a:outerShdw>
                </a:effectLst>
              </a:rPr>
              <a:t>Priority and Order – 1 Cor. 14</a:t>
            </a:r>
          </a:p>
        </p:txBody>
      </p:sp>
    </p:spTree>
    <p:extLst>
      <p:ext uri="{BB962C8B-B14F-4D97-AF65-F5344CB8AC3E}">
        <p14:creationId xmlns:p14="http://schemas.microsoft.com/office/powerpoint/2010/main" val="3324345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marL="971550" lvl="1" indent="-514350" algn="ctr" eaLnBrk="1" hangingPunct="1">
              <a:spcBef>
                <a:spcPts val="0"/>
              </a:spcBef>
              <a:spcAft>
                <a:spcPts val="1800"/>
              </a:spcAft>
              <a:buClr>
                <a:schemeClr val="folHlink"/>
              </a:buClr>
              <a:buSzPct val="100000"/>
              <a:buFont typeface="+mj-lt"/>
              <a:buAutoNum type="alphaLcPeriod" startAt="2"/>
              <a:defRPr/>
            </a:pPr>
            <a:r>
              <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rPr>
              <a:t>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62100" y="1600199"/>
            <a:ext cx="60198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Endurance of love (13:8-13)</a:t>
            </a:r>
          </a:p>
        </p:txBody>
      </p:sp>
      <p:pic>
        <p:nvPicPr>
          <p:cNvPr id="2" name="Picture 1">
            <a:extLst>
              <a:ext uri="{FF2B5EF4-FFF2-40B4-BE49-F238E27FC236}">
                <a16:creationId xmlns:a16="http://schemas.microsoft.com/office/drawing/2014/main" id="{167F8717-9393-4006-ACA7-048F2C040B0B}"/>
              </a:ext>
            </a:extLst>
          </p:cNvPr>
          <p:cNvPicPr>
            <a:picLocks noChangeAspect="1"/>
          </p:cNvPicPr>
          <p:nvPr/>
        </p:nvPicPr>
        <p:blipFill>
          <a:blip r:embed="rId2"/>
          <a:stretch>
            <a:fillRect/>
          </a:stretch>
        </p:blipFill>
        <p:spPr>
          <a:xfrm>
            <a:off x="3228952" y="4419600"/>
            <a:ext cx="2686096" cy="1828800"/>
          </a:xfrm>
          <a:prstGeom prst="rect">
            <a:avLst/>
          </a:prstGeom>
        </p:spPr>
      </p:pic>
    </p:spTree>
    <p:extLst>
      <p:ext uri="{BB962C8B-B14F-4D97-AF65-F5344CB8AC3E}">
        <p14:creationId xmlns:p14="http://schemas.microsoft.com/office/powerpoint/2010/main" val="409704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marL="971550" lvl="1" indent="-514350" algn="ctr" eaLnBrk="1" hangingPunct="1">
              <a:spcBef>
                <a:spcPts val="0"/>
              </a:spcBef>
              <a:spcAft>
                <a:spcPts val="1800"/>
              </a:spcAft>
              <a:buClr>
                <a:schemeClr val="folHlink"/>
              </a:buClr>
              <a:buSzPct val="100000"/>
              <a:buFont typeface="+mj-lt"/>
              <a:buAutoNum type="alphaLcPeriod" startAt="2"/>
              <a:defRPr/>
            </a:pPr>
            <a:r>
              <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rPr>
              <a:t>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62100" y="1600199"/>
            <a:ext cx="60198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Endurance of love (13:8-13)</a:t>
            </a:r>
          </a:p>
        </p:txBody>
      </p:sp>
      <p:pic>
        <p:nvPicPr>
          <p:cNvPr id="2" name="Picture 1">
            <a:extLst>
              <a:ext uri="{FF2B5EF4-FFF2-40B4-BE49-F238E27FC236}">
                <a16:creationId xmlns:a16="http://schemas.microsoft.com/office/drawing/2014/main" id="{167F8717-9393-4006-ACA7-048F2C040B0B}"/>
              </a:ext>
            </a:extLst>
          </p:cNvPr>
          <p:cNvPicPr>
            <a:picLocks noChangeAspect="1"/>
          </p:cNvPicPr>
          <p:nvPr/>
        </p:nvPicPr>
        <p:blipFill>
          <a:blip r:embed="rId2"/>
          <a:stretch>
            <a:fillRect/>
          </a:stretch>
        </p:blipFill>
        <p:spPr>
          <a:xfrm>
            <a:off x="3228952" y="4419600"/>
            <a:ext cx="2686096" cy="1828800"/>
          </a:xfrm>
          <a:prstGeom prst="rect">
            <a:avLst/>
          </a:prstGeom>
        </p:spPr>
      </p:pic>
    </p:spTree>
    <p:extLst>
      <p:ext uri="{BB962C8B-B14F-4D97-AF65-F5344CB8AC3E}">
        <p14:creationId xmlns:p14="http://schemas.microsoft.com/office/powerpoint/2010/main" val="2771257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 perfect comes, the partial will be done away.”</a:t>
            </a:r>
          </a:p>
        </p:txBody>
      </p:sp>
    </p:spTree>
    <p:extLst>
      <p:ext uri="{BB962C8B-B14F-4D97-AF65-F5344CB8AC3E}">
        <p14:creationId xmlns:p14="http://schemas.microsoft.com/office/powerpoint/2010/main" val="193251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259700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86800" cy="1143000"/>
          </a:xfrm>
        </p:spPr>
        <p:txBody>
          <a:bodyPr/>
          <a:lstStyle/>
          <a:p>
            <a:pPr algn="ctr" eaLnBrk="1" hangingPunct="1"/>
            <a:r>
              <a:rPr lang="en-US" altLang="en-US" sz="4000" dirty="0">
                <a:effectLst>
                  <a:outerShdw blurRad="38100" dist="38100" dir="2700000" algn="tl">
                    <a:srgbClr val="000000">
                      <a:alpha val="43137"/>
                    </a:srgbClr>
                  </a:outerShdw>
                </a:effectLst>
              </a:rPr>
              <a:t>Endurance of Love Emphasis </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(1 Cor. 13:8-13)</a:t>
            </a:r>
            <a:endParaRPr lang="en-US" altLang="en-US" sz="40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255588" y="1600200"/>
            <a:ext cx="8888412" cy="4460875"/>
          </a:xfrm>
        </p:spPr>
        <p:txBody>
          <a:bodyPr/>
          <a:lstStyle/>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the revelatory gifts will cease (8-10)</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ea typeface="+mn-ea"/>
                <a:cs typeface="+mn-cs"/>
              </a:rPr>
              <a:t>Two illustrations (11-12)</a:t>
            </a:r>
          </a:p>
          <a:p>
            <a:pPr marL="914400" lvl="1" indent="-457200" eaLnBrk="1" hangingPunct="1">
              <a:spcBef>
                <a:spcPts val="0"/>
              </a:spcBef>
              <a:spcAft>
                <a:spcPts val="1800"/>
              </a:spcAft>
              <a:buSzPct val="100000"/>
              <a:buFont typeface="Wingdings" panose="05000000000000000000" pitchFamily="2" charset="2"/>
              <a:buAutoNum type="alphaLcPeriod"/>
              <a:defRPr/>
            </a:pPr>
            <a:r>
              <a:rPr lang="en-US" dirty="0">
                <a:effectLst>
                  <a:outerShdw blurRad="38100" dist="38100" dir="2700000" algn="tl">
                    <a:srgbClr val="000000">
                      <a:alpha val="43137"/>
                    </a:srgbClr>
                  </a:outerShdw>
                </a:effectLst>
              </a:rPr>
              <a:t>Immaturity to maturity (11)</a:t>
            </a:r>
          </a:p>
          <a:p>
            <a:pPr marL="914400" lvl="1" indent="-457200" eaLnBrk="1" hangingPunct="1">
              <a:spcBef>
                <a:spcPts val="0"/>
              </a:spcBef>
              <a:spcAft>
                <a:spcPts val="1800"/>
              </a:spcAft>
              <a:buSzPct val="100000"/>
              <a:buFont typeface="Wingdings" panose="05000000000000000000" pitchFamily="2" charset="2"/>
              <a:buAutoNum type="alphaLcPeriod"/>
              <a:defRPr/>
            </a:pPr>
            <a:r>
              <a:rPr lang="en-US" dirty="0">
                <a:effectLst>
                  <a:outerShdw blurRad="38100" dist="38100" dir="2700000" algn="tl">
                    <a:srgbClr val="000000">
                      <a:alpha val="43137"/>
                    </a:srgbClr>
                  </a:outerShdw>
                </a:effectLst>
              </a:rPr>
              <a:t>Limited to full sight (12)</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Faith (2 Cor. 5:7) and Hope (Rom. 8:24) will cease (13)</a:t>
            </a:r>
          </a:p>
        </p:txBody>
      </p:sp>
    </p:spTree>
    <p:extLst>
      <p:ext uri="{BB962C8B-B14F-4D97-AF65-F5344CB8AC3E}">
        <p14:creationId xmlns:p14="http://schemas.microsoft.com/office/powerpoint/2010/main" val="394470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384067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4147587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571500" y="228600"/>
            <a:ext cx="80010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Completion of the NT canon</a:t>
            </a:r>
          </a:p>
        </p:txBody>
      </p:sp>
      <p:pic>
        <p:nvPicPr>
          <p:cNvPr id="2" name="Picture 1">
            <a:extLst>
              <a:ext uri="{FF2B5EF4-FFF2-40B4-BE49-F238E27FC236}">
                <a16:creationId xmlns:a16="http://schemas.microsoft.com/office/drawing/2014/main" id="{F75FF7DA-796F-433B-B721-470165FCD9BC}"/>
              </a:ext>
            </a:extLst>
          </p:cNvPr>
          <p:cNvPicPr>
            <a:picLocks noChangeAspect="1"/>
          </p:cNvPicPr>
          <p:nvPr/>
        </p:nvPicPr>
        <p:blipFill>
          <a:blip r:embed="rId2"/>
          <a:stretch>
            <a:fillRect/>
          </a:stretch>
        </p:blipFill>
        <p:spPr>
          <a:xfrm>
            <a:off x="3662172" y="4648200"/>
            <a:ext cx="1819656"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1763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35607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600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means that you and I, who have the Scriptures open before us, know much more than the apostle Paul of Gods truth...It means that we are altogether superior...even to the apostles themselves, including the apostle Paul! It means that we are now in a position which . . . ‘we know, even as we are known’  by God . . .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indeed, there is only one word to describe such a view, it is nonsense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 Martyn Lloyd Jones,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Prove All Things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Christopher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Catherwood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(Eastbourne, England: Kingsway, 1985), 32–33.</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48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374651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143000"/>
          </a:xfrm>
        </p:spPr>
        <p:txBody>
          <a:bodyPr/>
          <a:lstStyle/>
          <a:p>
            <a:pPr marL="457200" indent="-457200" algn="ctr" eaLnBrk="1" hangingPunct="1">
              <a:buFont typeface="+mj-lt"/>
              <a:buAutoNum type="arabicPeriod"/>
            </a:pP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a:t>
            </a:r>
            <a:r>
              <a:rPr lang="en-US" sz="3600" dirty="0">
                <a:effectLst>
                  <a:outerShdw blurRad="38100" dist="38100" dir="2700000" algn="tl">
                    <a:srgbClr val="000000">
                      <a:alpha val="43137"/>
                    </a:srgbClr>
                  </a:outerShdw>
                </a:effectLst>
              </a:rPr>
              <a:t>Eschaton or End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609600" y="1600200"/>
            <a:ext cx="8001000" cy="50292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Something ideal, perfect, unblemished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Death, rapture,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advent, eternal state (vs. 12; Rev. 22:4)</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ceasing after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Most popular view</a:t>
            </a:r>
          </a:p>
        </p:txBody>
      </p:sp>
    </p:spTree>
    <p:extLst>
      <p:ext uri="{BB962C8B-B14F-4D97-AF65-F5344CB8AC3E}">
        <p14:creationId xmlns:p14="http://schemas.microsoft.com/office/powerpoint/2010/main" val="2306061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Teleios</a:t>
            </a:r>
            <a:r>
              <a:rPr lang="en-US" sz="2800" dirty="0">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Teleios</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Teleios</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3484477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Jude 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faith which was once for all handed down</a:t>
            </a:r>
            <a:r>
              <a:rPr lang="en-US" sz="3600" dirty="0">
                <a:effectLst>
                  <a:outerShdw blurRad="38100" dist="38100" dir="2700000" algn="tl">
                    <a:srgbClr val="000000">
                      <a:alpha val="43137"/>
                    </a:srgbClr>
                  </a:outerShdw>
                </a:effectLst>
                <a:latin typeface="Calibri" panose="020F0502020204030204" pitchFamily="34" charset="0"/>
              </a:rPr>
              <a:t>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49357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22:18-19</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if anyone takes away from the words of the book of this prophecy, God will take away his part from the tree of life and from the holy city, which are written in this book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06506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4260850" y="2152650"/>
            <a:ext cx="3663950" cy="3181350"/>
          </a:xfrm>
          <a:prstGeom prst="rect">
            <a:avLst/>
          </a:prstGeom>
          <a:noFill/>
          <a:ln w="9525">
            <a:noFill/>
            <a:miter lim="800000"/>
            <a:headEnd/>
            <a:tailEnd/>
          </a:ln>
          <a:effectLst/>
        </p:spPr>
        <p:txBody>
          <a:bodyPr/>
          <a:lstStyle/>
          <a:p>
            <a:pPr algn="ctr">
              <a:spcBef>
                <a:spcPct val="30000"/>
              </a:spcBef>
              <a:spcAft>
                <a:spcPct val="30000"/>
              </a:spcAft>
              <a:buClr>
                <a:srgbClr val="0000FF"/>
              </a:buClr>
              <a:defRPr/>
            </a:pPr>
            <a:r>
              <a:rPr lang="en-US" sz="3200" dirty="0">
                <a:latin typeface="Calibri" panose="020F0502020204030204" pitchFamily="34" charset="0"/>
              </a:rPr>
              <a:t>Montanism</a:t>
            </a:r>
          </a:p>
          <a:p>
            <a:pPr algn="ctr">
              <a:spcBef>
                <a:spcPct val="30000"/>
              </a:spcBef>
              <a:spcAft>
                <a:spcPct val="30000"/>
              </a:spcAft>
              <a:buClr>
                <a:srgbClr val="0000FF"/>
              </a:buClr>
              <a:defRPr/>
            </a:pPr>
            <a:r>
              <a:rPr lang="en-US" sz="3200" dirty="0">
                <a:latin typeface="Calibri" panose="020F0502020204030204" pitchFamily="34" charset="0"/>
              </a:rPr>
              <a:t>Roman Catholicism</a:t>
            </a:r>
          </a:p>
          <a:p>
            <a:pPr algn="ctr">
              <a:spcBef>
                <a:spcPct val="30000"/>
              </a:spcBef>
              <a:spcAft>
                <a:spcPct val="30000"/>
              </a:spcAft>
              <a:buClr>
                <a:srgbClr val="0000FF"/>
              </a:buClr>
              <a:defRPr/>
            </a:pPr>
            <a:r>
              <a:rPr lang="en-US" sz="3200" dirty="0">
                <a:latin typeface="Calibri" panose="020F0502020204030204" pitchFamily="34" charset="0"/>
              </a:rPr>
              <a:t>Neo-orthodoxy</a:t>
            </a:r>
          </a:p>
          <a:p>
            <a:pPr algn="ctr">
              <a:spcBef>
                <a:spcPct val="30000"/>
              </a:spcBef>
              <a:spcAft>
                <a:spcPct val="30000"/>
              </a:spcAft>
              <a:buClr>
                <a:srgbClr val="0000FF"/>
              </a:buClr>
              <a:defRPr/>
            </a:pPr>
            <a:r>
              <a:rPr lang="en-US" sz="3200" dirty="0">
                <a:latin typeface="Calibri" panose="020F0502020204030204" pitchFamily="34" charset="0"/>
              </a:rPr>
              <a:t>Mormonism</a:t>
            </a:r>
          </a:p>
        </p:txBody>
      </p:sp>
      <p:sp>
        <p:nvSpPr>
          <p:cNvPr id="6" name="Rectangle 2"/>
          <p:cNvSpPr>
            <a:spLocks noChangeArrowheads="1"/>
          </p:cNvSpPr>
          <p:nvPr/>
        </p:nvSpPr>
        <p:spPr bwMode="auto">
          <a:xfrm>
            <a:off x="1638300" y="152400"/>
            <a:ext cx="5981700" cy="9906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i="1" kern="0" dirty="0">
                <a:latin typeface="Calibri" panose="020F0502020204030204" pitchFamily="34" charset="0"/>
              </a:rPr>
              <a:t>Charismatic Chaos</a:t>
            </a:r>
            <a:r>
              <a:rPr lang="en-US" sz="2400" kern="0" dirty="0">
                <a:latin typeface="Calibri" panose="020F0502020204030204" pitchFamily="34" charset="0"/>
              </a:rPr>
              <a:t>, p. </a:t>
            </a:r>
            <a:r>
              <a:rPr lang="en-US" kern="0" dirty="0">
                <a:latin typeface="Calibri" panose="020F0502020204030204" pitchFamily="34" charset="0"/>
              </a:rPr>
              <a:t>66-84</a:t>
            </a:r>
            <a:endParaRPr lang="en-US" sz="2400" kern="0" dirty="0">
              <a:latin typeface="Calibri" panose="020F0502020204030204" pitchFamily="34" charset="0"/>
            </a:endParaRPr>
          </a:p>
        </p:txBody>
      </p:sp>
      <p:pic>
        <p:nvPicPr>
          <p:cNvPr id="2" name="Picture 1">
            <a:extLst>
              <a:ext uri="{FF2B5EF4-FFF2-40B4-BE49-F238E27FC236}">
                <a16:creationId xmlns:a16="http://schemas.microsoft.com/office/drawing/2014/main" id="{3F9E7066-CD4C-4973-B925-28A9642D02C0}"/>
              </a:ext>
            </a:extLst>
          </p:cNvPr>
          <p:cNvPicPr>
            <a:picLocks noChangeAspect="1"/>
          </p:cNvPicPr>
          <p:nvPr/>
        </p:nvPicPr>
        <p:blipFill>
          <a:blip r:embed="rId2"/>
          <a:stretch>
            <a:fillRect/>
          </a:stretch>
        </p:blipFill>
        <p:spPr>
          <a:xfrm>
            <a:off x="1328932" y="1676400"/>
            <a:ext cx="2633468" cy="4114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8947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606570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371600"/>
          </a:xfrm>
        </p:spPr>
        <p:txBody>
          <a:bodyPr/>
          <a:lstStyle/>
          <a:p>
            <a:pPr marL="457200" indent="-457200" algn="ctr" eaLnBrk="1" hangingPunct="1">
              <a:buFont typeface="+mj-lt"/>
              <a:buAutoNum type="arabicPeriod" startAt="2"/>
            </a:pPr>
            <a:r>
              <a:rPr lang="en-US" altLang="en-US" sz="3600" dirty="0">
                <a:effectLst>
                  <a:outerShdw blurRad="38100" dist="38100" dir="2700000" algn="tl">
                    <a:srgbClr val="000000">
                      <a:alpha val="43137"/>
                    </a:srgbClr>
                  </a:outerShdw>
                </a:effectLst>
              </a:rPr>
              <a:t>“The Perfect” [teleios] in 1 Cor. 13:10 = Church’s Maturity</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419100" y="1828800"/>
            <a:ext cx="8305800" cy="4191000"/>
          </a:xfrm>
        </p:spPr>
        <p:txBody>
          <a:bodyPr/>
          <a:lstStyle/>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Canon, unity, independence, death of the apostles, AD 70</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end of first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cease in the second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Closer to the truth than the Eschaton view</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555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3581400"/>
          </a:xfrm>
        </p:spPr>
        <p:txBody>
          <a:bodyPr/>
          <a:lstStyle/>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i="1" dirty="0" err="1">
                <a:effectLst>
                  <a:outerShdw blurRad="38100" dist="38100" dir="2700000" algn="tl">
                    <a:srgbClr val="000000">
                      <a:alpha val="43137"/>
                    </a:srgbClr>
                  </a:outerShdw>
                </a:effectLst>
              </a:rPr>
              <a:t>Teleios</a:t>
            </a:r>
            <a:r>
              <a:rPr lang="en-US"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i="1" dirty="0" err="1">
                <a:effectLst>
                  <a:outerShdw blurRad="38100" dist="38100" dir="2700000" algn="tl">
                    <a:srgbClr val="000000">
                      <a:alpha val="43137"/>
                    </a:srgbClr>
                  </a:outerShdw>
                </a:effectLst>
              </a:rPr>
              <a:t>Teleios</a:t>
            </a:r>
            <a:r>
              <a:rPr lang="en-US"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98303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ysClr val="windowText" lastClr="000000"/>
              </a:solidFill>
              <a:latin typeface="Calibri" panose="020F0502020204030204" pitchFamily="34" charset="0"/>
            </a:endParaRPr>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chemeClr val="tx1"/>
              </a:solidFill>
              <a:latin typeface="Calibri" panose="020F0502020204030204" pitchFamily="34" charset="0"/>
            </a:endParaRPr>
          </a:p>
        </p:txBody>
      </p:sp>
      <p:sp>
        <p:nvSpPr>
          <p:cNvPr id="22" name="Pie 21"/>
          <p:cNvSpPr/>
          <p:nvPr/>
        </p:nvSpPr>
        <p:spPr>
          <a:xfrm rot="18277244">
            <a:off x="1675609" y="1123158"/>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chemeClr val="tx1"/>
              </a:solidFill>
              <a:latin typeface="Calibri" panose="020F0502020204030204" pitchFamily="34" charset="0"/>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kern="0" dirty="0">
                <a:ln w="50800"/>
                <a:solidFill>
                  <a:sysClr val="windowText" lastClr="000000"/>
                </a:solidFill>
                <a:latin typeface="Calibri" panose="020F0502020204030204" pitchFamily="34" charset="0"/>
                <a:cs typeface="Arial" charset="0"/>
              </a:rPr>
              <a:t>Unbelievers</a:t>
            </a:r>
          </a:p>
        </p:txBody>
      </p:sp>
      <p:sp>
        <p:nvSpPr>
          <p:cNvPr id="27" name="Rectangle 26"/>
          <p:cNvSpPr/>
          <p:nvPr/>
        </p:nvSpPr>
        <p:spPr>
          <a:xfrm>
            <a:off x="5486400" y="3505201"/>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Infant</a:t>
            </a:r>
          </a:p>
          <a:p>
            <a:pPr algn="ctr">
              <a:defRPr/>
            </a:pPr>
            <a:r>
              <a:rPr lang="en-US" sz="2800" b="1" kern="0" dirty="0">
                <a:ln w="50800"/>
                <a:solidFill>
                  <a:sysClr val="windowText" lastClr="000000"/>
                </a:solidFill>
                <a:latin typeface="Calibri" panose="020F0502020204030204" pitchFamily="34" charset="0"/>
                <a:cs typeface="Arial" charset="0"/>
              </a:rPr>
              <a:t>Believers</a:t>
            </a:r>
          </a:p>
        </p:txBody>
      </p:sp>
      <p:sp>
        <p:nvSpPr>
          <p:cNvPr id="30" name="Rectangle 29"/>
          <p:cNvSpPr/>
          <p:nvPr/>
        </p:nvSpPr>
        <p:spPr>
          <a:xfrm>
            <a:off x="44196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Carnal</a:t>
            </a:r>
          </a:p>
          <a:p>
            <a:pPr algn="ctr">
              <a:defRPr/>
            </a:pPr>
            <a:r>
              <a:rPr lang="en-US" sz="2800" b="1" kern="0" dirty="0">
                <a:ln w="50800"/>
                <a:solidFill>
                  <a:sysClr val="windowText" lastClr="000000"/>
                </a:solidFill>
                <a:latin typeface="Calibri" panose="020F0502020204030204" pitchFamily="34" charset="0"/>
                <a:cs typeface="Arial" charset="0"/>
              </a:rPr>
              <a:t>Believers</a:t>
            </a:r>
            <a:endParaRPr lang="en-US" sz="2800" b="1" kern="0" dirty="0">
              <a:ln w="50800"/>
              <a:solidFill>
                <a:srgbClr val="FF0000"/>
              </a:solidFill>
              <a:latin typeface="Calibri" panose="020F0502020204030204" pitchFamily="34" charset="0"/>
              <a:cs typeface="Arial" charset="0"/>
            </a:endParaRPr>
          </a:p>
        </p:txBody>
      </p:sp>
      <p:sp>
        <p:nvSpPr>
          <p:cNvPr id="12299" name="Title 10"/>
          <p:cNvSpPr>
            <a:spLocks noGrp="1"/>
          </p:cNvSpPr>
          <p:nvPr>
            <p:ph type="title"/>
          </p:nvPr>
        </p:nvSpPr>
        <p:spPr>
          <a:xfrm>
            <a:off x="457200" y="304802"/>
            <a:ext cx="8229600" cy="858839"/>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1"/>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Spiritual </a:t>
            </a:r>
            <a:r>
              <a:rPr lang="en-US" sz="2800" b="1" kern="0" dirty="0">
                <a:ln w="50800"/>
                <a:solidFill>
                  <a:sysClr val="windowText" lastClr="000000"/>
                </a:solidFill>
                <a:latin typeface="Calibri" panose="020F0502020204030204" pitchFamily="34" charset="0"/>
                <a:cs typeface="Arial" charset="0"/>
              </a:rPr>
              <a:t>Believers</a:t>
            </a:r>
          </a:p>
        </p:txBody>
      </p:sp>
    </p:spTree>
    <p:extLst>
      <p:ext uri="{BB962C8B-B14F-4D97-AF65-F5344CB8AC3E}">
        <p14:creationId xmlns:p14="http://schemas.microsoft.com/office/powerpoint/2010/main" val="2116899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lvl="0" algn="just"/>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1</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I, brethren, could not speak to you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spiritual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people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but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carnal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babes</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in Christ. </a:t>
            </a:r>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2</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I fed you with milk and not with solid food; for until now you were not able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to receive it,</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even now you are still not able; </a:t>
            </a:r>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3</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for you are still carnal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For where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there are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envy, strife, and divisions among you,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are you not carnal</a:t>
            </a: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behaving like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mere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men</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endParaRPr lang="en-US" sz="2800"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2" name="Picture 1">
            <a:extLst>
              <a:ext uri="{FF2B5EF4-FFF2-40B4-BE49-F238E27FC236}">
                <a16:creationId xmlns:a16="http://schemas.microsoft.com/office/drawing/2014/main" id="{4E198089-9D6F-42F8-A55E-88CB653486E8}"/>
              </a:ext>
            </a:extLst>
          </p:cNvPr>
          <p:cNvPicPr>
            <a:picLocks noChangeAspect="1"/>
          </p:cNvPicPr>
          <p:nvPr/>
        </p:nvPicPr>
        <p:blipFill>
          <a:blip r:embed="rId3"/>
          <a:stretch>
            <a:fillRect/>
          </a:stretch>
        </p:blipFill>
        <p:spPr>
          <a:xfrm>
            <a:off x="3948476" y="3352800"/>
            <a:ext cx="1059993" cy="1554480"/>
          </a:xfrm>
          <a:prstGeom prst="rect">
            <a:avLst/>
          </a:prstGeom>
        </p:spPr>
      </p:pic>
    </p:spTree>
    <p:extLst>
      <p:ext uri="{BB962C8B-B14F-4D97-AF65-F5344CB8AC3E}">
        <p14:creationId xmlns:p14="http://schemas.microsoft.com/office/powerpoint/2010/main" val="931963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40386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Consistent with “infants” and “adulthood” (vs. 11)</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Fits context of 1 Corinthians (3:1-3)</a:t>
            </a:r>
          </a:p>
          <a:p>
            <a:pPr marL="457200" indent="-457200">
              <a:spcBef>
                <a:spcPts val="0"/>
              </a:spcBef>
              <a:spcAft>
                <a:spcPts val="3000"/>
              </a:spcAft>
              <a:buSzPct val="100000"/>
              <a:buFont typeface="+mj-lt"/>
              <a:buAutoNum type="arabicPeriod"/>
              <a:defRPr/>
            </a:pPr>
            <a:r>
              <a:rPr lang="en-US" sz="2800" i="1" dirty="0" err="1">
                <a:effectLst>
                  <a:outerShdw blurRad="38100" dist="38100" dir="2700000" algn="tl">
                    <a:srgbClr val="000000">
                      <a:alpha val="43137"/>
                    </a:srgbClr>
                  </a:outerShdw>
                </a:effectLst>
              </a:rPr>
              <a:t>Teleios</a:t>
            </a:r>
            <a:r>
              <a:rPr lang="en-US" sz="2800" dirty="0">
                <a:effectLst>
                  <a:outerShdw blurRad="38100" dist="38100" dir="2700000" algn="tl">
                    <a:srgbClr val="000000">
                      <a:alpha val="43137"/>
                    </a:srgbClr>
                  </a:outerShdw>
                </a:effectLst>
              </a:rPr>
              <a:t> = maturity in 1 Corinthians 2:6 and 14:20</a:t>
            </a:r>
          </a:p>
          <a:p>
            <a:pPr marL="457200" indent="-457200">
              <a:spcBef>
                <a:spcPts val="0"/>
              </a:spcBef>
              <a:spcAft>
                <a:spcPts val="3000"/>
              </a:spcAft>
              <a:buSzPct val="100000"/>
              <a:buFont typeface="+mj-lt"/>
              <a:buAutoNum type="arabicPeriod"/>
              <a:defRPr/>
            </a:pPr>
            <a:r>
              <a:rPr lang="en-US" sz="2800" i="1" dirty="0" err="1">
                <a:effectLst>
                  <a:outerShdw blurRad="38100" dist="38100" dir="2700000" algn="tl">
                    <a:srgbClr val="000000">
                      <a:alpha val="43137"/>
                    </a:srgbClr>
                  </a:outerShdw>
                </a:effectLst>
              </a:rPr>
              <a:t>Teleios</a:t>
            </a:r>
            <a:r>
              <a:rPr lang="en-US" sz="28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4200228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Maturity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Criteria for depicting the church’s maturity is arbitrary</a:t>
            </a:r>
          </a:p>
          <a:p>
            <a:pPr marL="914400" lvl="1" indent="-51435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51435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51435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604215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spiritual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babes in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fed you with milk and not with solid food; for until now you were not able to receive it, and even now you are still not able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 are still carnal. For where there are envy, strife, and divisions among you, are you not carnal and behaving like mere men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7FA0100C-F1F6-4FC6-8AC1-35EED33C65EA}"/>
              </a:ext>
            </a:extLst>
          </p:cNvPr>
          <p:cNvPicPr>
            <a:picLocks noChangeAspect="1"/>
          </p:cNvPicPr>
          <p:nvPr/>
        </p:nvPicPr>
        <p:blipFill>
          <a:blip r:embed="rId4"/>
          <a:stretch>
            <a:fillRect/>
          </a:stretch>
        </p:blipFill>
        <p:spPr>
          <a:xfrm>
            <a:off x="3948476" y="3352800"/>
            <a:ext cx="1059993" cy="1554480"/>
          </a:xfrm>
          <a:prstGeom prst="rect">
            <a:avLst/>
          </a:prstGeom>
        </p:spPr>
      </p:pic>
    </p:spTree>
    <p:extLst>
      <p:ext uri="{BB962C8B-B14F-4D97-AF65-F5344CB8AC3E}">
        <p14:creationId xmlns:p14="http://schemas.microsoft.com/office/powerpoint/2010/main" val="3467057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4:13-14</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unity of the faith, and of the knowledge of the Son of God, to a mature man, to the measure of the stature which belongs to the fullness of Christ.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a:t>
            </a:r>
          </a:p>
        </p:txBody>
      </p:sp>
    </p:spTree>
    <p:extLst>
      <p:ext uri="{BB962C8B-B14F-4D97-AF65-F5344CB8AC3E}">
        <p14:creationId xmlns:p14="http://schemas.microsoft.com/office/powerpoint/2010/main" val="1135926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t>Three Interpretations of “The Perfect” [teleios] in 1 Cor. 13:10</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751230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4000" dirty="0">
                <a:effectLst>
                  <a:outerShdw blurRad="38100" dist="38100" dir="2700000" algn="tl">
                    <a:srgbClr val="000000">
                      <a:alpha val="43137"/>
                    </a:srgbClr>
                  </a:outerShdw>
                </a:effectLst>
              </a:rPr>
              <a:t>3. </a:t>
            </a:r>
            <a:r>
              <a:rPr lang="en-US" altLang="en-US" sz="4000" dirty="0"/>
              <a:t>“The Perfect” [</a:t>
            </a:r>
            <a:r>
              <a:rPr lang="en-US" altLang="en-US" sz="4000" i="1" dirty="0"/>
              <a:t>teleios</a:t>
            </a:r>
            <a:r>
              <a:rPr lang="en-US" altLang="en-US" sz="4000" dirty="0"/>
              <a:t>] in 1 Cor. 13:10 = The </a:t>
            </a:r>
            <a:r>
              <a:rPr lang="en-US" altLang="en-US" sz="4000" dirty="0">
                <a:effectLst>
                  <a:outerShdw blurRad="38100" dist="38100" dir="2700000" algn="tl">
                    <a:srgbClr val="000000">
                      <a:alpha val="43137"/>
                    </a:srgbClr>
                  </a:outerShdw>
                </a:effectLst>
              </a:rPr>
              <a:t>Completed Canon</a:t>
            </a:r>
            <a:endParaRPr lang="en-US" altLang="en-US" sz="40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2819401"/>
          </a:xfrm>
        </p:spPr>
        <p:txBody>
          <a:bodyPr/>
          <a:lstStyle/>
          <a:p>
            <a:pPr marL="457200" indent="-457200">
              <a:spcBef>
                <a:spcPts val="0"/>
              </a:spcBef>
              <a:spcAft>
                <a:spcPts val="2400"/>
              </a:spcAft>
              <a:buSzPct val="100000"/>
              <a:buFont typeface="+mj-lt"/>
              <a:buAutoNum type="alphaLcParenR"/>
              <a:defRPr/>
            </a:pPr>
            <a:r>
              <a:rPr lang="en-US" sz="2800" dirty="0">
                <a:effectLst>
                  <a:outerShdw blurRad="38100" dist="38100" dir="2700000" algn="tl">
                    <a:srgbClr val="000000">
                      <a:alpha val="43137"/>
                    </a:srgbClr>
                  </a:outerShdw>
                </a:effectLst>
              </a:rPr>
              <a:t>“Now” (vs. 12) = revelatory gifts continuing throughout the apostolic and pre-NT canon era</a:t>
            </a:r>
          </a:p>
          <a:p>
            <a:pPr marL="457200" indent="-457200">
              <a:spcBef>
                <a:spcPts val="0"/>
              </a:spcBef>
              <a:spcAft>
                <a:spcPts val="2400"/>
              </a:spcAft>
              <a:buSzPct val="100000"/>
              <a:buFont typeface="+mj-lt"/>
              <a:buAutoNum type="alphaLcParenR"/>
              <a:defRPr/>
            </a:pPr>
            <a:r>
              <a:rPr lang="en-US" sz="2800" dirty="0">
                <a:effectLst>
                  <a:outerShdw blurRad="38100" dist="38100" dir="2700000" algn="tl">
                    <a:srgbClr val="000000">
                      <a:alpha val="43137"/>
                    </a:srgbClr>
                  </a:outerShdw>
                </a:effectLst>
              </a:rPr>
              <a:t>“Then” (vs. 12) = revelatory gifts cease in the post-apostolic and post-NT canon era</a:t>
            </a:r>
          </a:p>
          <a:p>
            <a:pPr marL="457200" indent="-457200">
              <a:spcBef>
                <a:spcPts val="0"/>
              </a:spcBef>
              <a:spcAft>
                <a:spcPts val="2400"/>
              </a:spcAft>
              <a:buSzPct val="100000"/>
              <a:buFont typeface="+mj-lt"/>
              <a:buAutoNum type="alphaLcParenR"/>
              <a:defRPr/>
            </a:pP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-century revelatory gifts were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(vs. 10, 12)</a:t>
            </a:r>
          </a:p>
          <a:p>
            <a:pPr marL="457200" indent="-457200">
              <a:spcBef>
                <a:spcPts val="0"/>
              </a:spcBef>
              <a:spcAft>
                <a:spcPts val="2400"/>
              </a:spcAft>
              <a:buSzPct val="100000"/>
              <a:buFont typeface="+mj-lt"/>
              <a:buAutoNum type="alphaLcParenR"/>
              <a:defRPr/>
            </a:pPr>
            <a:r>
              <a:rPr lang="en-US" sz="28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1586266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4457700" cy="1143000"/>
          </a:xfrm>
        </p:spPr>
        <p:txBody>
          <a:bodyPr/>
          <a:lstStyle/>
          <a:p>
            <a:pPr algn="ctr"/>
            <a:r>
              <a:rPr lang="en-US" dirty="0">
                <a:latin typeface="Calibri" panose="020F0502020204030204" pitchFamily="34" charset="0"/>
              </a:rPr>
              <a:t>2 Timothy 3:16-17</a:t>
            </a:r>
          </a:p>
        </p:txBody>
      </p:sp>
      <p:sp>
        <p:nvSpPr>
          <p:cNvPr id="3" name="Content Placeholder 2"/>
          <p:cNvSpPr>
            <a:spLocks noGrp="1"/>
          </p:cNvSpPr>
          <p:nvPr>
            <p:ph idx="1"/>
          </p:nvPr>
        </p:nvSpPr>
        <p:spPr>
          <a:xfrm>
            <a:off x="381000" y="1600200"/>
            <a:ext cx="5486400" cy="2549525"/>
          </a:xfrm>
        </p:spPr>
        <p:txBody>
          <a:bodyPr/>
          <a:lstStyle/>
          <a:p>
            <a:pPr marL="0" indent="0" algn="just">
              <a:buNone/>
            </a:pPr>
            <a:r>
              <a:rPr lang="en-US" sz="3600" dirty="0"/>
              <a:t>“All Scripture is inspired by God and profitable for teaching, for reproof, for correction, for training in righteousness</a:t>
            </a:r>
            <a:r>
              <a:rPr lang="en-US" dirty="0">
                <a:effectLst/>
              </a:rPr>
              <a:t>; </a:t>
            </a:r>
            <a:r>
              <a:rPr lang="en-US" sz="3600" dirty="0">
                <a:latin typeface="Calibri" panose="020F0502020204030204" pitchFamily="34" charset="0"/>
              </a:rPr>
              <a:t>so that the man of God may be adequate, equipped for </a:t>
            </a:r>
            <a:r>
              <a:rPr lang="en-US" sz="3600" b="1" u="sng" dirty="0">
                <a:solidFill>
                  <a:srgbClr val="FFFFCC"/>
                </a:solidFill>
                <a:latin typeface="Calibri" panose="020F0502020204030204" pitchFamily="34" charset="0"/>
              </a:rPr>
              <a:t>every</a:t>
            </a:r>
            <a:r>
              <a:rPr lang="en-US" sz="3600" dirty="0">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86000"/>
            <a:ext cx="2667000" cy="2667000"/>
          </a:xfrm>
          <a:prstGeom prst="rect">
            <a:avLst/>
          </a:prstGeom>
          <a:noFill/>
        </p:spPr>
      </p:pic>
    </p:spTree>
    <p:extLst>
      <p:ext uri="{BB962C8B-B14F-4D97-AF65-F5344CB8AC3E}">
        <p14:creationId xmlns:p14="http://schemas.microsoft.com/office/powerpoint/2010/main" val="1626939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895600" y="0"/>
            <a:ext cx="3352800" cy="1143000"/>
          </a:xfrm>
        </p:spPr>
        <p:txBody>
          <a:bodyPr/>
          <a:lstStyle/>
          <a:p>
            <a:pPr algn="ctr"/>
            <a:r>
              <a:rPr lang="en-US" dirty="0">
                <a:latin typeface="Calibri" panose="020F0502020204030204" pitchFamily="34" charset="0"/>
              </a:rPr>
              <a:t>2 Peter 1:3-4</a:t>
            </a:r>
          </a:p>
        </p:txBody>
      </p:sp>
      <p:sp>
        <p:nvSpPr>
          <p:cNvPr id="3" name="Content Placeholder 2"/>
          <p:cNvSpPr>
            <a:spLocks noGrp="1"/>
          </p:cNvSpPr>
          <p:nvPr>
            <p:ph idx="1"/>
          </p:nvPr>
        </p:nvSpPr>
        <p:spPr>
          <a:xfrm>
            <a:off x="228600" y="1066800"/>
            <a:ext cx="8686800" cy="5257800"/>
          </a:xfrm>
        </p:spPr>
        <p:txBody>
          <a:bodyPr/>
          <a:lstStyle/>
          <a:p>
            <a:pPr marL="0" indent="0" algn="just">
              <a:buFont typeface="Wingdings" pitchFamily="2" charset="2"/>
              <a:buNone/>
              <a:defRPr/>
            </a:pPr>
            <a:r>
              <a:rPr lang="en-US" sz="3600" dirty="0">
                <a:latin typeface="Calibri" panose="020F0502020204030204" pitchFamily="34" charset="0"/>
              </a:rPr>
              <a:t>“Seeing that His divine power has granted to us </a:t>
            </a:r>
            <a:r>
              <a:rPr lang="en-US" sz="3600" b="1" u="sng" dirty="0">
                <a:solidFill>
                  <a:srgbClr val="FFFFCC"/>
                </a:solidFill>
                <a:latin typeface="Calibri" panose="020F0502020204030204" pitchFamily="34" charset="0"/>
              </a:rPr>
              <a:t>everything</a:t>
            </a:r>
            <a:r>
              <a:rPr lang="en-US" sz="3600" dirty="0">
                <a:latin typeface="Calibri" panose="020F0502020204030204" pitchFamily="34" charset="0"/>
              </a:rPr>
              <a:t> pertaining to life and godliness, through the true knowledge of Him who called us by His own glory and excellence. For by these He has granted to us His precious and magnificent </a:t>
            </a:r>
            <a:r>
              <a:rPr lang="en-US" sz="3600" b="1" u="sng" dirty="0">
                <a:solidFill>
                  <a:srgbClr val="FFFFCC"/>
                </a:solidFill>
                <a:latin typeface="Calibri" panose="020F0502020204030204" pitchFamily="34" charset="0"/>
              </a:rPr>
              <a:t>promises</a:t>
            </a:r>
            <a:r>
              <a:rPr lang="en-US" sz="3600" dirty="0">
                <a:latin typeface="Calibri" panose="020F0502020204030204" pitchFamily="34" charset="0"/>
              </a:rPr>
              <a:t>, so that by them you may become partakers of </a:t>
            </a:r>
            <a:r>
              <a:rPr lang="en-US" sz="3600" i="1" dirty="0">
                <a:latin typeface="Calibri" panose="020F0502020204030204" pitchFamily="34" charset="0"/>
              </a:rPr>
              <a:t>the</a:t>
            </a:r>
            <a:r>
              <a:rPr lang="en-US" sz="3600" dirty="0">
                <a:latin typeface="Calibri" panose="020F0502020204030204" pitchFamily="34" charset="0"/>
              </a:rPr>
              <a:t> divine nature, having escaped the corruption that is in the world by lust.”</a:t>
            </a:r>
          </a:p>
        </p:txBody>
      </p:sp>
    </p:spTree>
    <p:extLst>
      <p:ext uri="{BB962C8B-B14F-4D97-AF65-F5344CB8AC3E}">
        <p14:creationId xmlns:p14="http://schemas.microsoft.com/office/powerpoint/2010/main" val="416039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Jude 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400" dirty="0"/>
              <a:t>Beloved, while I was making every effort to write you about our common salvation, I felt the necessity to write to you appealing that you contend earnestly for </a:t>
            </a:r>
            <a:r>
              <a:rPr lang="en-US" sz="4400" b="1" u="sng" dirty="0">
                <a:solidFill>
                  <a:srgbClr val="FFFFCC"/>
                </a:solidFill>
              </a:rPr>
              <a:t>the faith which was once for all handed down</a:t>
            </a:r>
            <a:r>
              <a:rPr lang="en-US" sz="4400" dirty="0"/>
              <a:t> to the saints</a:t>
            </a:r>
            <a:r>
              <a:rPr lang="en-US" sz="4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9464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22:18-19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t>18 </a:t>
            </a:r>
            <a:r>
              <a:rPr lang="en-US" sz="3600" dirty="0"/>
              <a:t>I testify to everyone who hears the words of the prophecy of this book: if anyone adds to them, God will add to him the plagues which are written in this book; </a:t>
            </a:r>
            <a:r>
              <a:rPr lang="en-US" sz="3600" b="1" baseline="30000" dirty="0"/>
              <a:t>19 </a:t>
            </a:r>
            <a:r>
              <a:rPr lang="en-US" sz="3600" dirty="0"/>
              <a:t>and if anyone takes away from the words of the book of this prophecy, God will take away his part from the tree of life and from the holy city, which are written in this book</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056004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 perfect comes, the partial will be done away.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when I became a man, I did away with childish things.”</a:t>
            </a:r>
          </a:p>
        </p:txBody>
      </p:sp>
    </p:spTree>
    <p:extLst>
      <p:ext uri="{BB962C8B-B14F-4D97-AF65-F5344CB8AC3E}">
        <p14:creationId xmlns:p14="http://schemas.microsoft.com/office/powerpoint/2010/main" val="402464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600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t>[T]he child represents the incomplete knowledge available to the infant, pre-canon church. Just as a child has inadequate knowledge to live as a mature adult, so the pre-canon church lacked a sufficient canon and doctrine to lead the spiritual life of the new Church Age. An adult reaches maturity when he is complete with the knowledge and skills necessary for life. So, too the post canon church has the completed canon of Scripture which is sufficient for every need, every problem, every difficulty in life. Through the learning of the doctrines of the Word under the filling of the Holy Spirit the believer is able to pursue spiritual maturity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Robert Dean</a:t>
            </a:r>
          </a:p>
          <a:p>
            <a:pPr algn="ctr">
              <a:defRPr/>
            </a:pPr>
            <a:r>
              <a:rPr lang="en-US" sz="1400" dirty="0"/>
              <a:t>Robert Dean, “Three Arguments for the Cessation of Tongues” (paper, Conservative Theological Society, Fort Worth, TX, 2002), 9.</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pastor robert dean">
            <a:extLst>
              <a:ext uri="{FF2B5EF4-FFF2-40B4-BE49-F238E27FC236}">
                <a16:creationId xmlns:a16="http://schemas.microsoft.com/office/drawing/2014/main" id="{01ED2DC2-2B9B-4AB6-9D62-738ABE754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1006374" cy="136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96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600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t>When Paul was in his childhood, he thought as a child was expected to think. But when he became a mature man, he naturally put away childish thought modes. Similarly, when the church was in her infancy, she operated by means of bit by bit piecemeal revelation. But when she grew older, she operated by means of finalized Scripture. Thus, tongues were related to the Church in her infancy stage (cp. 1 Cor. 14:19, 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rPr>
              <a:t> </a:t>
            </a:r>
            <a:r>
              <a:rPr lang="en-US" sz="3000" kern="0" dirty="0">
                <a:solidFill>
                  <a:srgbClr val="00FFFF"/>
                </a:solidFill>
                <a:effectLst>
                  <a:outerShdw blurRad="38100" dist="38100" dir="2700000" algn="tl">
                    <a:srgbClr val="000000">
                      <a:alpha val="43137"/>
                    </a:srgbClr>
                  </a:outerShdw>
                </a:effectLst>
                <a:latin typeface="Calibri" panose="020F0502020204030204" pitchFamily="34" charset="0"/>
              </a:rPr>
              <a:t>Kenneth Gentry</a:t>
            </a:r>
            <a:endParaRPr lang="en-US" sz="30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defRPr/>
            </a:pPr>
            <a:r>
              <a:rPr lang="en-US" sz="1400" dirty="0"/>
              <a:t>Robert Dean, “Three Arguments for the Cessation of Tongues” (paper, Conservative Theological Society, Fort Worth, TX, 2002), 9.</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descr="Image result for kenneth gentry">
            <a:extLst>
              <a:ext uri="{FF2B5EF4-FFF2-40B4-BE49-F238E27FC236}">
                <a16:creationId xmlns:a16="http://schemas.microsoft.com/office/drawing/2014/main" id="{890D82FA-A556-4DE8-B9C0-ABBD38E0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 y="152400"/>
            <a:ext cx="16764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30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3160322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9124E-E5F1-44CB-9833-F8C895BA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87" y="0"/>
            <a:ext cx="6524625" cy="6858000"/>
          </a:xfrm>
          <a:prstGeom prst="rect">
            <a:avLst/>
          </a:prstGeom>
        </p:spPr>
      </p:pic>
    </p:spTree>
    <p:extLst>
      <p:ext uri="{BB962C8B-B14F-4D97-AF65-F5344CB8AC3E}">
        <p14:creationId xmlns:p14="http://schemas.microsoft.com/office/powerpoint/2010/main" val="404110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Strengths of t</a:t>
            </a:r>
            <a:r>
              <a:rPr lang="en-US" altLang="en-US" sz="3600" dirty="0"/>
              <a:t>he </a:t>
            </a:r>
            <a:r>
              <a:rPr lang="en-US" altLang="en-US" sz="3600" dirty="0">
                <a:effectLst>
                  <a:outerShdw blurRad="38100" dist="38100" dir="2700000" algn="tl">
                    <a:srgbClr val="000000">
                      <a:alpha val="43137"/>
                    </a:srgbClr>
                  </a:outerShdw>
                </a:effectLst>
              </a:rPr>
              <a:t>Completed NT Canon</a:t>
            </a:r>
            <a:r>
              <a:rPr lang="en-US" sz="3600" dirty="0">
                <a:effectLst>
                  <a:outerShdw blurRad="38100" dist="38100" dir="2700000" algn="tl">
                    <a:srgbClr val="000000">
                      <a:alpha val="43137"/>
                    </a:srgbClr>
                  </a:outerShdw>
                </a:effectLst>
              </a:rPr>
              <a:t> View</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2819401"/>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871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981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600" dirty="0"/>
              <a:t>“Is it possible to determine the nature of the partial gifts of prophecy, tongues, and knowledge? Yes. The answer is that they are revelational in quality. Since this is so, then ‘the perfect’ must also be revelational.”</a:t>
            </a:r>
            <a:endParaRPr lang="en-US" sz="3600" dirty="0">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2"/>
          <p:cNvSpPr>
            <a:spLocks noChangeArrowheads="1"/>
          </p:cNvSpPr>
          <p:nvPr/>
        </p:nvSpPr>
        <p:spPr bwMode="auto">
          <a:xfrm>
            <a:off x="615462" y="381000"/>
            <a:ext cx="7543800" cy="990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rPr>
              <a:t> </a:t>
            </a:r>
            <a:r>
              <a:rPr lang="en-US" sz="3600" kern="0" dirty="0">
                <a:solidFill>
                  <a:schemeClr val="tx2"/>
                </a:solidFill>
                <a:effectLst>
                  <a:outerShdw blurRad="38100" dist="38100" dir="2700000" algn="tl">
                    <a:srgbClr val="000000">
                      <a:alpha val="43137"/>
                    </a:srgbClr>
                  </a:outerShdw>
                </a:effectLst>
              </a:rPr>
              <a:t>A</a:t>
            </a:r>
            <a:r>
              <a:rPr lang="en-US" sz="4400" kern="0" dirty="0">
                <a:solidFill>
                  <a:schemeClr val="tx2"/>
                </a:solidFill>
                <a:effectLst>
                  <a:outerShdw blurRad="38100" dist="38100" dir="2700000" algn="tl">
                    <a:srgbClr val="000000">
                      <a:alpha val="43137"/>
                    </a:srgbClr>
                  </a:outerShdw>
                </a:effectLst>
              </a:rPr>
              <a:t> </a:t>
            </a:r>
            <a:r>
              <a:rPr lang="en-US" sz="3600" kern="0" dirty="0">
                <a:solidFill>
                  <a:schemeClr val="tx2"/>
                </a:solidFill>
                <a:effectLst>
                  <a:outerShdw blurRad="38100" dist="38100" dir="2700000" algn="tl">
                    <a:srgbClr val="000000">
                      <a:alpha val="43137"/>
                    </a:srgbClr>
                  </a:outerShdw>
                </a:effectLst>
              </a:rPr>
              <a:t>Completed NT Canon is a Suitable Antithesis to Revelation “In Part”</a:t>
            </a:r>
            <a:endParaRPr lang="en-US" sz="3600" dirty="0">
              <a:solidFill>
                <a:schemeClr val="tx2"/>
              </a:solidFill>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990600" y="5909101"/>
            <a:ext cx="7696200" cy="584775"/>
          </a:xfrm>
          <a:prstGeom prst="rect">
            <a:avLst/>
          </a:prstGeom>
          <a:noFill/>
        </p:spPr>
        <p:txBody>
          <a:bodyPr wrap="square" rtlCol="0">
            <a:spAutoFit/>
          </a:bodyPr>
          <a:lstStyle/>
          <a:p>
            <a:pPr algn="ctr"/>
            <a:r>
              <a:rPr lang="en-US" sz="1600" dirty="0"/>
              <a:t>Myron J. Houghton, “A Reexamination of 1 Corinthians 13:8–13,” </a:t>
            </a:r>
            <a:r>
              <a:rPr lang="en-US" sz="1600" dirty="0" err="1"/>
              <a:t>BibSac</a:t>
            </a:r>
            <a:r>
              <a:rPr lang="en-US" sz="1600" dirty="0"/>
              <a:t> 153 (July-September 1996): 350.</a:t>
            </a:r>
          </a:p>
        </p:txBody>
      </p:sp>
    </p:spTree>
    <p:extLst>
      <p:ext uri="{BB962C8B-B14F-4D97-AF65-F5344CB8AC3E}">
        <p14:creationId xmlns:p14="http://schemas.microsoft.com/office/powerpoint/2010/main" val="2598600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981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600" dirty="0"/>
              <a:t>“‘That which is complete’ should logically be of the same kind as ‘that which is partial’ and is therefore most naturally understood as a reference to the completion of revelation for the Church Age.”</a:t>
            </a:r>
            <a:endParaRPr lang="en-US" sz="3600" dirty="0">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2"/>
          <p:cNvSpPr>
            <a:spLocks noChangeArrowheads="1"/>
          </p:cNvSpPr>
          <p:nvPr/>
        </p:nvSpPr>
        <p:spPr bwMode="auto">
          <a:xfrm>
            <a:off x="615462" y="381000"/>
            <a:ext cx="7543800" cy="990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rPr>
              <a:t> </a:t>
            </a:r>
            <a:r>
              <a:rPr lang="en-US" sz="3600" kern="0" dirty="0">
                <a:solidFill>
                  <a:schemeClr val="tx2"/>
                </a:solidFill>
                <a:effectLst>
                  <a:outerShdw blurRad="38100" dist="38100" dir="2700000" algn="tl">
                    <a:srgbClr val="000000">
                      <a:alpha val="43137"/>
                    </a:srgbClr>
                  </a:outerShdw>
                </a:effectLst>
              </a:rPr>
              <a:t>A</a:t>
            </a:r>
            <a:r>
              <a:rPr lang="en-US" sz="4400" kern="0" dirty="0">
                <a:solidFill>
                  <a:schemeClr val="tx2"/>
                </a:solidFill>
                <a:effectLst>
                  <a:outerShdw blurRad="38100" dist="38100" dir="2700000" algn="tl">
                    <a:srgbClr val="000000">
                      <a:alpha val="43137"/>
                    </a:srgbClr>
                  </a:outerShdw>
                </a:effectLst>
              </a:rPr>
              <a:t> </a:t>
            </a:r>
            <a:r>
              <a:rPr lang="en-US" sz="3600" kern="0" dirty="0">
                <a:solidFill>
                  <a:schemeClr val="tx2"/>
                </a:solidFill>
                <a:effectLst>
                  <a:outerShdw blurRad="38100" dist="38100" dir="2700000" algn="tl">
                    <a:srgbClr val="000000">
                      <a:alpha val="43137"/>
                    </a:srgbClr>
                  </a:outerShdw>
                </a:effectLst>
              </a:rPr>
              <a:t>Completed NT Canon is a Suitable Antithesis to Revelation “In Part”</a:t>
            </a:r>
            <a:endParaRPr lang="en-US" sz="3600" dirty="0">
              <a:solidFill>
                <a:schemeClr val="tx2"/>
              </a:solidFill>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990600" y="5909101"/>
            <a:ext cx="7696200" cy="338554"/>
          </a:xfrm>
          <a:prstGeom prst="rect">
            <a:avLst/>
          </a:prstGeom>
          <a:noFill/>
        </p:spPr>
        <p:txBody>
          <a:bodyPr wrap="square" rtlCol="0">
            <a:spAutoFit/>
          </a:bodyPr>
          <a:lstStyle/>
          <a:p>
            <a:pPr algn="ctr"/>
            <a:r>
              <a:rPr lang="en-US" sz="1600" dirty="0"/>
              <a:t>Charles R. Smith, </a:t>
            </a:r>
            <a:r>
              <a:rPr lang="en-US" sz="1600" i="1" dirty="0"/>
              <a:t>Tongues in Biblical Perspective</a:t>
            </a:r>
            <a:r>
              <a:rPr lang="en-US" sz="1600" dirty="0"/>
              <a:t> (Winona Lake, IN: BMH, 1972), 75.</a:t>
            </a:r>
          </a:p>
        </p:txBody>
      </p:sp>
    </p:spTree>
    <p:extLst>
      <p:ext uri="{BB962C8B-B14F-4D97-AF65-F5344CB8AC3E}">
        <p14:creationId xmlns:p14="http://schemas.microsoft.com/office/powerpoint/2010/main" val="309569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0739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Strengths of t</a:t>
            </a:r>
            <a:r>
              <a:rPr lang="en-US" altLang="en-US" sz="3600" dirty="0"/>
              <a:t>he </a:t>
            </a:r>
            <a:r>
              <a:rPr lang="en-US" altLang="en-US" sz="3600" dirty="0">
                <a:effectLst>
                  <a:outerShdw blurRad="38100" dist="38100" dir="2700000" algn="tl">
                    <a:srgbClr val="000000">
                      <a:alpha val="43137"/>
                    </a:srgbClr>
                  </a:outerShdw>
                </a:effectLst>
              </a:rPr>
              <a:t>Completed NT Canon</a:t>
            </a:r>
            <a:r>
              <a:rPr lang="en-US" sz="3600" dirty="0">
                <a:effectLst>
                  <a:outerShdw blurRad="38100" dist="38100" dir="2700000" algn="tl">
                    <a:srgbClr val="000000">
                      <a:alpha val="43137"/>
                    </a:srgbClr>
                  </a:outerShdw>
                </a:effectLst>
              </a:rPr>
              <a:t> View</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2819401"/>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4590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4400" dirty="0">
                <a:effectLst>
                  <a:outerShdw blurRad="38100" dist="38100" dir="2700000" algn="tl">
                    <a:srgbClr val="000000">
                      <a:alpha val="43137"/>
                    </a:srgbClr>
                  </a:outerShdw>
                </a:effectLst>
                <a:latin typeface="+mn-lt"/>
                <a:cs typeface="Calibri" panose="020F0502020204030204" pitchFamily="34" charset="0"/>
              </a:rPr>
              <a:t>“</a:t>
            </a:r>
            <a:r>
              <a:rPr lang="en-US" sz="4400" baseline="30000" dirty="0">
                <a:effectLst>
                  <a:outerShdw blurRad="38100" dist="38100" dir="2700000" algn="tl">
                    <a:srgbClr val="000000">
                      <a:alpha val="43137"/>
                    </a:srgbClr>
                  </a:outerShdw>
                </a:effectLst>
                <a:latin typeface="+mn-lt"/>
                <a:cs typeface="Calibri" panose="020F0502020204030204" pitchFamily="34" charset="0"/>
              </a:rPr>
              <a:t>25 </a:t>
            </a:r>
            <a:r>
              <a:rPr lang="en-US" sz="4400" b="1" baseline="30000" dirty="0">
                <a:latin typeface="+mn-lt"/>
              </a:rPr>
              <a:t> </a:t>
            </a:r>
            <a:r>
              <a:rPr lang="en-US" sz="4400" dirty="0">
                <a:latin typeface="+mn-lt"/>
              </a:rPr>
              <a:t>But one who looks intently at </a:t>
            </a:r>
            <a:r>
              <a:rPr lang="en-US" sz="4400" b="1" u="sng" dirty="0">
                <a:solidFill>
                  <a:srgbClr val="FFFFCC"/>
                </a:solidFill>
                <a:latin typeface="+mn-lt"/>
              </a:rPr>
              <a:t>the perfect</a:t>
            </a:r>
            <a:r>
              <a:rPr lang="en-US" sz="4400" b="1" dirty="0">
                <a:solidFill>
                  <a:srgbClr val="FFFFCC"/>
                </a:solidFill>
                <a:latin typeface="+mn-lt"/>
              </a:rPr>
              <a:t> </a:t>
            </a:r>
            <a:r>
              <a:rPr lang="en-US" sz="4400" dirty="0"/>
              <a:t>[</a:t>
            </a:r>
            <a:r>
              <a:rPr lang="en-US" sz="4400" b="1" i="1" u="sng" dirty="0" err="1">
                <a:solidFill>
                  <a:srgbClr val="FFFFCC"/>
                </a:solidFill>
              </a:rPr>
              <a:t>teleios</a:t>
            </a:r>
            <a:r>
              <a:rPr lang="en-US" sz="4400" dirty="0"/>
              <a:t>] </a:t>
            </a:r>
            <a:r>
              <a:rPr lang="en-US" sz="4400" dirty="0">
                <a:latin typeface="+mn-lt"/>
              </a:rPr>
              <a:t>law, the </a:t>
            </a:r>
            <a:r>
              <a:rPr lang="en-US" sz="4400" i="1" dirty="0">
                <a:latin typeface="+mn-lt"/>
              </a:rPr>
              <a:t>law </a:t>
            </a:r>
            <a:r>
              <a:rPr lang="en-US" sz="4400" dirty="0">
                <a:latin typeface="+mn-lt"/>
              </a:rPr>
              <a:t>of liberty, and abides by it, not having become a forgetful hearer but an effectual doer, this man will be blessed in what he does</a:t>
            </a:r>
            <a:r>
              <a:rPr lang="en-US" sz="4400" dirty="0">
                <a:latin typeface="+mn-lt"/>
                <a:cs typeface="Calibri" panose="020F0502020204030204" pitchFamily="34" charset="0"/>
              </a:rPr>
              <a:t>.”</a:t>
            </a:r>
          </a:p>
        </p:txBody>
      </p:sp>
    </p:spTree>
    <p:extLst>
      <p:ext uri="{BB962C8B-B14F-4D97-AF65-F5344CB8AC3E}">
        <p14:creationId xmlns:p14="http://schemas.microsoft.com/office/powerpoint/2010/main" val="2638364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Strengths of t</a:t>
            </a:r>
            <a:r>
              <a:rPr lang="en-US" altLang="en-US" sz="3600" dirty="0"/>
              <a:t>he </a:t>
            </a:r>
            <a:r>
              <a:rPr lang="en-US" altLang="en-US" sz="3600" dirty="0">
                <a:effectLst>
                  <a:outerShdw blurRad="38100" dist="38100" dir="2700000" algn="tl">
                    <a:srgbClr val="000000">
                      <a:alpha val="43137"/>
                    </a:srgbClr>
                  </a:outerShdw>
                </a:effectLst>
              </a:rPr>
              <a:t>Completed NT Canon</a:t>
            </a:r>
            <a:r>
              <a:rPr lang="en-US" sz="3600" dirty="0">
                <a:effectLst>
                  <a:outerShdw blurRad="38100" dist="38100" dir="2700000" algn="tl">
                    <a:srgbClr val="000000">
                      <a:alpha val="43137"/>
                    </a:srgbClr>
                  </a:outerShdw>
                </a:effectLst>
              </a:rPr>
              <a:t> View</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2819401"/>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1787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1:22-23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4400" dirty="0">
                <a:effectLst>
                  <a:outerShdw blurRad="38100" dist="38100" dir="2700000" algn="tl">
                    <a:srgbClr val="000000">
                      <a:alpha val="43137"/>
                    </a:srgbClr>
                  </a:outerShdw>
                </a:effectLst>
                <a:latin typeface="+mn-lt"/>
                <a:cs typeface="Calibri" panose="020F0502020204030204" pitchFamily="34" charset="0"/>
              </a:rPr>
              <a:t>“</a:t>
            </a:r>
            <a:r>
              <a:rPr lang="en-US" sz="4400" b="1" baseline="30000" dirty="0">
                <a:latin typeface="+mn-lt"/>
              </a:rPr>
              <a:t>22 </a:t>
            </a:r>
            <a:r>
              <a:rPr lang="en-US" sz="4400" dirty="0">
                <a:latin typeface="+mn-lt"/>
              </a:rPr>
              <a:t>But prove yourselves doers of </a:t>
            </a:r>
            <a:r>
              <a:rPr lang="en-US" sz="4400" b="1" i="1" u="sng" dirty="0">
                <a:solidFill>
                  <a:srgbClr val="FFFFCC"/>
                </a:solidFill>
                <a:latin typeface="+mn-lt"/>
              </a:rPr>
              <a:t>the word</a:t>
            </a:r>
            <a:r>
              <a:rPr lang="en-US" sz="4400" dirty="0">
                <a:latin typeface="+mn-lt"/>
              </a:rPr>
              <a:t>, and not merely hearers who delude themselves. </a:t>
            </a:r>
            <a:r>
              <a:rPr lang="en-US" sz="4400" b="1" baseline="30000" dirty="0">
                <a:latin typeface="+mn-lt"/>
              </a:rPr>
              <a:t>23 </a:t>
            </a:r>
            <a:r>
              <a:rPr lang="en-US" sz="4400" dirty="0">
                <a:latin typeface="+mn-lt"/>
              </a:rPr>
              <a:t>For if anyone is a hearer of the word and not a doer, he is like a man who looks at his natural face in a </a:t>
            </a:r>
            <a:r>
              <a:rPr lang="en-US" sz="4400" u="sng" dirty="0">
                <a:latin typeface="+mn-lt"/>
              </a:rPr>
              <a:t>mirror [</a:t>
            </a:r>
            <a:r>
              <a:rPr lang="en-US" sz="4400" b="1" i="1" u="sng" dirty="0" err="1">
                <a:solidFill>
                  <a:srgbClr val="FFFFCC"/>
                </a:solidFill>
                <a:latin typeface="+mn-lt"/>
              </a:rPr>
              <a:t>esoptron</a:t>
            </a:r>
            <a:r>
              <a:rPr lang="en-US" sz="4400" u="sng" dirty="0">
                <a:latin typeface="+mn-lt"/>
              </a:rPr>
              <a:t>]</a:t>
            </a:r>
            <a:r>
              <a:rPr lang="en-US" sz="4400" dirty="0">
                <a:latin typeface="+mn-lt"/>
                <a:cs typeface="Calibri" panose="020F0502020204030204" pitchFamily="34" charset="0"/>
              </a:rPr>
              <a:t>.”</a:t>
            </a:r>
          </a:p>
        </p:txBody>
      </p:sp>
    </p:spTree>
    <p:extLst>
      <p:ext uri="{BB962C8B-B14F-4D97-AF65-F5344CB8AC3E}">
        <p14:creationId xmlns:p14="http://schemas.microsoft.com/office/powerpoint/2010/main" val="28458408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96982" y="2362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4400" dirty="0">
                <a:effectLst>
                  <a:outerShdw blurRad="38100" dist="38100" dir="2700000" algn="tl">
                    <a:srgbClr val="000000">
                      <a:alpha val="43137"/>
                    </a:srgbClr>
                  </a:outerShdw>
                </a:effectLst>
                <a:latin typeface="+mn-lt"/>
                <a:cs typeface="Calibri" panose="020F0502020204030204" pitchFamily="34" charset="0"/>
              </a:rPr>
              <a:t>“</a:t>
            </a:r>
            <a:r>
              <a:rPr lang="en-US" sz="4400" dirty="0">
                <a:latin typeface="+mn-lt"/>
              </a:rPr>
              <a:t>Corinth was famous as the producer of some of the finest bronze mirrors in antiquity.”…“But even the best mirrors reflected images imperfectly.”</a:t>
            </a:r>
            <a:endParaRPr lang="en-US" sz="4400" dirty="0">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2"/>
          <p:cNvSpPr>
            <a:spLocks noChangeArrowheads="1"/>
          </p:cNvSpPr>
          <p:nvPr/>
        </p:nvSpPr>
        <p:spPr bwMode="auto">
          <a:xfrm>
            <a:off x="1628060" y="349827"/>
            <a:ext cx="5181600" cy="990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rPr>
              <a:t> Mirrors at Corinth</a:t>
            </a:r>
            <a:endParaRPr lang="en-US" sz="4400" dirty="0">
              <a:solidFill>
                <a:schemeClr val="tx2"/>
              </a:solidFill>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990600" y="5909101"/>
            <a:ext cx="7696200" cy="830997"/>
          </a:xfrm>
          <a:prstGeom prst="rect">
            <a:avLst/>
          </a:prstGeom>
          <a:noFill/>
        </p:spPr>
        <p:txBody>
          <a:bodyPr wrap="square" rtlCol="0">
            <a:spAutoFit/>
          </a:bodyPr>
          <a:lstStyle/>
          <a:p>
            <a:pPr algn="ctr"/>
            <a:r>
              <a:rPr lang="en-US" sz="1600" dirty="0"/>
              <a:t>Craig S. Keener, </a:t>
            </a:r>
            <a:r>
              <a:rPr lang="en-US" sz="1600" i="1" dirty="0"/>
              <a:t>The IVP Bible Background Commentary: New Testament</a:t>
            </a:r>
            <a:r>
              <a:rPr lang="en-US" sz="1600" dirty="0"/>
              <a:t> (Grove, IL: Inter Varsity Press, 1993), 480; Gordon D. Fee, </a:t>
            </a:r>
            <a:r>
              <a:rPr lang="en-US" sz="1600" i="1" dirty="0"/>
              <a:t>The First Epistle to the Corinthians</a:t>
            </a:r>
            <a:r>
              <a:rPr lang="en-US" sz="1600" dirty="0"/>
              <a:t>, NICNT, ed. F. F. Bruce (Grand Rapids: Eerdmans, 1987), 647-48.</a:t>
            </a:r>
          </a:p>
        </p:txBody>
      </p:sp>
      <p:pic>
        <p:nvPicPr>
          <p:cNvPr id="1028" name="Picture 4" descr="Image result for mirrors at church of corinth">
            <a:extLst>
              <a:ext uri="{FF2B5EF4-FFF2-40B4-BE49-F238E27FC236}">
                <a16:creationId xmlns:a16="http://schemas.microsoft.com/office/drawing/2014/main" id="{34A949E0-8518-4D06-B0C7-B238FE10E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80603" y="117902"/>
            <a:ext cx="819993" cy="1960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rrors at church of corinth">
            <a:extLst>
              <a:ext uri="{FF2B5EF4-FFF2-40B4-BE49-F238E27FC236}">
                <a16:creationId xmlns:a16="http://schemas.microsoft.com/office/drawing/2014/main" id="{1C09D6F6-5761-4F8F-AAC0-31A23CD47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490" y="251113"/>
            <a:ext cx="2078566" cy="196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042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600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200" dirty="0"/>
              <a:t>Paul envisioned a time, yet future when believers would have the entire realm of mystery doctrine to objectively know themselves as never before and be spiritually self sustaining. Only God has a complete knowledge of the believer and only with a complete canon can the believer have sufficient, objective knowledge of himself. Through learning and applying doctrine from the completed and sufficient Scripture a mirror is constructed in his soul. This mirror of truth enables the believer to accurately and objectively evaluate his own life and circumstances from the divine viewpoint. Prior to the completed canon the believer could only have an incomplete understanding of who he is and what he possesses as a member of the royal family of God, and all the vast assets that God has provided for him. It is the completed Word of God that provides this sufficient, perspicuous understanding of ourselves as we truly are. Prior to the revelation of the mystery doctrine the believer looked into the mirror of God’s Word dimly and saw a riddle, due to incomplete revelation</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Robert Dean</a:t>
            </a:r>
          </a:p>
          <a:p>
            <a:pPr algn="ctr">
              <a:defRPr/>
            </a:pPr>
            <a:r>
              <a:rPr lang="en-US" sz="1400" dirty="0"/>
              <a:t>Robert Dean, “Three Arguments for the Cessation of Tongues” (paper, Conservative Theological Society, Fort Worth, TX, 2002), 11.</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pastor robert dean">
            <a:extLst>
              <a:ext uri="{FF2B5EF4-FFF2-40B4-BE49-F238E27FC236}">
                <a16:creationId xmlns:a16="http://schemas.microsoft.com/office/drawing/2014/main" id="{01ED2DC2-2B9B-4AB6-9D62-738ABE754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1006374" cy="136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866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609600"/>
            <a:ext cx="8763000" cy="67818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t>“Because believers today possess complete revelation, they are able to understand what God’s Word teaches about themselves, their potential, their limitations, and the means that God has made available for them to obtain victory over sin in a clear and detailed manner that was not possible before the completion of the canon. The Scriptures equip a believer for every good work by being profitable for teaching, reproving, correcting, and training (2 Tim </a:t>
            </a:r>
            <a:r>
              <a:rPr lang="en-US" sz="3200" u="sng" dirty="0">
                <a:hlinkClick r:id="rId2"/>
              </a:rPr>
              <a:t>3:16</a:t>
            </a:r>
            <a:r>
              <a:rPr lang="en-US" sz="3200" dirty="0"/>
              <a:t>–17).”</a:t>
            </a:r>
            <a:endParaRPr lang="en-US" sz="3200" dirty="0">
              <a:effectLst>
                <a:outerShdw blurRad="38100" dist="38100" dir="2700000" algn="tl">
                  <a:srgbClr val="000000">
                    <a:alpha val="43137"/>
                  </a:srgbClr>
                </a:outerShdw>
              </a:effectLst>
              <a:latin typeface="+mn-lt"/>
              <a:cs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0" y="6324600"/>
            <a:ext cx="9144000" cy="338554"/>
          </a:xfrm>
          <a:prstGeom prst="rect">
            <a:avLst/>
          </a:prstGeom>
          <a:noFill/>
        </p:spPr>
        <p:txBody>
          <a:bodyPr wrap="square" rtlCol="0">
            <a:spAutoFit/>
          </a:bodyPr>
          <a:lstStyle/>
          <a:p>
            <a:pPr algn="ctr"/>
            <a:r>
              <a:rPr lang="en-US" sz="1600" dirty="0"/>
              <a:t>Myron J. Houghton, “A Reexamination of 1 Corinthians 13:8–13,” </a:t>
            </a:r>
            <a:r>
              <a:rPr lang="en-US" sz="1600" dirty="0" err="1"/>
              <a:t>BibSac</a:t>
            </a:r>
            <a:r>
              <a:rPr lang="en-US" sz="1600" dirty="0"/>
              <a:t> 153 (July-September 1996): 353.</a:t>
            </a:r>
          </a:p>
        </p:txBody>
      </p:sp>
    </p:spTree>
    <p:extLst>
      <p:ext uri="{BB962C8B-B14F-4D97-AF65-F5344CB8AC3E}">
        <p14:creationId xmlns:p14="http://schemas.microsoft.com/office/powerpoint/2010/main" val="2146096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Strengths of t</a:t>
            </a:r>
            <a:r>
              <a:rPr lang="en-US" altLang="en-US" sz="3600" dirty="0"/>
              <a:t>he </a:t>
            </a:r>
            <a:r>
              <a:rPr lang="en-US" altLang="en-US" sz="3600" dirty="0">
                <a:effectLst>
                  <a:outerShdw blurRad="38100" dist="38100" dir="2700000" algn="tl">
                    <a:srgbClr val="000000">
                      <a:alpha val="43137"/>
                    </a:srgbClr>
                  </a:outerShdw>
                </a:effectLst>
              </a:rPr>
              <a:t>Completed NT Canon</a:t>
            </a:r>
            <a:r>
              <a:rPr lang="en-US" sz="3600" dirty="0">
                <a:effectLst>
                  <a:outerShdw blurRad="38100" dist="38100" dir="2700000" algn="tl">
                    <a:srgbClr val="000000">
                      <a:alpha val="43137"/>
                    </a:srgbClr>
                  </a:outerShdw>
                </a:effectLst>
              </a:rPr>
              <a:t> View</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2819401"/>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73768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rPr>
              <a:t>[</a:t>
            </a:r>
            <a:r>
              <a:rPr lang="en-US" sz="3600" b="1" i="1" u="sng" dirty="0">
                <a:solidFill>
                  <a:srgbClr val="FFFFCC"/>
                </a:solidFill>
                <a:effectLst>
                  <a:outerShdw blurRad="38100" dist="38100" dir="2700000" algn="tl">
                    <a:srgbClr val="000000">
                      <a:alpha val="43137"/>
                    </a:srgbClr>
                  </a:outerShdw>
                </a:effectLst>
              </a:rPr>
              <a:t>arti</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see in a mirror dimly, but then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rPr>
              <a:t>[</a:t>
            </a:r>
            <a:r>
              <a:rPr lang="en-US" sz="3600" b="1" i="1" u="sng" dirty="0">
                <a:solidFill>
                  <a:srgbClr val="FFFFCC"/>
                </a:solidFill>
                <a:effectLst>
                  <a:outerShdw blurRad="38100" dist="38100" dir="2700000" algn="tl">
                    <a:srgbClr val="000000">
                      <a:alpha val="43137"/>
                    </a:srgbClr>
                  </a:outerShdw>
                </a:effectLst>
              </a:rPr>
              <a:t>arti</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rPr>
              <a:t>[</a:t>
            </a:r>
            <a:r>
              <a:rPr lang="en-US" sz="3600" b="1" i="1" u="sng" dirty="0">
                <a:solidFill>
                  <a:srgbClr val="FFFFCC"/>
                </a:solidFill>
                <a:effectLst>
                  <a:outerShdw blurRad="38100" dist="38100" dir="2700000" algn="tl">
                    <a:srgbClr val="000000">
                      <a:alpha val="43137"/>
                    </a:srgbClr>
                  </a:outerShdw>
                </a:effectLst>
              </a:rPr>
              <a:t>nyni</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hope, love, abide these three; but the greatest of these is love.”</a:t>
            </a:r>
          </a:p>
        </p:txBody>
      </p:sp>
    </p:spTree>
    <p:extLst>
      <p:ext uri="{BB962C8B-B14F-4D97-AF65-F5344CB8AC3E}">
        <p14:creationId xmlns:p14="http://schemas.microsoft.com/office/powerpoint/2010/main" val="7183735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20574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t>How closely </a:t>
            </a:r>
            <a:r>
              <a:rPr lang="en-US" sz="3200" dirty="0" err="1"/>
              <a:t>ἄρτι</a:t>
            </a:r>
            <a:r>
              <a:rPr lang="en-US" sz="3200" dirty="0"/>
              <a:t> and </a:t>
            </a:r>
            <a:r>
              <a:rPr lang="en-US" sz="3200" dirty="0" err="1"/>
              <a:t>νῦν</a:t>
            </a:r>
            <a:r>
              <a:rPr lang="en-US" sz="3200" dirty="0"/>
              <a:t> approximate may be seen from a whole series of expressions which have their roots in either the one or the other. …On the other hand, in the koine </a:t>
            </a:r>
            <a:r>
              <a:rPr lang="en-US" sz="3200" dirty="0" err="1"/>
              <a:t>ἄρτι</a:t>
            </a:r>
            <a:r>
              <a:rPr lang="en-US" sz="3200" dirty="0"/>
              <a:t> may, with </a:t>
            </a:r>
            <a:r>
              <a:rPr lang="en-US" sz="3200" dirty="0" err="1"/>
              <a:t>νῦν</a:t>
            </a:r>
            <a:r>
              <a:rPr lang="en-US" sz="3200" dirty="0"/>
              <a:t>, denote the present strictly as a pt. of time…or as a period of time, e.g., 1 C. 13:12…The most important and frequent use of </a:t>
            </a:r>
            <a:r>
              <a:rPr lang="en-US" sz="3200" dirty="0" err="1"/>
              <a:t>νῦν</a:t>
            </a:r>
            <a:r>
              <a:rPr lang="en-US" sz="3200" dirty="0"/>
              <a:t> in this way is for the period between the comings…it embraces in its fulness the whole of the period.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2590800" y="5334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rPr>
              <a:t> </a:t>
            </a:r>
            <a:r>
              <a:rPr lang="en-US" sz="3000" kern="0" dirty="0">
                <a:solidFill>
                  <a:srgbClr val="00FFFF"/>
                </a:solidFill>
                <a:effectLst>
                  <a:outerShdw blurRad="38100" dist="38100" dir="2700000" algn="tl">
                    <a:srgbClr val="000000">
                      <a:alpha val="43137"/>
                    </a:srgbClr>
                  </a:outerShdw>
                </a:effectLst>
                <a:latin typeface="Calibri" panose="020F0502020204030204" pitchFamily="34" charset="0"/>
              </a:rPr>
              <a:t>Theological Dictionary of the New Testament (TDNT)</a:t>
            </a:r>
            <a:endParaRPr lang="en-US" sz="30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defRPr/>
            </a:pPr>
            <a:r>
              <a:rPr lang="en-US" sz="1400" dirty="0"/>
              <a:t>G. </a:t>
            </a:r>
            <a:r>
              <a:rPr lang="en-US" sz="1400" dirty="0" err="1"/>
              <a:t>Stählin</a:t>
            </a:r>
            <a:r>
              <a:rPr lang="en-US" sz="1400" dirty="0"/>
              <a:t>, “</a:t>
            </a:r>
            <a:r>
              <a:rPr lang="en-US" sz="1400" dirty="0" err="1"/>
              <a:t>Nyn</a:t>
            </a:r>
            <a:r>
              <a:rPr lang="en-US" sz="1400" dirty="0"/>
              <a:t> (</a:t>
            </a:r>
            <a:r>
              <a:rPr lang="en-US" sz="1400" dirty="0" err="1"/>
              <a:t>arti</a:t>
            </a:r>
            <a:r>
              <a:rPr lang="en-US" sz="1400" dirty="0"/>
              <a:t>),” in Theological Dictionary of the New Testament, ed. G. Kittel, trans. G.W. </a:t>
            </a:r>
            <a:r>
              <a:rPr lang="en-US" sz="1400" dirty="0" err="1"/>
              <a:t>Bromiley</a:t>
            </a:r>
            <a:r>
              <a:rPr lang="en-US" sz="1400" dirty="0"/>
              <a:t> (Grand Rapids: Eerdmans, 1967), 4:1107 n. 8, and p.111</a:t>
            </a:r>
          </a:p>
        </p:txBody>
      </p:sp>
      <p:pic>
        <p:nvPicPr>
          <p:cNvPr id="1026" name="Picture 2" descr="Theological Dictionary of the New Testament, 10 Volumes   -     Edited By: Gerhard Kittel, Gerhard Friedrich, Geoffrey W. Bromiley&#10;    By: Edited by Gerhard Kittel, translated by G.W. Bromiley&#10;">
            <a:extLst>
              <a:ext uri="{FF2B5EF4-FFF2-40B4-BE49-F238E27FC236}">
                <a16:creationId xmlns:a16="http://schemas.microsoft.com/office/drawing/2014/main" id="{7E688C14-313F-4FD6-A3CE-876754EC0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2640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4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Problems with t</a:t>
            </a:r>
            <a:r>
              <a:rPr lang="en-US" altLang="en-US" sz="3600" dirty="0"/>
              <a:t>he </a:t>
            </a:r>
            <a:r>
              <a:rPr lang="en-US" altLang="en-US" sz="3600" dirty="0">
                <a:effectLst>
                  <a:outerShdw blurRad="38100" dist="38100" dir="2700000" algn="tl">
                    <a:srgbClr val="000000">
                      <a:alpha val="43137"/>
                    </a:srgbClr>
                  </a:outerShdw>
                </a:effectLst>
              </a:rPr>
              <a:t>Canon</a:t>
            </a:r>
            <a:r>
              <a:rPr lang="en-US" sz="3600" dirty="0">
                <a:effectLst>
                  <a:outerShdw blurRad="38100" dist="38100" dir="2700000" algn="tl">
                    <a:srgbClr val="000000">
                      <a:alpha val="43137"/>
                    </a:srgbClr>
                  </a:outerShdw>
                </a:effectLst>
              </a:rPr>
              <a:t> View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990600"/>
            <a:ext cx="9067800" cy="2819401"/>
          </a:xfrm>
        </p:spPr>
        <p:txBody>
          <a:bodyPr/>
          <a:lstStyle/>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“Face to face”</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“Knowing as known”</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232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mirror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esoptron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dimly, but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face to face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prosōpon pros prosōpon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now I know in part, but then I will know fully just as I also have been fully known.”</a:t>
            </a:r>
          </a:p>
        </p:txBody>
      </p:sp>
    </p:spTree>
    <p:extLst>
      <p:ext uri="{BB962C8B-B14F-4D97-AF65-F5344CB8AC3E}">
        <p14:creationId xmlns:p14="http://schemas.microsoft.com/office/powerpoint/2010/main" val="10428143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Problems with t</a:t>
            </a:r>
            <a:r>
              <a:rPr lang="en-US" altLang="en-US" sz="3600" dirty="0"/>
              <a:t>he </a:t>
            </a:r>
            <a:r>
              <a:rPr lang="en-US" altLang="en-US" sz="3600" dirty="0">
                <a:effectLst>
                  <a:outerShdw blurRad="38100" dist="38100" dir="2700000" algn="tl">
                    <a:srgbClr val="000000">
                      <a:alpha val="43137"/>
                    </a:srgbClr>
                  </a:outerShdw>
                </a:effectLst>
              </a:rPr>
              <a:t>Canon</a:t>
            </a:r>
            <a:r>
              <a:rPr lang="en-US" sz="3600" dirty="0">
                <a:effectLst>
                  <a:outerShdw blurRad="38100" dist="38100" dir="2700000" algn="tl">
                    <a:srgbClr val="000000">
                      <a:alpha val="43137"/>
                    </a:srgbClr>
                  </a:outerShdw>
                </a:effectLst>
              </a:rPr>
              <a:t> View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990600"/>
            <a:ext cx="9067800" cy="2819401"/>
          </a:xfrm>
        </p:spPr>
        <p:txBody>
          <a:bodyPr/>
          <a:lstStyle/>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“Face to face”</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“Knowing as known”</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4533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600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means that you and I, who have the Scriptures open before us, know much more than the apostle Paul of Gods truth...It means that we are altogether superior...even to the apostles themselves, including the apostle Paul! It means that we are now in a position which . . . ‘we know, even as we are known’  by God . . . indeed, there is only one word to describe such a view, it is nonsense.”</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 Martyn Lloyd Jones,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Prove All Things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Christopher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Catherwood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(Eastbourne, England: Kingsway, 1985), 32–33.</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42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Problems with t</a:t>
            </a:r>
            <a:r>
              <a:rPr lang="en-US" altLang="en-US" sz="3600" dirty="0"/>
              <a:t>he </a:t>
            </a:r>
            <a:r>
              <a:rPr lang="en-US" altLang="en-US" sz="3600" dirty="0">
                <a:effectLst>
                  <a:outerShdw blurRad="38100" dist="38100" dir="2700000" algn="tl">
                    <a:srgbClr val="000000">
                      <a:alpha val="43137"/>
                    </a:srgbClr>
                  </a:outerShdw>
                </a:effectLst>
              </a:rPr>
              <a:t>Canon</a:t>
            </a:r>
            <a:r>
              <a:rPr lang="en-US" sz="3600" dirty="0">
                <a:effectLst>
                  <a:outerShdw blurRad="38100" dist="38100" dir="2700000" algn="tl">
                    <a:srgbClr val="000000">
                      <a:alpha val="43137"/>
                    </a:srgbClr>
                  </a:outerShdw>
                </a:effectLst>
              </a:rPr>
              <a:t> View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990600"/>
            <a:ext cx="9067800" cy="2819401"/>
          </a:xfrm>
        </p:spPr>
        <p:txBody>
          <a:bodyPr/>
          <a:lstStyle/>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“Face to face”</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“Knowing as known”</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59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4457700" cy="1143000"/>
          </a:xfrm>
        </p:spPr>
        <p:txBody>
          <a:bodyPr/>
          <a:lstStyle/>
          <a:p>
            <a:pPr algn="ctr"/>
            <a:r>
              <a:rPr lang="en-US" dirty="0">
                <a:latin typeface="Calibri" panose="020F0502020204030204" pitchFamily="34" charset="0"/>
              </a:rPr>
              <a:t>2 Timothy 3:16-17</a:t>
            </a:r>
          </a:p>
        </p:txBody>
      </p:sp>
      <p:sp>
        <p:nvSpPr>
          <p:cNvPr id="3" name="Content Placeholder 2"/>
          <p:cNvSpPr>
            <a:spLocks noGrp="1"/>
          </p:cNvSpPr>
          <p:nvPr>
            <p:ph idx="1"/>
          </p:nvPr>
        </p:nvSpPr>
        <p:spPr>
          <a:xfrm>
            <a:off x="381000" y="1600200"/>
            <a:ext cx="5486400" cy="2549525"/>
          </a:xfrm>
        </p:spPr>
        <p:txBody>
          <a:bodyPr/>
          <a:lstStyle/>
          <a:p>
            <a:pPr marL="0" indent="0" algn="just">
              <a:buNone/>
            </a:pPr>
            <a:r>
              <a:rPr lang="en-US" sz="3600" dirty="0"/>
              <a:t>“</a:t>
            </a:r>
            <a:r>
              <a:rPr lang="en-US" sz="3600" b="1" u="sng" dirty="0">
                <a:solidFill>
                  <a:srgbClr val="FFFFCC"/>
                </a:solidFill>
              </a:rPr>
              <a:t>All Scripture is inspired by God and profitable</a:t>
            </a:r>
            <a:r>
              <a:rPr lang="en-US" sz="3600" dirty="0"/>
              <a:t> for teaching, for reproof, for correction, for training in righteousness</a:t>
            </a:r>
            <a:r>
              <a:rPr lang="en-US" dirty="0">
                <a:effectLst/>
              </a:rPr>
              <a:t>; </a:t>
            </a:r>
            <a:r>
              <a:rPr lang="en-US" sz="3600" dirty="0">
                <a:latin typeface="Calibri" panose="020F0502020204030204" pitchFamily="34" charset="0"/>
              </a:rPr>
              <a:t>so that the man of God may be adequate, equipped for </a:t>
            </a:r>
            <a:r>
              <a:rPr lang="en-US" sz="3600" dirty="0"/>
              <a:t>every</a:t>
            </a:r>
            <a:r>
              <a:rPr lang="en-US" sz="3600" dirty="0">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86000"/>
            <a:ext cx="2667000" cy="2667000"/>
          </a:xfrm>
          <a:prstGeom prst="rect">
            <a:avLst/>
          </a:prstGeom>
          <a:noFill/>
        </p:spPr>
      </p:pic>
    </p:spTree>
    <p:extLst>
      <p:ext uri="{BB962C8B-B14F-4D97-AF65-F5344CB8AC3E}">
        <p14:creationId xmlns:p14="http://schemas.microsoft.com/office/powerpoint/2010/main" val="357659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990600"/>
            <a:ext cx="9067800" cy="2819401"/>
          </a:xfrm>
        </p:spPr>
        <p:txBody>
          <a:bodyPr/>
          <a:lstStyle/>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Prophets are predicted in the future</a:t>
            </a:r>
            <a:r>
              <a:rPr lang="en-US" sz="2600" dirty="0">
                <a:effectLst>
                  <a:outerShdw blurRad="38100" dist="38100" dir="2700000" algn="tl">
                    <a:srgbClr val="000000">
                      <a:alpha val="43137"/>
                    </a:srgbClr>
                  </a:outerShdw>
                </a:effectLst>
              </a:rPr>
              <a:t> (Joel 2:28-32; Rev. 11:3-13)? Israel-Church distinction</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600" dirty="0">
                <a:effectLst>
                  <a:outerShdw blurRad="38100" dist="38100" dir="2700000" algn="tl">
                    <a:srgbClr val="000000">
                      <a:alpha val="43137"/>
                    </a:srgbClr>
                  </a:outerShdw>
                </a:effectLst>
              </a:rPr>
              <a:t> These revelatory gifts transitioned into edificatory gifts</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Cessationists are anti- super-naturalists?</a:t>
            </a:r>
            <a:r>
              <a:rPr lang="en-US" sz="2600" dirty="0">
                <a:effectLst>
                  <a:outerShdw blurRad="38100" dist="38100" dir="2700000" algn="tl">
                    <a:srgbClr val="000000">
                      <a:alpha val="43137"/>
                    </a:srgbClr>
                  </a:outerShdw>
                </a:effectLst>
              </a:rPr>
              <a:t> Today God miraculously intervenes directly</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You are putting God in a box?</a:t>
            </a:r>
            <a:r>
              <a:rPr lang="en-US" sz="2600" dirty="0">
                <a:effectLst>
                  <a:outerShdw blurRad="38100" dist="38100" dir="2700000" algn="tl">
                    <a:srgbClr val="000000">
                      <a:alpha val="43137"/>
                    </a:srgbClr>
                  </a:outerShdw>
                </a:effectLst>
              </a:rPr>
              <a:t> God’s work is limited based upon the parameters that God Himself has already set (Isa. 64:6: Heb. 6:18)</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7103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nvPr>
        </p:nvGraphicFramePr>
        <p:xfrm>
          <a:off x="152400" y="457200"/>
          <a:ext cx="8839200" cy="460248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370840">
                <a:tc>
                  <a:txBody>
                    <a:bodyPr/>
                    <a:lstStyle/>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a:t>
                      </a:r>
                    </a:p>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OF HEALING</a:t>
                      </a:r>
                    </a:p>
                  </a:txBody>
                  <a:tcPr/>
                </a:tc>
                <a:tc>
                  <a:txBody>
                    <a:bodyPr/>
                    <a:lstStyle/>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a:t>
                      </a:r>
                    </a:p>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TODAY</a:t>
                      </a:r>
                    </a:p>
                  </a:txBody>
                  <a:tcPr/>
                </a:tc>
                <a:extLst>
                  <a:ext uri="{0D108BD9-81ED-4DB2-BD59-A6C34878D82A}">
                    <a16:rowId xmlns:a16="http://schemas.microsoft.com/office/drawing/2014/main" val="3406806472"/>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No prayer</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Prayer</a:t>
                      </a:r>
                    </a:p>
                  </a:txBody>
                  <a:tcPr/>
                </a:tc>
                <a:extLst>
                  <a:ext uri="{0D108BD9-81ED-4DB2-BD59-A6C34878D82A}">
                    <a16:rowId xmlns:a16="http://schemas.microsoft.com/office/drawing/2014/main" val="2900353435"/>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Indirect</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Direct</a:t>
                      </a:r>
                    </a:p>
                  </a:txBody>
                  <a:tcPr/>
                </a:tc>
                <a:extLst>
                  <a:ext uri="{0D108BD9-81ED-4DB2-BD59-A6C34878D82A}">
                    <a16:rowId xmlns:a16="http://schemas.microsoft.com/office/drawing/2014/main" val="649787852"/>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Apostles</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Physicians</a:t>
                      </a:r>
                    </a:p>
                  </a:txBody>
                  <a:tcPr/>
                </a:tc>
                <a:extLst>
                  <a:ext uri="{0D108BD9-81ED-4DB2-BD59-A6C34878D82A}">
                    <a16:rowId xmlns:a16="http://schemas.microsoft.com/office/drawing/2014/main" val="114749633"/>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Instantaneous</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Gradual</a:t>
                      </a:r>
                    </a:p>
                  </a:txBody>
                  <a:tcPr/>
                </a:tc>
                <a:extLst>
                  <a:ext uri="{0D108BD9-81ED-4DB2-BD59-A6C34878D82A}">
                    <a16:rowId xmlns:a16="http://schemas.microsoft.com/office/drawing/2014/main" val="499165986"/>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Common</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Less common</a:t>
                      </a:r>
                    </a:p>
                  </a:txBody>
                  <a:tcPr/>
                </a:tc>
                <a:extLst>
                  <a:ext uri="{0D108BD9-81ED-4DB2-BD59-A6C34878D82A}">
                    <a16:rowId xmlns:a16="http://schemas.microsoft.com/office/drawing/2014/main" val="3872759971"/>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Automatic</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3430337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76200"/>
            <a:ext cx="8610600" cy="13716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990600"/>
            <a:ext cx="9067800" cy="2819401"/>
          </a:xfrm>
        </p:spPr>
        <p:txBody>
          <a:bodyPr/>
          <a:lstStyle/>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Prophets are predicted in the future</a:t>
            </a:r>
            <a:r>
              <a:rPr lang="en-US" sz="2600" dirty="0">
                <a:effectLst>
                  <a:outerShdw blurRad="38100" dist="38100" dir="2700000" algn="tl">
                    <a:srgbClr val="000000">
                      <a:alpha val="43137"/>
                    </a:srgbClr>
                  </a:outerShdw>
                </a:effectLst>
              </a:rPr>
              <a:t> (Joel 2:28-32; Rev. 11:3-13)? Israel-Church distinction</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600" dirty="0">
                <a:effectLst>
                  <a:outerShdw blurRad="38100" dist="38100" dir="2700000" algn="tl">
                    <a:srgbClr val="000000">
                      <a:alpha val="43137"/>
                    </a:srgbClr>
                  </a:outerShdw>
                </a:effectLst>
              </a:rPr>
              <a:t> These revelatory gifts transitioned into edificatory gifts</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Cessationists are anti- super-naturalists?</a:t>
            </a:r>
            <a:r>
              <a:rPr lang="en-US" sz="2600" dirty="0">
                <a:effectLst>
                  <a:outerShdw blurRad="38100" dist="38100" dir="2700000" algn="tl">
                    <a:srgbClr val="000000">
                      <a:alpha val="43137"/>
                    </a:srgbClr>
                  </a:outerShdw>
                </a:effectLst>
              </a:rPr>
              <a:t> Today God miraculously intervenes directly</a:t>
            </a:r>
          </a:p>
          <a:p>
            <a:pPr marL="457200" indent="-457200">
              <a:spcBef>
                <a:spcPts val="0"/>
              </a:spcBef>
              <a:spcAft>
                <a:spcPts val="24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You are putting God in a box?</a:t>
            </a:r>
            <a:r>
              <a:rPr lang="en-US" sz="2600" dirty="0">
                <a:effectLst>
                  <a:outerShdw blurRad="38100" dist="38100" dir="2700000" algn="tl">
                    <a:srgbClr val="000000">
                      <a:alpha val="43137"/>
                    </a:srgbClr>
                  </a:outerShdw>
                </a:effectLst>
              </a:rPr>
              <a:t> God’s work is limited based upon the parameters that God Himself has already set (Isa. 64:6: Heb. 6:18)</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31855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2737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6373</TotalTime>
  <Words>5586</Words>
  <Application>Microsoft Office PowerPoint</Application>
  <PresentationFormat>On-screen Show (4:3)</PresentationFormat>
  <Paragraphs>544</Paragraphs>
  <Slides>106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VII. Purposes of the Local Church</vt:lpstr>
      <vt:lpstr>PowerPoint Presentation</vt:lpstr>
      <vt:lpstr>Spiritual Gifts</vt:lpstr>
      <vt:lpstr>Areas of Systematic Theology</vt:lpstr>
      <vt:lpstr>Four Questions</vt:lpstr>
      <vt:lpstr>Four Questions</vt:lpstr>
      <vt:lpstr>Four Questions</vt:lpstr>
      <vt:lpstr>The Case for Selective Cessationism</vt:lpstr>
      <vt:lpstr>The Case for Selective Cessationism</vt:lpstr>
      <vt:lpstr>12/12/4/4</vt:lpstr>
      <vt:lpstr>The 7 Disputed Gifts</vt:lpstr>
      <vt:lpstr>Two Camps</vt:lpstr>
      <vt:lpstr>PowerPoint Presentation</vt:lpstr>
      <vt:lpstr>PowerPoint Presentation</vt:lpstr>
      <vt:lpstr>The Case for Selective Cessationism</vt:lpstr>
      <vt:lpstr>The Case for Selective Cessationism</vt:lpstr>
      <vt:lpstr>The 7 Disputed Gifts</vt:lpstr>
      <vt:lpstr>PowerPoint Presentation</vt:lpstr>
      <vt:lpstr>The Case for Selective Cessationism</vt:lpstr>
      <vt:lpstr>The 7 Disputed Gifts</vt:lpstr>
      <vt:lpstr>PowerPoint Presentation</vt:lpstr>
      <vt:lpstr>PowerPoint Presentation</vt:lpstr>
      <vt:lpstr>Automatic Healing Today?</vt:lpstr>
      <vt:lpstr>The Case for Selective Cessationism</vt:lpstr>
      <vt:lpstr>The 7 Disputed Gifts</vt:lpstr>
      <vt:lpstr>The Revelatory Gifts</vt:lpstr>
      <vt:lpstr>The Revelatory Gifts</vt:lpstr>
      <vt:lpstr>INSPIRATION OF SCRIPTURE 2 Peter 1:20-21</vt:lpstr>
      <vt:lpstr>The Revelatory Gifts</vt:lpstr>
      <vt:lpstr>PowerPoint Presentation</vt:lpstr>
      <vt:lpstr>The Revelatory Gifts</vt:lpstr>
      <vt:lpstr>PowerPoint Presentation</vt:lpstr>
      <vt:lpstr>PowerPoint Presentation</vt:lpstr>
      <vt:lpstr>PowerPoint Presentation</vt:lpstr>
      <vt:lpstr>Spiritual Gifts  (1 Corinthians 12–14)</vt:lpstr>
      <vt:lpstr>Spiritual Gifts  (1 Corinthians 12–14)</vt:lpstr>
      <vt:lpstr>Love Emphasis (1 Cor. 13)</vt:lpstr>
      <vt:lpstr>Love Emphasis (1 Cor. 13)</vt:lpstr>
      <vt:lpstr>PowerPoint Presentation</vt:lpstr>
      <vt:lpstr>PowerPoint Presentation</vt:lpstr>
      <vt:lpstr>Endurance of Love Emphasis  (1 Cor. 13:8-13)</vt:lpstr>
      <vt:lpstr>PowerPoint Presentation</vt:lpstr>
      <vt:lpstr>“The Perfect” [teleios] in 1 Cor. 13:10 Three Interpretations</vt:lpstr>
      <vt:lpstr>“The Perfect” [teleios] in 1 Cor. 13:10 Three Interpretations</vt:lpstr>
      <vt:lpstr>PowerPoint Presentation</vt:lpstr>
      <vt:lpstr>PowerPoint Presentation</vt:lpstr>
      <vt:lpstr>“The Perfect” [teleios] in 1 Cor. 13:10 Three Interpretations</vt:lpstr>
      <vt:lpstr>“The Perfect” [teleios] in 1 Cor. 13:10 = The Eschaton or End</vt:lpstr>
      <vt:lpstr>Problems with the Eschaton View</vt:lpstr>
      <vt:lpstr>PowerPoint Presentation</vt:lpstr>
      <vt:lpstr>PowerPoint Presentation</vt:lpstr>
      <vt:lpstr>PowerPoint Presentation</vt:lpstr>
      <vt:lpstr>“The Perfect” [teleios] in 1 Cor. 13:10 Three Interpretations</vt:lpstr>
      <vt:lpstr>“The Perfect” [teleios] in 1 Cor. 13:10 = Church’s Maturity</vt:lpstr>
      <vt:lpstr>Strengths of the Maturity View</vt:lpstr>
      <vt:lpstr>4 Kinds of People from 1 Corinthians 3:1-3</vt:lpstr>
      <vt:lpstr>PowerPoint Presentation</vt:lpstr>
      <vt:lpstr>Strengths of the Maturity View</vt:lpstr>
      <vt:lpstr>Problems with the Maturity View</vt:lpstr>
      <vt:lpstr>PowerPoint Presentation</vt:lpstr>
      <vt:lpstr>PowerPoint Presentation</vt:lpstr>
      <vt:lpstr>Three Interpretations of “The Perfect” [teleios] in 1 Cor. 13:10</vt:lpstr>
      <vt:lpstr>3. “The Perfect” [teleios] in 1 Cor. 13:10 = The Completed Canon</vt:lpstr>
      <vt:lpstr>2 Timothy 3:16-17</vt:lpstr>
      <vt:lpstr>2 Peter 1:3-4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of the Completed NT Canon View</vt:lpstr>
      <vt:lpstr>PowerPoint Presentation</vt:lpstr>
      <vt:lpstr>PowerPoint Presentation</vt:lpstr>
      <vt:lpstr>Strengths of the Completed NT Canon View</vt:lpstr>
      <vt:lpstr>PowerPoint Presentation</vt:lpstr>
      <vt:lpstr>Strengths of the Completed NT Canon View</vt:lpstr>
      <vt:lpstr>PowerPoint Presentation</vt:lpstr>
      <vt:lpstr>PowerPoint Presentation</vt:lpstr>
      <vt:lpstr>PowerPoint Presentation</vt:lpstr>
      <vt:lpstr>PowerPoint Presentation</vt:lpstr>
      <vt:lpstr>Strengths of the Completed NT Canon View</vt:lpstr>
      <vt:lpstr>PowerPoint Presentation</vt:lpstr>
      <vt:lpstr>PowerPoint Presentation</vt:lpstr>
      <vt:lpstr>Problems with the Canon View Answered</vt:lpstr>
      <vt:lpstr>PowerPoint Presentation</vt:lpstr>
      <vt:lpstr>Problems with the Canon View Answered</vt:lpstr>
      <vt:lpstr>PowerPoint Presentation</vt:lpstr>
      <vt:lpstr>Problems with the Canon View Answered</vt:lpstr>
      <vt:lpstr>2 Timothy 3:16-17</vt:lpstr>
      <vt:lpstr>Problems with Cessationism Answered</vt:lpstr>
      <vt:lpstr>PowerPoint Presentation</vt:lpstr>
      <vt:lpstr>Problems with Cessationism Answered</vt:lpstr>
      <vt:lpstr>The Case for Selective Cessationism</vt:lpstr>
      <vt:lpstr>The Case for Selective Cessationism</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anne woods</cp:lastModifiedBy>
  <cp:revision>604</cp:revision>
  <cp:lastPrinted>2018-06-27T16:02:02Z</cp:lastPrinted>
  <dcterms:created xsi:type="dcterms:W3CDTF">2009-02-28T19:27:16Z</dcterms:created>
  <dcterms:modified xsi:type="dcterms:W3CDTF">2018-06-28T13:08:59Z</dcterms:modified>
</cp:coreProperties>
</file>