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0"/>
  </p:notesMasterIdLst>
  <p:handoutMasterIdLst>
    <p:handoutMasterId r:id="rId71"/>
  </p:handoutMasterIdLst>
  <p:sldIdLst>
    <p:sldId id="2067" r:id="rId2"/>
    <p:sldId id="963" r:id="rId3"/>
    <p:sldId id="3944" r:id="rId4"/>
    <p:sldId id="3860" r:id="rId5"/>
    <p:sldId id="3871" r:id="rId6"/>
    <p:sldId id="3960" r:id="rId7"/>
    <p:sldId id="3961" r:id="rId8"/>
    <p:sldId id="3962" r:id="rId9"/>
    <p:sldId id="3965" r:id="rId10"/>
    <p:sldId id="3966" r:id="rId11"/>
    <p:sldId id="3980" r:id="rId12"/>
    <p:sldId id="4164" r:id="rId13"/>
    <p:sldId id="1102" r:id="rId14"/>
    <p:sldId id="4165" r:id="rId15"/>
    <p:sldId id="3926" r:id="rId16"/>
    <p:sldId id="3738" r:id="rId17"/>
    <p:sldId id="2917" r:id="rId18"/>
    <p:sldId id="4167" r:id="rId19"/>
    <p:sldId id="492" r:id="rId20"/>
    <p:sldId id="3058" r:id="rId21"/>
    <p:sldId id="3856" r:id="rId22"/>
    <p:sldId id="3984" r:id="rId23"/>
    <p:sldId id="4168" r:id="rId24"/>
    <p:sldId id="287" r:id="rId25"/>
    <p:sldId id="1727" r:id="rId26"/>
    <p:sldId id="4149" r:id="rId27"/>
    <p:sldId id="4169" r:id="rId28"/>
    <p:sldId id="4150" r:id="rId29"/>
    <p:sldId id="4151" r:id="rId30"/>
    <p:sldId id="4170" r:id="rId31"/>
    <p:sldId id="3969" r:id="rId32"/>
    <p:sldId id="4171" r:id="rId33"/>
    <p:sldId id="277" r:id="rId34"/>
    <p:sldId id="4186" r:id="rId35"/>
    <p:sldId id="4152" r:id="rId36"/>
    <p:sldId id="435" r:id="rId37"/>
    <p:sldId id="3830" r:id="rId38"/>
    <p:sldId id="4185" r:id="rId39"/>
    <p:sldId id="4172" r:id="rId40"/>
    <p:sldId id="414" r:id="rId41"/>
    <p:sldId id="3978" r:id="rId42"/>
    <p:sldId id="4173" r:id="rId43"/>
    <p:sldId id="4174" r:id="rId44"/>
    <p:sldId id="4175" r:id="rId45"/>
    <p:sldId id="3977" r:id="rId46"/>
    <p:sldId id="4176" r:id="rId47"/>
    <p:sldId id="4155" r:id="rId48"/>
    <p:sldId id="4177" r:id="rId49"/>
    <p:sldId id="505" r:id="rId50"/>
    <p:sldId id="4178" r:id="rId51"/>
    <p:sldId id="4179" r:id="rId52"/>
    <p:sldId id="3973" r:id="rId53"/>
    <p:sldId id="4180" r:id="rId54"/>
    <p:sldId id="4181" r:id="rId55"/>
    <p:sldId id="4163" r:id="rId56"/>
    <p:sldId id="4182" r:id="rId57"/>
    <p:sldId id="3862" r:id="rId58"/>
    <p:sldId id="4159" r:id="rId59"/>
    <p:sldId id="4160" r:id="rId60"/>
    <p:sldId id="3861" r:id="rId61"/>
    <p:sldId id="439" r:id="rId62"/>
    <p:sldId id="453" r:id="rId63"/>
    <p:sldId id="452" r:id="rId64"/>
    <p:sldId id="4183" r:id="rId65"/>
    <p:sldId id="4161" r:id="rId66"/>
    <p:sldId id="2248" r:id="rId67"/>
    <p:sldId id="4184" r:id="rId68"/>
    <p:sldId id="3488" r:id="rId6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CC"/>
    <a:srgbClr val="33CC33"/>
    <a:srgbClr val="FF00FF"/>
    <a:srgbClr val="CCCCFF"/>
    <a:srgbClr val="0000FF"/>
    <a:srgbClr val="0099FF"/>
    <a:srgbClr val="FFFF99"/>
    <a:srgbClr val="FF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91654" autoAdjust="0"/>
  </p:normalViewPr>
  <p:slideViewPr>
    <p:cSldViewPr>
      <p:cViewPr varScale="1">
        <p:scale>
          <a:sx n="102" d="100"/>
          <a:sy n="102" d="100"/>
        </p:scale>
        <p:origin x="10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17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838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Place: Patmos (1:9)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Content: Day of the Lord (1:10)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Purpose: Communicate to the Churches (1:11)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91D133A-8694-49D6-865A-157F8A802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I. Circumstances of the Vision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1:9-11)</a:t>
            </a:r>
          </a:p>
        </p:txBody>
      </p:sp>
    </p:spTree>
    <p:extLst>
      <p:ext uri="{BB962C8B-B14F-4D97-AF65-F5344CB8AC3E}">
        <p14:creationId xmlns:p14="http://schemas.microsoft.com/office/powerpoint/2010/main" val="16055084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Three Items in Which John is a Fellow Partaker 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</a:t>
            </a:r>
            <a:r>
              <a:rPr lang="en-US" sz="3200" i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synkoinōnos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47838" y="2057400"/>
            <a:ext cx="5648325" cy="2438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Tribulation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thlipsis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Kingdom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basileia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Perseverance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hypomonē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66" y="4524375"/>
            <a:ext cx="1890269" cy="19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15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Three Items in Which John is a Fellow Partaker 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</a:t>
            </a:r>
            <a:r>
              <a:rPr lang="en-US" sz="3200" i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synkoinōnos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47838" y="2057400"/>
            <a:ext cx="5648325" cy="2438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Tribulation (</a:t>
            </a:r>
            <a:r>
              <a:rPr lang="en-US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thlipsis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Kingdom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basileia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Perseverance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hypomonē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66" y="4524375"/>
            <a:ext cx="1890269" cy="19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6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650" y="228600"/>
            <a:ext cx="6362700" cy="85725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Pretribulationism </a:t>
            </a:r>
            <a:r>
              <a:rPr lang="en-US" altLang="en-US" sz="3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 not</a:t>
            </a: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Escapism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1085850"/>
            <a:ext cx="5867400" cy="455295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Trials (John 16:33)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Man’s wrath (2 Tim. 3:12)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Satan’s wrath (Eph. 6:11-12)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World’s wrath (John 15:18-19)</a:t>
            </a:r>
          </a:p>
        </p:txBody>
      </p:sp>
    </p:spTree>
    <p:extLst>
      <p:ext uri="{BB962C8B-B14F-4D97-AF65-F5344CB8AC3E}">
        <p14:creationId xmlns:p14="http://schemas.microsoft.com/office/powerpoint/2010/main" val="35347956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Three Items in Which John is a Fellow Partaker 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</a:t>
            </a:r>
            <a:r>
              <a:rPr lang="en-US" sz="3200" i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synkoinōnos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47838" y="2057400"/>
            <a:ext cx="5648325" cy="2438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Tribulation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thlipsis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Kingdom (</a:t>
            </a:r>
            <a:r>
              <a:rPr lang="en-US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basileia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Perseverance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hypomonē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66" y="4524375"/>
            <a:ext cx="1890269" cy="19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377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3544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5:10</a:t>
            </a:r>
          </a:p>
          <a:p>
            <a:pPr algn="just"/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have made them to be a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kingdom and priests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our God; and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 will reign [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basileuō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upon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earth [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gē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AE51A-4D86-442C-8A07-51B0010F49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4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74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4009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11:15</a:t>
            </a:r>
          </a:p>
          <a:p>
            <a:pPr algn="just"/>
            <a:r>
              <a:rPr lang="en-US" altLang="en-US" sz="3400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the seventh angel sounded; and there were loud voices in heaven, saying, ‘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kingdom of the world has become the kingdom of our Lord and of His Christ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He will reign forever and ever.’”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A44F2-033B-4A28-A10E-8D044393D4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4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53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600200"/>
            <a:ext cx="6019800" cy="3276600"/>
          </a:xfrm>
        </p:spPr>
        <p:txBody>
          <a:bodyPr lIns="91440" tIns="91440" bIns="91440"/>
          <a:lstStyle/>
          <a:p>
            <a:pPr marL="0" indent="0" algn="just" eaLnBrk="1" hangingPunct="1">
              <a:buFontTx/>
              <a:buNone/>
            </a:pPr>
            <a:r>
              <a:rPr lang="en-US" altLang="en-US" dirty="0"/>
              <a:t>Dr. Robert</a:t>
            </a:r>
            <a:r>
              <a:rPr lang="en-US" altLang="en-US" i="1" dirty="0"/>
              <a:t> </a:t>
            </a:r>
            <a:r>
              <a:rPr lang="en-US" dirty="0"/>
              <a:t>Thomas observes that, "Little difference of opinion exists over the meaning of </a:t>
            </a:r>
            <a:r>
              <a:rPr lang="en-US" i="1" dirty="0" err="1"/>
              <a:t>basileia</a:t>
            </a:r>
            <a:r>
              <a:rPr lang="en-US" i="1" dirty="0"/>
              <a:t> </a:t>
            </a:r>
            <a:r>
              <a:rPr lang="en-US" dirty="0"/>
              <a:t>[kingdom] in 1:9. It is the millennial kingdom described more fully in Revelation 20</a:t>
            </a:r>
            <a:r>
              <a:rPr lang="en-US" altLang="en-US" dirty="0"/>
              <a:t>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5050" y="219670"/>
            <a:ext cx="453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Dr. Robert Thomas</a:t>
            </a:r>
          </a:p>
          <a:p>
            <a:pPr algn="ctr"/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Revelation 1 to 7: An Exegetical Commentary (Chicago: Moody Press, 1992), 87.</a:t>
            </a:r>
          </a:p>
          <a:p>
            <a:pPr algn="ctr"/>
            <a:endParaRPr lang="en-US" altLang="en-US" sz="1800" i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268319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0675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Three Items in Which John is a Fellow Partaker 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</a:t>
            </a:r>
            <a:r>
              <a:rPr lang="en-US" sz="3200" i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synkoinōnos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47838" y="2057400"/>
            <a:ext cx="5648325" cy="2438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Tribulation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thlipsis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Kingdom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basileia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Perseverance (</a:t>
            </a:r>
            <a:r>
              <a:rPr lang="en-US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hypomonē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66" y="4524375"/>
            <a:ext cx="1890269" cy="19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778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68D6E2-98EF-49D1-BC53-D850DA9E4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6" y="188695"/>
            <a:ext cx="8382727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249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Ten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140643"/>
            <a:ext cx="8458200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title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of Jesus Christ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it written from?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Patmos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Whom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Seven Churches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95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it organized (outline)?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part outline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was it delivered</a:t>
            </a: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Seven steps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Why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Encouragement and holiness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it about?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 final victory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OT relationship</a:t>
            </a:r>
          </a:p>
        </p:txBody>
      </p:sp>
      <p:pic>
        <p:nvPicPr>
          <p:cNvPr id="20484" name="Picture 2" descr="http://iconreader.files.wordpress.com/2010/08/12_johntheologian.jpg">
            <a:extLst>
              <a:ext uri="{FF2B5EF4-FFF2-40B4-BE49-F238E27FC236}">
                <a16:creationId xmlns:a16="http://schemas.microsoft.com/office/drawing/2014/main" id="{0547C1CB-0812-4713-970D-1CF9DCC9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78552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92718"/>
              </p:ext>
            </p:extLst>
          </p:nvPr>
        </p:nvGraphicFramePr>
        <p:xfrm>
          <a:off x="381000" y="228601"/>
          <a:ext cx="8382000" cy="63907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69354804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7420795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2109626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144338633"/>
                    </a:ext>
                  </a:extLst>
                </a:gridCol>
              </a:tblGrid>
              <a:tr h="1209267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en-US" sz="3600" b="0" kern="120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Literal Geography in Revelation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i="1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Thomas, Revelation 8 to 22: An Exegetical Commentary, 206-207.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2506135"/>
                  </a:ext>
                </a:extLst>
              </a:tr>
              <a:tr h="756861">
                <a:tc>
                  <a:txBody>
                    <a:bodyPr/>
                    <a:lstStyle/>
                    <a:p>
                      <a:pPr marL="0" indent="0" eaLnBrk="1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767282"/>
                  </a:ext>
                </a:extLst>
              </a:tr>
              <a:tr h="756861">
                <a:tc>
                  <a:txBody>
                    <a:bodyPr/>
                    <a:lstStyle/>
                    <a:p>
                      <a:pPr marL="0" indent="0" eaLnBrk="1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151395"/>
                  </a:ext>
                </a:extLst>
              </a:tr>
              <a:tr h="75686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669581"/>
                  </a:ext>
                </a:extLst>
              </a:tr>
              <a:tr h="75686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Euphrates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9:14;16:12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695758"/>
                  </a:ext>
                </a:extLst>
              </a:tr>
              <a:tr h="75686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en-US" sz="24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Armageddon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16:16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02366"/>
                  </a:ext>
                </a:extLst>
              </a:tr>
              <a:tr h="1331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Babylon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2842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9609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D2F4DE38-A661-4C13-9CF4-FF61811F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228600"/>
            <a:ext cx="6896100" cy="802615"/>
          </a:xfrm>
        </p:spPr>
        <p:txBody>
          <a:bodyPr/>
          <a:lstStyle/>
          <a:p>
            <a:pPr algn="ctr"/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Eusebius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Ecclesiastical History, 3.18.4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72922F3-F32F-4892-88A3-281D86E9F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764" y="1302470"/>
            <a:ext cx="68961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they even indicated the time accurately, relating that in the fifteenth year of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Domitian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Flavia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Domitilla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who was the niece of Flavius Clemens, one of the many consuls at Rome at that time, was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banished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with many others to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island of </a:t>
            </a:r>
            <a:r>
              <a:rPr lang="en-US" sz="32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Pontia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testimony to Christ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694D36-5F54-4AD1-9831-7ABFC2694B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1447800"/>
            <a:ext cx="202539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12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John Got Exiled on Patmos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52638" y="1600200"/>
            <a:ext cx="5038725" cy="17526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Word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logos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Testimony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martyria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732D2-C67A-4755-8989-758410D9C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66" y="3429000"/>
            <a:ext cx="414626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421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Place: Patmos (1:9)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Content: Day of the Lord (1:10)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Purpose: Communicate to the Churches (1:11)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91D133A-8694-49D6-865A-157F8A802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I. Circumstances of the Vision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1:9-11)</a:t>
            </a:r>
          </a:p>
        </p:txBody>
      </p:sp>
    </p:spTree>
    <p:extLst>
      <p:ext uri="{BB962C8B-B14F-4D97-AF65-F5344CB8AC3E}">
        <p14:creationId xmlns:p14="http://schemas.microsoft.com/office/powerpoint/2010/main" val="73725546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E5BDC3D-FD2D-40EE-A591-DA4134D12F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dirty="0"/>
              <a:t>INSPIRATION OF SCRIPTURE</a:t>
            </a:r>
            <a:br>
              <a:rPr lang="en-US" altLang="en-US" sz="3600" dirty="0"/>
            </a:br>
            <a:r>
              <a:rPr lang="en-US" altLang="en-US" sz="3600" dirty="0"/>
              <a:t>2 Peter 1:20-21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8E44069-8AF2-4EBE-842F-5A4C48C53F7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69988" y="1946275"/>
            <a:ext cx="4343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ffectLst/>
              </a:rPr>
              <a:t>Men Wrote as they were inspired by Holy Spirit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i="1" dirty="0">
                <a:effectLst/>
              </a:rPr>
              <a:t>“</a:t>
            </a:r>
            <a:r>
              <a:rPr lang="en-US" altLang="en-US" sz="2400" i="1" dirty="0" err="1">
                <a:effectLst/>
              </a:rPr>
              <a:t>phero</a:t>
            </a:r>
            <a:r>
              <a:rPr lang="en-US" altLang="en-US" sz="2400" i="1" dirty="0">
                <a:effectLst/>
              </a:rPr>
              <a:t>” = to carry</a:t>
            </a:r>
            <a:r>
              <a:rPr lang="en-US" altLang="en-US" sz="2400" dirty="0">
                <a:effectLst/>
              </a:rPr>
              <a:t>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i="1" dirty="0">
                <a:effectLst/>
              </a:rPr>
              <a:t>Acts 27:15,17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i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effectLst/>
              </a:rPr>
              <a:t>Opposite of Knowledge of False Teachers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>
                <a:effectLst/>
              </a:rPr>
              <a:t>Which is their own imagination</a:t>
            </a:r>
          </a:p>
          <a:p>
            <a:pPr lvl="2">
              <a:lnSpc>
                <a:spcPct val="90000"/>
              </a:lnSpc>
            </a:pPr>
            <a:r>
              <a:rPr lang="en-US" altLang="en-US" sz="2400" i="1" dirty="0">
                <a:effectLst/>
              </a:rPr>
              <a:t>Jer. 23:16</a:t>
            </a:r>
          </a:p>
        </p:txBody>
      </p:sp>
      <p:pic>
        <p:nvPicPr>
          <p:cNvPr id="93188" name="Picture 4" descr="C:\WINDOWS\Profiles\default\Application Data\Microsoft\Media Catalog\Downloaded Clips\cl0\TN00706_.wmf">
            <a:extLst>
              <a:ext uri="{FF2B5EF4-FFF2-40B4-BE49-F238E27FC236}">
                <a16:creationId xmlns:a16="http://schemas.microsoft.com/office/drawing/2014/main" id="{1D007ACF-A955-46C1-892C-0F847E420B21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912937"/>
            <a:ext cx="3300413" cy="3733800"/>
          </a:xfrm>
        </p:spPr>
      </p:pic>
    </p:spTree>
    <p:extLst>
      <p:ext uri="{BB962C8B-B14F-4D97-AF65-F5344CB8AC3E}">
        <p14:creationId xmlns:p14="http://schemas.microsoft.com/office/powerpoint/2010/main" val="265351448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61E7C-9471-45AB-9B89-80680512E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194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dirty="0">
                <a:solidFill>
                  <a:schemeClr val="tx2"/>
                </a:solidFill>
                <a:ea typeface="+mj-ea"/>
                <a:cs typeface="+mj-cs"/>
              </a:rPr>
              <a:t>2 Timothy 3:16-17</a:t>
            </a:r>
          </a:p>
          <a:p>
            <a:pPr marL="0" indent="0" algn="just">
              <a:buNone/>
            </a:pPr>
            <a:r>
              <a:rPr lang="en-US" dirty="0"/>
              <a:t>“All Scripture is </a:t>
            </a:r>
            <a:r>
              <a:rPr lang="en-US" b="1" u="sng" dirty="0">
                <a:solidFill>
                  <a:srgbClr val="FFFFCC"/>
                </a:solidFill>
              </a:rPr>
              <a:t>inspired by God [</a:t>
            </a:r>
            <a:r>
              <a:rPr lang="en-US" b="1" i="1" u="sng" dirty="0" err="1">
                <a:solidFill>
                  <a:srgbClr val="FFFFCC"/>
                </a:solidFill>
              </a:rPr>
              <a:t>theopneustos</a:t>
            </a:r>
            <a:r>
              <a:rPr lang="en-US" b="1" u="sng" dirty="0">
                <a:solidFill>
                  <a:srgbClr val="FFFFCC"/>
                </a:solidFill>
              </a:rPr>
              <a:t>]</a:t>
            </a:r>
            <a:r>
              <a:rPr lang="en-US" b="1" dirty="0">
                <a:solidFill>
                  <a:srgbClr val="FFFFCC"/>
                </a:solidFill>
              </a:rPr>
              <a:t> </a:t>
            </a:r>
            <a:r>
              <a:rPr lang="en-US" dirty="0"/>
              <a:t>and profitable for teaching, for reproof, for correction, for training in righteousness</a:t>
            </a:r>
            <a:r>
              <a:rPr lang="en-US" sz="2800" dirty="0">
                <a:effectLst/>
              </a:rPr>
              <a:t>; </a:t>
            </a:r>
            <a:r>
              <a:rPr lang="en-US" dirty="0">
                <a:latin typeface="Calibri" panose="020F0502020204030204" pitchFamily="34" charset="0"/>
              </a:rPr>
              <a:t>so that the man of God may be adequate, equipped for </a:t>
            </a:r>
            <a:r>
              <a:rPr lang="en-US" dirty="0"/>
              <a:t>every</a:t>
            </a:r>
            <a:r>
              <a:rPr lang="en-US" dirty="0">
                <a:latin typeface="Calibri" panose="020F0502020204030204" pitchFamily="34" charset="0"/>
              </a:rPr>
              <a:t> good work.”</a:t>
            </a:r>
          </a:p>
        </p:txBody>
      </p:sp>
      <p:pic>
        <p:nvPicPr>
          <p:cNvPr id="4" name="Picture 2" descr="http://biblepic.com/53/298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286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9395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2" y="304800"/>
            <a:ext cx="888221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642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Place: Patmos (1:9)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Content: Day of the Lord (1:10)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Purpose: Communicate to the Churches (1:11)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91D133A-8694-49D6-865A-157F8A802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I. Circumstances of the Vision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1:9-11)</a:t>
            </a:r>
          </a:p>
        </p:txBody>
      </p:sp>
    </p:spTree>
    <p:extLst>
      <p:ext uri="{BB962C8B-B14F-4D97-AF65-F5344CB8AC3E}">
        <p14:creationId xmlns:p14="http://schemas.microsoft.com/office/powerpoint/2010/main" val="125001618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143000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88332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35935"/>
              </p:ext>
            </p:extLst>
          </p:nvPr>
        </p:nvGraphicFramePr>
        <p:xfrm>
          <a:off x="381000" y="228601"/>
          <a:ext cx="8382000" cy="63907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69354804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7420795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2109626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144338633"/>
                    </a:ext>
                  </a:extLst>
                </a:gridCol>
              </a:tblGrid>
              <a:tr h="1209267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en-US" sz="3600" b="0" kern="120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Literal Geography in Revelation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i="1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Thomas, Revelation 8 to 22: An Exegetical Commentary, 206-207.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2506135"/>
                  </a:ext>
                </a:extLst>
              </a:tr>
              <a:tr h="756861">
                <a:tc>
                  <a:txBody>
                    <a:bodyPr/>
                    <a:lstStyle/>
                    <a:p>
                      <a:pPr marL="0" indent="0" eaLnBrk="1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767282"/>
                  </a:ext>
                </a:extLst>
              </a:tr>
              <a:tr h="756861">
                <a:tc>
                  <a:txBody>
                    <a:bodyPr/>
                    <a:lstStyle/>
                    <a:p>
                      <a:pPr marL="0" indent="0" eaLnBrk="1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151395"/>
                  </a:ext>
                </a:extLst>
              </a:tr>
              <a:tr h="75686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669581"/>
                  </a:ext>
                </a:extLst>
              </a:tr>
              <a:tr h="75686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Euphrates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9:14;16:12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695758"/>
                  </a:ext>
                </a:extLst>
              </a:tr>
              <a:tr h="75686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en-US" sz="24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Armageddon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16:16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02366"/>
                  </a:ext>
                </a:extLst>
              </a:tr>
              <a:tr h="1331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Babylon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17:15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2842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1530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cs typeface="Calibri" panose="020F0502020204030204" pitchFamily="34" charset="0"/>
              </a:rPr>
              <a:t>Prologue (Rev. 1:1-8)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6324600" cy="5181600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Title (1a)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Chain of Communication (1b-2)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Blessing (3)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Author (4a)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Audience (4b)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Greeting (4c)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Source (4d-5a)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Subject (5b-8)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71A7B-F434-422D-9091-80388EEB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98" y="2514600"/>
            <a:ext cx="354530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022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3820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Circumstances of the vision (1:9-11)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 of the vision (1:12-16)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Communication from Christ to John (1:17-20)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F17462B-F229-435B-80C8-01FAA722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228600"/>
            <a:ext cx="6477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Things Which You Have Seen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7031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Content of the Vision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1:12-16)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appearance among the churches (1:12-13a)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clothing (1:13b-c)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body (1:14-16)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2357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Content of the Vision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1:12-16)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appearance among the churches (1:12-13a)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clothing (1:13b-c)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body (1:14-16)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542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581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Rules of Interpretation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371600"/>
            <a:ext cx="60960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700"/>
              </a:spcAft>
              <a:buClr>
                <a:srgbClr val="00FFFF"/>
              </a:buClr>
              <a:defRPr/>
            </a:pPr>
            <a:r>
              <a:rPr lang="en-US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the immediate context</a:t>
            </a:r>
          </a:p>
          <a:p>
            <a:pPr marL="914400" lvl="1" indent="-5715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Walvoord: 26X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700"/>
              </a:spcAft>
              <a:buClr>
                <a:srgbClr val="00FFFF"/>
              </a:buClr>
              <a:defRPr/>
            </a:pPr>
            <a:r>
              <a:rPr lang="en-US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the remote context</a:t>
            </a:r>
          </a:p>
          <a:p>
            <a:pPr marL="914400" lvl="1" indent="-5715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</a:t>
            </a:r>
          </a:p>
          <a:p>
            <a:pPr marL="914400" lvl="1" indent="-5715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Thomas: 278 / 404 verses</a:t>
            </a: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4" y="1981199"/>
            <a:ext cx="1982986" cy="233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64656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143000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56660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rist among the seven lampstands">
            <a:extLst>
              <a:ext uri="{FF2B5EF4-FFF2-40B4-BE49-F238E27FC236}">
                <a16:creationId xmlns:a16="http://schemas.microsoft.com/office/drawing/2014/main" id="{81543E2E-3294-4C3C-88A7-581DCB31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5181600" cy="64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1776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D42E7C-D02D-4890-BF7A-3DE61F7BD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16:18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also say to you that you are Peter, and upon this rock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will build [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oikodomeō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 My church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the gates of Hades will not overpower it.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8A0F1-2F63-4FAF-BBA8-62ED4E37D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96" y="2514600"/>
            <a:ext cx="175800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139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5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81000" y="0"/>
            <a:ext cx="8382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Ephesians 2:20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“having been built on the foundation of the apostles and prophets,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 Jesus Himself being the corner stone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54EE3-DCAC-4F76-A0FF-4F65ACD144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43" y="2699657"/>
            <a:ext cx="283951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6408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rist among the seven lampstands">
            <a:extLst>
              <a:ext uri="{FF2B5EF4-FFF2-40B4-BE49-F238E27FC236}">
                <a16:creationId xmlns:a16="http://schemas.microsoft.com/office/drawing/2014/main" id="{81543E2E-3294-4C3C-88A7-581DCB31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5181600" cy="64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4567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Content of the Vision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1:12-16)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appearance among the churches (1:12-13a)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clothing (1:13b-c)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body (1:14-16)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189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1:19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“Therefore write the things which you 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will take place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these things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729C2-27CE-4FCF-830E-BE1C62CFE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54" y="3429000"/>
            <a:ext cx="1845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378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BAF7EB-95BA-46CD-BB65-8A77DBC2F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28" y="228600"/>
            <a:ext cx="543834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0211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Clothing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1:13b-c)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38286"/>
            <a:ext cx="3505200" cy="1814513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robe (13b)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sash (13c)</a:t>
            </a:r>
          </a:p>
        </p:txBody>
      </p:sp>
      <p:pic>
        <p:nvPicPr>
          <p:cNvPr id="1026" name="Picture 2" descr="Image result for jesus among the churches">
            <a:extLst>
              <a:ext uri="{FF2B5EF4-FFF2-40B4-BE49-F238E27FC236}">
                <a16:creationId xmlns:a16="http://schemas.microsoft.com/office/drawing/2014/main" id="{055597D1-CCBF-46A4-B767-756A58B8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9654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0589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Clothing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1:13b-c)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38286"/>
            <a:ext cx="3505200" cy="1814513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robe (13b)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sash (13c)</a:t>
            </a:r>
          </a:p>
        </p:txBody>
      </p:sp>
      <p:pic>
        <p:nvPicPr>
          <p:cNvPr id="1026" name="Picture 2" descr="Image result for jesus among the churches">
            <a:extLst>
              <a:ext uri="{FF2B5EF4-FFF2-40B4-BE49-F238E27FC236}">
                <a16:creationId xmlns:a16="http://schemas.microsoft.com/office/drawing/2014/main" id="{055597D1-CCBF-46A4-B767-756A58B8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9654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2539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Clothing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1:13b-c)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38286"/>
            <a:ext cx="3505200" cy="1814513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robe (13b)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sash (13c)</a:t>
            </a:r>
          </a:p>
        </p:txBody>
      </p:sp>
      <p:pic>
        <p:nvPicPr>
          <p:cNvPr id="1026" name="Picture 2" descr="Image result for jesus among the churches">
            <a:extLst>
              <a:ext uri="{FF2B5EF4-FFF2-40B4-BE49-F238E27FC236}">
                <a16:creationId xmlns:a16="http://schemas.microsoft.com/office/drawing/2014/main" id="{055597D1-CCBF-46A4-B767-756A58B8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9654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6363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II. Content of the Vision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1:12-16)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appearance among the churches (1:12-13a)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clothing (1:13b-c)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body (1:14-16)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6399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62300" y="228600"/>
            <a:ext cx="28194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His Body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1:14-16)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4648200" cy="50292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hair (14a)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eyes (14b)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feet (15a)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voice (15b)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right hand (16a)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mouth (16b)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face (16c)</a:t>
            </a:r>
          </a:p>
        </p:txBody>
      </p:sp>
      <p:pic>
        <p:nvPicPr>
          <p:cNvPr id="5" name="Picture 1026">
            <a:extLst>
              <a:ext uri="{FF2B5EF4-FFF2-40B4-BE49-F238E27FC236}">
                <a16:creationId xmlns:a16="http://schemas.microsoft.com/office/drawing/2014/main" id="{ED53BF7E-3355-4A47-AB34-A11FBD8E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7337"/>
            <a:ext cx="3458703" cy="4849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265175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62300" y="228600"/>
            <a:ext cx="28194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His Body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1:14-16)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4648200" cy="50292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hair (14a)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eyes (14b)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feet (15a)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voice (15b)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right hand (16a)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mouth (16b)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face (16c)</a:t>
            </a:r>
          </a:p>
        </p:txBody>
      </p:sp>
      <p:pic>
        <p:nvPicPr>
          <p:cNvPr id="5" name="Picture 1026">
            <a:extLst>
              <a:ext uri="{FF2B5EF4-FFF2-40B4-BE49-F238E27FC236}">
                <a16:creationId xmlns:a16="http://schemas.microsoft.com/office/drawing/2014/main" id="{ED53BF7E-3355-4A47-AB34-A11FBD8E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7337"/>
            <a:ext cx="3458703" cy="4849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439339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rist among the seven lampstands">
            <a:extLst>
              <a:ext uri="{FF2B5EF4-FFF2-40B4-BE49-F238E27FC236}">
                <a16:creationId xmlns:a16="http://schemas.microsoft.com/office/drawing/2014/main" id="{81543E2E-3294-4C3C-88A7-581DCB31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5181600" cy="64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1293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581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Rules of Interpretation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371600"/>
            <a:ext cx="60960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700"/>
              </a:spcAft>
              <a:buClr>
                <a:srgbClr val="00FFFF"/>
              </a:buClr>
              <a:defRPr/>
            </a:pPr>
            <a:r>
              <a:rPr lang="en-US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the immediate context</a:t>
            </a:r>
          </a:p>
          <a:p>
            <a:pPr marL="914400" lvl="1" indent="-5715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Walvoord: 26X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700"/>
              </a:spcAft>
              <a:buClr>
                <a:srgbClr val="00FFFF"/>
              </a:buClr>
              <a:defRPr/>
            </a:pPr>
            <a:r>
              <a:rPr lang="en-US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the remote context</a:t>
            </a:r>
          </a:p>
          <a:p>
            <a:pPr marL="914400" lvl="1" indent="-5715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</a:t>
            </a:r>
          </a:p>
          <a:p>
            <a:pPr marL="914400" lvl="1" indent="-5715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Thomas: 278 / 404 verses</a:t>
            </a: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4" y="1981199"/>
            <a:ext cx="1982986" cy="233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9953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7683-4DF2-488F-AB2D-2778918C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155414"/>
            <a:ext cx="6629400" cy="53215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Father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Christ the Son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an angel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John 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 book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to a reader or preacher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 listener or the seven churches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B62F4C-289E-46B5-ABC8-FCEE7E2004FE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772400" cy="92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Method of Communication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AAA06-A73B-4FB0-BC7B-E18313F643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70" y="1752600"/>
            <a:ext cx="273197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976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457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62300" y="228600"/>
            <a:ext cx="28194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His Body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1:14-16)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4648200" cy="50292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hair (14a)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eyes (14b)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feet (15a)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voice (15b)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right hand (16a)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mouth (16b)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face (16c)</a:t>
            </a:r>
          </a:p>
        </p:txBody>
      </p:sp>
      <p:pic>
        <p:nvPicPr>
          <p:cNvPr id="5" name="Picture 1026">
            <a:extLst>
              <a:ext uri="{FF2B5EF4-FFF2-40B4-BE49-F238E27FC236}">
                <a16:creationId xmlns:a16="http://schemas.microsoft.com/office/drawing/2014/main" id="{ED53BF7E-3355-4A47-AB34-A11FBD8E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7337"/>
            <a:ext cx="3458703" cy="4849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159636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6868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Circumstances of the vision (1:9-11)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 of the vision (1:12-16)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Communication from Christ to John (1:17-20)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F17462B-F229-435B-80C8-01FAA722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228600"/>
            <a:ext cx="6477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Things Which You Have Seen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6505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Communication from Christ to John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81100" y="1524000"/>
            <a:ext cx="67818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John’s reaction to Jesus (1:17a)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comfort of John (1:17b-18)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command to John (1:19-20)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60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Communication from Christ to John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81100" y="1524000"/>
            <a:ext cx="67818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John’s reaction to Jesus (1:17a)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comfort of John (1:17b-18)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command to John (1:19-20)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1000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Communication from Christ to John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81100" y="1524000"/>
            <a:ext cx="67818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John’s reaction to Jesus (1:17a)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comfort of John (1:17b-18)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command to John (1:19-20)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356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Jesus’s Comfort to John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1:17b-18)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3243262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 not be afraid (1:17b)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am the first (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prōtos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and the last (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eschatos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(1:17c)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conquered the grave (1:18a)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 have the keys of death and hades (1:18b)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65" y="4767262"/>
            <a:ext cx="1890269" cy="19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374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Communication from Christ to John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1:17-20)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524000"/>
            <a:ext cx="68580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John’s reaction to Jesus (1:17a)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comfort of John (1:17b-18)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Jesus’s command to John (1:19-20)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9966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1:8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“but you will receive power when the Holy Spirit has come upon you; and you shall be My witnesses both in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Jerusalem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in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 Judea and Samaria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even to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remotest part of the earth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993D9-EDDA-4CE1-A960-FCC92CE6DB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41" y="2819400"/>
            <a:ext cx="2275518" cy="228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462283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1:19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“Therefore write the things which you 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will take place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these things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729C2-27CE-4FCF-830E-BE1C62CFE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54" y="3429000"/>
            <a:ext cx="1845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4533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155414"/>
            <a:ext cx="645795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941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3853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816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4:1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“After these things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2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looked, and behold, a door standing open in heaven, and the first voice which I had heard, like the sound of a trumpet speaking with me, said, ‘Come up here, and I will show you what must take place after these things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2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69889-E8E5-4A45-A188-711C20D6B5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54" y="3429000"/>
            <a:ext cx="1845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317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“Mystery” Defined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the N.T, it [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mystērion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denotes, not the mysterious (as with the Eng. word), but 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which, being outside the range of unassisted natural apprehension, can be made known only by Divine revelation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is made known in a manner and at a time appointed by God, and to those who are illumined by His Spirit.”</a:t>
            </a: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548" name="TextBox 3"/>
          <p:cNvSpPr txBox="1">
            <a:spLocks noChangeArrowheads="1"/>
          </p:cNvSpPr>
          <p:nvPr/>
        </p:nvSpPr>
        <p:spPr bwMode="auto">
          <a:xfrm>
            <a:off x="800100" y="60960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W. E. Vine, Merrill F. Unger, and William White, </a:t>
            </a:r>
            <a:r>
              <a:rPr lang="en-US" alt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Vine's Complete Expository Dictionary of the Old and New Testament Words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(Nashville: Nelson, 1996), 424.</a:t>
            </a:r>
          </a:p>
        </p:txBody>
      </p:sp>
    </p:spTree>
    <p:extLst>
      <p:ext uri="{BB962C8B-B14F-4D97-AF65-F5344CB8AC3E}">
        <p14:creationId xmlns:p14="http://schemas.microsoft.com/office/powerpoint/2010/main" val="155923283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A5FD1C-8B91-445F-8B3C-E4C9C22DB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3:3-6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“that by revelation there was made known to me the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mystery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as I wrote before in brief.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By referring to this, when you read you can understand my insight into the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mystery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Christ,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 in other generations was not made known to the sons of men, as it has now been revealed to His holy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apostles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prophets in the Spirit;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6 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to be specific, that the Gentiles are fellow heirs and fellow members of the body, and fellow partakers of the promise in Christ Jesus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through the gospel”.</a:t>
            </a:r>
            <a:endParaRPr lang="en-US" alt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437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518CA1-EC45-4CC7-9DFD-5D90E9658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3:9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to bring to light what is the administration of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mystery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which for ages has been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hidden in God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created all things.”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AB11C-0C5C-47DE-9AE9-947CBCEA31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04" y="2819399"/>
            <a:ext cx="2769993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20019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581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Rules of Interpretation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371600"/>
            <a:ext cx="60960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700"/>
              </a:spcAft>
              <a:buClr>
                <a:srgbClr val="00FFFF"/>
              </a:buClr>
              <a:defRPr/>
            </a:pPr>
            <a:r>
              <a:rPr lang="en-US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the immediate context</a:t>
            </a:r>
          </a:p>
          <a:p>
            <a:pPr marL="914400" lvl="1" indent="-5715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Walvoord: 26X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700"/>
              </a:spcAft>
              <a:buClr>
                <a:srgbClr val="00FFFF"/>
              </a:buClr>
              <a:defRPr/>
            </a:pPr>
            <a:r>
              <a:rPr lang="en-US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the remote context</a:t>
            </a:r>
          </a:p>
          <a:p>
            <a:pPr marL="914400" lvl="1" indent="-5715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</a:t>
            </a:r>
          </a:p>
          <a:p>
            <a:pPr marL="914400" lvl="1" indent="-571500" eaLnBrk="1" hangingPunct="1">
              <a:spcBef>
                <a:spcPts val="0"/>
              </a:spcBef>
              <a:spcAft>
                <a:spcPts val="2700"/>
              </a:spcAft>
              <a:buClr>
                <a:srgbClr val="CC00CC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Thomas: 278 / 404 verses</a:t>
            </a: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4" y="1981199"/>
            <a:ext cx="1982986" cy="233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1377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7683-4DF2-488F-AB2D-2778918C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155414"/>
            <a:ext cx="6629400" cy="53215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Father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Christ the Son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an angel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John 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 book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to a reader or preacher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 listener or the seven churches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B62F4C-289E-46B5-ABC8-FCEE7E2004FE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772400" cy="92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Method of Communication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AAA06-A73B-4FB0-BC7B-E18313F643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70" y="1752600"/>
            <a:ext cx="273197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9804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6868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Circumstances of the vision (1:9-11)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 of the vision (1:12-16)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Communication from Christ to John (1:17-20)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F17462B-F229-435B-80C8-01FAA722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228600"/>
            <a:ext cx="6477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Things Which You Have Seen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6306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3500" y="228600"/>
            <a:ext cx="64770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Things Which You Have Seen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3820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Circumstances of the vision (1:9-11)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 of the vision (1:12-16)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Communication from Christ to John (1:17-20)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259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3820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Circumstances of the vision (1:9-11)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 of the vision (1:12-16)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Communication from Christ to John (1:17-20)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F17462B-F229-435B-80C8-01FAA722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228600"/>
            <a:ext cx="6477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Things Which You Have Seen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1:9-20)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550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I. Circumstances of the Vision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1:9-11)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8392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Place: Patmos (1:9)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Content: Day of the Lord (1:10)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Purpose: Communicate to the Churches (1:11)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31" y="4167187"/>
            <a:ext cx="2408938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888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13697</TotalTime>
  <Words>1694</Words>
  <Application>Microsoft Office PowerPoint</Application>
  <PresentationFormat>On-screen Show (4:3)</PresentationFormat>
  <Paragraphs>313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Times New Roman</vt:lpstr>
      <vt:lpstr>Wingdings</vt:lpstr>
      <vt:lpstr>Azure</vt:lpstr>
      <vt:lpstr>PowerPoint Presentation</vt:lpstr>
      <vt:lpstr>Answering Ten Questions</vt:lpstr>
      <vt:lpstr>Prologue (Rev. 1:1-8)</vt:lpstr>
      <vt:lpstr>PowerPoint Presentation</vt:lpstr>
      <vt:lpstr>Revelation 1:19</vt:lpstr>
      <vt:lpstr>Revelation 1:19</vt:lpstr>
      <vt:lpstr>The Things Which You Have Seen  (Rev. 1:9-20)</vt:lpstr>
      <vt:lpstr>PowerPoint Presentation</vt:lpstr>
      <vt:lpstr>I. Circumstances of the Vision  (Rev. 1:9-11)</vt:lpstr>
      <vt:lpstr>PowerPoint Presentation</vt:lpstr>
      <vt:lpstr>Three Items in Which John is a Fellow Partaker (synkoinōnos)  (Rev. 1:9)</vt:lpstr>
      <vt:lpstr>Three Items in Which John is a Fellow Partaker (synkoinōnos)  (Rev. 1:9)</vt:lpstr>
      <vt:lpstr>Pretribulationism is not Escapism</vt:lpstr>
      <vt:lpstr>Three Items in Which John is a Fellow Partaker (synkoinōnos)  (Rev. 1:9)</vt:lpstr>
      <vt:lpstr>PowerPoint Presentation</vt:lpstr>
      <vt:lpstr>PowerPoint Presentation</vt:lpstr>
      <vt:lpstr>PowerPoint Presentation</vt:lpstr>
      <vt:lpstr>Three Items in Which John is a Fellow Partaker (synkoinōnos)  (Rev. 1:9)</vt:lpstr>
      <vt:lpstr>PowerPoint Presentation</vt:lpstr>
      <vt:lpstr>PowerPoint Presentation</vt:lpstr>
      <vt:lpstr>Eusebius Ecclesiastical History, 3.18.4</vt:lpstr>
      <vt:lpstr>How John Got Exiled on Patmos (Rev. 1:9)</vt:lpstr>
      <vt:lpstr>PowerPoint Presentation</vt:lpstr>
      <vt:lpstr>INSPIRATION OF SCRIPTURE 2 Peter 1:20-21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Content of the Vision  (Rev. 1:12-16)</vt:lpstr>
      <vt:lpstr>II. Content of the Vision  (Rev. 1:12-16)</vt:lpstr>
      <vt:lpstr>Two Rules of Interpretation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Content of the Vision  (Rev. 1:12-16)</vt:lpstr>
      <vt:lpstr>PowerPoint Presentation</vt:lpstr>
      <vt:lpstr>B. His Clothing  (Rev. 1:13b-c)</vt:lpstr>
      <vt:lpstr>B. His Clothing  (Rev. 1:13b-c)</vt:lpstr>
      <vt:lpstr>B. His Clothing  (Rev. 1:13b-c)</vt:lpstr>
      <vt:lpstr>II. Content of the Vision  (Rev. 1:12-16)</vt:lpstr>
      <vt:lpstr>C. His Body  (Rev. 1:14-16)</vt:lpstr>
      <vt:lpstr>C. His Body  (Rev. 1:14-16)</vt:lpstr>
      <vt:lpstr>PowerPoint Presentation</vt:lpstr>
      <vt:lpstr>Two Rules of Interpretation</vt:lpstr>
      <vt:lpstr>PowerPoint Presentation</vt:lpstr>
      <vt:lpstr>C. His Body  (Rev. 1:14-16)</vt:lpstr>
      <vt:lpstr>PowerPoint Presentation</vt:lpstr>
      <vt:lpstr>III. Communication from Christ to John  (Rev. 1:17-20)</vt:lpstr>
      <vt:lpstr>III. Communication from Christ to John  (Rev. 1:17-20)</vt:lpstr>
      <vt:lpstr>III. Communication from Christ to John  (Rev. 1:17-20)</vt:lpstr>
      <vt:lpstr>B. Jesus’s Comfort to John (Rev. 1:17b-18)</vt:lpstr>
      <vt:lpstr>III. Communication from Christ to John  (Rev. 1:17-20)</vt:lpstr>
      <vt:lpstr>PowerPoint Presentation</vt:lpstr>
      <vt:lpstr>PowerPoint Presentation</vt:lpstr>
      <vt:lpstr>Revelation 1:19</vt:lpstr>
      <vt:lpstr>PowerPoint Presentation</vt:lpstr>
      <vt:lpstr>“Mystery” Defined</vt:lpstr>
      <vt:lpstr>PowerPoint Presentation</vt:lpstr>
      <vt:lpstr>PowerPoint Presentation</vt:lpstr>
      <vt:lpstr>Two Rules of Interpretation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Daniel-Intro</dc:title>
  <dc:subject>Daniel</dc:subject>
  <dc:creator>A. Woods</dc:creator>
  <dc:description>Modified by Jim McGowan</dc:description>
  <cp:lastModifiedBy>Jim McGowan</cp:lastModifiedBy>
  <cp:revision>1471</cp:revision>
  <cp:lastPrinted>2016-09-13T15:21:19Z</cp:lastPrinted>
  <dcterms:created xsi:type="dcterms:W3CDTF">2009-03-17T12:21:13Z</dcterms:created>
  <dcterms:modified xsi:type="dcterms:W3CDTF">2018-06-17T12:39:44Z</dcterms:modified>
</cp:coreProperties>
</file>