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handoutMasterIdLst>
    <p:handoutMasterId r:id="rId65"/>
  </p:handoutMasterIdLst>
  <p:sldIdLst>
    <p:sldId id="256" r:id="rId2"/>
    <p:sldId id="372" r:id="rId3"/>
    <p:sldId id="990" r:id="rId4"/>
    <p:sldId id="3352" r:id="rId5"/>
    <p:sldId id="3889" r:id="rId6"/>
    <p:sldId id="3842" r:id="rId7"/>
    <p:sldId id="3843" r:id="rId8"/>
    <p:sldId id="3862" r:id="rId9"/>
    <p:sldId id="3853" r:id="rId10"/>
    <p:sldId id="4206" r:id="rId11"/>
    <p:sldId id="4207" r:id="rId12"/>
    <p:sldId id="4208" r:id="rId13"/>
    <p:sldId id="3891" r:id="rId14"/>
    <p:sldId id="3919" r:id="rId15"/>
    <p:sldId id="3890" r:id="rId16"/>
    <p:sldId id="279" r:id="rId17"/>
    <p:sldId id="280" r:id="rId18"/>
    <p:sldId id="719" r:id="rId19"/>
    <p:sldId id="308" r:id="rId20"/>
    <p:sldId id="3923" r:id="rId21"/>
    <p:sldId id="3924" r:id="rId22"/>
    <p:sldId id="4213" r:id="rId23"/>
    <p:sldId id="3830" r:id="rId24"/>
    <p:sldId id="3925" r:id="rId25"/>
    <p:sldId id="4214" r:id="rId26"/>
    <p:sldId id="3902" r:id="rId27"/>
    <p:sldId id="4215" r:id="rId28"/>
    <p:sldId id="3908" r:id="rId29"/>
    <p:sldId id="3909" r:id="rId30"/>
    <p:sldId id="3910" r:id="rId31"/>
    <p:sldId id="4216" r:id="rId32"/>
    <p:sldId id="3927" r:id="rId33"/>
    <p:sldId id="3928" r:id="rId34"/>
    <p:sldId id="3929" r:id="rId35"/>
    <p:sldId id="3930" r:id="rId36"/>
    <p:sldId id="3931" r:id="rId37"/>
    <p:sldId id="4217" r:id="rId38"/>
    <p:sldId id="3936" r:id="rId39"/>
    <p:sldId id="4199" r:id="rId40"/>
    <p:sldId id="4200" r:id="rId41"/>
    <p:sldId id="3933" r:id="rId42"/>
    <p:sldId id="3935" r:id="rId43"/>
    <p:sldId id="4210" r:id="rId44"/>
    <p:sldId id="4221" r:id="rId45"/>
    <p:sldId id="4202" r:id="rId46"/>
    <p:sldId id="4203" r:id="rId47"/>
    <p:sldId id="4220" r:id="rId48"/>
    <p:sldId id="3937" r:id="rId49"/>
    <p:sldId id="3938" r:id="rId50"/>
    <p:sldId id="3939" r:id="rId51"/>
    <p:sldId id="4211" r:id="rId52"/>
    <p:sldId id="4204" r:id="rId53"/>
    <p:sldId id="4212" r:id="rId54"/>
    <p:sldId id="1354" r:id="rId55"/>
    <p:sldId id="1379" r:id="rId56"/>
    <p:sldId id="4149" r:id="rId57"/>
    <p:sldId id="4173" r:id="rId58"/>
    <p:sldId id="4198" r:id="rId59"/>
    <p:sldId id="4188" r:id="rId60"/>
    <p:sldId id="4209" r:id="rId61"/>
    <p:sldId id="4218" r:id="rId62"/>
    <p:sldId id="4219" r:id="rId6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824" autoAdjust="0"/>
  </p:normalViewPr>
  <p:slideViewPr>
    <p:cSldViewPr>
      <p:cViewPr varScale="1">
        <p:scale>
          <a:sx n="105" d="100"/>
          <a:sy n="105" d="100"/>
        </p:scale>
        <p:origin x="19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170583" cy="480388"/>
          </a:xfrm>
          <a:prstGeom prst="rect">
            <a:avLst/>
          </a:prstGeom>
          <a:noFill/>
          <a:ln w="9525">
            <a:noFill/>
            <a:miter lim="800000"/>
            <a:headEnd/>
            <a:tailEnd/>
          </a:ln>
          <a:effectLst/>
        </p:spPr>
        <p:txBody>
          <a:bodyPr vert="horz" wrap="square" lIns="96627" tIns="48314" rIns="96627" bIns="48314" numCol="1" anchor="t" anchorCtr="0" compatLnSpc="1">
            <a:prstTxWarp prst="textNoShape">
              <a:avLst/>
            </a:prstTxWarp>
          </a:bodyPr>
          <a:lstStyle>
            <a:lvl1pPr defTabSz="966368" eaLnBrk="1" hangingPunct="1">
              <a:defRPr sz="1200">
                <a:latin typeface="Times New Roman" charset="0"/>
              </a:defRPr>
            </a:lvl1pPr>
          </a:lstStyle>
          <a:p>
            <a:pPr>
              <a:defRPr/>
            </a:pPr>
            <a:r>
              <a:rPr lang="en-US">
                <a:latin typeface="Calibri" panose="020F0502020204030204" pitchFamily="34" charset="0"/>
              </a:rPr>
              <a:t>Dr. Andy Woods - Ecclesiology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9" y="0"/>
            <a:ext cx="3170583" cy="480388"/>
          </a:xfrm>
          <a:prstGeom prst="rect">
            <a:avLst/>
          </a:prstGeom>
          <a:noFill/>
          <a:ln w="9525">
            <a:noFill/>
            <a:miter lim="800000"/>
            <a:headEnd/>
            <a:tailEnd/>
          </a:ln>
          <a:effectLst/>
        </p:spPr>
        <p:txBody>
          <a:bodyPr vert="horz" wrap="square" lIns="96627" tIns="48314" rIns="96627" bIns="48314" numCol="1" anchor="t" anchorCtr="0" compatLnSpc="1">
            <a:prstTxWarp prst="textNoShape">
              <a:avLst/>
            </a:prstTxWarp>
          </a:bodyPr>
          <a:lstStyle>
            <a:lvl1pPr algn="r" defTabSz="966368" eaLnBrk="1" hangingPunct="1">
              <a:defRPr sz="1200">
                <a:latin typeface="Times New Roman" charset="0"/>
              </a:defRPr>
            </a:lvl1pPr>
          </a:lstStyle>
          <a:p>
            <a:pPr>
              <a:defRPr/>
            </a:pPr>
            <a:r>
              <a:rPr lang="en-US">
                <a:latin typeface="Calibri" panose="020F0502020204030204" pitchFamily="34" charset="0"/>
              </a:rPr>
              <a:t>6/10/2018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1" y="9120815"/>
            <a:ext cx="3170583" cy="480387"/>
          </a:xfrm>
          <a:prstGeom prst="rect">
            <a:avLst/>
          </a:prstGeom>
          <a:noFill/>
          <a:ln w="9525">
            <a:noFill/>
            <a:miter lim="800000"/>
            <a:headEnd/>
            <a:tailEnd/>
          </a:ln>
          <a:effectLst/>
        </p:spPr>
        <p:txBody>
          <a:bodyPr vert="horz" wrap="square" lIns="96627" tIns="48314" rIns="96627" bIns="48314" numCol="1" anchor="b" anchorCtr="0" compatLnSpc="1">
            <a:prstTxWarp prst="textNoShape">
              <a:avLst/>
            </a:prstTxWarp>
          </a:bodyPr>
          <a:lstStyle>
            <a:lvl1pPr defTabSz="966368"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9" y="9120815"/>
            <a:ext cx="3170583" cy="480387"/>
          </a:xfrm>
          <a:prstGeom prst="rect">
            <a:avLst/>
          </a:prstGeom>
          <a:noFill/>
          <a:ln w="9525">
            <a:noFill/>
            <a:miter lim="800000"/>
            <a:headEnd/>
            <a:tailEnd/>
          </a:ln>
          <a:effectLst/>
        </p:spPr>
        <p:txBody>
          <a:bodyPr vert="horz" wrap="square" lIns="96627" tIns="48314" rIns="96627" bIns="48314" numCol="1" anchor="b" anchorCtr="0" compatLnSpc="1">
            <a:prstTxWarp prst="textNoShape">
              <a:avLst/>
            </a:prstTxWarp>
          </a:bodyPr>
          <a:lstStyle>
            <a:lvl1pPr algn="r" defTabSz="966368"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26" tIns="47413" rIns="94826" bIns="47413" rtlCol="0"/>
          <a:lstStyle>
            <a:lvl1pPr algn="l" eaLnBrk="1" hangingPunct="1">
              <a:defRPr sz="1200">
                <a:latin typeface="Calibri" panose="020F0502020204030204" pitchFamily="34" charset="0"/>
              </a:defRPr>
            </a:lvl1pPr>
          </a:lstStyle>
          <a:p>
            <a:pPr>
              <a:defRPr/>
            </a:pPr>
            <a:r>
              <a:rPr lang="en-US"/>
              <a:t>Dr. Andy Woods - Ecclesiology</a:t>
            </a:r>
            <a:endParaRPr lang="en-US" dirty="0"/>
          </a:p>
        </p:txBody>
      </p:sp>
      <p:sp>
        <p:nvSpPr>
          <p:cNvPr id="3" name="Date Placeholder 2"/>
          <p:cNvSpPr>
            <a:spLocks noGrp="1"/>
          </p:cNvSpPr>
          <p:nvPr>
            <p:ph type="dt" idx="1"/>
          </p:nvPr>
        </p:nvSpPr>
        <p:spPr>
          <a:xfrm>
            <a:off x="4142963" y="0"/>
            <a:ext cx="3170583" cy="480388"/>
          </a:xfrm>
          <a:prstGeom prst="rect">
            <a:avLst/>
          </a:prstGeom>
        </p:spPr>
        <p:txBody>
          <a:bodyPr vert="horz" lIns="94826" tIns="47413" rIns="94826" bIns="47413" rtlCol="0"/>
          <a:lstStyle>
            <a:lvl1pPr algn="r" eaLnBrk="1" hangingPunct="1">
              <a:defRPr sz="1200">
                <a:latin typeface="Calibri" panose="020F0502020204030204" pitchFamily="34" charset="0"/>
              </a:defRPr>
            </a:lvl1pPr>
          </a:lstStyle>
          <a:p>
            <a:pPr>
              <a:defRPr/>
            </a:pPr>
            <a:r>
              <a:rPr lang="en-US"/>
              <a:t>6/10/2018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26" tIns="47413" rIns="94826" bIns="47413" rtlCol="0" anchor="ctr"/>
          <a:lstStyle/>
          <a:p>
            <a:pPr lvl="0"/>
            <a:endParaRPr lang="en-US" noProof="0"/>
          </a:p>
        </p:txBody>
      </p:sp>
      <p:sp>
        <p:nvSpPr>
          <p:cNvPr id="5" name="Notes Placeholder 4"/>
          <p:cNvSpPr>
            <a:spLocks noGrp="1"/>
          </p:cNvSpPr>
          <p:nvPr>
            <p:ph type="body" sz="quarter" idx="3"/>
          </p:nvPr>
        </p:nvSpPr>
        <p:spPr>
          <a:xfrm>
            <a:off x="732184" y="4561228"/>
            <a:ext cx="5850835" cy="4320213"/>
          </a:xfrm>
          <a:prstGeom prst="rect">
            <a:avLst/>
          </a:prstGeom>
        </p:spPr>
        <p:txBody>
          <a:bodyPr vert="horz" lIns="94826" tIns="47413" rIns="94826" bIns="4741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19173"/>
            <a:ext cx="3170583" cy="480388"/>
          </a:xfrm>
          <a:prstGeom prst="rect">
            <a:avLst/>
          </a:prstGeom>
        </p:spPr>
        <p:txBody>
          <a:bodyPr vert="horz" lIns="94826" tIns="47413" rIns="94826" bIns="47413"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3" y="9119173"/>
            <a:ext cx="3170583" cy="480388"/>
          </a:xfrm>
          <a:prstGeom prst="rect">
            <a:avLst/>
          </a:prstGeom>
        </p:spPr>
        <p:txBody>
          <a:bodyPr vert="horz" wrap="square" lIns="94826" tIns="47413" rIns="94826" bIns="47413"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Ecclesiology</a:t>
            </a:r>
            <a:endParaRPr lang="en-US" dirty="0"/>
          </a:p>
        </p:txBody>
      </p:sp>
      <p:sp>
        <p:nvSpPr>
          <p:cNvPr id="5" name="Date Placeholder 4"/>
          <p:cNvSpPr>
            <a:spLocks noGrp="1"/>
          </p:cNvSpPr>
          <p:nvPr>
            <p:ph type="dt" idx="11"/>
          </p:nvPr>
        </p:nvSpPr>
        <p:spPr/>
        <p:txBody>
          <a:bodyPr/>
          <a:lstStyle/>
          <a:p>
            <a:pPr>
              <a:defRPr/>
            </a:pPr>
            <a:r>
              <a:rPr lang="en-US"/>
              <a:t>6/10/2018</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Tree>
    <p:extLst>
      <p:ext uri="{BB962C8B-B14F-4D97-AF65-F5344CB8AC3E}">
        <p14:creationId xmlns:p14="http://schemas.microsoft.com/office/powerpoint/2010/main" val="191555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r>
              <a:rPr lang="en-US"/>
              <a:t>6/10/2018</a:t>
            </a:r>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r>
              <a:rPr lang="en-US"/>
              <a:t>6/10/2018</a:t>
            </a:r>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r>
              <a:rPr lang="en-US"/>
              <a:t>6/10/2018</a:t>
            </a:r>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r>
              <a:rPr lang="en-US"/>
              <a:t>6/10/2018</a:t>
            </a:r>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r>
              <a:rPr lang="en-US"/>
              <a:t>6/10/2018</a:t>
            </a:r>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1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r>
              <a:rPr lang="en-US"/>
              <a:t>6/10/2018</a:t>
            </a:r>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r>
              <a:rPr lang="en-US"/>
              <a:t>6/10/2018</a:t>
            </a:r>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r>
              <a:rPr lang="en-US"/>
              <a:t>6/10/2018</a:t>
            </a:r>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r>
              <a:rPr lang="en-US"/>
              <a:t>6/10/2018</a:t>
            </a:r>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r>
              <a:rPr lang="en-US"/>
              <a:t>6/10/2018</a:t>
            </a:r>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r>
              <a:rPr lang="en-US"/>
              <a:t>6/10/2018</a:t>
            </a:r>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r>
              <a:rPr lang="en-US"/>
              <a:t>6/10/2018</a:t>
            </a:r>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r>
              <a:rPr lang="en-US"/>
              <a:t>6/10/2018</a:t>
            </a:r>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6/10/2018</a:t>
            </a: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hf sldNum="0" hdr="0" ftr="0" dt="0"/>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25</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20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775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398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26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a:t>
            </a:r>
            <a:r>
              <a:rPr lang="en-US" altLang="en-US" sz="3600" dirty="0">
                <a:solidFill>
                  <a:schemeClr val="tx2"/>
                </a:solidFill>
                <a:effectLst>
                  <a:outerShdw blurRad="38100" dist="38100" dir="2700000" algn="tl">
                    <a:srgbClr val="000000">
                      <a:alpha val="43137"/>
                    </a:srgbClr>
                  </a:outerShdw>
                </a:effectLst>
                <a:ea typeface="+mj-ea"/>
                <a:cs typeface="+mj-cs"/>
              </a:rPr>
              <a:t>12</a:t>
            </a:r>
            <a:endParaRPr lang="en-US" altLang="en-US" sz="4000" dirty="0">
              <a:solidFill>
                <a:schemeClr val="tx2"/>
              </a:solidFill>
              <a:effectLst>
                <a:outerShdw blurRad="38100" dist="38100" dir="2700000" algn="tl">
                  <a:srgbClr val="000000">
                    <a:alpha val="43137"/>
                  </a:srgbClr>
                </a:outerShdw>
              </a:effectLst>
              <a:ea typeface="+mj-ea"/>
              <a:cs typeface="+mj-cs"/>
            </a:endParaRP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a:t>
            </a:r>
            <a:r>
              <a:rPr lang="en-US" altLang="en-US" sz="3600" dirty="0">
                <a:solidFill>
                  <a:schemeClr val="tx2"/>
                </a:solidFill>
                <a:effectLst>
                  <a:outerShdw blurRad="38100" dist="38100" dir="2700000" algn="tl">
                    <a:srgbClr val="000000">
                      <a:alpha val="43137"/>
                    </a:srgbClr>
                  </a:outerShdw>
                </a:effectLst>
                <a:ea typeface="+mj-ea"/>
                <a:cs typeface="+mj-cs"/>
              </a:rPr>
              <a:t>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a:t>
            </a:r>
            <a:r>
              <a:rPr lang="en-US" altLang="en-US" sz="3600" dirty="0">
                <a:solidFill>
                  <a:schemeClr val="tx2"/>
                </a:solidFill>
                <a:effectLst>
                  <a:outerShdw blurRad="38100" dist="38100" dir="2700000" algn="tl">
                    <a:srgbClr val="000000">
                      <a:alpha val="43137"/>
                    </a:srgbClr>
                  </a:outerShdw>
                </a:effectLst>
                <a:ea typeface="+mj-ea"/>
                <a:cs typeface="+mj-cs"/>
              </a:rPr>
              <a:t>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1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6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57419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6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143000"/>
            <a:ext cx="8229599"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14350" indent="-514350">
              <a:spcBef>
                <a:spcPts val="0"/>
              </a:spcBef>
              <a:spcAft>
                <a:spcPts val="2400"/>
              </a:spcAft>
              <a:buSzPct val="100000"/>
              <a:buFont typeface="+mj-lt"/>
              <a:buAutoNum type="arabicPeriod"/>
            </a:pPr>
            <a:r>
              <a:rPr lang="en-US" altLang="en-US" b="1" u="sng" dirty="0" err="1">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76" y="3810000"/>
            <a:ext cx="3420449" cy="228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63222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C01CE94-03A5-452C-8A8B-29C2B9291AB1}"/>
              </a:ext>
            </a:extLst>
          </p:cNvPr>
          <p:cNvSpPr>
            <a:spLocks noChangeArrowheads="1"/>
          </p:cNvSpPr>
          <p:nvPr/>
        </p:nvSpPr>
        <p:spPr bwMode="auto">
          <a:xfrm>
            <a:off x="0" y="1647885"/>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“Although agreement with the </a:t>
            </a:r>
            <a:r>
              <a:rPr lang="en-US" alt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POSITION STATEMENTS</a:t>
            </a:r>
            <a:r>
              <a:rPr lang="en-US" alt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required for membership, they are taught in this church. The </a:t>
            </a:r>
            <a:r>
              <a:rPr lang="en-US" alt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POSITION STATEMENTS are not meant to prohibit</a:t>
            </a:r>
            <a:r>
              <a:rPr lang="en-US" alt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honest and healthy discussions concerning what the Bible teaches about these issues; however, we believe that such discussions must be conducted under the guiding principle that believers are to strive to maintain unity.”</a:t>
            </a:r>
          </a:p>
        </p:txBody>
      </p:sp>
      <p:sp>
        <p:nvSpPr>
          <p:cNvPr id="57347" name="TextBox 2">
            <a:extLst>
              <a:ext uri="{FF2B5EF4-FFF2-40B4-BE49-F238E27FC236}">
                <a16:creationId xmlns:a16="http://schemas.microsoft.com/office/drawing/2014/main" id="{B8529CD8-7597-408E-9A86-45C36F894EA6}"/>
              </a:ext>
            </a:extLst>
          </p:cNvPr>
          <p:cNvSpPr txBox="1">
            <a:spLocks noChangeArrowheads="1"/>
          </p:cNvSpPr>
          <p:nvPr/>
        </p:nvSpPr>
        <p:spPr bwMode="auto">
          <a:xfrm>
            <a:off x="1257300" y="2286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Preamble to Position Statements of SLBC Constitution</a:t>
            </a:r>
          </a:p>
        </p:txBody>
      </p:sp>
    </p:spTree>
    <p:extLst>
      <p:ext uri="{BB962C8B-B14F-4D97-AF65-F5344CB8AC3E}">
        <p14:creationId xmlns:p14="http://schemas.microsoft.com/office/powerpoint/2010/main" val="1014423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9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Foundational (</a:t>
            </a:r>
            <a:r>
              <a:rPr lang="en-US" altLang="en-US" sz="3000" b="1" u="sng" dirty="0" err="1">
                <a:solidFill>
                  <a:srgbClr val="FFFFCC"/>
                </a:solidFill>
                <a:effectLst>
                  <a:outerShdw blurRad="38100" dist="38100" dir="2700000" algn="tl">
                    <a:srgbClr val="000000">
                      <a:alpha val="43137"/>
                    </a:srgbClr>
                  </a:outerShdw>
                </a:effectLst>
                <a:ea typeface="+mn-ea"/>
                <a:cs typeface="+mn-cs"/>
              </a:rPr>
              <a:t>Eph</a:t>
            </a:r>
            <a:r>
              <a:rPr lang="en-US" altLang="en-US" sz="3000" b="1" u="sng" dirty="0">
                <a:solidFill>
                  <a:srgbClr val="FFFFCC"/>
                </a:solidFill>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9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6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57419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Apostle</a:t>
            </a:r>
          </a:p>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62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381000" y="0"/>
            <a:ext cx="8382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 and 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4257464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Confirmatory (</a:t>
            </a:r>
            <a:r>
              <a:rPr lang="en-US" altLang="en-US" sz="3000" b="1" u="sng" dirty="0" err="1">
                <a:solidFill>
                  <a:srgbClr val="FFFFCC"/>
                </a:solidFill>
                <a:effectLst>
                  <a:outerShdw blurRad="38100" dist="38100" dir="2700000" algn="tl">
                    <a:srgbClr val="000000">
                      <a:alpha val="43137"/>
                    </a:srgbClr>
                  </a:outerShdw>
                </a:effectLst>
                <a:ea typeface="+mn-ea"/>
                <a:cs typeface="+mn-cs"/>
              </a:rPr>
              <a:t>Heb</a:t>
            </a:r>
            <a:r>
              <a:rPr lang="en-US" altLang="en-US" sz="3000" b="1" u="sng" dirty="0">
                <a:solidFill>
                  <a:srgbClr val="FFFFCC"/>
                </a:solidFill>
                <a:effectLst>
                  <a:outerShdw blurRad="38100" dist="38100" dir="2700000" algn="tl">
                    <a:srgbClr val="000000">
                      <a:alpha val="43137"/>
                    </a:srgbClr>
                  </a:outerShdw>
                </a:effectLst>
                <a:ea typeface="+mn-ea"/>
                <a:cs typeface="+mn-cs"/>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7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6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Worker of Miracles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Interpretation of tongues</a:t>
            </a:r>
          </a:p>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214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7F54CA6-DECA-4777-81F4-836BD0F3FACC}"/>
              </a:ext>
            </a:extLst>
          </p:cNvPr>
          <p:cNvGraphicFramePr>
            <a:graphicFrameLocks noGrp="1"/>
          </p:cNvGraphicFramePr>
          <p:nvPr>
            <p:ph type="tbl" idx="1"/>
            <p:extLst>
              <p:ext uri="{D42A27DB-BD31-4B8C-83A1-F6EECF244321}">
                <p14:modId xmlns:p14="http://schemas.microsoft.com/office/powerpoint/2010/main" val="3789255606"/>
              </p:ext>
            </p:extLst>
          </p:nvPr>
        </p:nvGraphicFramePr>
        <p:xfrm>
          <a:off x="114300" y="434341"/>
          <a:ext cx="8904605" cy="5509258"/>
        </p:xfrm>
        <a:graphic>
          <a:graphicData uri="http://schemas.openxmlformats.org/drawingml/2006/table">
            <a:tbl>
              <a:tblPr firstRow="1" bandRow="1">
                <a:tableStyleId>{D7AC3CCA-C797-4891-BE02-D94E43425B78}</a:tableStyleId>
              </a:tblPr>
              <a:tblGrid>
                <a:gridCol w="1333500">
                  <a:extLst>
                    <a:ext uri="{9D8B030D-6E8A-4147-A177-3AD203B41FA5}">
                      <a16:colId xmlns:a16="http://schemas.microsoft.com/office/drawing/2014/main" val="1530119538"/>
                    </a:ext>
                  </a:extLst>
                </a:gridCol>
                <a:gridCol w="3810000">
                  <a:extLst>
                    <a:ext uri="{9D8B030D-6E8A-4147-A177-3AD203B41FA5}">
                      <a16:colId xmlns:a16="http://schemas.microsoft.com/office/drawing/2014/main" val="1849523623"/>
                    </a:ext>
                  </a:extLst>
                </a:gridCol>
                <a:gridCol w="3761105">
                  <a:extLst>
                    <a:ext uri="{9D8B030D-6E8A-4147-A177-3AD203B41FA5}">
                      <a16:colId xmlns:a16="http://schemas.microsoft.com/office/drawing/2014/main" val="3286782602"/>
                    </a:ext>
                  </a:extLst>
                </a:gridCol>
              </a:tblGrid>
              <a:tr h="751262">
                <a:tc gridSpan="3">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Miracle Clusters In Scripture</a:t>
                      </a:r>
                    </a:p>
                  </a:txBody>
                  <a:tcPr>
                    <a:solidFill>
                      <a:schemeClr val="bg2"/>
                    </a:solidFill>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3417994672"/>
                  </a:ext>
                </a:extLst>
              </a:tr>
              <a:tr h="608165">
                <a:tc>
                  <a:txBody>
                    <a:bodyPr/>
                    <a:lstStyle/>
                    <a:p>
                      <a:pPr algn="ctr"/>
                      <a:r>
                        <a:rPr lang="en-US" sz="2800" b="1" dirty="0">
                          <a:latin typeface="Calibri" panose="020F0502020204030204" pitchFamily="34" charset="0"/>
                          <a:cs typeface="Calibri" panose="020F0502020204030204" pitchFamily="34" charset="0"/>
                        </a:rPr>
                        <a:t>NUM.</a:t>
                      </a:r>
                    </a:p>
                  </a:txBody>
                  <a:tcPr/>
                </a:tc>
                <a:tc>
                  <a:txBody>
                    <a:bodyPr/>
                    <a:lstStyle/>
                    <a:p>
                      <a:pPr algn="ctr"/>
                      <a:r>
                        <a:rPr lang="en-US" sz="2800" b="1" dirty="0">
                          <a:solidFill>
                            <a:schemeClr val="bg1">
                              <a:lumMod val="50000"/>
                            </a:schemeClr>
                          </a:solidFill>
                          <a:latin typeface="Calibri" panose="020F0502020204030204" pitchFamily="34" charset="0"/>
                          <a:cs typeface="Calibri" panose="020F0502020204030204" pitchFamily="34" charset="0"/>
                        </a:rPr>
                        <a:t>ERA</a:t>
                      </a:r>
                    </a:p>
                  </a:txBody>
                  <a:tcPr/>
                </a:tc>
                <a:tc>
                  <a:txBody>
                    <a:bodyPr/>
                    <a:lstStyle/>
                    <a:p>
                      <a:pPr algn="ctr"/>
                      <a:r>
                        <a:rPr lang="en-US" sz="2800" b="1" kern="1200" dirty="0">
                          <a:solidFill>
                            <a:srgbClr val="800000"/>
                          </a:solidFill>
                          <a:latin typeface="Calibri" panose="020F0502020204030204" pitchFamily="34" charset="0"/>
                          <a:ea typeface="+mn-ea"/>
                          <a:cs typeface="Calibri" panose="020F0502020204030204" pitchFamily="34" charset="0"/>
                        </a:rPr>
                        <a:t>AUTHENTICATION</a:t>
                      </a:r>
                    </a:p>
                  </a:txBody>
                  <a:tcPr/>
                </a:tc>
                <a:extLst>
                  <a:ext uri="{0D108BD9-81ED-4DB2-BD59-A6C34878D82A}">
                    <a16:rowId xmlns:a16="http://schemas.microsoft.com/office/drawing/2014/main" val="1386983379"/>
                  </a:ext>
                </a:extLst>
              </a:tr>
              <a:tr h="608165">
                <a:tc>
                  <a:txBody>
                    <a:bodyPr/>
                    <a:lstStyle/>
                    <a:p>
                      <a:pPr algn="ctr"/>
                      <a:r>
                        <a:rPr lang="en-US" sz="2800" dirty="0">
                          <a:latin typeface="Calibri" panose="020F0502020204030204" pitchFamily="34" charset="0"/>
                          <a:cs typeface="Calibri" panose="020F0502020204030204" pitchFamily="34" charset="0"/>
                        </a:rPr>
                        <a:t>1.</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Moses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Law</a:t>
                      </a:r>
                    </a:p>
                  </a:txBody>
                  <a:tcPr/>
                </a:tc>
                <a:extLst>
                  <a:ext uri="{0D108BD9-81ED-4DB2-BD59-A6C34878D82A}">
                    <a16:rowId xmlns:a16="http://schemas.microsoft.com/office/drawing/2014/main" val="3442972869"/>
                  </a:ext>
                </a:extLst>
              </a:tr>
              <a:tr h="608165">
                <a:tc>
                  <a:txBody>
                    <a:bodyPr/>
                    <a:lstStyle/>
                    <a:p>
                      <a:pPr algn="ctr"/>
                      <a:r>
                        <a:rPr lang="en-US" sz="2800" dirty="0">
                          <a:latin typeface="Calibri" panose="020F0502020204030204" pitchFamily="34" charset="0"/>
                          <a:cs typeface="Calibri" panose="020F0502020204030204" pitchFamily="34" charset="0"/>
                        </a:rPr>
                        <a:t>2.</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Joshua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Conquest</a:t>
                      </a:r>
                    </a:p>
                  </a:txBody>
                  <a:tcPr/>
                </a:tc>
                <a:extLst>
                  <a:ext uri="{0D108BD9-81ED-4DB2-BD59-A6C34878D82A}">
                    <a16:rowId xmlns:a16="http://schemas.microsoft.com/office/drawing/2014/main" val="3455338283"/>
                  </a:ext>
                </a:extLst>
              </a:tr>
              <a:tr h="608165">
                <a:tc>
                  <a:txBody>
                    <a:bodyPr/>
                    <a:lstStyle/>
                    <a:p>
                      <a:pPr algn="ctr"/>
                      <a:r>
                        <a:rPr lang="en-US" sz="2800" dirty="0">
                          <a:latin typeface="Calibri" panose="020F0502020204030204" pitchFamily="34" charset="0"/>
                          <a:cs typeface="Calibri" panose="020F0502020204030204" pitchFamily="34" charset="0"/>
                        </a:rPr>
                        <a:t>3.</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Elijah-Elisha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Prophet</a:t>
                      </a:r>
                    </a:p>
                  </a:txBody>
                  <a:tcPr/>
                </a:tc>
                <a:extLst>
                  <a:ext uri="{0D108BD9-81ED-4DB2-BD59-A6C34878D82A}">
                    <a16:rowId xmlns:a16="http://schemas.microsoft.com/office/drawing/2014/main" val="174137350"/>
                  </a:ext>
                </a:extLst>
              </a:tr>
              <a:tr h="608165">
                <a:tc>
                  <a:txBody>
                    <a:bodyPr/>
                    <a:lstStyle/>
                    <a:p>
                      <a:pPr algn="ctr"/>
                      <a:r>
                        <a:rPr lang="en-US" sz="2800" dirty="0">
                          <a:latin typeface="Calibri" panose="020F0502020204030204" pitchFamily="34" charset="0"/>
                          <a:cs typeface="Calibri" panose="020F0502020204030204" pitchFamily="34" charset="0"/>
                        </a:rPr>
                        <a:t>4.</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Christ</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offer</a:t>
                      </a:r>
                    </a:p>
                  </a:txBody>
                  <a:tcPr/>
                </a:tc>
                <a:extLst>
                  <a:ext uri="{0D108BD9-81ED-4DB2-BD59-A6C34878D82A}">
                    <a16:rowId xmlns:a16="http://schemas.microsoft.com/office/drawing/2014/main" val="2714243427"/>
                  </a:ext>
                </a:extLst>
              </a:tr>
              <a:tr h="608165">
                <a:tc>
                  <a:txBody>
                    <a:bodyPr/>
                    <a:lstStyle/>
                    <a:p>
                      <a:pPr algn="ctr"/>
                      <a:r>
                        <a:rPr lang="en-US" sz="2800" dirty="0">
                          <a:latin typeface="Calibri" panose="020F0502020204030204" pitchFamily="34" charset="0"/>
                          <a:cs typeface="Calibri" panose="020F0502020204030204" pitchFamily="34" charset="0"/>
                        </a:rPr>
                        <a:t>5.</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Church</a:t>
                      </a:r>
                    </a:p>
                  </a:txBody>
                  <a:tcPr/>
                </a:tc>
                <a:extLst>
                  <a:ext uri="{0D108BD9-81ED-4DB2-BD59-A6C34878D82A}">
                    <a16:rowId xmlns:a16="http://schemas.microsoft.com/office/drawing/2014/main" val="2594936153"/>
                  </a:ext>
                </a:extLst>
              </a:tr>
              <a:tr h="1109006">
                <a:tc>
                  <a:txBody>
                    <a:bodyPr/>
                    <a:lstStyle/>
                    <a:p>
                      <a:pPr algn="ctr"/>
                      <a:r>
                        <a:rPr lang="en-US" sz="2800" dirty="0">
                          <a:latin typeface="Calibri" panose="020F0502020204030204" pitchFamily="34" charset="0"/>
                          <a:cs typeface="Calibri" panose="020F0502020204030204" pitchFamily="34" charset="0"/>
                        </a:rPr>
                        <a:t>6.</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Tribulation &amp; Millennium</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establishment</a:t>
                      </a:r>
                    </a:p>
                  </a:txBody>
                  <a:tcPr/>
                </a:tc>
                <a:extLst>
                  <a:ext uri="{0D108BD9-81ED-4DB2-BD59-A6C34878D82A}">
                    <a16:rowId xmlns:a16="http://schemas.microsoft.com/office/drawing/2014/main" val="3005588977"/>
                  </a:ext>
                </a:extLst>
              </a:tr>
            </a:tbl>
          </a:graphicData>
        </a:graphic>
      </p:graphicFrame>
    </p:spTree>
    <p:extLst>
      <p:ext uri="{BB962C8B-B14F-4D97-AF65-F5344CB8AC3E}">
        <p14:creationId xmlns:p14="http://schemas.microsoft.com/office/powerpoint/2010/main" val="1626282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6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Worker of Miracles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525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Hebrews 2:3-4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will we escape if we neglect so great a salvation? After it was at the first spoken through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confirmed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heard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also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testifying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them, both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and wonders and by various miracles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gifts of the Holy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His own will.”</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7587" y="3816429"/>
            <a:ext cx="1548827" cy="1097280"/>
          </a:xfrm>
          <a:prstGeom prst="rect">
            <a:avLst/>
          </a:prstGeom>
        </p:spPr>
      </p:pic>
    </p:spTree>
    <p:extLst>
      <p:ext uri="{BB962C8B-B14F-4D97-AF65-F5344CB8AC3E}">
        <p14:creationId xmlns:p14="http://schemas.microsoft.com/office/powerpoint/2010/main" val="2244337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Corinthians 12:12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of a true apostle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performed among you with all perseverance,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and wonders and miracles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79203"/>
            <a:ext cx="2839515" cy="2011680"/>
          </a:xfrm>
          <a:prstGeom prst="rect">
            <a:avLst/>
          </a:prstGeom>
        </p:spPr>
      </p:pic>
    </p:spTree>
    <p:extLst>
      <p:ext uri="{BB962C8B-B14F-4D97-AF65-F5344CB8AC3E}">
        <p14:creationId xmlns:p14="http://schemas.microsoft.com/office/powerpoint/2010/main" val="268910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2:43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“Everyone kept feeling a sense of awe; and many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wonders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taking place through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FDEF1D0-FEE0-4D43-9107-DBE346A0E8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79203"/>
            <a:ext cx="2839515" cy="2011680"/>
          </a:xfrm>
          <a:prstGeom prst="rect">
            <a:avLst/>
          </a:prstGeom>
        </p:spPr>
      </p:pic>
    </p:spTree>
    <p:extLst>
      <p:ext uri="{BB962C8B-B14F-4D97-AF65-F5344CB8AC3E}">
        <p14:creationId xmlns:p14="http://schemas.microsoft.com/office/powerpoint/2010/main" val="2641462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6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295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9:11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had a king over them, which is the angel of the bottomless pit, whose name in the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Hebrew tongue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Abaddon, but in the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Greek tongue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hath his name Apollyon.” (KJV)</a:t>
            </a:r>
          </a:p>
        </p:txBody>
      </p:sp>
    </p:spTree>
    <p:extLst>
      <p:ext uri="{BB962C8B-B14F-4D97-AF65-F5344CB8AC3E}">
        <p14:creationId xmlns:p14="http://schemas.microsoft.com/office/powerpoint/2010/main" val="2907743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another the working of miracles; to another prophecy; to another discerning of spirits; to another divers kinds of tongues [</a:t>
            </a:r>
            <a:r>
              <a:rPr lang="en-US" sz="3600"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glōssa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another the interpretation of tongues [</a:t>
            </a:r>
            <a:r>
              <a:rPr lang="en-US" sz="3600"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glōssa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04147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2:6</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when this was noised abroad, the multitude came together, and were confounded, because that every man heard them speak in his own language [</a:t>
            </a:r>
            <a:r>
              <a:rPr lang="en-US" sz="3600"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dialektos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50974FF7-D37A-4373-B2AA-CB87B8B041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1900" y="3048000"/>
            <a:ext cx="1600200" cy="1828800"/>
          </a:xfrm>
          <a:prstGeom prst="rect">
            <a:avLst/>
          </a:prstGeom>
        </p:spPr>
      </p:pic>
    </p:spTree>
    <p:extLst>
      <p:ext uri="{BB962C8B-B14F-4D97-AF65-F5344CB8AC3E}">
        <p14:creationId xmlns:p14="http://schemas.microsoft.com/office/powerpoint/2010/main" val="3824358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397A6-1519-4BD9-BAE2-0E7B280646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845" y="228600"/>
            <a:ext cx="858431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3394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14:21-22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Law it is written,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men of strange tongues and by the lips of strangers I will speak to this people, and even so they will not listen to 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the Lord.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then tongues are for a sign, not to those who believe but to unbelievers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prophecy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for a sign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to unbelievers but to those who believe.”</a:t>
            </a:r>
          </a:p>
        </p:txBody>
      </p:sp>
    </p:spTree>
    <p:extLst>
      <p:ext uri="{BB962C8B-B14F-4D97-AF65-F5344CB8AC3E}">
        <p14:creationId xmlns:p14="http://schemas.microsoft.com/office/powerpoint/2010/main" val="320156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6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821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90500" y="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Acts 3:1-10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914400"/>
            <a:ext cx="4876800" cy="5638800"/>
          </a:xfrm>
        </p:spPr>
        <p:txBody>
          <a:bodyPr/>
          <a:lstStyle/>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No prayer</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No faith</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Indirect</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By an apostle</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Instantaneous</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Automatic</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Undeniable</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No geographical barriers</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Spontaneous</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Common</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Universal</a:t>
            </a:r>
          </a:p>
        </p:txBody>
      </p:sp>
      <p:pic>
        <p:nvPicPr>
          <p:cNvPr id="2" name="Picture 1">
            <a:extLst>
              <a:ext uri="{FF2B5EF4-FFF2-40B4-BE49-F238E27FC236}">
                <a16:creationId xmlns:a16="http://schemas.microsoft.com/office/drawing/2014/main" id="{62058859-17EF-447D-8D47-DDAD21A5B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1000" y="1066800"/>
            <a:ext cx="4495800" cy="2286000"/>
          </a:xfrm>
          <a:prstGeom prst="rect">
            <a:avLst/>
          </a:prstGeom>
        </p:spPr>
      </p:pic>
    </p:spTree>
    <p:extLst>
      <p:ext uri="{BB962C8B-B14F-4D97-AF65-F5344CB8AC3E}">
        <p14:creationId xmlns:p14="http://schemas.microsoft.com/office/powerpoint/2010/main" val="2747514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20:7-10</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first day of the week, when we were gathered together to break bread, Paul </a:t>
            </a:r>
            <a:r>
              <a:rPr lang="en-US" sz="27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began</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talking to them, intending to leave the next day, and he prolonged his message until midnight.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were many lamps in the upper room where we were gathered together.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there was a young man named Eutychus sitting on the window sill, sinking into a deep sleep; and as Paul kept on talking, he was overcome by sleep and fell down from the third floor and was picked up dead.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Paul went down and fell upon him, and after embracing him, he said, “Do not be troubled, for his life is in him.”</a:t>
            </a:r>
          </a:p>
        </p:txBody>
      </p:sp>
    </p:spTree>
    <p:extLst>
      <p:ext uri="{BB962C8B-B14F-4D97-AF65-F5344CB8AC3E}">
        <p14:creationId xmlns:p14="http://schemas.microsoft.com/office/powerpoint/2010/main" val="371044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5:12, 15-16</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hands of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wonders were taking place among the people; and they were all with one accord in Solomon’s portico…</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such an extent that they even carried the sick out into the streets and laid them on cots and pallets, so that when Peter came by at least his shadow might fall on any one of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Also the people from the cities in the vicinity of Jerusalem were coming together, bringing people who were sick or afflicted with unclean spirits, and they were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being healed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75967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952500" y="0"/>
            <a:ext cx="72390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4:30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“while You extend Your hand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wonders take place through the name of Your holy servant Jesus.”</a:t>
            </a:r>
          </a:p>
        </p:txBody>
      </p:sp>
      <p:pic>
        <p:nvPicPr>
          <p:cNvPr id="6" name="Picture 5">
            <a:extLst>
              <a:ext uri="{FF2B5EF4-FFF2-40B4-BE49-F238E27FC236}">
                <a16:creationId xmlns:a16="http://schemas.microsoft.com/office/drawing/2014/main" id="{7735FF25-179B-43D2-9248-36C32ABDE5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952629"/>
            <a:ext cx="2393324" cy="1695571"/>
          </a:xfrm>
          <a:prstGeom prst="rect">
            <a:avLst/>
          </a:prstGeom>
        </p:spPr>
      </p:pic>
    </p:spTree>
    <p:extLst>
      <p:ext uri="{BB962C8B-B14F-4D97-AF65-F5344CB8AC3E}">
        <p14:creationId xmlns:p14="http://schemas.microsoft.com/office/powerpoint/2010/main" val="2082117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5:12, 15-16</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hands of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wonders were taking place among the people; and they were all with one accord in Solomon’s portico…</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such an extent that they even carried the sick out into the streets and laid them on cots and pallets, so that when Peter came by at least his shadow might fall on any one of them.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Also the people from the cities in the vicinity of Jerusalem were coming together, bringing people who were sick or afflicted with unclean spirits, and they were all being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healed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10593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20:7-10</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first day of the week, when we were gathered together to break bread, Paul </a:t>
            </a:r>
            <a:r>
              <a:rPr lang="en-US" sz="27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began</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talking to them, intending to leave the next day, and he prolonged his message until midnight.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were many lamps in the upper room where we were gathered together.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there was a young man named Eutychus sitting on the window sill, sinking into a deep sleep; and as Paul kept on talking, he was overcome by sleep and fell down from the third floor and was picked up dead.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Paul went down and fell upon him, and after embracing him, he said, “Do not be troubled, for his life is in him.”</a:t>
            </a:r>
          </a:p>
        </p:txBody>
      </p:sp>
    </p:spTree>
    <p:extLst>
      <p:ext uri="{BB962C8B-B14F-4D97-AF65-F5344CB8AC3E}">
        <p14:creationId xmlns:p14="http://schemas.microsoft.com/office/powerpoint/2010/main" val="2781491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B1E64C-2AD8-43F3-B44A-104760DD1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355" y="249660"/>
            <a:ext cx="8797290" cy="6358679"/>
          </a:xfrm>
          <a:prstGeom prst="rect">
            <a:avLst/>
          </a:prstGeom>
        </p:spPr>
      </p:pic>
    </p:spTree>
    <p:extLst>
      <p:ext uri="{BB962C8B-B14F-4D97-AF65-F5344CB8AC3E}">
        <p14:creationId xmlns:p14="http://schemas.microsoft.com/office/powerpoint/2010/main" val="3360512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5:23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longer drink water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exclusively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use a little wine for the sake of your stomach and your frequent ailments.”</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771536"/>
            <a:ext cx="2839515" cy="2011680"/>
          </a:xfrm>
          <a:prstGeom prst="rect">
            <a:avLst/>
          </a:prstGeom>
        </p:spPr>
      </p:pic>
    </p:spTree>
    <p:extLst>
      <p:ext uri="{BB962C8B-B14F-4D97-AF65-F5344CB8AC3E}">
        <p14:creationId xmlns:p14="http://schemas.microsoft.com/office/powerpoint/2010/main" val="3037192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143000" y="0"/>
            <a:ext cx="6858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4:20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“Erastus remained at Corinth, but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Trophimus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left sick at Miletus.”</a:t>
            </a:r>
          </a:p>
        </p:txBody>
      </p:sp>
      <p:pic>
        <p:nvPicPr>
          <p:cNvPr id="6" name="Picture 5">
            <a:extLst>
              <a:ext uri="{FF2B5EF4-FFF2-40B4-BE49-F238E27FC236}">
                <a16:creationId xmlns:a16="http://schemas.microsoft.com/office/drawing/2014/main" id="{6EB2E2C7-B3F4-48C2-B86D-A81679D4B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771536"/>
            <a:ext cx="2839515" cy="2011680"/>
          </a:xfrm>
          <a:prstGeom prst="rect">
            <a:avLst/>
          </a:prstGeom>
        </p:spPr>
      </p:pic>
    </p:spTree>
    <p:extLst>
      <p:ext uri="{BB962C8B-B14F-4D97-AF65-F5344CB8AC3E}">
        <p14:creationId xmlns:p14="http://schemas.microsoft.com/office/powerpoint/2010/main" val="1937848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gift of healings were temporal gifts, given by the Holy Spirit solely to authenticate both the apostles and their message before the close of the canon of Scripture (1 Cor. 13:8-10</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do not believe that these are active as gifts today.  However, we affirm that God is sovereign and may heal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and/or give someone the ability to speak in a tongue (foreign language)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today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1397562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5:14-15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anyone among you sick? Then he must call for the elders of the church and they are to pray over him, anointing him with oil in the name of the Lord;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prayer offered in faith will restore the one who is sick, and the Lord will raise him up, and if he has committed sins, they will be forgiven him.”</a:t>
            </a:r>
          </a:p>
        </p:txBody>
      </p:sp>
    </p:spTree>
    <p:extLst>
      <p:ext uri="{BB962C8B-B14F-4D97-AF65-F5344CB8AC3E}">
        <p14:creationId xmlns:p14="http://schemas.microsoft.com/office/powerpoint/2010/main" val="529365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A6D8513-BA30-4AD2-9434-1F7D6676E8D9}"/>
              </a:ext>
            </a:extLst>
          </p:cNvPr>
          <p:cNvGraphicFramePr>
            <a:graphicFrameLocks noGrp="1"/>
          </p:cNvGraphicFramePr>
          <p:nvPr>
            <p:ph idx="1"/>
            <p:extLst>
              <p:ext uri="{D42A27DB-BD31-4B8C-83A1-F6EECF244321}">
                <p14:modId xmlns:p14="http://schemas.microsoft.com/office/powerpoint/2010/main" val="3853906748"/>
              </p:ext>
            </p:extLst>
          </p:nvPr>
        </p:nvGraphicFramePr>
        <p:xfrm>
          <a:off x="152400" y="457200"/>
          <a:ext cx="8839200" cy="551688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826681536"/>
                    </a:ext>
                  </a:extLst>
                </a:gridCol>
                <a:gridCol w="4419600">
                  <a:extLst>
                    <a:ext uri="{9D8B030D-6E8A-4147-A177-3AD203B41FA5}">
                      <a16:colId xmlns:a16="http://schemas.microsoft.com/office/drawing/2014/main" val="4010003526"/>
                    </a:ext>
                  </a:extLst>
                </a:gridCol>
              </a:tblGrid>
              <a:tr h="370840">
                <a:tc>
                  <a:txBody>
                    <a:bodyPr/>
                    <a:lstStyle/>
                    <a:p>
                      <a:pPr algn="ctr"/>
                      <a:r>
                        <a:rPr 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APOSTOLIC GIFT </a:t>
                      </a:r>
                    </a:p>
                    <a:p>
                      <a:pPr algn="ctr"/>
                      <a:r>
                        <a:rPr 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OF HEALING</a:t>
                      </a:r>
                    </a:p>
                  </a:txBody>
                  <a:tcPr/>
                </a:tc>
                <a:tc>
                  <a:txBody>
                    <a:bodyPr/>
                    <a:lstStyle/>
                    <a:p>
                      <a:pPr algn="ctr"/>
                      <a:r>
                        <a:rPr 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HEALING </a:t>
                      </a:r>
                    </a:p>
                    <a:p>
                      <a:pPr algn="ctr"/>
                      <a:r>
                        <a:rPr 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TODAY</a:t>
                      </a:r>
                    </a:p>
                  </a:txBody>
                  <a:tcPr/>
                </a:tc>
                <a:extLst>
                  <a:ext uri="{0D108BD9-81ED-4DB2-BD59-A6C34878D82A}">
                    <a16:rowId xmlns:a16="http://schemas.microsoft.com/office/drawing/2014/main" val="3406806472"/>
                  </a:ext>
                </a:extLst>
              </a:tr>
              <a:tr h="731520">
                <a:tc>
                  <a:txBody>
                    <a:bodyPr/>
                    <a:lstStyle/>
                    <a:p>
                      <a:pPr marL="114300" indent="0"/>
                      <a:r>
                        <a:rPr lang="en-US" sz="3200" b="1" dirty="0">
                          <a:solidFill>
                            <a:srgbClr val="0000CC"/>
                          </a:solidFill>
                          <a:latin typeface="Calibri" panose="020F0502020204030204" pitchFamily="34" charset="0"/>
                          <a:cs typeface="Calibri" panose="020F0502020204030204" pitchFamily="34" charset="0"/>
                        </a:rPr>
                        <a:t>No prayer</a:t>
                      </a:r>
                    </a:p>
                  </a:txBody>
                  <a:tcPr/>
                </a:tc>
                <a:tc>
                  <a:txBody>
                    <a:bodyPr/>
                    <a:lstStyle/>
                    <a:p>
                      <a:pPr marL="114300" indent="0"/>
                      <a:r>
                        <a:rPr lang="en-US" sz="3200" b="1" dirty="0">
                          <a:solidFill>
                            <a:srgbClr val="C00000"/>
                          </a:solidFill>
                          <a:latin typeface="Calibri" panose="020F0502020204030204" pitchFamily="34" charset="0"/>
                          <a:cs typeface="Calibri" panose="020F0502020204030204" pitchFamily="34" charset="0"/>
                        </a:rPr>
                        <a:t>Prayer</a:t>
                      </a:r>
                    </a:p>
                  </a:txBody>
                  <a:tcPr/>
                </a:tc>
                <a:extLst>
                  <a:ext uri="{0D108BD9-81ED-4DB2-BD59-A6C34878D82A}">
                    <a16:rowId xmlns:a16="http://schemas.microsoft.com/office/drawing/2014/main" val="2900353435"/>
                  </a:ext>
                </a:extLst>
              </a:tr>
              <a:tr h="731520">
                <a:tc>
                  <a:txBody>
                    <a:bodyPr/>
                    <a:lstStyle/>
                    <a:p>
                      <a:pPr marL="114300" indent="0" algn="l"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Indirect</a:t>
                      </a:r>
                    </a:p>
                  </a:txBody>
                  <a:tcPr/>
                </a:tc>
                <a:tc>
                  <a:txBody>
                    <a:bodyPr/>
                    <a:lstStyle/>
                    <a:p>
                      <a:pPr marL="114300" indent="0" algn="l" defTabSz="914400" rtl="0" eaLnBrk="1" latinLnBrk="0" hangingPunct="1"/>
                      <a:r>
                        <a:rPr lang="en-US" sz="3200" b="1" kern="1200" dirty="0">
                          <a:solidFill>
                            <a:srgbClr val="C00000"/>
                          </a:solidFill>
                          <a:latin typeface="Calibri" panose="020F0502020204030204" pitchFamily="34" charset="0"/>
                          <a:ea typeface="+mn-ea"/>
                          <a:cs typeface="Calibri" panose="020F0502020204030204" pitchFamily="34" charset="0"/>
                        </a:rPr>
                        <a:t>Direct</a:t>
                      </a:r>
                    </a:p>
                  </a:txBody>
                  <a:tcPr/>
                </a:tc>
                <a:extLst>
                  <a:ext uri="{0D108BD9-81ED-4DB2-BD59-A6C34878D82A}">
                    <a16:rowId xmlns:a16="http://schemas.microsoft.com/office/drawing/2014/main" val="649787852"/>
                  </a:ext>
                </a:extLst>
              </a:tr>
              <a:tr h="731520">
                <a:tc>
                  <a:txBody>
                    <a:bodyPr/>
                    <a:lstStyle/>
                    <a:p>
                      <a:pPr marL="114300" indent="0" algn="l"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Apostles</a:t>
                      </a:r>
                    </a:p>
                  </a:txBody>
                  <a:tcPr/>
                </a:tc>
                <a:tc>
                  <a:txBody>
                    <a:bodyPr/>
                    <a:lstStyle/>
                    <a:p>
                      <a:pPr marL="114300" indent="0" algn="l" defTabSz="914400" rtl="0" eaLnBrk="1" latinLnBrk="0" hangingPunct="1"/>
                      <a:r>
                        <a:rPr lang="en-US" sz="3200" b="1" kern="1200" dirty="0">
                          <a:solidFill>
                            <a:srgbClr val="C00000"/>
                          </a:solidFill>
                          <a:latin typeface="Calibri" panose="020F0502020204030204" pitchFamily="34" charset="0"/>
                          <a:ea typeface="+mn-ea"/>
                          <a:cs typeface="Calibri" panose="020F0502020204030204" pitchFamily="34" charset="0"/>
                        </a:rPr>
                        <a:t>Physicians</a:t>
                      </a:r>
                    </a:p>
                  </a:txBody>
                  <a:tcPr/>
                </a:tc>
                <a:extLst>
                  <a:ext uri="{0D108BD9-81ED-4DB2-BD59-A6C34878D82A}">
                    <a16:rowId xmlns:a16="http://schemas.microsoft.com/office/drawing/2014/main" val="114749633"/>
                  </a:ext>
                </a:extLst>
              </a:tr>
              <a:tr h="731520">
                <a:tc>
                  <a:txBody>
                    <a:bodyPr/>
                    <a:lstStyle/>
                    <a:p>
                      <a:pPr marL="114300" indent="0" algn="l"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Instantaneous</a:t>
                      </a:r>
                    </a:p>
                  </a:txBody>
                  <a:tcPr/>
                </a:tc>
                <a:tc>
                  <a:txBody>
                    <a:bodyPr/>
                    <a:lstStyle/>
                    <a:p>
                      <a:pPr marL="114300" indent="0" algn="l" defTabSz="914400" rtl="0" eaLnBrk="1" latinLnBrk="0" hangingPunct="1"/>
                      <a:r>
                        <a:rPr lang="en-US" sz="3200" b="1" kern="1200" dirty="0">
                          <a:solidFill>
                            <a:srgbClr val="C00000"/>
                          </a:solidFill>
                          <a:latin typeface="Calibri" panose="020F0502020204030204" pitchFamily="34" charset="0"/>
                          <a:ea typeface="+mn-ea"/>
                          <a:cs typeface="Calibri" panose="020F0502020204030204" pitchFamily="34" charset="0"/>
                        </a:rPr>
                        <a:t>Gradual</a:t>
                      </a:r>
                    </a:p>
                  </a:txBody>
                  <a:tcPr/>
                </a:tc>
                <a:extLst>
                  <a:ext uri="{0D108BD9-81ED-4DB2-BD59-A6C34878D82A}">
                    <a16:rowId xmlns:a16="http://schemas.microsoft.com/office/drawing/2014/main" val="499165986"/>
                  </a:ext>
                </a:extLst>
              </a:tr>
              <a:tr h="731520">
                <a:tc>
                  <a:txBody>
                    <a:bodyPr/>
                    <a:lstStyle/>
                    <a:p>
                      <a:pPr marL="114300" indent="0" algn="l"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Common</a:t>
                      </a:r>
                    </a:p>
                  </a:txBody>
                  <a:tcPr/>
                </a:tc>
                <a:tc>
                  <a:txBody>
                    <a:bodyPr/>
                    <a:lstStyle/>
                    <a:p>
                      <a:pPr marL="114300" indent="0" algn="l" defTabSz="914400" rtl="0" eaLnBrk="1" latinLnBrk="0" hangingPunct="1"/>
                      <a:r>
                        <a:rPr lang="en-US" sz="3200" b="1" kern="1200" dirty="0">
                          <a:solidFill>
                            <a:srgbClr val="C00000"/>
                          </a:solidFill>
                          <a:latin typeface="Calibri" panose="020F0502020204030204" pitchFamily="34" charset="0"/>
                          <a:ea typeface="+mn-ea"/>
                          <a:cs typeface="Calibri" panose="020F0502020204030204" pitchFamily="34" charset="0"/>
                        </a:rPr>
                        <a:t>Less common</a:t>
                      </a:r>
                    </a:p>
                  </a:txBody>
                  <a:tcPr/>
                </a:tc>
                <a:extLst>
                  <a:ext uri="{0D108BD9-81ED-4DB2-BD59-A6C34878D82A}">
                    <a16:rowId xmlns:a16="http://schemas.microsoft.com/office/drawing/2014/main" val="3872759971"/>
                  </a:ext>
                </a:extLst>
              </a:tr>
              <a:tr h="731520">
                <a:tc>
                  <a:txBody>
                    <a:bodyPr/>
                    <a:lstStyle/>
                    <a:p>
                      <a:pPr marL="114300" indent="0" algn="l"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Automatic</a:t>
                      </a:r>
                    </a:p>
                  </a:txBody>
                  <a:tcPr/>
                </a:tc>
                <a:tc>
                  <a:txBody>
                    <a:bodyPr/>
                    <a:lstStyle/>
                    <a:p>
                      <a:pPr marL="114300" indent="0" algn="l" defTabSz="914400" rtl="0" eaLnBrk="1" latinLnBrk="0" hangingPunct="1"/>
                      <a:r>
                        <a:rPr lang="en-US" sz="3200" b="1" kern="1200" dirty="0">
                          <a:solidFill>
                            <a:srgbClr val="C00000"/>
                          </a:solidFill>
                          <a:latin typeface="Calibri" panose="020F0502020204030204" pitchFamily="34" charset="0"/>
                          <a:ea typeface="+mn-ea"/>
                          <a:cs typeface="Calibri" panose="020F0502020204030204" pitchFamily="34" charset="0"/>
                        </a:rPr>
                        <a:t>Non-automatic</a:t>
                      </a:r>
                    </a:p>
                  </a:txBody>
                  <a:tcPr/>
                </a:tc>
                <a:extLst>
                  <a:ext uri="{0D108BD9-81ED-4DB2-BD59-A6C34878D82A}">
                    <a16:rowId xmlns:a16="http://schemas.microsoft.com/office/drawing/2014/main" val="2002376967"/>
                  </a:ext>
                </a:extLst>
              </a:tr>
            </a:tbl>
          </a:graphicData>
        </a:graphic>
      </p:graphicFrame>
    </p:spTree>
    <p:extLst>
      <p:ext uri="{BB962C8B-B14F-4D97-AF65-F5344CB8AC3E}">
        <p14:creationId xmlns:p14="http://schemas.microsoft.com/office/powerpoint/2010/main" val="233386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561-0FC0-48E3-834C-DFC5120E8363}"/>
              </a:ext>
            </a:extLst>
          </p:cNvPr>
          <p:cNvSpPr>
            <a:spLocks noGrp="1"/>
          </p:cNvSpPr>
          <p:nvPr>
            <p:ph type="title"/>
          </p:nvPr>
        </p:nvSpPr>
        <p:spPr>
          <a:xfrm>
            <a:off x="685800" y="228600"/>
            <a:ext cx="7772400" cy="685800"/>
          </a:xfrm>
        </p:spPr>
        <p:txBody>
          <a:bodyPr/>
          <a:lstStyle/>
          <a:p>
            <a:pPr algn="ctr"/>
            <a:r>
              <a:rPr lang="en-US" sz="3600" dirty="0">
                <a:effectLst>
                  <a:outerShdw blurRad="38100" dist="38100" dir="2700000" algn="tl">
                    <a:srgbClr val="000000">
                      <a:alpha val="43137"/>
                    </a:srgbClr>
                  </a:outerShdw>
                </a:effectLst>
              </a:rPr>
              <a:t>Automatic Healing Today?</a:t>
            </a:r>
          </a:p>
        </p:txBody>
      </p:sp>
      <p:sp>
        <p:nvSpPr>
          <p:cNvPr id="3" name="Content Placeholder 2">
            <a:extLst>
              <a:ext uri="{FF2B5EF4-FFF2-40B4-BE49-F238E27FC236}">
                <a16:creationId xmlns:a16="http://schemas.microsoft.com/office/drawing/2014/main" id="{9CDEF49C-4E01-4EB2-9641-1A17A6420F7D}"/>
              </a:ext>
            </a:extLst>
          </p:cNvPr>
          <p:cNvSpPr>
            <a:spLocks noGrp="1"/>
          </p:cNvSpPr>
          <p:nvPr>
            <p:ph idx="1"/>
          </p:nvPr>
        </p:nvSpPr>
        <p:spPr>
          <a:xfrm>
            <a:off x="0" y="990600"/>
            <a:ext cx="9144000" cy="5486400"/>
          </a:xfrm>
        </p:spPr>
        <p:txBody>
          <a:bodyPr/>
          <a:lstStyle/>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Scripture – Gal. 4:13; 2 Cor. 12:7-9; 1 Tim. 5:23; 2 Tim. 4:20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guilt</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view of God</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sometimes caused by sin – John 5:14; 1 Cor. 11:30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not always caused by sin – Job 1:1-2, 5; 2:7-8; Ps. 34:19</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Theology of suffering</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Healing is only guaranteed (Isa. 53:4; 1 Pet. 2:24-25) in the Eternal State – Rom. 8:22-23; Isa. 65:20; Rev. 21:4</a:t>
            </a:r>
          </a:p>
        </p:txBody>
      </p:sp>
    </p:spTree>
    <p:extLst>
      <p:ext uri="{BB962C8B-B14F-4D97-AF65-F5344CB8AC3E}">
        <p14:creationId xmlns:p14="http://schemas.microsoft.com/office/powerpoint/2010/main" val="1698225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561-0FC0-48E3-834C-DFC5120E8363}"/>
              </a:ext>
            </a:extLst>
          </p:cNvPr>
          <p:cNvSpPr>
            <a:spLocks noGrp="1"/>
          </p:cNvSpPr>
          <p:nvPr>
            <p:ph type="title"/>
          </p:nvPr>
        </p:nvSpPr>
        <p:spPr>
          <a:xfrm>
            <a:off x="685800" y="228600"/>
            <a:ext cx="7772400" cy="685800"/>
          </a:xfrm>
        </p:spPr>
        <p:txBody>
          <a:bodyPr/>
          <a:lstStyle/>
          <a:p>
            <a:pPr algn="ctr"/>
            <a:r>
              <a:rPr lang="en-US" sz="3600" dirty="0">
                <a:effectLst>
                  <a:outerShdw blurRad="38100" dist="38100" dir="2700000" algn="tl">
                    <a:srgbClr val="000000">
                      <a:alpha val="43137"/>
                    </a:srgbClr>
                  </a:outerShdw>
                </a:effectLst>
              </a:rPr>
              <a:t>Automatic Healing Today?</a:t>
            </a:r>
          </a:p>
        </p:txBody>
      </p:sp>
      <p:sp>
        <p:nvSpPr>
          <p:cNvPr id="3" name="Content Placeholder 2">
            <a:extLst>
              <a:ext uri="{FF2B5EF4-FFF2-40B4-BE49-F238E27FC236}">
                <a16:creationId xmlns:a16="http://schemas.microsoft.com/office/drawing/2014/main" id="{9CDEF49C-4E01-4EB2-9641-1A17A6420F7D}"/>
              </a:ext>
            </a:extLst>
          </p:cNvPr>
          <p:cNvSpPr>
            <a:spLocks noGrp="1"/>
          </p:cNvSpPr>
          <p:nvPr>
            <p:ph idx="1"/>
          </p:nvPr>
        </p:nvSpPr>
        <p:spPr>
          <a:xfrm>
            <a:off x="0" y="990600"/>
            <a:ext cx="9144000" cy="5486400"/>
          </a:xfrm>
        </p:spPr>
        <p:txBody>
          <a:bodyPr/>
          <a:lstStyle/>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Scripture – Gal. 4:13; 2 Cor. 12:7-9; 1 Tim. 5:23; 2 Tim. 4:20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guilt</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view of God</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sometimes caused by sin – John 5:14; 1 Cor. 11:30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not always caused by sin – Job 1:1-2, 5; 2:7-8; Ps. 34:19</a:t>
            </a:r>
          </a:p>
          <a:p>
            <a:pPr marL="514350" indent="-514350">
              <a:spcBef>
                <a:spcPts val="0"/>
              </a:spcBef>
              <a:spcAft>
                <a:spcPts val="1200"/>
              </a:spcAft>
              <a:buSzPct val="100000"/>
              <a:buFont typeface="+mj-lt"/>
              <a:buAutoNum type="arabicPeriod"/>
            </a:pPr>
            <a:r>
              <a:rPr lang="en-US" sz="2700" b="1" u="sng" dirty="0">
                <a:solidFill>
                  <a:srgbClr val="FFFFCC"/>
                </a:solidFill>
                <a:effectLst>
                  <a:outerShdw blurRad="38100" dist="38100" dir="2700000" algn="tl">
                    <a:srgbClr val="000000">
                      <a:alpha val="43137"/>
                    </a:srgbClr>
                  </a:outerShdw>
                </a:effectLst>
              </a:rPr>
              <a:t>Theology of suffering</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Healing is only guaranteed (Isa. 53:4; 1 Pet. 2:24-25) in the Eternal State – Rom. 8:22-23; Isa. 65:20; Rev. 21:4</a:t>
            </a:r>
          </a:p>
        </p:txBody>
      </p:sp>
    </p:spTree>
    <p:extLst>
      <p:ext uri="{BB962C8B-B14F-4D97-AF65-F5344CB8AC3E}">
        <p14:creationId xmlns:p14="http://schemas.microsoft.com/office/powerpoint/2010/main" val="2258096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561-0FC0-48E3-834C-DFC5120E8363}"/>
              </a:ext>
            </a:extLst>
          </p:cNvPr>
          <p:cNvSpPr>
            <a:spLocks noGrp="1"/>
          </p:cNvSpPr>
          <p:nvPr>
            <p:ph type="title"/>
          </p:nvPr>
        </p:nvSpPr>
        <p:spPr>
          <a:xfrm>
            <a:off x="2247900" y="228600"/>
            <a:ext cx="4648201" cy="762000"/>
          </a:xfrm>
        </p:spPr>
        <p:txBody>
          <a:bodyPr/>
          <a:lstStyle/>
          <a:p>
            <a:pPr algn="ctr"/>
            <a:r>
              <a:rPr lang="en-US" sz="3600" dirty="0">
                <a:effectLst>
                  <a:outerShdw blurRad="38100" dist="38100" dir="2700000" algn="tl">
                    <a:srgbClr val="000000">
                      <a:alpha val="43137"/>
                    </a:srgbClr>
                  </a:outerShdw>
                </a:effectLst>
              </a:rPr>
              <a:t>Theology of Suffering</a:t>
            </a:r>
          </a:p>
        </p:txBody>
      </p:sp>
      <p:sp>
        <p:nvSpPr>
          <p:cNvPr id="3" name="Content Placeholder 2">
            <a:extLst>
              <a:ext uri="{FF2B5EF4-FFF2-40B4-BE49-F238E27FC236}">
                <a16:creationId xmlns:a16="http://schemas.microsoft.com/office/drawing/2014/main" id="{9CDEF49C-4E01-4EB2-9641-1A17A6420F7D}"/>
              </a:ext>
            </a:extLst>
          </p:cNvPr>
          <p:cNvSpPr>
            <a:spLocks noGrp="1"/>
          </p:cNvSpPr>
          <p:nvPr>
            <p:ph idx="1"/>
          </p:nvPr>
        </p:nvSpPr>
        <p:spPr>
          <a:xfrm>
            <a:off x="0" y="1143000"/>
            <a:ext cx="9067800" cy="4800600"/>
          </a:xfrm>
        </p:spPr>
        <p:txBody>
          <a:bodyPr/>
          <a:lstStyle/>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Sympathy – 2 Cor. 1:3-4</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Christ-like character – Jas. 1:2-4</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Testimony to unbelievers – John 11:4; 12:10-11</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Dependence upon God – Deut. 6:10-12; 8:3; 2 Cor. 12:6-9</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Prayer – Acts 12:5</a:t>
            </a:r>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7508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561-0FC0-48E3-834C-DFC5120E8363}"/>
              </a:ext>
            </a:extLst>
          </p:cNvPr>
          <p:cNvSpPr>
            <a:spLocks noGrp="1"/>
          </p:cNvSpPr>
          <p:nvPr>
            <p:ph type="title"/>
          </p:nvPr>
        </p:nvSpPr>
        <p:spPr>
          <a:xfrm>
            <a:off x="1905000" y="228600"/>
            <a:ext cx="5334000" cy="685800"/>
          </a:xfrm>
        </p:spPr>
        <p:txBody>
          <a:bodyPr/>
          <a:lstStyle/>
          <a:p>
            <a:pPr algn="ctr"/>
            <a:r>
              <a:rPr lang="en-US" sz="3600" dirty="0">
                <a:effectLst>
                  <a:outerShdw blurRad="38100" dist="38100" dir="2700000" algn="tl">
                    <a:srgbClr val="000000">
                      <a:alpha val="43137"/>
                    </a:srgbClr>
                  </a:outerShdw>
                </a:effectLst>
              </a:rPr>
              <a:t>Automatic Healing Today?</a:t>
            </a:r>
          </a:p>
        </p:txBody>
      </p:sp>
      <p:sp>
        <p:nvSpPr>
          <p:cNvPr id="3" name="Content Placeholder 2">
            <a:extLst>
              <a:ext uri="{FF2B5EF4-FFF2-40B4-BE49-F238E27FC236}">
                <a16:creationId xmlns:a16="http://schemas.microsoft.com/office/drawing/2014/main" id="{9CDEF49C-4E01-4EB2-9641-1A17A6420F7D}"/>
              </a:ext>
            </a:extLst>
          </p:cNvPr>
          <p:cNvSpPr>
            <a:spLocks noGrp="1"/>
          </p:cNvSpPr>
          <p:nvPr>
            <p:ph idx="1"/>
          </p:nvPr>
        </p:nvSpPr>
        <p:spPr>
          <a:xfrm>
            <a:off x="0" y="990600"/>
            <a:ext cx="9144000" cy="5486400"/>
          </a:xfrm>
        </p:spPr>
        <p:txBody>
          <a:bodyPr/>
          <a:lstStyle/>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Scripture – Gal. 4:13; 2 Cor. 12:7-9; 1 Tim. 5:23; 2 Tim. 4:20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guilt</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view of God</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sometimes caused by sin – John 5:14; 1 Cor. 11:30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not always caused by sin – Job 1:1-2, 5; 2:7-8; Ps. 34:19</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Theology of suffering</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Healing is only guaranteed (Isa. 53:4; 1 Pet. 2:24-25) in the Eternal State – Rom. 8:22-23; Isa. 65:20; Rev. 21:4</a:t>
            </a:r>
          </a:p>
        </p:txBody>
      </p:sp>
    </p:spTree>
    <p:extLst>
      <p:ext uri="{BB962C8B-B14F-4D97-AF65-F5344CB8AC3E}">
        <p14:creationId xmlns:p14="http://schemas.microsoft.com/office/powerpoint/2010/main" val="2775643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633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0AF70-B179-470D-9C25-D9298A0F79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28185" cy="4893647"/>
          </a:xfrm>
          <a:prstGeom prst="rect">
            <a:avLst/>
          </a:prstGeom>
          <a:noFill/>
          <a:ln w="28575">
            <a:noFill/>
            <a:miter lim="800000"/>
            <a:headEnd/>
            <a:tailEnd/>
          </a:ln>
        </p:spPr>
        <p:txBody>
          <a:bodyPr wrap="square">
            <a:spAutoFit/>
          </a:bodyPr>
          <a:lstStyle/>
          <a:p>
            <a:pPr algn="ctr">
              <a:spcAft>
                <a:spcPts val="6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Romans 8:19-23</a:t>
            </a:r>
            <a:endPar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just">
              <a:defRPr/>
            </a:pPr>
            <a:r>
              <a:rPr lang="en-US" sz="2750" baseline="30000" dirty="0">
                <a:effectLst>
                  <a:outerShdw blurRad="38100" dist="38100" dir="2700000" algn="tl">
                    <a:srgbClr val="000000">
                      <a:alpha val="43137"/>
                    </a:srgbClr>
                  </a:outerShdw>
                </a:effectLst>
                <a:latin typeface="Calibri" panose="020F0502020204030204" pitchFamily="34" charset="0"/>
              </a:rPr>
              <a:t>19</a:t>
            </a:r>
            <a:r>
              <a:rPr lang="en-US" sz="2750" dirty="0">
                <a:effectLst>
                  <a:outerShdw blurRad="38100" dist="38100" dir="2700000" algn="tl">
                    <a:srgbClr val="000000">
                      <a:alpha val="43137"/>
                    </a:srgbClr>
                  </a:outerShdw>
                </a:effectLst>
                <a:latin typeface="Calibri" panose="020F0502020204030204" pitchFamily="34" charset="0"/>
              </a:rPr>
              <a:t> “For the anxious longing of the creation waits eagerly for the revealing of the sons of God. </a:t>
            </a:r>
            <a:r>
              <a:rPr lang="en-US" sz="2750" baseline="30000" dirty="0">
                <a:effectLst>
                  <a:outerShdw blurRad="38100" dist="38100" dir="2700000" algn="tl">
                    <a:srgbClr val="000000">
                      <a:alpha val="43137"/>
                    </a:srgbClr>
                  </a:outerShdw>
                </a:effectLst>
                <a:latin typeface="Calibri" panose="020F0502020204030204" pitchFamily="34" charset="0"/>
              </a:rPr>
              <a:t>20</a:t>
            </a:r>
            <a:r>
              <a:rPr lang="en-US" sz="2750" dirty="0">
                <a:effectLst>
                  <a:outerShdw blurRad="38100" dist="38100" dir="2700000" algn="tl">
                    <a:srgbClr val="000000">
                      <a:alpha val="43137"/>
                    </a:srgbClr>
                  </a:outerShdw>
                </a:effectLst>
                <a:latin typeface="Calibri" panose="020F0502020204030204" pitchFamily="34" charset="0"/>
              </a:rPr>
              <a:t> For the creation was subjected to futility, not willingly, but because of Him who subjected it, in hope </a:t>
            </a:r>
            <a:r>
              <a:rPr lang="en-US" sz="2750" baseline="30000" dirty="0">
                <a:effectLst>
                  <a:outerShdw blurRad="38100" dist="38100" dir="2700000" algn="tl">
                    <a:srgbClr val="000000">
                      <a:alpha val="43137"/>
                    </a:srgbClr>
                  </a:outerShdw>
                </a:effectLst>
                <a:latin typeface="Calibri" panose="020F0502020204030204" pitchFamily="34" charset="0"/>
              </a:rPr>
              <a:t>21</a:t>
            </a:r>
            <a:r>
              <a:rPr lang="en-US" sz="2750" dirty="0">
                <a:effectLst>
                  <a:outerShdw blurRad="38100" dist="38100" dir="2700000" algn="tl">
                    <a:srgbClr val="000000">
                      <a:alpha val="43137"/>
                    </a:srgbClr>
                  </a:outerShdw>
                </a:effectLst>
                <a:latin typeface="Calibri" panose="020F0502020204030204" pitchFamily="34" charset="0"/>
              </a:rPr>
              <a:t> that the creation itself also will be set free from its slavery to corruption into the freedom of the glory of the children of God. </a:t>
            </a:r>
            <a:r>
              <a:rPr lang="en-US" sz="2750" baseline="30000" dirty="0">
                <a:effectLst>
                  <a:outerShdw blurRad="38100" dist="38100" dir="2700000" algn="tl">
                    <a:srgbClr val="000000">
                      <a:alpha val="43137"/>
                    </a:srgbClr>
                  </a:outerShdw>
                </a:effectLst>
                <a:latin typeface="Calibri" panose="020F0502020204030204" pitchFamily="34" charset="0"/>
              </a:rPr>
              <a:t>22</a:t>
            </a:r>
            <a:r>
              <a:rPr lang="en-US" sz="2750" dirty="0">
                <a:effectLst>
                  <a:outerShdw blurRad="38100" dist="38100" dir="2700000" algn="tl">
                    <a:srgbClr val="000000">
                      <a:alpha val="43137"/>
                    </a:srgbClr>
                  </a:outerShdw>
                </a:effectLst>
                <a:latin typeface="Calibri" panose="020F0502020204030204" pitchFamily="34" charset="0"/>
              </a:rPr>
              <a:t> For we know that the whole creation groans and suffers the pains of childbirth together until now.</a:t>
            </a:r>
            <a:r>
              <a:rPr lang="en-US" sz="2750" b="1" baseline="30000" dirty="0">
                <a:effectLst>
                  <a:outerShdw blurRad="38100" dist="38100" dir="2700000" algn="tl">
                    <a:srgbClr val="000000">
                      <a:alpha val="43137"/>
                    </a:srgbClr>
                  </a:outerShdw>
                </a:effectLst>
                <a:latin typeface="Calibri" panose="020F0502020204030204" pitchFamily="34" charset="0"/>
              </a:rPr>
              <a:t> </a:t>
            </a:r>
            <a:r>
              <a:rPr lang="en-US" sz="2750" baseline="30000" dirty="0">
                <a:effectLst>
                  <a:outerShdw blurRad="38100" dist="38100" dir="2700000" algn="tl">
                    <a:srgbClr val="000000">
                      <a:alpha val="43137"/>
                    </a:srgbClr>
                  </a:outerShdw>
                </a:effectLst>
                <a:latin typeface="Calibri" panose="020F0502020204030204" pitchFamily="34" charset="0"/>
              </a:rPr>
              <a:t>23</a:t>
            </a:r>
            <a:r>
              <a:rPr lang="en-US" sz="2750" b="1" baseline="30000" dirty="0">
                <a:effectLst>
                  <a:outerShdw blurRad="38100" dist="38100" dir="2700000" algn="tl">
                    <a:srgbClr val="000000">
                      <a:alpha val="43137"/>
                    </a:srgbClr>
                  </a:outerShdw>
                </a:effectLst>
                <a:latin typeface="Calibri" panose="020F0502020204030204" pitchFamily="34" charset="0"/>
              </a:rPr>
              <a:t> </a:t>
            </a:r>
            <a:r>
              <a:rPr lang="en-US" sz="2750" dirty="0">
                <a:effectLst>
                  <a:outerShdw blurRad="38100" dist="38100" dir="2700000" algn="tl">
                    <a:srgbClr val="000000">
                      <a:alpha val="43137"/>
                    </a:srgbClr>
                  </a:outerShdw>
                </a:effectLst>
                <a:latin typeface="Calibri" panose="020F0502020204030204" pitchFamily="34" charset="0"/>
              </a:rPr>
              <a:t>And not only this, but also we ourselves, having the first fruits of the Spirit, even we ourselves groan within ourselves, waiting eagerly for our adoption as sons, the redemption of our body.”</a:t>
            </a:r>
          </a:p>
        </p:txBody>
      </p:sp>
    </p:spTree>
    <p:extLst>
      <p:ext uri="{BB962C8B-B14F-4D97-AF65-F5344CB8AC3E}">
        <p14:creationId xmlns:p14="http://schemas.microsoft.com/office/powerpoint/2010/main" val="1125725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2447816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ext uri="{D42A27DB-BD31-4B8C-83A1-F6EECF244321}">
                <p14:modId xmlns:p14="http://schemas.microsoft.com/office/powerpoint/2010/main" val="666194913"/>
              </p:ext>
            </p:extLst>
          </p:nvPr>
        </p:nvGraphicFramePr>
        <p:xfrm>
          <a:off x="152400" y="152400"/>
          <a:ext cx="8839200" cy="6488846"/>
        </p:xfrm>
        <a:graphic>
          <a:graphicData uri="http://schemas.openxmlformats.org/drawingml/2006/table">
            <a:tbl>
              <a:tblPr>
                <a:tableStyleId>{8A107856-5554-42FB-B03E-39F5DBC370BA}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728126">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endParaRPr lang="en-US" altLang="en-US" sz="34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4" marB="45714" anchor="ctr" horzOverflow="overflow">
                    <a:solidFill>
                      <a:schemeClr val="bg2">
                        <a:lumMod val="95000"/>
                        <a:lumOff val="5000"/>
                      </a:schemeClr>
                    </a:solidFill>
                  </a:tcPr>
                </a:tc>
                <a:extLst>
                  <a:ext uri="{0D108BD9-81ED-4DB2-BD59-A6C34878D82A}">
                    <a16:rowId xmlns:a16="http://schemas.microsoft.com/office/drawing/2014/main" val="1524377864"/>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defRPr/>
                      </a:pPr>
                      <a:r>
                        <a:rPr lang="en-US" altLang="en-US" sz="2800" b="1" dirty="0">
                          <a:solidFill>
                            <a:schemeClr val="bg2"/>
                          </a:solidFill>
                          <a:effectLst/>
                          <a:latin typeface="Calibri" panose="020F0502020204030204" pitchFamily="34" charset="0"/>
                          <a:ea typeface="+mj-ea"/>
                          <a:cs typeface="+mj-cs"/>
                        </a:rPr>
                        <a:t>Millennium Rev.20</a:t>
                      </a:r>
                      <a:endParaRPr lang="en-US" sz="2800" b="1" dirty="0">
                        <a:solidFill>
                          <a:schemeClr val="bg2"/>
                        </a:solidFill>
                        <a:effectLst/>
                        <a:latin typeface="Calibri" panose="020F0502020204030204" pitchFamily="34" charset="0"/>
                        <a:ea typeface="+mj-ea"/>
                        <a:cs typeface="+mj-cs"/>
                      </a:endParaRP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defRPr/>
                      </a:pPr>
                      <a:r>
                        <a:rPr lang="en-US" altLang="en-US" sz="2800" b="1" dirty="0">
                          <a:solidFill>
                            <a:schemeClr val="bg2"/>
                          </a:solidFill>
                          <a:effectLst/>
                          <a:latin typeface="Calibri" panose="020F0502020204030204" pitchFamily="34" charset="0"/>
                          <a:ea typeface="+mj-ea"/>
                          <a:cs typeface="+mj-cs"/>
                        </a:rPr>
                        <a:t>Eternal State Rev.21-22</a:t>
                      </a:r>
                    </a:p>
                  </a:txBody>
                  <a:tcPr marT="45714" marB="45714" anchor="ctr" horzOverflow="overflow"/>
                </a:tc>
                <a:extLst>
                  <a:ext uri="{0D108BD9-81ED-4DB2-BD59-A6C34878D82A}">
                    <a16:rowId xmlns:a16="http://schemas.microsoft.com/office/drawing/2014/main" val="3464079253"/>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 restrained</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 removed</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4" marB="45714" anchor="ctr" horzOverflow="overflow"/>
                </a:tc>
                <a:extLst>
                  <a:ext uri="{0D108BD9-81ED-4DB2-BD59-A6C34878D82A}">
                    <a16:rowId xmlns:a16="http://schemas.microsoft.com/office/drawing/2014/main" val="10000"/>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Curse restrained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Curse removed</a:t>
                      </a:r>
                    </a:p>
                  </a:txBody>
                  <a:tcPr marT="45714" marB="45714" anchor="ctr" horzOverflow="overflow"/>
                </a:tc>
                <a:extLst>
                  <a:ext uri="{0D108BD9-81ED-4DB2-BD59-A6C34878D82A}">
                    <a16:rowId xmlns:a16="http://schemas.microsoft.com/office/drawing/2014/main" val="10001"/>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Death</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death</a:t>
                      </a:r>
                    </a:p>
                  </a:txBody>
                  <a:tcPr marT="45714" marB="45714" anchor="ctr" horzOverflow="overflow"/>
                </a:tc>
                <a:extLst>
                  <a:ext uri="{0D108BD9-81ED-4DB2-BD59-A6C34878D82A}">
                    <a16:rowId xmlns:a16="http://schemas.microsoft.com/office/drawing/2014/main" val="10002"/>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Mortals / resurrected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Resurrected only</a:t>
                      </a:r>
                    </a:p>
                  </a:txBody>
                  <a:tcPr marT="45714" marB="45714" anchor="ctr" horzOverflow="overflow"/>
                </a:tc>
                <a:extLst>
                  <a:ext uri="{0D108BD9-81ED-4DB2-BD59-A6C34878D82A}">
                    <a16:rowId xmlns:a16="http://schemas.microsoft.com/office/drawing/2014/main" val="10003"/>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Destinies undecided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Destinies sealed</a:t>
                      </a:r>
                    </a:p>
                  </a:txBody>
                  <a:tcPr marT="45714" marB="45714" anchor="ctr" horzOverflow="overflow"/>
                </a:tc>
                <a:extLst>
                  <a:ext uri="{0D108BD9-81ED-4DB2-BD59-A6C34878D82A}">
                    <a16:rowId xmlns:a16="http://schemas.microsoft.com/office/drawing/2014/main" val="10004"/>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Renovation</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Recreation</a:t>
                      </a:r>
                    </a:p>
                  </a:txBody>
                  <a:tcPr marT="45714" marB="45714" anchor="ctr" horzOverflow="overflow"/>
                </a:tc>
                <a:extLst>
                  <a:ext uri="{0D108BD9-81ED-4DB2-BD59-A6C34878D82A}">
                    <a16:rowId xmlns:a16="http://schemas.microsoft.com/office/drawing/2014/main" val="10005"/>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Temporary</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Eternal</a:t>
                      </a:r>
                    </a:p>
                  </a:txBody>
                  <a:tcPr marT="45714" marB="45714" anchor="ctr" horzOverflow="overflow"/>
                </a:tc>
                <a:extLst>
                  <a:ext uri="{0D108BD9-81ED-4DB2-BD59-A6C34878D82A}">
                    <a16:rowId xmlns:a16="http://schemas.microsoft.com/office/drawing/2014/main" val="10006"/>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Transitional </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Non-transitional</a:t>
                      </a:r>
                    </a:p>
                  </a:txBody>
                  <a:tcPr marT="45714" marB="45714"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85481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ext uri="{D42A27DB-BD31-4B8C-83A1-F6EECF244321}">
                <p14:modId xmlns:p14="http://schemas.microsoft.com/office/powerpoint/2010/main" val="1145633635"/>
              </p:ext>
            </p:extLst>
          </p:nvPr>
        </p:nvGraphicFramePr>
        <p:xfrm>
          <a:off x="152399" y="152433"/>
          <a:ext cx="8839203" cy="5848766"/>
        </p:xfrm>
        <a:graphic>
          <a:graphicData uri="http://schemas.openxmlformats.org/drawingml/2006/table">
            <a:tbl>
              <a:tblPr>
                <a:tableStyleId>{8A107856-5554-42FB-B03E-39F5DBC370BA}</a:tableStyleId>
              </a:tblPr>
              <a:tblGrid>
                <a:gridCol w="2946401">
                  <a:extLst>
                    <a:ext uri="{9D8B030D-6E8A-4147-A177-3AD203B41FA5}">
                      <a16:colId xmlns:a16="http://schemas.microsoft.com/office/drawing/2014/main" val="836798824"/>
                    </a:ext>
                  </a:extLst>
                </a:gridCol>
                <a:gridCol w="2946401">
                  <a:extLst>
                    <a:ext uri="{9D8B030D-6E8A-4147-A177-3AD203B41FA5}">
                      <a16:colId xmlns:a16="http://schemas.microsoft.com/office/drawing/2014/main" val="20000"/>
                    </a:ext>
                  </a:extLst>
                </a:gridCol>
                <a:gridCol w="2946401">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64008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Millennium</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Eternal State</a:t>
                      </a:r>
                    </a:p>
                  </a:txBody>
                  <a:tcPr anchor="ctr" horzOverflow="overflow"/>
                </a:tc>
                <a:extLst>
                  <a:ext uri="{0D108BD9-81ED-4DB2-BD59-A6C34878D82A}">
                    <a16:rowId xmlns:a16="http://schemas.microsoft.com/office/drawing/2014/main" val="3299604231"/>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Passage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20:1-10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tc>
                <a:extLst>
                  <a:ext uri="{0D108BD9-81ED-4DB2-BD59-A6C34878D82A}">
                    <a16:rowId xmlns:a16="http://schemas.microsoft.com/office/drawing/2014/main" val="1045901084"/>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Time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20:4</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tc>
                <a:extLst>
                  <a:ext uri="{0D108BD9-81ED-4DB2-BD59-A6C34878D82A}">
                    <a16:rowId xmlns:a16="http://schemas.microsoft.com/office/drawing/2014/main" val="10000"/>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Luminaries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30:26</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tc>
                <a:extLst>
                  <a:ext uri="{0D108BD9-81ED-4DB2-BD59-A6C34878D82A}">
                    <a16:rowId xmlns:a16="http://schemas.microsoft.com/office/drawing/2014/main" val="10001"/>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Temple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err="1">
                          <a:ln>
                            <a:noFill/>
                          </a:ln>
                          <a:solidFill>
                            <a:srgbClr val="C00000"/>
                          </a:solidFill>
                          <a:effectLst/>
                          <a:latin typeface="Calibri" panose="020F0502020204030204" pitchFamily="34" charset="0"/>
                          <a:ea typeface="+mn-ea"/>
                          <a:cs typeface="Calibri" panose="020F0502020204030204" pitchFamily="34" charset="0"/>
                        </a:rPr>
                        <a:t>Ezek</a:t>
                      </a: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 40–48</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tc>
                <a:extLst>
                  <a:ext uri="{0D108BD9-81ED-4DB2-BD59-A6C34878D82A}">
                    <a16:rowId xmlns:a16="http://schemas.microsoft.com/office/drawing/2014/main" val="10002"/>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Death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65:20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tc>
                <a:extLst>
                  <a:ext uri="{0D108BD9-81ED-4DB2-BD59-A6C34878D82A}">
                    <a16:rowId xmlns:a16="http://schemas.microsoft.com/office/drawing/2014/main" val="10003"/>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Satanic activity</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20:7</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tc>
                <a:extLst>
                  <a:ext uri="{0D108BD9-81ED-4DB2-BD59-A6C34878D82A}">
                    <a16:rowId xmlns:a16="http://schemas.microsoft.com/office/drawing/2014/main" val="10004"/>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Rebellion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20:8-9</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88572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3:16-17</a:t>
            </a:r>
          </a:p>
          <a:p>
            <a:pPr algn="just">
              <a:spcAft>
                <a:spcPts val="120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Scripture</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inspired by God and profitable for teaching, for reproof, for correction, for training in righteousness;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man of God may be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adequate, equipped for every good work</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B32EAF3-0CD6-4D66-BEEA-04DFB02EC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75" y="3000375"/>
            <a:ext cx="2450451" cy="1828800"/>
          </a:xfrm>
          <a:prstGeom prst="rect">
            <a:avLst/>
          </a:prstGeom>
          <a:ln>
            <a:solidFill>
              <a:schemeClr val="tx1"/>
            </a:solidFill>
          </a:ln>
        </p:spPr>
      </p:pic>
    </p:spTree>
    <p:extLst>
      <p:ext uri="{BB962C8B-B14F-4D97-AF65-F5344CB8AC3E}">
        <p14:creationId xmlns:p14="http://schemas.microsoft.com/office/powerpoint/2010/main" val="3478934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Confirmatory (</a:t>
            </a:r>
            <a:r>
              <a:rPr lang="en-US" altLang="en-US" sz="3000" dirty="0" err="1">
                <a:effectLst>
                  <a:outerShdw blurRad="38100" dist="38100" dir="2700000" algn="tl">
                    <a:srgbClr val="000000">
                      <a:alpha val="43137"/>
                    </a:srgbClr>
                  </a:outerShdw>
                </a:effectLst>
                <a:ea typeface="+mn-ea"/>
                <a:cs typeface="+mn-cs"/>
              </a:rPr>
              <a:t>Heb</a:t>
            </a:r>
            <a:r>
              <a:rPr lang="en-US" altLang="en-US" sz="3000" dirty="0">
                <a:effectLst>
                  <a:outerShdw blurRad="38100" dist="38100" dir="2700000" algn="tl">
                    <a:srgbClr val="000000">
                      <a:alpha val="43137"/>
                    </a:srgbClr>
                  </a:outerShdw>
                </a:effectLst>
                <a:ea typeface="+mn-ea"/>
                <a:cs typeface="+mn-cs"/>
              </a:rPr>
              <a:t> 2:3-4)</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89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967742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68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a:t>
            </a:r>
          </a:p>
        </p:txBody>
      </p:sp>
    </p:spTree>
    <p:extLst>
      <p:ext uri="{BB962C8B-B14F-4D97-AF65-F5344CB8AC3E}">
        <p14:creationId xmlns:p14="http://schemas.microsoft.com/office/powerpoint/2010/main" val="368432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effectLst>
                  <a:outerShdw blurRad="38100" dist="38100" dir="2700000" algn="tl">
                    <a:srgbClr val="000000">
                      <a:alpha val="43137"/>
                    </a:srgbClr>
                  </a:outerShdw>
                </a:effectLst>
              </a:rPr>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dirty="0">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1073990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5775</TotalTime>
  <Words>1662</Words>
  <Application>Microsoft Office PowerPoint</Application>
  <PresentationFormat>On-screen Show (4:3)</PresentationFormat>
  <Paragraphs>366</Paragraphs>
  <Slides>62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Calibri</vt:lpstr>
      <vt:lpstr>Times New Roman</vt:lpstr>
      <vt:lpstr>Wingdings</vt:lpstr>
      <vt:lpstr>Azure</vt:lpstr>
      <vt:lpstr>PowerPoint Presentation</vt:lpstr>
      <vt:lpstr>Areas of Systematic Theology</vt:lpstr>
      <vt:lpstr>Ecclesiology Overview</vt:lpstr>
      <vt:lpstr>VII. Purposes of the Local Church</vt:lpstr>
      <vt:lpstr>VII. Purposes of the Local Church</vt:lpstr>
      <vt:lpstr>PowerPoint Presentation</vt:lpstr>
      <vt:lpstr>PowerPoint Presentation</vt:lpstr>
      <vt:lpstr>Spiritual Gifts</vt:lpstr>
      <vt:lpstr>Areas of Systematic Theology</vt:lpstr>
      <vt:lpstr>Four Questions</vt:lpstr>
      <vt:lpstr>Four Questions</vt:lpstr>
      <vt:lpstr>Four Questions</vt:lpstr>
      <vt:lpstr>The Case for Selective Cessationism</vt:lpstr>
      <vt:lpstr>The Case for Selective Cessationism</vt:lpstr>
      <vt:lpstr>12/12/4/4</vt:lpstr>
      <vt:lpstr>The 6 Disputed Gifts</vt:lpstr>
      <vt:lpstr>Two Camps</vt:lpstr>
      <vt:lpstr>PowerPoint Presentation</vt:lpstr>
      <vt:lpstr>PowerPoint Presentation</vt:lpstr>
      <vt:lpstr>The Case for Selective Cessationism</vt:lpstr>
      <vt:lpstr>The Case for Selective Cessationism</vt:lpstr>
      <vt:lpstr>The 6 Disputed Gifts</vt:lpstr>
      <vt:lpstr>PowerPoint Presentation</vt:lpstr>
      <vt:lpstr>The Case for Selective Cessationism</vt:lpstr>
      <vt:lpstr>The 6 Disputed Gifts</vt:lpstr>
      <vt:lpstr>PowerPoint Presentation</vt:lpstr>
      <vt:lpstr>The 6 Disputed Gifts</vt:lpstr>
      <vt:lpstr>PowerPoint Presentation</vt:lpstr>
      <vt:lpstr>PowerPoint Presentation</vt:lpstr>
      <vt:lpstr>PowerPoint Presentation</vt:lpstr>
      <vt:lpstr>The 6 Disputed Gifts</vt:lpstr>
      <vt:lpstr>PowerPoint Presentation</vt:lpstr>
      <vt:lpstr>PowerPoint Presentation</vt:lpstr>
      <vt:lpstr>PowerPoint Presentation</vt:lpstr>
      <vt:lpstr>PowerPoint Presentation</vt:lpstr>
      <vt:lpstr>PowerPoint Presentation</vt:lpstr>
      <vt:lpstr>The 6 Disputed Gifts</vt:lpstr>
      <vt:lpstr>Acts 3:1-10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Automatic Healing Today?</vt:lpstr>
      <vt:lpstr>Automatic Healing Today?</vt:lpstr>
      <vt:lpstr>Theology of Suffering</vt:lpstr>
      <vt:lpstr>Automatic Healing Today?</vt:lpstr>
      <vt:lpstr>PowerPoint Presentation</vt:lpstr>
      <vt:lpstr>PowerPoint Presentation</vt:lpstr>
      <vt:lpstr>PowerPoint Presentation</vt:lpstr>
      <vt:lpstr>PowerPoint Presentation</vt:lpstr>
      <vt:lpstr>PowerPoint Presentation</vt:lpstr>
      <vt:lpstr>PowerPoint Presentation</vt:lpstr>
      <vt:lpstr>The Case for Selective Cessationism</vt:lpstr>
      <vt:lpstr>Conclusion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537</cp:revision>
  <cp:lastPrinted>2018-06-08T15:11:57Z</cp:lastPrinted>
  <dcterms:created xsi:type="dcterms:W3CDTF">2009-02-28T19:27:16Z</dcterms:created>
  <dcterms:modified xsi:type="dcterms:W3CDTF">2018-06-08T15:12:54Z</dcterms:modified>
</cp:coreProperties>
</file>