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78"/>
  </p:notesMasterIdLst>
  <p:handoutMasterIdLst>
    <p:handoutMasterId r:id="rId79"/>
  </p:handoutMasterIdLst>
  <p:sldIdLst>
    <p:sldId id="2067" r:id="rId2"/>
    <p:sldId id="963" r:id="rId3"/>
    <p:sldId id="3944" r:id="rId4"/>
    <p:sldId id="3945" r:id="rId5"/>
    <p:sldId id="3851" r:id="rId6"/>
    <p:sldId id="3914" r:id="rId7"/>
    <p:sldId id="3852" r:id="rId8"/>
    <p:sldId id="3853" r:id="rId9"/>
    <p:sldId id="3849" r:id="rId10"/>
    <p:sldId id="3850" r:id="rId11"/>
    <p:sldId id="3881" r:id="rId12"/>
    <p:sldId id="505" r:id="rId13"/>
    <p:sldId id="3913" r:id="rId14"/>
    <p:sldId id="1422" r:id="rId15"/>
    <p:sldId id="1316" r:id="rId16"/>
    <p:sldId id="1318" r:id="rId17"/>
    <p:sldId id="1319" r:id="rId18"/>
    <p:sldId id="3916" r:id="rId19"/>
    <p:sldId id="3917" r:id="rId20"/>
    <p:sldId id="3918" r:id="rId21"/>
    <p:sldId id="3946" r:id="rId22"/>
    <p:sldId id="3919" r:id="rId23"/>
    <p:sldId id="3921" r:id="rId24"/>
    <p:sldId id="3922" r:id="rId25"/>
    <p:sldId id="3920" r:id="rId26"/>
    <p:sldId id="3923" r:id="rId27"/>
    <p:sldId id="1313" r:id="rId28"/>
    <p:sldId id="1390" r:id="rId29"/>
    <p:sldId id="1391" r:id="rId30"/>
    <p:sldId id="1394" r:id="rId31"/>
    <p:sldId id="1397" r:id="rId32"/>
    <p:sldId id="1413" r:id="rId33"/>
    <p:sldId id="3924" r:id="rId34"/>
    <p:sldId id="3925" r:id="rId35"/>
    <p:sldId id="3947" r:id="rId36"/>
    <p:sldId id="3866" r:id="rId37"/>
    <p:sldId id="3948" r:id="rId38"/>
    <p:sldId id="3858" r:id="rId39"/>
    <p:sldId id="3058" r:id="rId40"/>
    <p:sldId id="3949" r:id="rId41"/>
    <p:sldId id="3950" r:id="rId42"/>
    <p:sldId id="3889" r:id="rId43"/>
    <p:sldId id="3927" r:id="rId44"/>
    <p:sldId id="3928" r:id="rId45"/>
    <p:sldId id="3929" r:id="rId46"/>
    <p:sldId id="3951" r:id="rId47"/>
    <p:sldId id="3893" r:id="rId48"/>
    <p:sldId id="3930" r:id="rId49"/>
    <p:sldId id="3898" r:id="rId50"/>
    <p:sldId id="3931" r:id="rId51"/>
    <p:sldId id="3932" r:id="rId52"/>
    <p:sldId id="3933" r:id="rId53"/>
    <p:sldId id="2307" r:id="rId54"/>
    <p:sldId id="3934" r:id="rId55"/>
    <p:sldId id="3935" r:id="rId56"/>
    <p:sldId id="3903" r:id="rId57"/>
    <p:sldId id="3936" r:id="rId58"/>
    <p:sldId id="2069" r:id="rId59"/>
    <p:sldId id="687" r:id="rId60"/>
    <p:sldId id="3937" r:id="rId61"/>
    <p:sldId id="3926" r:id="rId62"/>
    <p:sldId id="3738" r:id="rId63"/>
    <p:sldId id="3938" r:id="rId64"/>
    <p:sldId id="3906" r:id="rId65"/>
    <p:sldId id="3939" r:id="rId66"/>
    <p:sldId id="259" r:id="rId67"/>
    <p:sldId id="3940" r:id="rId68"/>
    <p:sldId id="3941" r:id="rId69"/>
    <p:sldId id="3915" r:id="rId70"/>
    <p:sldId id="3942" r:id="rId71"/>
    <p:sldId id="3910" r:id="rId72"/>
    <p:sldId id="3911" r:id="rId73"/>
    <p:sldId id="3943" r:id="rId74"/>
    <p:sldId id="2248" r:id="rId75"/>
    <p:sldId id="3952" r:id="rId76"/>
    <p:sldId id="3488" r:id="rId7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CC"/>
    <a:srgbClr val="FFFFCC"/>
    <a:srgbClr val="33CC33"/>
    <a:srgbClr val="FF00FF"/>
    <a:srgbClr val="CCCCFF"/>
    <a:srgbClr val="0000FF"/>
    <a:srgbClr val="0099FF"/>
    <a:srgbClr val="FFFF99"/>
    <a:srgbClr val="FFFF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2" autoAdjust="0"/>
    <p:restoredTop sz="91654" autoAdjust="0"/>
  </p:normalViewPr>
  <p:slideViewPr>
    <p:cSldViewPr>
      <p:cViewPr varScale="1">
        <p:scale>
          <a:sx n="105" d="100"/>
          <a:sy n="105" d="100"/>
        </p:scale>
        <p:origin x="170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9/11/2016</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dirty="0"/>
              <a:t>9/11/2016</a:t>
            </a:r>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D2A78F-A95A-4355-A160-3D855756867F}" type="slidenum">
              <a:rPr lang="en-US" altLang="en-US" sz="1300" smtClean="0">
                <a:latin typeface="Calibri" panose="020F0502020204030204" pitchFamily="34" charset="0"/>
              </a:rPr>
              <a:pPr/>
              <a:t>16</a:t>
            </a:fld>
            <a:endParaRPr lang="en-US" altLang="en-US" sz="1300" dirty="0">
              <a:latin typeface="Calibri" panose="020F0502020204030204" pitchFamily="34" charset="0"/>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4340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rPr>
              <a:pPr/>
              <a:t>17</a:t>
            </a:fld>
            <a:endParaRPr lang="en-US" altLang="en-US" sz="1300" dirty="0">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0235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A5E401B-96E2-47AC-B5A4-9DECA2CD9F8A}" type="slidenum">
              <a:rPr lang="en-US" altLang="en-US" sz="1300" smtClean="0">
                <a:latin typeface="Calibri" panose="020F0502020204030204" pitchFamily="34" charset="0"/>
              </a:rPr>
              <a:pPr/>
              <a:t>27</a:t>
            </a:fld>
            <a:endParaRPr lang="en-US" altLang="en-US" sz="1300" dirty="0">
              <a:latin typeface="Calibri" panose="020F0502020204030204" pitchFamily="34"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1389348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9475">
              <a:defRPr sz="2400">
                <a:solidFill>
                  <a:schemeClr val="tx1"/>
                </a:solidFill>
                <a:latin typeface="Times New Roman" panose="02020603050405020304" pitchFamily="18" charset="0"/>
                <a:cs typeface="Arial" panose="020B0604020202020204" pitchFamily="34" charset="0"/>
              </a:defRPr>
            </a:lvl1pPr>
            <a:lvl2pPr marL="742950" indent="-285750" defTabSz="879475">
              <a:defRPr sz="2400">
                <a:solidFill>
                  <a:schemeClr val="tx1"/>
                </a:solidFill>
                <a:latin typeface="Times New Roman" panose="02020603050405020304" pitchFamily="18" charset="0"/>
                <a:cs typeface="Arial" panose="020B0604020202020204" pitchFamily="34" charset="0"/>
              </a:defRPr>
            </a:lvl2pPr>
            <a:lvl3pPr marL="1143000" indent="-228600" defTabSz="879475">
              <a:defRPr sz="2400">
                <a:solidFill>
                  <a:schemeClr val="tx1"/>
                </a:solidFill>
                <a:latin typeface="Times New Roman" panose="02020603050405020304" pitchFamily="18" charset="0"/>
                <a:cs typeface="Arial" panose="020B0604020202020204" pitchFamily="34" charset="0"/>
              </a:defRPr>
            </a:lvl3pPr>
            <a:lvl4pPr marL="1600200" indent="-228600" defTabSz="879475">
              <a:defRPr sz="2400">
                <a:solidFill>
                  <a:schemeClr val="tx1"/>
                </a:solidFill>
                <a:latin typeface="Times New Roman" panose="02020603050405020304" pitchFamily="18" charset="0"/>
                <a:cs typeface="Arial" panose="020B0604020202020204" pitchFamily="34" charset="0"/>
              </a:defRPr>
            </a:lvl4pPr>
            <a:lvl5pPr marL="2057400" indent="-228600" defTabSz="879475">
              <a:defRPr sz="2400">
                <a:solidFill>
                  <a:schemeClr val="tx1"/>
                </a:solidFill>
                <a:latin typeface="Times New Roman" panose="02020603050405020304" pitchFamily="18" charset="0"/>
                <a:cs typeface="Arial" panose="020B0604020202020204" pitchFamily="34" charset="0"/>
              </a:defRPr>
            </a:lvl5pPr>
            <a:lvl6pPr marL="25146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defTabSz="879475"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CB3D03D-5126-4716-9B93-2D6AB790C5A7}" type="slidenum">
              <a:rPr lang="en-US" altLang="en-US" sz="1300" smtClean="0">
                <a:latin typeface="Calibri" panose="020F0502020204030204" pitchFamily="34" charset="0"/>
              </a:rPr>
              <a:pPr/>
              <a:t>34</a:t>
            </a:fld>
            <a:endParaRPr lang="en-US" altLang="en-US" sz="1300" dirty="0">
              <a:latin typeface="Calibri" panose="020F0502020204030204" pitchFamily="34" charset="0"/>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416996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6/2/2018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66332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p:cNvPr>
          <p:cNvSpPr>
            <a:spLocks noGrp="1" noChangeArrowheads="1"/>
          </p:cNvSpPr>
          <p:nvPr>
            <p:ph type="sldNum" sz="quarter" idx="12"/>
          </p:nvPr>
        </p:nvSpPr>
        <p:spPr/>
        <p:txBody>
          <a:bodyPr/>
          <a:lstStyle>
            <a:lvl1pPr>
              <a:defRPr/>
            </a:lvl1pPr>
          </a:lstStyle>
          <a:p>
            <a:pPr>
              <a:defRPr/>
            </a:pPr>
            <a:fld id="{249EB065-0C78-4F1E-A561-73C4A7263910}" type="slidenum">
              <a:rPr lang="en-US" altLang="en-US"/>
              <a:pPr>
                <a:defRPr/>
              </a:pPr>
              <a:t>‹#›</a:t>
            </a:fld>
            <a:endParaRPr lang="en-US" altLang="en-US"/>
          </a:p>
        </p:txBody>
      </p:sp>
    </p:spTree>
    <p:extLst>
      <p:ext uri="{BB962C8B-B14F-4D97-AF65-F5344CB8AC3E}">
        <p14:creationId xmlns:p14="http://schemas.microsoft.com/office/powerpoint/2010/main" val="3532516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a:extLst/>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8" r:id="rId13"/>
    <p:sldLayoutId id="2147483919" r:id="rId14"/>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838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r>
              <a:rPr lang="en-US" altLang="en-US" kern="0" dirty="0">
                <a:solidFill>
                  <a:schemeClr val="tx1"/>
                </a:solidFill>
                <a:effectLst>
                  <a:outerShdw blurRad="38100" dist="38100" dir="2700000" algn="tl">
                    <a:srgbClr val="000000">
                      <a:alpha val="43137"/>
                    </a:srgbClr>
                  </a:outerShdw>
                </a:effectLst>
              </a:rPr>
              <a:t>Dr. Andy Woods</a:t>
            </a:r>
          </a:p>
          <a:p>
            <a:pPr eaLnBrk="1" hangingPunct="1"/>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1568466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238992339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ndParaRPr>
          </a:p>
          <a:p>
            <a:pPr marL="0" indent="0" eaLnBrk="1" hangingPunct="1">
              <a:buFont typeface="Arial" charset="0"/>
              <a:buNone/>
              <a:defRPr/>
            </a:pP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29791003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soon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take place; and He sent and communicated it by His angel to His bond-servant John.”</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59420490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F1E1A6-AAC4-4D81-997E-8551932A6197}"/>
              </a:ext>
            </a:extLst>
          </p:cNvPr>
          <p:cNvGraphicFramePr>
            <a:graphicFrameLocks noGrp="1"/>
          </p:cNvGraphicFramePr>
          <p:nvPr>
            <p:extLst>
              <p:ext uri="{D42A27DB-BD31-4B8C-83A1-F6EECF244321}">
                <p14:modId xmlns:p14="http://schemas.microsoft.com/office/powerpoint/2010/main" val="3170723805"/>
              </p:ext>
            </p:extLst>
          </p:nvPr>
        </p:nvGraphicFramePr>
        <p:xfrm>
          <a:off x="257175" y="60969"/>
          <a:ext cx="8629650" cy="6736062"/>
        </p:xfrm>
        <a:graphic>
          <a:graphicData uri="http://schemas.openxmlformats.org/drawingml/2006/table">
            <a:tbl>
              <a:tblPr firstRow="1" bandRow="1">
                <a:tableStyleId>{073A0DAA-6AF3-43AB-8588-CEC1D06C72B9}</a:tableStyleId>
              </a:tblPr>
              <a:tblGrid>
                <a:gridCol w="1543050">
                  <a:extLst>
                    <a:ext uri="{9D8B030D-6E8A-4147-A177-3AD203B41FA5}">
                      <a16:colId xmlns:a16="http://schemas.microsoft.com/office/drawing/2014/main" val="693548043"/>
                    </a:ext>
                  </a:extLst>
                </a:gridCol>
                <a:gridCol w="7086600">
                  <a:extLst>
                    <a:ext uri="{9D8B030D-6E8A-4147-A177-3AD203B41FA5}">
                      <a16:colId xmlns:a16="http://schemas.microsoft.com/office/drawing/2014/main" val="676529059"/>
                    </a:ext>
                  </a:extLst>
                </a:gridCol>
              </a:tblGrid>
              <a:tr h="673768">
                <a:tc gridSpan="2">
                  <a:txBody>
                    <a:bodyPr/>
                    <a:lstStyle/>
                    <a:p>
                      <a:pPr marL="0" indent="0" algn="ctr" rtl="0" eaLnBrk="0" fontAlgn="base" hangingPunct="0">
                        <a:lnSpc>
                          <a:spcPct val="100000"/>
                        </a:lnSpc>
                        <a:spcBef>
                          <a:spcPct val="0"/>
                        </a:spcBef>
                        <a:spcAft>
                          <a:spcPct val="0"/>
                        </a:spcAft>
                        <a:buFontTx/>
                        <a:buNone/>
                      </a:pPr>
                      <a:r>
                        <a:rPr lang="en-US" sz="3600" noProof="0" dirty="0">
                          <a:solidFill>
                            <a:schemeClr val="tx2"/>
                          </a:solidFill>
                          <a:latin typeface="Calibri" panose="020F0502020204030204" pitchFamily="34" charset="0"/>
                          <a:cs typeface="Calibri" panose="020F0502020204030204" pitchFamily="34" charset="0"/>
                        </a:rPr>
                        <a:t>“TIME-TEXTS” IN REVELATION</a:t>
                      </a:r>
                    </a:p>
                    <a:p>
                      <a:pPr marL="0" indent="0" algn="ctr" rtl="0" eaLnBrk="0" fontAlgn="base" hangingPunct="0">
                        <a:lnSpc>
                          <a:spcPct val="100000"/>
                        </a:lnSpc>
                        <a:spcBef>
                          <a:spcPct val="0"/>
                        </a:spcBef>
                        <a:spcAft>
                          <a:spcPct val="0"/>
                        </a:spcAft>
                        <a:buFontTx/>
                        <a:buNone/>
                      </a:pPr>
                      <a:r>
                        <a:rPr lang="en-US" sz="2000" noProof="0" dirty="0">
                          <a:solidFill>
                            <a:schemeClr val="tx1"/>
                          </a:solidFill>
                          <a:latin typeface="Calibri" panose="020F0502020204030204" pitchFamily="34" charset="0"/>
                          <a:cs typeface="Calibri" panose="020F0502020204030204" pitchFamily="34" charset="0"/>
                        </a:rPr>
                        <a:t>R.C. Sproul, The Last Days According to Jesus, p.139</a:t>
                      </a:r>
                      <a:endParaRPr lang="en-US" altLang="en-US" sz="2000" noProof="0" dirty="0">
                        <a:solidFill>
                          <a:schemeClr val="tx1"/>
                        </a:solidFill>
                        <a:latin typeface="Calibri" panose="020F0502020204030204" pitchFamily="34" charset="0"/>
                        <a:cs typeface="Calibri" panose="020F0502020204030204" pitchFamily="34" charset="0"/>
                      </a:endParaRPr>
                    </a:p>
                  </a:txBody>
                  <a:tcPr anchor="ctr"/>
                </a:tc>
                <a:tc hMerge="1">
                  <a:txBody>
                    <a:bodyPr/>
                    <a:lstStyle/>
                    <a:p>
                      <a:pPr marL="0" indent="0" algn="ctr" rtl="0" eaLnBrk="0" fontAlgn="base" hangingPunct="0">
                        <a:lnSpc>
                          <a:spcPct val="100000"/>
                        </a:lnSpc>
                        <a:spcBef>
                          <a:spcPct val="0"/>
                        </a:spcBef>
                        <a:spcAft>
                          <a:spcPct val="0"/>
                        </a:spcAft>
                        <a:buFontTx/>
                        <a:buNone/>
                      </a:pPr>
                      <a:endParaRPr lang="en-US" altLang="en-US" sz="2000" noProof="0"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2272506135"/>
                  </a:ext>
                </a:extLst>
              </a:tr>
              <a:tr h="0">
                <a:tc gridSpan="2">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sz="2200" b="1" i="0" u="sng"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SHORTLY, QUICKLY </a:t>
                      </a:r>
                      <a:r>
                        <a:rPr kumimoji="0" lang="en-US" sz="22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Tacos”</a:t>
                      </a: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kumimoji="0" lang="en-US" sz="2200" b="1" i="1"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375767282"/>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…Things which must shortly take place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671669581"/>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2:16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Repent, or else I will come to you quickly.</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1145695758"/>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3:11</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Behold, I come quickly!</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291402366"/>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22:6</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…Which must shortly take place.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868546251"/>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22:7</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Behold, I come quickly!</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31905764"/>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22:12</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Behold, I am coming quickly!</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3420923367"/>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22:20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Surely, I am coming quickly!</a:t>
                      </a:r>
                    </a:p>
                  </a:txBody>
                  <a:tcPr marT="45719" marB="45719" horzOverflow="overflow"/>
                </a:tc>
                <a:extLst>
                  <a:ext uri="{0D108BD9-81ED-4DB2-BD59-A6C34878D82A}">
                    <a16:rowId xmlns:a16="http://schemas.microsoft.com/office/drawing/2014/main" val="107307765"/>
                  </a:ext>
                </a:extLst>
              </a:tr>
              <a:tr h="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NEAR, AT HAND</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Engys</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a:t>
                      </a: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1"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163126828"/>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1:3</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The time is near.</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9" marB="45719" horzOverflow="overflow"/>
                </a:tc>
                <a:extLst>
                  <a:ext uri="{0D108BD9-81ED-4DB2-BD59-A6C34878D82A}">
                    <a16:rowId xmlns:a16="http://schemas.microsoft.com/office/drawing/2014/main" val="3431781898"/>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22:10</a:t>
                      </a:r>
                    </a:p>
                  </a:txBody>
                  <a:tcPr marT="45719" marB="45719"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time is at hand.</a:t>
                      </a:r>
                    </a:p>
                  </a:txBody>
                  <a:tcPr marT="45719" marB="45719" horzOverflow="overflow"/>
                </a:tc>
                <a:extLst>
                  <a:ext uri="{0D108BD9-81ED-4DB2-BD59-A6C34878D82A}">
                    <a16:rowId xmlns:a16="http://schemas.microsoft.com/office/drawing/2014/main" val="848364506"/>
                  </a:ext>
                </a:extLst>
              </a:tr>
              <a:tr h="0">
                <a:tc gridSpan="2">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r>
                        <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rPr>
                        <a:t>ABOUT TO, ON THE POINT OF</a:t>
                      </a:r>
                      <a:r>
                        <a:rPr kumimoji="0" lang="en-US" sz="22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r>
                        <a:rPr kumimoji="0" lang="en-US" sz="2200" b="1" i="1" u="none" strike="noStrike" cap="none" normalizeH="0" baseline="0" dirty="0" err="1">
                          <a:ln>
                            <a:noFill/>
                          </a:ln>
                          <a:solidFill>
                            <a:srgbClr val="C00000"/>
                          </a:solidFill>
                          <a:effectLst/>
                          <a:latin typeface="Calibri" panose="020F0502020204030204" pitchFamily="34" charset="0"/>
                          <a:cs typeface="Calibri" panose="020F0502020204030204" pitchFamily="34" charset="0"/>
                        </a:rPr>
                        <a:t>Mellō</a:t>
                      </a:r>
                      <a:r>
                        <a:rPr kumimoji="0" lang="en-US" sz="2200" b="1" i="1" u="none" strike="noStrike" cap="none" normalizeH="0" baseline="0" dirty="0">
                          <a:ln>
                            <a:noFill/>
                          </a:ln>
                          <a:solidFill>
                            <a:srgbClr val="C00000"/>
                          </a:solidFill>
                          <a:effectLst/>
                          <a:latin typeface="Calibri" panose="020F0502020204030204" pitchFamily="34" charset="0"/>
                          <a:cs typeface="Calibri" panose="020F0502020204030204" pitchFamily="34" charset="0"/>
                        </a:rPr>
                        <a:t>”</a:t>
                      </a: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tc hMerge="1">
                  <a:txBody>
                    <a:bodyPr/>
                    <a:lstStyle/>
                    <a:p>
                      <a:pPr marL="0" marR="0" lvl="0" indent="0" algn="ctr" defTabSz="914400" rtl="0" eaLnBrk="1" fontAlgn="auto" latinLnBrk="0" hangingPunct="1">
                        <a:lnSpc>
                          <a:spcPct val="100000"/>
                        </a:lnSpc>
                        <a:spcBef>
                          <a:spcPts val="2400"/>
                        </a:spcBef>
                        <a:spcAft>
                          <a:spcPts val="2400"/>
                        </a:spcAft>
                        <a:buClr>
                          <a:srgbClr val="0000FF"/>
                        </a:buClr>
                        <a:buSzPct val="100000"/>
                        <a:buFont typeface="+mj-lt"/>
                        <a:buNone/>
                        <a:tabLst/>
                        <a:defRPr/>
                      </a:pPr>
                      <a:endParaRPr kumimoji="0" lang="en-US" sz="2200" b="1" i="0" u="sng"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847053232"/>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1:19</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a:ln>
                            <a:noFill/>
                          </a:ln>
                          <a:solidFill>
                            <a:schemeClr val="bg2"/>
                          </a:solidFill>
                          <a:effectLst/>
                          <a:latin typeface="Calibri" panose="020F0502020204030204" pitchFamily="34" charset="0"/>
                          <a:cs typeface="Calibri" panose="020F0502020204030204" pitchFamily="34" charset="0"/>
                        </a:rPr>
                        <a:t>Write…the things that are about to take place.</a:t>
                      </a:r>
                      <a:endPar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0" marR="0" marT="0" marB="0" horzOverflow="overflow"/>
                </a:tc>
                <a:extLst>
                  <a:ext uri="{0D108BD9-81ED-4DB2-BD59-A6C34878D82A}">
                    <a16:rowId xmlns:a16="http://schemas.microsoft.com/office/drawing/2014/main" val="2210550183"/>
                  </a:ext>
                </a:extLst>
              </a:tr>
              <a:tr h="0">
                <a:tc>
                  <a:txBody>
                    <a:bodyPr/>
                    <a:lstStyle/>
                    <a:p>
                      <a:pPr marL="111125"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3:10</a:t>
                      </a:r>
                    </a:p>
                  </a:txBody>
                  <a:tcPr marL="0" marR="0" marT="0" marB="0" horzOverflow="overflow"/>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2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…the hour of trial…is about to come upon the whole world.</a:t>
                      </a:r>
                    </a:p>
                  </a:txBody>
                  <a:tcPr marL="0" marR="0" marT="0" marB="0" horzOverflow="overflow"/>
                </a:tc>
                <a:extLst>
                  <a:ext uri="{0D108BD9-81ED-4DB2-BD59-A6C34878D82A}">
                    <a16:rowId xmlns:a16="http://schemas.microsoft.com/office/drawing/2014/main" val="1530404097"/>
                  </a:ext>
                </a:extLst>
              </a:tr>
            </a:tbl>
          </a:graphicData>
        </a:graphic>
      </p:graphicFrame>
    </p:spTree>
    <p:extLst>
      <p:ext uri="{BB962C8B-B14F-4D97-AF65-F5344CB8AC3E}">
        <p14:creationId xmlns:p14="http://schemas.microsoft.com/office/powerpoint/2010/main" val="2687677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3009900" y="228600"/>
            <a:ext cx="3124200" cy="762000"/>
          </a:xfrm>
        </p:spPr>
        <p:txBody>
          <a:bodyPr/>
          <a:lstStyle/>
          <a:p>
            <a:r>
              <a:rPr lang="en-US" altLang="en-US" sz="4000" dirty="0">
                <a:effectLst>
                  <a:outerShdw blurRad="38100" dist="38100" dir="2700000" algn="tl">
                    <a:srgbClr val="000000">
                      <a:alpha val="43137"/>
                    </a:srgbClr>
                  </a:outerShdw>
                </a:effectLst>
              </a:rPr>
              <a:t>“Time Texts”</a:t>
            </a:r>
          </a:p>
        </p:txBody>
      </p:sp>
      <p:sp>
        <p:nvSpPr>
          <p:cNvPr id="3" name="Content Placeholder 2">
            <a:extLst>
              <a:ext uri="{FF2B5EF4-FFF2-40B4-BE49-F238E27FC236}">
                <a16:creationId xmlns:a16="http://schemas.microsoft.com/office/drawing/2014/main" id="{529291C6-57FB-492F-904D-4DF36118B283}"/>
              </a:ext>
            </a:extLst>
          </p:cNvPr>
          <p:cNvSpPr>
            <a:spLocks noGrp="1"/>
          </p:cNvSpPr>
          <p:nvPr>
            <p:ph idx="1"/>
          </p:nvPr>
        </p:nvSpPr>
        <p:spPr>
          <a:xfrm>
            <a:off x="457200" y="1143000"/>
            <a:ext cx="7772400" cy="4918075"/>
          </a:xfrm>
        </p:spPr>
        <p:txBody>
          <a:bodyPr/>
          <a:lstStyle/>
          <a:p>
            <a:pPr marL="461963" indent="-461963">
              <a:spcBef>
                <a:spcPts val="0"/>
              </a:spcBef>
              <a:spcAft>
                <a:spcPts val="3600"/>
              </a:spcAft>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Preterist</a:t>
            </a:r>
            <a:r>
              <a:rPr lang="en-US" dirty="0"/>
              <a:t> = chronological</a:t>
            </a:r>
          </a:p>
          <a:p>
            <a:pPr marL="461963" indent="-461963">
              <a:spcBef>
                <a:spcPts val="0"/>
              </a:spcBef>
              <a:spcAft>
                <a:spcPts val="3600"/>
              </a:spcAft>
              <a:defRPr/>
            </a:pPr>
            <a:r>
              <a:rPr lang="en-US" b="1" u="sng" kern="1200" dirty="0">
                <a:solidFill>
                  <a:srgbClr val="FFFFCC"/>
                </a:solidFill>
                <a:effectLst>
                  <a:outerShdw blurRad="38100" dist="38100" dir="2700000" algn="tl">
                    <a:srgbClr val="000000">
                      <a:alpha val="43137"/>
                    </a:srgbClr>
                  </a:outerShdw>
                </a:effectLst>
                <a:cs typeface="Calibri" panose="020F0502020204030204" pitchFamily="34" charset="0"/>
              </a:rPr>
              <a:t>Futurist</a:t>
            </a:r>
            <a:r>
              <a:rPr lang="en-US" dirty="0">
                <a:solidFill>
                  <a:srgbClr val="FFFF99"/>
                </a:solidFill>
              </a:rPr>
              <a:t> </a:t>
            </a:r>
            <a:r>
              <a:rPr lang="en-US" dirty="0"/>
              <a:t>= adverbial, qualitative, imminent</a:t>
            </a:r>
          </a:p>
        </p:txBody>
      </p:sp>
      <p:pic>
        <p:nvPicPr>
          <p:cNvPr id="4" name="Picture 3" descr="05.JPG">
            <a:extLst>
              <a:ext uri="{FF2B5EF4-FFF2-40B4-BE49-F238E27FC236}">
                <a16:creationId xmlns:a16="http://schemas.microsoft.com/office/drawing/2014/main" id="{E997B192-B999-42EF-BA18-3C8675AFA2F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76381" y="3522785"/>
            <a:ext cx="4329219" cy="3106615"/>
          </a:xfrm>
          <a:prstGeom prst="rect">
            <a:avLst/>
          </a:prstGeom>
          <a:effectLst>
            <a:softEdge rad="63500"/>
          </a:effectLst>
        </p:spPr>
      </p:pic>
    </p:spTree>
    <p:extLst>
      <p:ext uri="{BB962C8B-B14F-4D97-AF65-F5344CB8AC3E}">
        <p14:creationId xmlns:p14="http://schemas.microsoft.com/office/powerpoint/2010/main" val="337465086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42900" y="228600"/>
            <a:ext cx="8458200" cy="533400"/>
          </a:xfrm>
        </p:spPr>
        <p:txBody>
          <a:bodyPr/>
          <a:lstStyle/>
          <a:p>
            <a:pPr algn="ctr" eaLnBrk="1" hangingPunct="1"/>
            <a:r>
              <a:rPr lang="en-US" altLang="en-US" sz="3600" dirty="0">
                <a:effectLst>
                  <a:outerShdw blurRad="38100" dist="38100" dir="2700000" algn="tl">
                    <a:srgbClr val="000000">
                      <a:alpha val="43137"/>
                    </a:srgbClr>
                  </a:outerShdw>
                </a:effectLst>
              </a:rPr>
              <a:t>Chronological vs. Adverbial Use of </a:t>
            </a:r>
            <a:r>
              <a:rPr lang="en-US" altLang="en-US" sz="36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rPr>
              <a:t>Tacos</a:t>
            </a:r>
            <a:endParaRPr lang="en-US" altLang="en-US" sz="3200" b="1" i="1" kern="1200" dirty="0">
              <a:solidFill>
                <a:srgbClr val="FFFFCC"/>
              </a:solidFill>
              <a:effectLst>
                <a:outerShdw blurRad="38100" dist="38100" dir="2700000" algn="tl">
                  <a:srgbClr val="000000">
                    <a:alpha val="43137"/>
                  </a:srgbClr>
                </a:outerShdw>
              </a:effectLst>
              <a:ea typeface="+mn-ea"/>
              <a:cs typeface="Calibri" panose="020F0502020204030204" pitchFamily="34" charset="0"/>
            </a:endParaRPr>
          </a:p>
        </p:txBody>
      </p:sp>
      <p:sp>
        <p:nvSpPr>
          <p:cNvPr id="16387" name="Rectangle 3">
            <a:extLst>
              <a:ext uri="{FF2B5EF4-FFF2-40B4-BE49-F238E27FC236}">
                <a16:creationId xmlns:a16="http://schemas.microsoft.com/office/drawing/2014/main" id="{DEE5B66A-1EC2-460D-B8AE-73F3730CBCF5}"/>
              </a:ext>
            </a:extLst>
          </p:cNvPr>
          <p:cNvSpPr>
            <a:spLocks noGrp="1" noChangeArrowheads="1"/>
          </p:cNvSpPr>
          <p:nvPr>
            <p:ph type="body" idx="1"/>
          </p:nvPr>
        </p:nvSpPr>
        <p:spPr>
          <a:xfrm>
            <a:off x="143830" y="1143001"/>
            <a:ext cx="8856341" cy="4343400"/>
          </a:xfrm>
        </p:spPr>
        <p:txBody>
          <a:bodyPr/>
          <a:lstStyle/>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“I hope to come to you </a:t>
            </a:r>
            <a:r>
              <a:rPr lang="en-US" sz="2800" i="1" dirty="0">
                <a:effectLst>
                  <a:outerShdw blurRad="38100" dist="38100" dir="2700000" algn="tl">
                    <a:srgbClr val="000000">
                      <a:alpha val="43137"/>
                    </a:srgbClr>
                  </a:outerShdw>
                </a:effectLst>
              </a:rPr>
              <a:t>soon</a:t>
            </a:r>
            <a:r>
              <a:rPr lang="en-US" sz="2800" dirty="0">
                <a:effectLst>
                  <a:outerShdw blurRad="38100" dist="38100" dir="2700000" algn="tl">
                    <a:srgbClr val="000000">
                      <a:alpha val="43137"/>
                    </a:srgbClr>
                  </a:outerShdw>
                </a:effectLst>
              </a:rPr>
              <a:t>” (1 Tim 3:14) vs. “Leave Jerusalem </a:t>
            </a:r>
            <a:r>
              <a:rPr lang="en-US" sz="2800" i="1" dirty="0">
                <a:effectLst>
                  <a:outerShdw blurRad="38100" dist="38100" dir="2700000" algn="tl">
                    <a:srgbClr val="000000">
                      <a:alpha val="43137"/>
                    </a:srgbClr>
                  </a:outerShdw>
                </a:effectLst>
              </a:rPr>
              <a:t>quickly</a:t>
            </a:r>
            <a:r>
              <a:rPr lang="en-US" sz="2800" dirty="0">
                <a:effectLst>
                  <a:outerShdw blurRad="38100" dist="38100" dir="2700000" algn="tl">
                    <a:srgbClr val="000000">
                      <a:alpha val="43137"/>
                    </a:srgbClr>
                  </a:outerShdw>
                </a:effectLst>
              </a:rPr>
              <a:t>” (Acts 22:18)</a:t>
            </a:r>
          </a:p>
          <a:p>
            <a:pPr marL="461963" indent="-461963" eaLnBrk="1" hangingPunct="1">
              <a:spcBef>
                <a:spcPts val="0"/>
              </a:spcBef>
              <a:spcAft>
                <a:spcPts val="1800"/>
              </a:spcAft>
              <a:defRPr/>
            </a:pPr>
            <a:r>
              <a:rPr lang="en-US" sz="2800" dirty="0">
                <a:effectLst>
                  <a:outerShdw blurRad="38100" dist="38100" dir="2700000" algn="tl">
                    <a:srgbClr val="000000">
                      <a:alpha val="43137"/>
                    </a:srgbClr>
                  </a:outerShdw>
                </a:effectLst>
              </a:rPr>
              <a:t>LXX</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13:22: “Her fateful time also will </a:t>
            </a:r>
            <a:r>
              <a:rPr lang="en-US" sz="2800" i="1" dirty="0">
                <a:effectLst>
                  <a:outerShdw blurRad="38100" dist="38100" dir="2700000" algn="tl">
                    <a:srgbClr val="000000">
                      <a:alpha val="43137"/>
                    </a:srgbClr>
                  </a:outerShdw>
                </a:effectLst>
              </a:rPr>
              <a:t>soon </a:t>
            </a:r>
            <a:r>
              <a:rPr lang="en-US" sz="2800" dirty="0">
                <a:effectLst>
                  <a:outerShdw blurRad="38100" dist="38100" dir="2700000" algn="tl">
                    <a:srgbClr val="000000">
                      <a:alpha val="43137"/>
                    </a:srgbClr>
                  </a:outerShdw>
                </a:effectLst>
              </a:rPr>
              <a:t>come”</a:t>
            </a:r>
          </a:p>
          <a:p>
            <a:pPr marL="914400" lvl="1" indent="-457200" eaLnBrk="1" hangingPunct="1">
              <a:spcBef>
                <a:spcPts val="0"/>
              </a:spcBef>
              <a:spcAft>
                <a:spcPts val="1800"/>
              </a:spcAft>
              <a:defRPr/>
            </a:pPr>
            <a:r>
              <a:rPr lang="en-US" sz="2800" dirty="0">
                <a:effectLst>
                  <a:outerShdw blurRad="38100" dist="38100" dir="2700000" algn="tl">
                    <a:srgbClr val="000000">
                      <a:alpha val="43137"/>
                    </a:srgbClr>
                  </a:outerShdw>
                </a:effectLst>
              </a:rPr>
              <a:t>Isaiah 51:5: “My righteous is </a:t>
            </a:r>
            <a:r>
              <a:rPr lang="en-US" sz="2800" i="1" dirty="0">
                <a:effectLst>
                  <a:outerShdw blurRad="38100" dist="38100" dir="2700000" algn="tl">
                    <a:srgbClr val="000000">
                      <a:alpha val="43137"/>
                    </a:srgbClr>
                  </a:outerShdw>
                </a:effectLst>
              </a:rPr>
              <a:t>near</a:t>
            </a:r>
            <a:r>
              <a:rPr lang="en-US" sz="2800" dirty="0">
                <a:effectLst>
                  <a:outerShdw blurRad="38100" dist="38100" dir="2700000" algn="tl">
                    <a:srgbClr val="000000">
                      <a:alpha val="43137"/>
                    </a:srgbClr>
                  </a:outerShdw>
                </a:effectLst>
              </a:rPr>
              <a:t>, My salvation has gone forth, And my arms will judge the peoples; The coastlands will wait upon me, And on My arms they will trust.”</a:t>
            </a:r>
          </a:p>
        </p:txBody>
      </p:sp>
      <p:pic>
        <p:nvPicPr>
          <p:cNvPr id="53252" name="Picture 4" descr="Upon His Return.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382142" y="5151120"/>
            <a:ext cx="1626599" cy="1554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5"/>
          <p:cNvSpPr txBox="1">
            <a:spLocks noChangeArrowheads="1"/>
          </p:cNvSpPr>
          <p:nvPr/>
        </p:nvSpPr>
        <p:spPr bwMode="auto">
          <a:xfrm>
            <a:off x="2209800" y="6324600"/>
            <a:ext cx="4724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0"/>
              </a:spcBef>
              <a:buClrTx/>
              <a:buSzTx/>
              <a:buFontTx/>
              <a:buNone/>
            </a:pPr>
            <a:r>
              <a:rPr lang="en-US" altLang="en-US" sz="1800" dirty="0">
                <a:effectLst>
                  <a:outerShdw blurRad="38100" dist="38100" dir="2700000" algn="tl">
                    <a:srgbClr val="000000">
                      <a:alpha val="43137"/>
                    </a:srgbClr>
                  </a:outerShdw>
                </a:effectLst>
                <a:latin typeface="Calibri" panose="020F0502020204030204" pitchFamily="34" charset="0"/>
              </a:rPr>
              <a:t>Thomas Ice, </a:t>
            </a:r>
            <a:r>
              <a:rPr lang="en-US" altLang="en-US" sz="1800" i="1" dirty="0">
                <a:effectLst>
                  <a:outerShdw blurRad="38100" dist="38100" dir="2700000" algn="tl">
                    <a:srgbClr val="000000">
                      <a:alpha val="43137"/>
                    </a:srgbClr>
                  </a:outerShdw>
                </a:effectLst>
                <a:latin typeface="Calibri" panose="020F0502020204030204" pitchFamily="34" charset="0"/>
              </a:rPr>
              <a:t>End Times Controversy,</a:t>
            </a:r>
            <a:r>
              <a:rPr lang="en-US" altLang="en-US" sz="1800" dirty="0">
                <a:effectLst>
                  <a:outerShdw blurRad="38100" dist="38100" dir="2700000" algn="tl">
                    <a:srgbClr val="000000">
                      <a:alpha val="43137"/>
                    </a:srgbClr>
                  </a:outerShdw>
                </a:effectLst>
                <a:latin typeface="Calibri" panose="020F0502020204030204" pitchFamily="34" charset="0"/>
              </a:rPr>
              <a:t> pp.102-108</a:t>
            </a:r>
          </a:p>
        </p:txBody>
      </p:sp>
    </p:spTree>
    <p:extLst>
      <p:ext uri="{BB962C8B-B14F-4D97-AF65-F5344CB8AC3E}">
        <p14:creationId xmlns:p14="http://schemas.microsoft.com/office/powerpoint/2010/main" val="179357021"/>
      </p:ext>
    </p:extLst>
  </p:cSld>
  <p:clrMapOvr>
    <a:masterClrMapping/>
  </p:clrMapOvr>
  <mc:AlternateContent xmlns:mc="http://schemas.openxmlformats.org/markup-compatibility/2006" xmlns:p14="http://schemas.microsoft.com/office/powerpoint/2010/main">
    <mc:Choice Requires="p14">
      <p:transition p14:dur="0" advTm="116591"/>
    </mc:Choice>
    <mc:Fallback xmlns="">
      <p:transition advTm="116591"/>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err="1">
                <a:effectLst>
                  <a:outerShdw blurRad="38100" dist="38100" dir="2700000" algn="tl">
                    <a:srgbClr val="000000">
                      <a:alpha val="43137"/>
                    </a:srgbClr>
                  </a:outerShdw>
                </a:effectLst>
              </a:rPr>
              <a:t>Imminency</a:t>
            </a:r>
            <a:endParaRPr lang="en-US" altLang="en-US" sz="4000" dirty="0">
              <a:effectLst>
                <a:outerShdw blurRad="38100" dist="38100" dir="2700000" algn="tl">
                  <a:srgbClr val="000000">
                    <a:alpha val="43137"/>
                  </a:srgbClr>
                </a:outerShdw>
              </a:effectLst>
            </a:endParaRP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2743200"/>
          </a:xfrm>
        </p:spPr>
        <p:txBody>
          <a:bodyPr/>
          <a:lstStyle/>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Engys</a:t>
            </a:r>
            <a:r>
              <a:rPr lang="en-US" dirty="0">
                <a:effectLst>
                  <a:outerShdw blurRad="38100" dist="38100" dir="2700000" algn="tl">
                    <a:srgbClr val="000000">
                      <a:alpha val="43137"/>
                    </a:srgbClr>
                  </a:outerShdw>
                </a:effectLst>
              </a:rPr>
              <a:t>: “The Lord is </a:t>
            </a:r>
            <a:r>
              <a:rPr lang="en-US" i="1" dirty="0">
                <a:effectLst>
                  <a:outerShdw blurRad="38100" dist="38100" dir="2700000" algn="tl">
                    <a:srgbClr val="000000">
                      <a:alpha val="43137"/>
                    </a:srgbClr>
                  </a:outerShdw>
                </a:effectLst>
              </a:rPr>
              <a:t>near</a:t>
            </a:r>
            <a:r>
              <a:rPr lang="en-US" dirty="0">
                <a:effectLst>
                  <a:outerShdw blurRad="38100" dist="38100" dir="2700000" algn="tl">
                    <a:srgbClr val="000000">
                      <a:alpha val="43137"/>
                    </a:srgbClr>
                  </a:outerShdw>
                </a:effectLst>
              </a:rPr>
              <a:t>” (Phil 4:5)</a:t>
            </a:r>
          </a:p>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Mellō</a:t>
            </a:r>
            <a:r>
              <a:rPr lang="en-US" dirty="0">
                <a:effectLst>
                  <a:outerShdw blurRad="38100" dist="38100" dir="2700000" algn="tl">
                    <a:srgbClr val="000000">
                      <a:alpha val="43137"/>
                    </a:srgbClr>
                  </a:outerShdw>
                </a:effectLst>
              </a:rPr>
              <a:t>: “and one who will share in the glory to be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7988" y="3048000"/>
            <a:ext cx="25480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8179511"/>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ffectLst>
                <a:outerShdw blurRad="38100" dist="38100" dir="2700000" algn="tl">
                  <a:srgbClr val="000000">
                    <a:alpha val="43137"/>
                  </a:srgbClr>
                </a:outerShdw>
              </a:effectLst>
            </a:endParaRPr>
          </a:p>
          <a:p>
            <a:pPr marL="0" indent="0" eaLnBrk="1" hangingPunct="1">
              <a:buFont typeface="Arial" charset="0"/>
              <a:buNone/>
              <a:defRPr/>
            </a:pPr>
            <a:endParaRPr lang="en-US" sz="28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417002400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55481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19:10</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fell at his feet to worship him. But he said to me, ‘Do not do that; I am a fellow servant of yours and your brethren who hold the testimony of Jesus; worship God.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testimony of Jesus is the spirit of prophecy.’”</a:t>
            </a:r>
          </a:p>
        </p:txBody>
      </p:sp>
      <p:pic>
        <p:nvPicPr>
          <p:cNvPr id="5" name="Picture 4">
            <a:extLst>
              <a:ext uri="{FF2B5EF4-FFF2-40B4-BE49-F238E27FC236}">
                <a16:creationId xmlns:a16="http://schemas.microsoft.com/office/drawing/2014/main" id="{DADF38AD-75FD-4B26-AA5D-ED73A2247FF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232544883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Ten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342900" y="1140643"/>
            <a:ext cx="8458200" cy="5412557"/>
          </a:xfrm>
        </p:spPr>
        <p:txBody>
          <a:bodyPr/>
          <a:lstStyle/>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the title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Revelation of Jesus Christ</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Who wrote it?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John</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Where was it written from?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Patmos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To Whom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The Seven Churches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When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A.D. 95</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is it organized (outline)?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3 part outline </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How was it delivered</a:t>
            </a:r>
            <a:r>
              <a:rPr lang="en-US" sz="2600" dirty="0">
                <a:solidFill>
                  <a:srgbClr val="FFFF99"/>
                </a:solidFill>
                <a:effectLst>
                  <a:outerShdw blurRad="38100" dist="38100" dir="2700000" algn="tl">
                    <a:srgbClr val="000000">
                      <a:alpha val="43137"/>
                    </a:srgbClr>
                  </a:outerShdw>
                </a:effectLst>
                <a:cs typeface="Calibri" panose="020F0502020204030204" pitchFamily="34" charset="0"/>
              </a:rPr>
              <a:t> </a:t>
            </a:r>
            <a:r>
              <a:rPr lang="en-US" sz="2600" dirty="0">
                <a:effectLst>
                  <a:outerShdw blurRad="38100" dist="38100" dir="2700000" algn="tl">
                    <a:srgbClr val="000000">
                      <a:alpha val="43137"/>
                    </a:srgbClr>
                  </a:outerShdw>
                </a:effectLst>
                <a:cs typeface="Calibri" panose="020F0502020204030204" pitchFamily="34" charset="0"/>
              </a:rPr>
              <a:t>–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Seven steps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Why was it written?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Encouragement and holiness</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is it about?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Jesus’ final victory</a:t>
            </a:r>
          </a:p>
          <a:p>
            <a:pPr marL="688975" indent="-688975" eaLnBrk="1" hangingPunct="1">
              <a:spcBef>
                <a:spcPts val="0"/>
              </a:spcBef>
              <a:spcAft>
                <a:spcPts val="1200"/>
              </a:spcAft>
              <a:buSzPct val="100000"/>
              <a:buFont typeface="+mj-lt"/>
              <a:buAutoNum type="arabicParenR"/>
              <a:defRPr/>
            </a:pPr>
            <a:r>
              <a:rPr lang="en-US" sz="2600" dirty="0">
                <a:effectLst>
                  <a:outerShdw blurRad="38100" dist="38100" dir="2700000" algn="tl">
                    <a:srgbClr val="000000">
                      <a:alpha val="43137"/>
                    </a:srgbClr>
                  </a:outerShdw>
                </a:effectLst>
                <a:cs typeface="Calibri" panose="020F0502020204030204" pitchFamily="34" charset="0"/>
              </a:rPr>
              <a:t>What makes the book different? – </a:t>
            </a:r>
            <a:r>
              <a:rPr lang="en-US" sz="2600" b="1" u="sng" kern="1200" dirty="0">
                <a:solidFill>
                  <a:srgbClr val="FFFFCC"/>
                </a:solidFill>
                <a:effectLst>
                  <a:outerShdw blurRad="38100" dist="38100" dir="2700000" algn="tl">
                    <a:srgbClr val="000000">
                      <a:alpha val="43137"/>
                    </a:srgbClr>
                  </a:outerShdw>
                </a:effectLst>
                <a:cs typeface="Calibri" panose="020F0502020204030204" pitchFamily="34" charset="0"/>
              </a:rPr>
              <a:t>OT relationship</a:t>
            </a:r>
          </a:p>
        </p:txBody>
      </p:sp>
      <p:pic>
        <p:nvPicPr>
          <p:cNvPr id="20484" name="Picture 2" descr="http://iconreader.files.wordpress.com/2010/08/12_johntheologian.jpg">
            <a:extLst>
              <a:ext uri="{FF2B5EF4-FFF2-40B4-BE49-F238E27FC236}">
                <a16:creationId xmlns:a16="http://schemas.microsoft.com/office/drawing/2014/main" id="{0547C1CB-0812-4713-970D-1CF9DCC9ED9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848600" y="228601"/>
            <a:ext cx="1111827" cy="13899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Tree>
    <p:extLst>
      <p:ext uri="{BB962C8B-B14F-4D97-AF65-F5344CB8AC3E}">
        <p14:creationId xmlns:p14="http://schemas.microsoft.com/office/powerpoint/2010/main" val="31378552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ffectLst>
                <a:outerShdw blurRad="38100" dist="38100" dir="2700000" algn="tl">
                  <a:srgbClr val="000000">
                    <a:alpha val="43137"/>
                  </a:srgbClr>
                </a:outerShdw>
              </a:effectLst>
            </a:endParaRPr>
          </a:p>
          <a:p>
            <a:pPr marL="0" indent="0" eaLnBrk="1" hangingPunct="1">
              <a:buFont typeface="Arial" charset="0"/>
              <a:buNone/>
              <a:defRPr/>
            </a:pPr>
            <a:endParaRPr lang="en-US" sz="28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125902087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234663597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reads and those who hear the words of the prophecy, and heed the things which are written in it; for the time is near.”</a:t>
            </a:r>
          </a:p>
        </p:txBody>
      </p:sp>
      <p:pic>
        <p:nvPicPr>
          <p:cNvPr id="5" name="Picture 4">
            <a:extLst>
              <a:ext uri="{FF2B5EF4-FFF2-40B4-BE49-F238E27FC236}">
                <a16:creationId xmlns:a16="http://schemas.microsoft.com/office/drawing/2014/main" id="{73B7573A-0221-4FA4-9CE7-24EA8F01DDE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617362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600200"/>
            <a:ext cx="8763000" cy="4876800"/>
          </a:xfrm>
        </p:spPr>
        <p:txBody>
          <a:bodyPr/>
          <a:lstStyle/>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1:3 – Reader</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14:13 – Dead</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16:15 – Those looking for JC’s return</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19:9 – Marriage Supper participants</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20:6 – First resurrection</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22:7 – Reader</a:t>
            </a:r>
          </a:p>
          <a:p>
            <a:pPr marL="514350"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Revelation 22:14 – Partakers of the Tree of Life</a:t>
            </a: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Revelation’s Seven Beatitudes</a:t>
            </a:r>
            <a:r>
              <a:rPr lang="en-US" sz="3600" dirty="0">
                <a:effectLst>
                  <a:outerShdw blurRad="38100" dist="38100" dir="2700000" algn="tl">
                    <a:srgbClr val="000000">
                      <a:alpha val="43137"/>
                    </a:srgbClr>
                  </a:outerShdw>
                </a:effectLst>
                <a:cs typeface="Calibri" panose="020F0502020204030204" pitchFamily="34" charset="0"/>
              </a:rPr>
              <a:t> [</a:t>
            </a:r>
            <a:r>
              <a:rPr lang="en-US" sz="3600" i="1" dirty="0" err="1">
                <a:effectLst>
                  <a:outerShdw blurRad="38100" dist="38100" dir="2700000" algn="tl">
                    <a:srgbClr val="000000">
                      <a:alpha val="43137"/>
                    </a:srgbClr>
                  </a:outerShdw>
                </a:effectLst>
                <a:cs typeface="Calibri" panose="020F0502020204030204" pitchFamily="34" charset="0"/>
              </a:rPr>
              <a:t>makarios</a:t>
            </a:r>
            <a:r>
              <a:rPr lang="en-US" sz="3600" dirty="0">
                <a:effectLst>
                  <a:outerShdw blurRad="38100" dist="38100" dir="2700000" algn="tl">
                    <a:srgbClr val="000000">
                      <a:alpha val="43137"/>
                    </a:srgbClr>
                  </a:outerShdw>
                </a:effectLst>
                <a:cs typeface="Calibri" panose="020F0502020204030204" pitchFamily="34" charset="0"/>
              </a:rPr>
              <a:t>]</a:t>
            </a:r>
            <a:endParaRPr lang="en-US" altLang="en-US" sz="3600" dirty="0">
              <a:effectLst>
                <a:outerShdw blurRad="38100" dist="38100" dir="2700000" algn="tl">
                  <a:srgbClr val="000000">
                    <a:alpha val="43137"/>
                  </a:srgbClr>
                </a:outerShdw>
              </a:effectLst>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212419" y="787686"/>
            <a:ext cx="1550581" cy="1600200"/>
          </a:xfrm>
          <a:prstGeom prst="rect">
            <a:avLst/>
          </a:prstGeom>
        </p:spPr>
      </p:pic>
    </p:spTree>
    <p:extLst>
      <p:ext uri="{BB962C8B-B14F-4D97-AF65-F5344CB8AC3E}">
        <p14:creationId xmlns:p14="http://schemas.microsoft.com/office/powerpoint/2010/main" val="68267495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43143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reads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those who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words of the prophecy,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heed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things which are written in it; for the time is near.”</a:t>
            </a:r>
          </a:p>
        </p:txBody>
      </p:sp>
      <p:pic>
        <p:nvPicPr>
          <p:cNvPr id="6" name="Picture 5">
            <a:extLst>
              <a:ext uri="{FF2B5EF4-FFF2-40B4-BE49-F238E27FC236}">
                <a16:creationId xmlns:a16="http://schemas.microsoft.com/office/drawing/2014/main" id="{9C375B2A-9CAF-4241-A693-822A714653F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92264352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5414"/>
            <a:ext cx="6629400" cy="5321586"/>
          </a:xfrm>
        </p:spPr>
        <p:txBody>
          <a:bodyPr/>
          <a:lstStyle/>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24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ffectLst>
                <a:outerShdw blurRad="38100" dist="38100" dir="2700000" algn="tl">
                  <a:srgbClr val="000000">
                    <a:alpha val="43137"/>
                  </a:srgbClr>
                </a:outerShdw>
              </a:effectLst>
            </a:endParaRPr>
          </a:p>
          <a:p>
            <a:pPr marL="0" indent="0" eaLnBrk="1" hangingPunct="1">
              <a:buFont typeface="Arial" charset="0"/>
              <a:buNone/>
              <a:defRPr/>
            </a:pPr>
            <a:endParaRPr lang="en-US" sz="28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362493087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reads and those who hear the words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prophecy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heed the things which are written in it; for the time is near.”</a:t>
            </a:r>
          </a:p>
        </p:txBody>
      </p:sp>
      <p:pic>
        <p:nvPicPr>
          <p:cNvPr id="6" name="Picture 5">
            <a:extLst>
              <a:ext uri="{FF2B5EF4-FFF2-40B4-BE49-F238E27FC236}">
                <a16:creationId xmlns:a16="http://schemas.microsoft.com/office/drawing/2014/main" id="{393C1E98-CAE3-4DDE-90B8-1A8039B739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4574414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552700" y="228600"/>
            <a:ext cx="4038600" cy="762000"/>
          </a:xfrm>
        </p:spPr>
        <p:txBody>
          <a:bodyPr/>
          <a:lstStyle/>
          <a:p>
            <a:pPr algn="ctr" eaLnBrk="1" hangingPunct="1"/>
            <a:r>
              <a:rPr lang="en-US" altLang="en-US" sz="4000" dirty="0">
                <a:effectLst>
                  <a:outerShdw blurRad="38100" dist="38100" dir="2700000" algn="tl">
                    <a:srgbClr val="000000">
                      <a:alpha val="43137"/>
                    </a:srgbClr>
                  </a:outerShdw>
                </a:effectLst>
              </a:rPr>
              <a:t>Apocalyptic Books</a:t>
            </a:r>
          </a:p>
        </p:txBody>
      </p:sp>
      <p:sp>
        <p:nvSpPr>
          <p:cNvPr id="11267" name="Rectangle 3">
            <a:extLst>
              <a:ext uri="{FF2B5EF4-FFF2-40B4-BE49-F238E27FC236}">
                <a16:creationId xmlns:a16="http://schemas.microsoft.com/office/drawing/2014/main" id="{A639473A-8E04-463E-B3D7-C2880101651D}"/>
              </a:ext>
            </a:extLst>
          </p:cNvPr>
          <p:cNvSpPr>
            <a:spLocks noGrp="1" noChangeArrowheads="1"/>
          </p:cNvSpPr>
          <p:nvPr>
            <p:ph type="body" idx="1"/>
          </p:nvPr>
        </p:nvSpPr>
        <p:spPr>
          <a:xfrm>
            <a:off x="457200" y="1143000"/>
            <a:ext cx="6705600" cy="4918075"/>
          </a:xfrm>
        </p:spPr>
        <p:txBody>
          <a:bodyPr/>
          <a:lstStyle/>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Enoch</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Apocalypse of Baruch</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Jubilees</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Assumption of Moses</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Psalms of Solomon</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Testament of the Twelve Patriarchs</a:t>
            </a:r>
          </a:p>
          <a:p>
            <a:pPr marL="457200" indent="-457200" eaLnBrk="1" hangingPunct="1">
              <a:spcBef>
                <a:spcPts val="0"/>
              </a:spcBef>
              <a:spcAft>
                <a:spcPts val="1800"/>
              </a:spcAft>
              <a:defRPr/>
            </a:pPr>
            <a:r>
              <a:rPr lang="en-US" i="1" dirty="0">
                <a:effectLst>
                  <a:outerShdw blurRad="38100" dist="38100" dir="2700000" algn="tl">
                    <a:srgbClr val="000000">
                      <a:alpha val="43137"/>
                    </a:srgbClr>
                  </a:outerShdw>
                </a:effectLst>
              </a:rPr>
              <a:t>Sibylline Oracles</a:t>
            </a:r>
          </a:p>
        </p:txBody>
      </p:sp>
      <p:pic>
        <p:nvPicPr>
          <p:cNvPr id="6" name="Picture 5" descr="scroll.jpg">
            <a:extLst>
              <a:ext uri="{FF2B5EF4-FFF2-40B4-BE49-F238E27FC236}">
                <a16:creationId xmlns:a16="http://schemas.microsoft.com/office/drawing/2014/main" id="{9A29AD27-BE52-4000-90CA-732FEF386984}"/>
              </a:ext>
            </a:extLst>
          </p:cNvPr>
          <p:cNvPicPr>
            <a:picLocks noChangeAspect="1"/>
          </p:cNvPicPr>
          <p:nvPr/>
        </p:nvPicPr>
        <p:blipFill>
          <a:blip r:embed="rId3" cstate="print">
            <a:clrChange>
              <a:clrFrom>
                <a:srgbClr val="191C23"/>
              </a:clrFrom>
              <a:clrTo>
                <a:srgbClr val="191C23">
                  <a:alpha val="0"/>
                </a:srgbClr>
              </a:clrTo>
            </a:clrChange>
            <a:extLst>
              <a:ext uri="{28A0092B-C50C-407E-A947-70E740481C1C}">
                <a14:useLocalDpi xmlns:a14="http://schemas.microsoft.com/office/drawing/2010/main" val="0"/>
              </a:ext>
            </a:extLst>
          </a:blip>
          <a:stretch>
            <a:fillRect/>
          </a:stretch>
        </p:blipFill>
        <p:spPr>
          <a:xfrm>
            <a:off x="4724400" y="1143000"/>
            <a:ext cx="4227574" cy="3159554"/>
          </a:xfrm>
          <a:prstGeom prst="rect">
            <a:avLst/>
          </a:prstGeom>
          <a:effectLst>
            <a:softEdge rad="63500"/>
          </a:effectLst>
        </p:spPr>
      </p:pic>
    </p:spTree>
    <p:extLst>
      <p:ext uri="{BB962C8B-B14F-4D97-AF65-F5344CB8AC3E}">
        <p14:creationId xmlns:p14="http://schemas.microsoft.com/office/powerpoint/2010/main" val="3132927443"/>
      </p:ext>
    </p:extLst>
  </p:cSld>
  <p:clrMapOvr>
    <a:masterClrMapping/>
  </p:clrMapOvr>
  <mc:AlternateContent xmlns:mc="http://schemas.openxmlformats.org/markup-compatibility/2006" xmlns:p14="http://schemas.microsoft.com/office/powerpoint/2010/main">
    <mc:Choice Requires="p14">
      <p:transition p14:dur="0" advTm="87151"/>
    </mc:Choice>
    <mc:Fallback xmlns="">
      <p:transition advTm="8715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1A1239E-56B8-40A5-8EA6-CD956C7FA7B2}"/>
              </a:ext>
            </a:extLst>
          </p:cNvPr>
          <p:cNvSpPr>
            <a:spLocks noGrp="1" noChangeArrowheads="1"/>
          </p:cNvSpPr>
          <p:nvPr>
            <p:ph type="title"/>
          </p:nvPr>
        </p:nvSpPr>
        <p:spPr>
          <a:xfrm>
            <a:off x="685800" y="228600"/>
            <a:ext cx="7772400" cy="685800"/>
          </a:xfrm>
          <a:extLst/>
        </p:spPr>
        <p:txBody>
          <a:bodyPr/>
          <a:lstStyle/>
          <a:p>
            <a:pPr algn="ctr" eaLnBrk="1" hangingPunct="1">
              <a:spcBef>
                <a:spcPct val="20000"/>
              </a:spcBef>
              <a:buClr>
                <a:schemeClr val="tx2"/>
              </a:buClr>
              <a:buSzPct val="75000"/>
              <a:defRPr/>
            </a:pPr>
            <a:r>
              <a:rPr lang="en-US" sz="3600" dirty="0">
                <a:effectLst>
                  <a:outerShdw blurRad="38100" dist="38100" dir="2700000" algn="tl">
                    <a:srgbClr val="000000">
                      <a:alpha val="43137"/>
                    </a:srgbClr>
                  </a:outerShdw>
                </a:effectLst>
              </a:rPr>
              <a:t>Emergent Eschatology and Genre</a:t>
            </a:r>
          </a:p>
        </p:txBody>
      </p:sp>
      <p:sp>
        <p:nvSpPr>
          <p:cNvPr id="51203" name="Rectangle 3">
            <a:extLst>
              <a:ext uri="{FF2B5EF4-FFF2-40B4-BE49-F238E27FC236}">
                <a16:creationId xmlns:a16="http://schemas.microsoft.com/office/drawing/2014/main" id="{C6FD620A-6993-4A46-8689-C58480322609}"/>
              </a:ext>
            </a:extLst>
          </p:cNvPr>
          <p:cNvSpPr>
            <a:spLocks noGrp="1" noChangeArrowheads="1"/>
          </p:cNvSpPr>
          <p:nvPr>
            <p:ph type="body" idx="1"/>
          </p:nvPr>
        </p:nvSpPr>
        <p:spPr>
          <a:xfrm>
            <a:off x="0" y="1143000"/>
            <a:ext cx="9144000" cy="3505200"/>
          </a:xfrm>
        </p:spPr>
        <p:txBody>
          <a:bodyPr/>
          <a:lstStyle/>
          <a:p>
            <a:pPr marL="0" indent="0" algn="just" eaLnBrk="1" hangingPunct="1">
              <a:buFont typeface="Wingdings" panose="05000000000000000000" pitchFamily="2" charset="2"/>
              <a:buNone/>
              <a:defRPr/>
            </a:pPr>
            <a:r>
              <a:rPr lang="en-US" sz="3000" dirty="0">
                <a:effectLst>
                  <a:outerShdw blurRad="38100" dist="38100" dir="2700000" algn="tl">
                    <a:srgbClr val="000000">
                      <a:alpha val="43137"/>
                    </a:srgbClr>
                  </a:outerShdw>
                </a:effectLst>
              </a:rPr>
              <a:t>“The book of Revelation is an example of popular literary genre of ancient Judaism, known today as Jewish apocalyptic. Trying to read it without understanding its genre would be like watching </a:t>
            </a:r>
            <a:r>
              <a:rPr lang="en-US" sz="3000" i="1" dirty="0">
                <a:effectLst>
                  <a:outerShdw blurRad="38100" dist="38100" dir="2700000" algn="tl">
                    <a:srgbClr val="000000">
                      <a:alpha val="43137"/>
                    </a:srgbClr>
                  </a:outerShdw>
                </a:effectLst>
              </a:rPr>
              <a:t>Star Trek</a:t>
            </a:r>
            <a:r>
              <a:rPr lang="en-US" sz="3000" dirty="0">
                <a:effectLst>
                  <a:outerShdw blurRad="38100" dist="38100" dir="2700000" algn="tl">
                    <a:srgbClr val="000000">
                      <a:alpha val="43137"/>
                    </a:srgbClr>
                  </a:outerShdw>
                </a:effectLst>
              </a:rPr>
              <a:t> or some other science fiction show thinking it was a historical documentary…instead of being a book about the distant future, it becomes a way of talking about the challenges of the immediate present.”</a:t>
            </a:r>
          </a:p>
        </p:txBody>
      </p:sp>
      <p:sp>
        <p:nvSpPr>
          <p:cNvPr id="39940" name="Text Box 4"/>
          <p:cNvSpPr txBox="1">
            <a:spLocks noChangeArrowheads="1"/>
          </p:cNvSpPr>
          <p:nvPr/>
        </p:nvSpPr>
        <p:spPr bwMode="auto">
          <a:xfrm>
            <a:off x="838200" y="6324600"/>
            <a:ext cx="746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a:spcBef>
                <a:spcPct val="50000"/>
              </a:spcBef>
              <a:buClrTx/>
              <a:buSzTx/>
              <a:buFontTx/>
              <a:buNone/>
            </a:pPr>
            <a:r>
              <a:rPr lang="en-US" altLang="en-US" sz="1800">
                <a:effectLst>
                  <a:outerShdw blurRad="38100" dist="38100" dir="2700000" algn="tl">
                    <a:srgbClr val="000000">
                      <a:alpha val="43137"/>
                    </a:srgbClr>
                  </a:outerShdw>
                </a:effectLst>
                <a:latin typeface="Calibri" panose="020F0502020204030204" pitchFamily="34" charset="0"/>
              </a:rPr>
              <a:t>Brian McLaren, </a:t>
            </a:r>
            <a:r>
              <a:rPr lang="en-US" altLang="en-US" sz="1800" i="1">
                <a:effectLst>
                  <a:outerShdw blurRad="38100" dist="38100" dir="2700000" algn="tl">
                    <a:srgbClr val="000000">
                      <a:alpha val="43137"/>
                    </a:srgbClr>
                  </a:outerShdw>
                </a:effectLst>
                <a:latin typeface="Calibri" panose="020F0502020204030204" pitchFamily="34" charset="0"/>
              </a:rPr>
              <a:t>The Secret Message of Jesus</a:t>
            </a:r>
            <a:r>
              <a:rPr lang="en-US" altLang="en-US" sz="1800">
                <a:effectLst>
                  <a:outerShdw blurRad="38100" dist="38100" dir="2700000" algn="tl">
                    <a:srgbClr val="000000">
                      <a:alpha val="43137"/>
                    </a:srgbClr>
                  </a:outerShdw>
                </a:effectLst>
                <a:latin typeface="Calibri" panose="020F0502020204030204" pitchFamily="34" charset="0"/>
              </a:rPr>
              <a:t>, 175-76</a:t>
            </a:r>
          </a:p>
        </p:txBody>
      </p:sp>
      <p:pic>
        <p:nvPicPr>
          <p:cNvPr id="39941" name="Picture 2" descr="https://encrypted-tbn0.gstatic.com/images?q=tbn:ANd9GcSin4M6uzTQl0aEvpqYZdAz8qKHG4K1SEelRztzkqBmiYlfKPXN9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5804" y="4876800"/>
            <a:ext cx="191239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73373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7C9A1182-762A-411C-9B45-465EB0192E9F}"/>
              </a:ext>
            </a:extLst>
          </p:cNvPr>
          <p:cNvSpPr>
            <a:spLocks noGrp="1" noChangeArrowheads="1"/>
          </p:cNvSpPr>
          <p:nvPr>
            <p:ph type="body" idx="1"/>
          </p:nvPr>
        </p:nvSpPr>
        <p:spPr>
          <a:xfrm>
            <a:off x="0" y="1447800"/>
            <a:ext cx="9144000" cy="4724400"/>
          </a:xfrm>
        </p:spPr>
        <p:txBody>
          <a:bodyPr/>
          <a:lstStyle/>
          <a:p>
            <a:pPr marL="0" indent="0" algn="just" eaLnBrk="1" hangingPunct="1">
              <a:buFontTx/>
              <a:buNone/>
              <a:defRPr/>
            </a:pPr>
            <a:r>
              <a:rPr lang="en-US" altLang="en-US" sz="3000" dirty="0">
                <a:effectLst>
                  <a:outerShdw blurRad="38100" dist="38100" dir="2700000" algn="tl">
                    <a:srgbClr val="000000">
                      <a:alpha val="43137"/>
                    </a:srgbClr>
                  </a:outerShdw>
                </a:effectLst>
              </a:rPr>
              <a:t>“Another obvious similarity between the Apocalypse and its uninspired counterparts is the use of vivid images and symbols…in depicting the conflict between good and evil. A failure to take in to account this feature has led some to the most outlandish teachings on this book by some whose rule of interpretation is ‘literal unless absurd.’ Though this is a good rule when dealing with literature written in a literal genre, it is the exact opposite in the case of apocalyptic literature, where symbolism is the rule and literalism is the exception.”</a:t>
            </a:r>
          </a:p>
        </p:txBody>
      </p:sp>
      <p:pic>
        <p:nvPicPr>
          <p:cNvPr id="40963"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1" y="76200"/>
            <a:ext cx="96440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D6708171-E5D5-4477-8322-3C09E171F57A}"/>
              </a:ext>
            </a:extLst>
          </p:cNvPr>
          <p:cNvSpPr/>
          <p:nvPr/>
        </p:nvSpPr>
        <p:spPr>
          <a:xfrm>
            <a:off x="2286000" y="219670"/>
            <a:ext cx="4572000" cy="861774"/>
          </a:xfrm>
          <a:prstGeom prst="rect">
            <a:avLst/>
          </a:prstGeom>
        </p:spPr>
        <p:txBody>
          <a:bodyPr>
            <a:spAutoFit/>
          </a:bodyPr>
          <a:lstStyle/>
          <a:p>
            <a:pPr algn="ctr" eaLnBrk="1" hangingPunct="1">
              <a:spcBef>
                <a:spcPct val="20000"/>
              </a:spcBef>
              <a:buClr>
                <a:schemeClr val="tx2"/>
              </a:buClr>
              <a:buSzPct val="75000"/>
              <a:defRPr/>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Steve Gregg</a:t>
            </a:r>
          </a:p>
          <a:p>
            <a:pPr algn="ctr">
              <a:defRPr/>
            </a:pPr>
            <a:r>
              <a:rPr lang="en-US" sz="1800" i="1" dirty="0">
                <a:effectLst>
                  <a:outerShdw blurRad="38100" dist="38100" dir="2700000" algn="tl">
                    <a:srgbClr val="000000">
                      <a:alpha val="43137"/>
                    </a:srgbClr>
                  </a:outerShdw>
                </a:effectLst>
                <a:latin typeface="Calibri" panose="020F0502020204030204" pitchFamily="34" charset="0"/>
                <a:cs typeface="+mn-cs"/>
              </a:rPr>
              <a:t>Revelation: Four Views, 11</a:t>
            </a:r>
          </a:p>
        </p:txBody>
      </p:sp>
    </p:spTree>
    <p:extLst>
      <p:ext uri="{BB962C8B-B14F-4D97-AF65-F5344CB8AC3E}">
        <p14:creationId xmlns:p14="http://schemas.microsoft.com/office/powerpoint/2010/main" val="41219506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238772022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2171700" y="1601788"/>
            <a:ext cx="67437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rPr>
              <a:t>“…the preterist view does understand Revelation’s prophecies as strongly reflecting actual historical events in John’s near future, though they are set in apocalyptic drama and clothed in poetic hyperbole.”</a:t>
            </a:r>
          </a:p>
        </p:txBody>
      </p:sp>
      <p:pic>
        <p:nvPicPr>
          <p:cNvPr id="4301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18288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a:extLst>
              <a:ext uri="{FF2B5EF4-FFF2-40B4-BE49-F238E27FC236}">
                <a16:creationId xmlns:a16="http://schemas.microsoft.com/office/drawing/2014/main" id="{E2322AE5-A327-4107-A957-592020EB0BDE}"/>
              </a:ext>
            </a:extLst>
          </p:cNvPr>
          <p:cNvSpPr txBox="1">
            <a:spLocks noChangeArrowheads="1"/>
          </p:cNvSpPr>
          <p:nvPr/>
        </p:nvSpPr>
        <p:spPr bwMode="auto">
          <a:xfrm>
            <a:off x="2171700" y="228600"/>
            <a:ext cx="4800600" cy="990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FontTx/>
              <a:buNone/>
              <a:defRPr/>
            </a:pPr>
            <a:r>
              <a:rPr lang="en-US" altLang="en-US" dirty="0">
                <a:solidFill>
                  <a:schemeClr val="tx2"/>
                </a:solidFill>
                <a:effectLst>
                  <a:outerShdw blurRad="38100" dist="38100" dir="2700000" algn="tl">
                    <a:srgbClr val="000000">
                      <a:alpha val="43137"/>
                    </a:srgbClr>
                  </a:outerShdw>
                </a:effectLst>
                <a:ea typeface="+mj-ea"/>
                <a:cs typeface="+mj-cs"/>
              </a:rPr>
              <a:t>Kenneth Gentry</a:t>
            </a:r>
          </a:p>
          <a:p>
            <a:pPr marL="0" indent="0" algn="ctr" eaLnBrk="1" hangingPunct="1">
              <a:buFontTx/>
              <a:buNone/>
              <a:defRPr/>
            </a:pPr>
            <a:r>
              <a:rPr lang="en-US" altLang="en-US" sz="1800" i="1" kern="0" dirty="0">
                <a:effectLst>
                  <a:outerShdw blurRad="38100" dist="38100" dir="2700000" algn="tl">
                    <a:srgbClr val="000000">
                      <a:alpha val="43137"/>
                    </a:srgbClr>
                  </a:outerShdw>
                </a:effectLst>
              </a:rPr>
              <a:t>Four Views of Revelation, </a:t>
            </a:r>
            <a:r>
              <a:rPr lang="en-US" altLang="en-US" sz="1800" kern="0" dirty="0">
                <a:effectLst>
                  <a:outerShdw blurRad="38100" dist="38100" dir="2700000" algn="tl">
                    <a:srgbClr val="000000">
                      <a:alpha val="43137"/>
                    </a:srgbClr>
                  </a:outerShdw>
                </a:effectLst>
              </a:rPr>
              <a:t>p. 38.</a:t>
            </a:r>
          </a:p>
        </p:txBody>
      </p:sp>
    </p:spTree>
    <p:extLst>
      <p:ext uri="{BB962C8B-B14F-4D97-AF65-F5344CB8AC3E}">
        <p14:creationId xmlns:p14="http://schemas.microsoft.com/office/powerpoint/2010/main" val="2768752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C462AE6C-554E-444B-9528-845FA01AA185}"/>
              </a:ext>
            </a:extLst>
          </p:cNvPr>
          <p:cNvSpPr>
            <a:spLocks noGrp="1" noChangeArrowheads="1"/>
          </p:cNvSpPr>
          <p:nvPr>
            <p:ph type="body" idx="1"/>
          </p:nvPr>
        </p:nvSpPr>
        <p:spPr>
          <a:xfrm>
            <a:off x="2209800" y="1600200"/>
            <a:ext cx="6705600" cy="4191000"/>
          </a:xfrm>
        </p:spPr>
        <p:txBody>
          <a:bodyPr tIns="91440" bIns="91440"/>
          <a:lstStyle/>
          <a:p>
            <a:pPr marL="0" indent="0" algn="just" eaLnBrk="1" hangingPunct="1">
              <a:buFontTx/>
              <a:buNone/>
              <a:defRPr/>
            </a:pPr>
            <a:r>
              <a:rPr lang="en-US" altLang="en-US" dirty="0">
                <a:effectLst>
                  <a:outerShdw blurRad="38100" dist="38100" dir="2700000" algn="tl">
                    <a:srgbClr val="000000">
                      <a:alpha val="43137"/>
                    </a:srgbClr>
                  </a:outerShdw>
                </a:effectLst>
              </a:rPr>
              <a:t>“A Preterist approach must assume an apocalyptic genre in which the language only faintly and indirectly reflects the actual events. This extreme allegorical interpretation allows for finding fulfillments in the first-century Roman Empire prior to the destruction of Jerusalem in A.D. 70.”</a:t>
            </a:r>
          </a:p>
        </p:txBody>
      </p:sp>
      <p:pic>
        <p:nvPicPr>
          <p:cNvPr id="460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18288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518C3D20-AE4E-498D-A592-7B896DF6374E}"/>
              </a:ext>
            </a:extLst>
          </p:cNvPr>
          <p:cNvSpPr/>
          <p:nvPr/>
        </p:nvSpPr>
        <p:spPr>
          <a:xfrm>
            <a:off x="2057400" y="228600"/>
            <a:ext cx="5029200" cy="1194173"/>
          </a:xfrm>
          <a:prstGeom prst="rect">
            <a:avLst/>
          </a:prstGeom>
        </p:spPr>
        <p:txBody>
          <a:bodyPr>
            <a:spAutoFit/>
          </a:bodyPr>
          <a:lstStyle/>
          <a:p>
            <a:pPr algn="ctr" eaLnBrk="1" hangingPunct="1">
              <a:spcBef>
                <a:spcPct val="20000"/>
              </a:spcBef>
              <a:buClr>
                <a:schemeClr val="tx2"/>
              </a:buClr>
              <a:buSzPct val="75000"/>
              <a:defRPr/>
            </a:pPr>
            <a:r>
              <a:rPr lang="en-US" alt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Robert Thomas</a:t>
            </a:r>
          </a:p>
          <a:p>
            <a:pPr algn="ctr" eaLnBrk="1" hangingPunct="1">
              <a:spcBef>
                <a:spcPct val="20000"/>
              </a:spcBef>
              <a:buClr>
                <a:schemeClr val="tx2"/>
              </a:buClr>
              <a:buSzPct val="75000"/>
              <a:defRPr/>
            </a:pPr>
            <a:r>
              <a:rPr lang="en-US" altLang="en-US" sz="1800" i="1" dirty="0">
                <a:effectLst>
                  <a:outerShdw blurRad="38100" dist="38100" dir="2700000" algn="tl">
                    <a:srgbClr val="000000">
                      <a:alpha val="43137"/>
                    </a:srgbClr>
                  </a:outerShdw>
                </a:effectLst>
                <a:latin typeface="Calibri" panose="020F0502020204030204" pitchFamily="34" charset="0"/>
                <a:cs typeface="+mn-cs"/>
              </a:rPr>
              <a:t>“A Classical Dispensationalist View of Revelation,” in Four Views of the Book of Revelation, p.181.</a:t>
            </a:r>
          </a:p>
        </p:txBody>
      </p:sp>
    </p:spTree>
    <p:extLst>
      <p:ext uri="{BB962C8B-B14F-4D97-AF65-F5344CB8AC3E}">
        <p14:creationId xmlns:p14="http://schemas.microsoft.com/office/powerpoint/2010/main" val="88971482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EF1E1A6-AAC4-4D81-997E-8551932A6197}"/>
              </a:ext>
            </a:extLst>
          </p:cNvPr>
          <p:cNvGraphicFramePr>
            <a:graphicFrameLocks noGrp="1"/>
          </p:cNvGraphicFramePr>
          <p:nvPr>
            <p:extLst/>
          </p:nvPr>
        </p:nvGraphicFramePr>
        <p:xfrm>
          <a:off x="114300" y="93254"/>
          <a:ext cx="8915400" cy="6671492"/>
        </p:xfrm>
        <a:graphic>
          <a:graphicData uri="http://schemas.openxmlformats.org/drawingml/2006/table">
            <a:tbl>
              <a:tblPr firstRow="1" bandRow="1">
                <a:tableStyleId>{073A0DAA-6AF3-43AB-8588-CEC1D06C72B9}</a:tableStyleId>
              </a:tblPr>
              <a:tblGrid>
                <a:gridCol w="4318397">
                  <a:extLst>
                    <a:ext uri="{9D8B030D-6E8A-4147-A177-3AD203B41FA5}">
                      <a16:colId xmlns:a16="http://schemas.microsoft.com/office/drawing/2014/main" val="693548043"/>
                    </a:ext>
                  </a:extLst>
                </a:gridCol>
                <a:gridCol w="4597003">
                  <a:extLst>
                    <a:ext uri="{9D8B030D-6E8A-4147-A177-3AD203B41FA5}">
                      <a16:colId xmlns:a16="http://schemas.microsoft.com/office/drawing/2014/main" val="2121096268"/>
                    </a:ext>
                  </a:extLst>
                </a:gridCol>
              </a:tblGrid>
              <a:tr h="1016008">
                <a:tc gridSpan="2">
                  <a:txBody>
                    <a:bodyPr/>
                    <a:lstStyle/>
                    <a:p>
                      <a:pPr marL="0" indent="0" algn="ctr" rtl="0" eaLnBrk="0" fontAlgn="base" hangingPunct="0">
                        <a:lnSpc>
                          <a:spcPct val="100000"/>
                        </a:lnSpc>
                        <a:spcBef>
                          <a:spcPct val="0"/>
                        </a:spcBef>
                        <a:spcAft>
                          <a:spcPct val="0"/>
                        </a:spcAft>
                        <a:buFontTx/>
                        <a:buNone/>
                      </a:pPr>
                      <a:r>
                        <a:rPr lang="en-US" altLang="en-US" sz="3600" b="0" kern="1200" noProof="0" dirty="0">
                          <a:solidFill>
                            <a:schemeClr val="tx2"/>
                          </a:solidFill>
                          <a:effectLst/>
                          <a:latin typeface="Calibri" panose="020F0502020204030204" pitchFamily="34" charset="0"/>
                          <a:ea typeface="+mj-ea"/>
                          <a:cs typeface="+mj-cs"/>
                        </a:rPr>
                        <a:t>Apocalyptic Genre Versus Revelation</a:t>
                      </a:r>
                    </a:p>
                    <a:p>
                      <a:pPr marL="0" marR="0" lvl="0" indent="0" algn="ctr" defTabSz="914400" rtl="0" eaLnBrk="0" fontAlgn="base" latinLnBrk="0" hangingPunct="0">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Adapted from Thomas, Evangelical Hermeneutics, 338</a:t>
                      </a:r>
                    </a:p>
                  </a:txBody>
                  <a:tcPr anchor="ctr"/>
                </a:tc>
                <a:tc hMerge="1">
                  <a:txBody>
                    <a:bodyPr/>
                    <a:lstStyle/>
                    <a:p>
                      <a:endParaRPr lang="en-US" dirty="0"/>
                    </a:p>
                  </a:txBody>
                  <a:tcPr/>
                </a:tc>
                <a:extLst>
                  <a:ext uri="{0D108BD9-81ED-4DB2-BD59-A6C34878D82A}">
                    <a16:rowId xmlns:a16="http://schemas.microsoft.com/office/drawing/2014/main" val="2272506135"/>
                  </a:ext>
                </a:extLst>
              </a:tr>
              <a:tr h="534844">
                <a:tc>
                  <a:txBody>
                    <a:bodyPr/>
                    <a:lstStyle/>
                    <a:p>
                      <a:pPr marL="0" indent="0" algn="ctr" eaLnBrk="1" hangingPunct="1">
                        <a:buClr>
                          <a:srgbClr val="C00000"/>
                        </a:buClr>
                        <a:buFont typeface="Wingdings" panose="05000000000000000000" pitchFamily="2" charset="2"/>
                        <a:buNone/>
                      </a:pPr>
                      <a:r>
                        <a:rPr lang="en-US" altLang="en-US" sz="2400" b="1" dirty="0">
                          <a:solidFill>
                            <a:srgbClr val="C00000"/>
                          </a:solidFill>
                          <a:latin typeface="Calibri" panose="020F0502020204030204" pitchFamily="34" charset="0"/>
                          <a:cs typeface="Calibri" panose="020F0502020204030204" pitchFamily="34" charset="0"/>
                        </a:rPr>
                        <a:t>APOCALYPTIC GENRE</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REVELATION</a:t>
                      </a:r>
                    </a:p>
                  </a:txBody>
                  <a:tcPr anchor="ctr"/>
                </a:tc>
                <a:extLst>
                  <a:ext uri="{0D108BD9-81ED-4DB2-BD59-A6C34878D82A}">
                    <a16:rowId xmlns:a16="http://schemas.microsoft.com/office/drawing/2014/main" val="3375767282"/>
                  </a:ext>
                </a:extLst>
              </a:tr>
              <a:tr h="36064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Pseudonymous</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pseudonymous</a:t>
                      </a:r>
                    </a:p>
                  </a:txBody>
                  <a:tcPr anchor="ctr"/>
                </a:tc>
                <a:extLst>
                  <a:ext uri="{0D108BD9-81ED-4DB2-BD59-A6C34878D82A}">
                    <a16:rowId xmlns:a16="http://schemas.microsoft.com/office/drawing/2014/main" val="671669581"/>
                  </a:ext>
                </a:extLst>
              </a:tr>
              <a:tr h="338121">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Pessimistic about the present</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Not pessimistic about the present</a:t>
                      </a:r>
                    </a:p>
                  </a:txBody>
                  <a:tcPr anchor="ctr"/>
                </a:tc>
                <a:extLst>
                  <a:ext uri="{0D108BD9-81ED-4DB2-BD59-A6C34878D82A}">
                    <a16:rowId xmlns:a16="http://schemas.microsoft.com/office/drawing/2014/main" val="1145695758"/>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No epistolary framework</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Epistolary framework</a:t>
                      </a:r>
                    </a:p>
                  </a:txBody>
                  <a:tcPr anchor="ctr"/>
                </a:tc>
                <a:extLst>
                  <a:ext uri="{0D108BD9-81ED-4DB2-BD59-A6C34878D82A}">
                    <a16:rowId xmlns:a16="http://schemas.microsoft.com/office/drawing/2014/main" val="291402366"/>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Limited admonitions for moral compliance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Repeated admonitions for moral compliance</a:t>
                      </a:r>
                    </a:p>
                  </a:txBody>
                  <a:tcPr anchor="ctr"/>
                </a:tc>
                <a:extLst>
                  <a:ext uri="{0D108BD9-81ED-4DB2-BD59-A6C34878D82A}">
                    <a16:rowId xmlns:a16="http://schemas.microsoft.com/office/drawing/2014/main" val="868546251"/>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Messiah’s coming exclusively future</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Basis for Messiah’s coming is past</a:t>
                      </a:r>
                    </a:p>
                  </a:txBody>
                  <a:tcPr anchor="ctr"/>
                </a:tc>
                <a:extLst>
                  <a:ext uri="{0D108BD9-81ED-4DB2-BD59-A6C34878D82A}">
                    <a16:rowId xmlns:a16="http://schemas.microsoft.com/office/drawing/2014/main" val="31905764"/>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C00000"/>
                          </a:solidFill>
                          <a:latin typeface="Calibri" panose="020F0502020204030204" pitchFamily="34" charset="0"/>
                          <a:ea typeface="+mn-ea"/>
                          <a:cs typeface="Calibri" panose="020F0502020204030204" pitchFamily="34" charset="0"/>
                        </a:rPr>
                        <a:t>Does not call itself prophecy</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Calls itself prophecy</a:t>
                      </a:r>
                    </a:p>
                  </a:txBody>
                  <a:tcPr anchor="ctr"/>
                </a:tc>
                <a:extLst>
                  <a:ext uri="{0D108BD9-81ED-4DB2-BD59-A6C34878D82A}">
                    <a16:rowId xmlns:a16="http://schemas.microsoft.com/office/drawing/2014/main" val="3420923367"/>
                  </a:ext>
                </a:extLst>
              </a:tr>
              <a:tr h="324596">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err="1">
                          <a:solidFill>
                            <a:srgbClr val="C00000"/>
                          </a:solidFill>
                          <a:latin typeface="Calibri" panose="020F0502020204030204" pitchFamily="34" charset="0"/>
                          <a:ea typeface="+mn-ea"/>
                          <a:cs typeface="Calibri" panose="020F0502020204030204" pitchFamily="34" charset="0"/>
                        </a:rPr>
                        <a:t>Vaticina</a:t>
                      </a:r>
                      <a:r>
                        <a:rPr lang="en-US" altLang="en-US" sz="2400" b="1" kern="1200" dirty="0">
                          <a:solidFill>
                            <a:srgbClr val="C00000"/>
                          </a:solidFill>
                          <a:latin typeface="Calibri" panose="020F0502020204030204" pitchFamily="34" charset="0"/>
                          <a:ea typeface="+mn-ea"/>
                          <a:cs typeface="Calibri" panose="020F0502020204030204" pitchFamily="34" charset="0"/>
                        </a:rPr>
                        <a:t> ex </a:t>
                      </a:r>
                      <a:r>
                        <a:rPr lang="en-US" altLang="en-US" sz="2400" b="1" kern="1200" dirty="0" err="1">
                          <a:solidFill>
                            <a:srgbClr val="C00000"/>
                          </a:solidFill>
                          <a:latin typeface="Calibri" panose="020F0502020204030204" pitchFamily="34" charset="0"/>
                          <a:ea typeface="+mn-ea"/>
                          <a:cs typeface="Calibri" panose="020F0502020204030204" pitchFamily="34" charset="0"/>
                        </a:rPr>
                        <a:t>eventu</a:t>
                      </a:r>
                      <a:endParaRPr lang="en-US" alt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2400" b="1" kern="1200" dirty="0">
                          <a:solidFill>
                            <a:srgbClr val="0000FF"/>
                          </a:solidFill>
                          <a:latin typeface="Calibri" panose="020F0502020204030204" pitchFamily="34" charset="0"/>
                          <a:ea typeface="+mn-ea"/>
                          <a:cs typeface="Calibri" panose="020F0502020204030204" pitchFamily="34" charset="0"/>
                        </a:rPr>
                        <a:t>Futuristic prediction</a:t>
                      </a:r>
                    </a:p>
                  </a:txBody>
                  <a:tcPr anchor="ctr"/>
                </a:tc>
                <a:extLst>
                  <a:ext uri="{0D108BD9-81ED-4DB2-BD59-A6C34878D82A}">
                    <a16:rowId xmlns:a16="http://schemas.microsoft.com/office/drawing/2014/main" val="668921978"/>
                  </a:ext>
                </a:extLst>
              </a:tr>
              <a:tr h="324596">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C00000"/>
                          </a:solidFill>
                          <a:latin typeface="Calibri" panose="020F0502020204030204" pitchFamily="34" charset="0"/>
                          <a:ea typeface="+mn-ea"/>
                          <a:cs typeface="Calibri" panose="020F0502020204030204" pitchFamily="34" charset="0"/>
                        </a:rPr>
                        <a:t>Primarily concerns a future generation (1 Enoch 1:2)</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2400" b="1" kern="1200" dirty="0">
                          <a:solidFill>
                            <a:srgbClr val="0000FF"/>
                          </a:solidFill>
                          <a:latin typeface="Calibri" panose="020F0502020204030204" pitchFamily="34" charset="0"/>
                          <a:ea typeface="+mn-ea"/>
                          <a:cs typeface="Calibri" panose="020F0502020204030204" pitchFamily="34" charset="0"/>
                        </a:rPr>
                        <a:t>Concerns both the present generation of the author (Rev 2–3) and a future generation (Rev 4–22) </a:t>
                      </a:r>
                    </a:p>
                  </a:txBody>
                  <a:tcPr anchor="ctr"/>
                </a:tc>
                <a:extLst>
                  <a:ext uri="{0D108BD9-81ED-4DB2-BD59-A6C34878D82A}">
                    <a16:rowId xmlns:a16="http://schemas.microsoft.com/office/drawing/2014/main" val="1014257908"/>
                  </a:ext>
                </a:extLst>
              </a:tr>
            </a:tbl>
          </a:graphicData>
        </a:graphic>
      </p:graphicFrame>
    </p:spTree>
    <p:extLst>
      <p:ext uri="{BB962C8B-B14F-4D97-AF65-F5344CB8AC3E}">
        <p14:creationId xmlns:p14="http://schemas.microsoft.com/office/powerpoint/2010/main" val="1377542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95465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1:3</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“Blessed [</a:t>
            </a:r>
            <a:r>
              <a:rPr lang="en-US" sz="3400"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makarios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is he who reads and those who hear the words of the prophecy, and heed the things which are written in it; for the time is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near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engys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D41A047-8869-4B37-B06F-460648CE531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395638507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314700" y="228600"/>
            <a:ext cx="2514600" cy="685800"/>
          </a:xfrm>
        </p:spPr>
        <p:txBody>
          <a:bodyPr/>
          <a:lstStyle/>
          <a:p>
            <a:pPr algn="ctr" eaLnBrk="1" hangingPunct="1"/>
            <a:r>
              <a:rPr lang="en-US" altLang="en-US" sz="4000" dirty="0" err="1">
                <a:effectLst>
                  <a:outerShdw blurRad="38100" dist="38100" dir="2700000" algn="tl">
                    <a:srgbClr val="000000">
                      <a:alpha val="43137"/>
                    </a:srgbClr>
                  </a:outerShdw>
                </a:effectLst>
              </a:rPr>
              <a:t>Imminency</a:t>
            </a:r>
            <a:endParaRPr lang="en-US" altLang="en-US" sz="4000" dirty="0">
              <a:effectLst>
                <a:outerShdw blurRad="38100" dist="38100" dir="2700000" algn="tl">
                  <a:srgbClr val="000000">
                    <a:alpha val="43137"/>
                  </a:srgbClr>
                </a:outerShdw>
              </a:effectLst>
            </a:endParaRPr>
          </a:p>
        </p:txBody>
      </p:sp>
      <p:sp>
        <p:nvSpPr>
          <p:cNvPr id="1027" name="Rectangle 3">
            <a:extLst>
              <a:ext uri="{FF2B5EF4-FFF2-40B4-BE49-F238E27FC236}">
                <a16:creationId xmlns:a16="http://schemas.microsoft.com/office/drawing/2014/main" id="{88503CB5-20B1-4A23-B6AB-B2996D3A9592}"/>
              </a:ext>
            </a:extLst>
          </p:cNvPr>
          <p:cNvSpPr>
            <a:spLocks noGrp="1" noChangeArrowheads="1"/>
          </p:cNvSpPr>
          <p:nvPr>
            <p:ph type="body" idx="1"/>
          </p:nvPr>
        </p:nvSpPr>
        <p:spPr>
          <a:xfrm>
            <a:off x="1143000" y="1143000"/>
            <a:ext cx="6858001" cy="2743200"/>
          </a:xfrm>
        </p:spPr>
        <p:txBody>
          <a:bodyPr/>
          <a:lstStyle/>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Engys</a:t>
            </a:r>
            <a:r>
              <a:rPr lang="en-US" dirty="0">
                <a:effectLst>
                  <a:outerShdw blurRad="38100" dist="38100" dir="2700000" algn="tl">
                    <a:srgbClr val="000000">
                      <a:alpha val="43137"/>
                    </a:srgbClr>
                  </a:outerShdw>
                </a:effectLst>
              </a:rPr>
              <a:t>: “The Lord is </a:t>
            </a:r>
            <a:r>
              <a:rPr lang="en-US" i="1" dirty="0">
                <a:effectLst>
                  <a:outerShdw blurRad="38100" dist="38100" dir="2700000" algn="tl">
                    <a:srgbClr val="000000">
                      <a:alpha val="43137"/>
                    </a:srgbClr>
                  </a:outerShdw>
                </a:effectLst>
              </a:rPr>
              <a:t>near</a:t>
            </a:r>
            <a:r>
              <a:rPr lang="en-US" dirty="0">
                <a:effectLst>
                  <a:outerShdw blurRad="38100" dist="38100" dir="2700000" algn="tl">
                    <a:srgbClr val="000000">
                      <a:alpha val="43137"/>
                    </a:srgbClr>
                  </a:outerShdw>
                </a:effectLst>
              </a:rPr>
              <a:t>” (Phil 4:5)</a:t>
            </a:r>
          </a:p>
          <a:p>
            <a:pPr marL="461963" indent="-461963" eaLnBrk="1" hangingPunct="1">
              <a:spcBef>
                <a:spcPts val="0"/>
              </a:spcBef>
              <a:spcAft>
                <a:spcPts val="2400"/>
              </a:spcAft>
              <a:defRPr/>
            </a:pPr>
            <a:r>
              <a:rPr lang="en-US" dirty="0" err="1">
                <a:effectLst>
                  <a:outerShdw blurRad="38100" dist="38100" dir="2700000" algn="tl">
                    <a:srgbClr val="000000">
                      <a:alpha val="43137"/>
                    </a:srgbClr>
                  </a:outerShdw>
                </a:effectLst>
              </a:rPr>
              <a:t>Mellō</a:t>
            </a:r>
            <a:r>
              <a:rPr lang="en-US" dirty="0">
                <a:effectLst>
                  <a:outerShdw blurRad="38100" dist="38100" dir="2700000" algn="tl">
                    <a:srgbClr val="000000">
                      <a:alpha val="43137"/>
                    </a:srgbClr>
                  </a:outerShdw>
                </a:effectLst>
              </a:rPr>
              <a:t>: “and one who will share in the glory to be revealed” (1 Pet 5:1)</a:t>
            </a:r>
          </a:p>
        </p:txBody>
      </p:sp>
      <p:pic>
        <p:nvPicPr>
          <p:cNvPr id="55300" name="Picture 5" descr="ChristsSecondComing.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7988" y="3048000"/>
            <a:ext cx="2548024"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097794"/>
      </p:ext>
    </p:extLst>
  </p:cSld>
  <p:clrMapOvr>
    <a:masterClrMapping/>
  </p:clrMapOvr>
  <mc:AlternateContent xmlns:mc="http://schemas.openxmlformats.org/markup-compatibility/2006" xmlns:p14="http://schemas.microsoft.com/office/powerpoint/2010/main">
    <mc:Choice Requires="p14">
      <p:transition p14:dur="0" advTm="65720"/>
    </mc:Choice>
    <mc:Fallback xmlns="">
      <p:transition advTm="6572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177433904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470C7A11-2F8F-44F5-92D5-10DF684A35DD}"/>
              </a:ext>
            </a:extLst>
          </p:cNvPr>
          <p:cNvSpPr>
            <a:spLocks noGrp="1"/>
          </p:cNvSpPr>
          <p:nvPr>
            <p:ph type="title"/>
          </p:nvPr>
        </p:nvSpPr>
        <p:spPr>
          <a:xfrm>
            <a:off x="685800" y="228600"/>
            <a:ext cx="7772400" cy="685800"/>
          </a:xfrm>
        </p:spPr>
        <p:txBody>
          <a:bodyPr/>
          <a:lstStyle/>
          <a:p>
            <a:pPr algn="ctr" eaLnBrk="1" hangingPunct="1"/>
            <a:r>
              <a:rPr lang="en-US" altLang="en-US" sz="3600" kern="1200" dirty="0">
                <a:solidFill>
                  <a:srgbClr val="00FFFF"/>
                </a:solidFill>
                <a:effectLst>
                  <a:outerShdw blurRad="38100" dist="38100" dir="2700000" algn="tl">
                    <a:srgbClr val="000000">
                      <a:alpha val="43137"/>
                    </a:srgbClr>
                  </a:outerShdw>
                </a:effectLst>
                <a:cs typeface="Calibri" panose="020F0502020204030204" pitchFamily="34" charset="0"/>
              </a:rPr>
              <a:t>Johannine Authorship</a:t>
            </a:r>
          </a:p>
        </p:txBody>
      </p:sp>
      <p:sp>
        <p:nvSpPr>
          <p:cNvPr id="10243" name="Content Placeholder 2">
            <a:extLst>
              <a:ext uri="{FF2B5EF4-FFF2-40B4-BE49-F238E27FC236}">
                <a16:creationId xmlns:a16="http://schemas.microsoft.com/office/drawing/2014/main" id="{08D8F857-2355-4F98-B546-534B5BBD41B9}"/>
              </a:ext>
            </a:extLst>
          </p:cNvPr>
          <p:cNvSpPr>
            <a:spLocks noGrp="1"/>
          </p:cNvSpPr>
          <p:nvPr>
            <p:ph idx="1"/>
          </p:nvPr>
        </p:nvSpPr>
        <p:spPr>
          <a:xfrm>
            <a:off x="1428750" y="1143000"/>
            <a:ext cx="6877050" cy="2514600"/>
          </a:xfrm>
        </p:spPr>
        <p:txBody>
          <a:bodyPr/>
          <a:lstStyle/>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Named 5x</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Revelation 1:1, 4, 9; 21:2; 22:8</a:t>
            </a:r>
          </a:p>
          <a:p>
            <a:pPr marL="461963" indent="-461963" eaLnBrk="1" hangingPunct="1">
              <a:spcBef>
                <a:spcPts val="0"/>
              </a:spcBef>
              <a:spcAft>
                <a:spcPts val="2400"/>
              </a:spcAft>
              <a:defRPr/>
            </a:pPr>
            <a:r>
              <a:rPr lang="en-US" sz="3600" dirty="0">
                <a:effectLst>
                  <a:outerShdw blurRad="38100" dist="38100" dir="2700000" algn="tl">
                    <a:srgbClr val="000000">
                      <a:alpha val="43137"/>
                    </a:srgbClr>
                  </a:outerShdw>
                </a:effectLst>
                <a:cs typeface="Calibri" panose="020F0502020204030204" pitchFamily="34" charset="0"/>
              </a:rPr>
              <a:t>Wrote five New Testament books</a:t>
            </a:r>
            <a:endParaRPr lang="en-US" sz="3600" dirty="0">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id="{E462CE24-DAF1-48BE-96DB-31843224315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2931" y="3733800"/>
            <a:ext cx="2658138" cy="2743200"/>
          </a:xfrm>
          <a:prstGeom prst="rect">
            <a:avLst/>
          </a:prstGeom>
        </p:spPr>
      </p:pic>
    </p:spTree>
    <p:extLst>
      <p:ext uri="{BB962C8B-B14F-4D97-AF65-F5344CB8AC3E}">
        <p14:creationId xmlns:p14="http://schemas.microsoft.com/office/powerpoint/2010/main" val="341692882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165983595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184968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60396020"/>
              </p:ext>
            </p:extLst>
          </p:nvPr>
        </p:nvGraphicFramePr>
        <p:xfrm>
          <a:off x="381000" y="228600"/>
          <a:ext cx="8382000" cy="6336204"/>
        </p:xfrm>
        <a:graphic>
          <a:graphicData uri="http://schemas.openxmlformats.org/drawingml/2006/table">
            <a:tbl>
              <a:tblPr firstRow="1" bandRow="1">
                <a:tableStyleId>{073A0DAA-6AF3-43AB-8588-CEC1D06C72B9}</a:tableStyleId>
              </a:tblPr>
              <a:tblGrid>
                <a:gridCol w="2362200">
                  <a:extLst>
                    <a:ext uri="{9D8B030D-6E8A-4147-A177-3AD203B41FA5}">
                      <a16:colId xmlns:a16="http://schemas.microsoft.com/office/drawing/2014/main" val="693548043"/>
                    </a:ext>
                  </a:extLst>
                </a:gridCol>
                <a:gridCol w="1524000">
                  <a:extLst>
                    <a:ext uri="{9D8B030D-6E8A-4147-A177-3AD203B41FA5}">
                      <a16:colId xmlns:a16="http://schemas.microsoft.com/office/drawing/2014/main" val="3074207953"/>
                    </a:ext>
                  </a:extLst>
                </a:gridCol>
                <a:gridCol w="2514600">
                  <a:extLst>
                    <a:ext uri="{9D8B030D-6E8A-4147-A177-3AD203B41FA5}">
                      <a16:colId xmlns:a16="http://schemas.microsoft.com/office/drawing/2014/main" val="2121096268"/>
                    </a:ext>
                  </a:extLst>
                </a:gridCol>
                <a:gridCol w="1981200">
                  <a:extLst>
                    <a:ext uri="{9D8B030D-6E8A-4147-A177-3AD203B41FA5}">
                      <a16:colId xmlns:a16="http://schemas.microsoft.com/office/drawing/2014/main" val="1144338633"/>
                    </a:ext>
                  </a:extLst>
                </a:gridCol>
              </a:tblGrid>
              <a:tr h="1364828">
                <a:tc gridSpan="4">
                  <a:txBody>
                    <a:bodyPr/>
                    <a:lstStyle/>
                    <a:p>
                      <a:pPr algn="ctr"/>
                      <a:r>
                        <a:rPr lang="en-US" altLang="en-US" sz="3600"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Literal Geography in Revelation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sz="2400" b="0" i="1" kern="1200" noProof="0" dirty="0">
                          <a:solidFill>
                            <a:schemeClr val="tx1"/>
                          </a:solidFill>
                          <a:effectLst>
                            <a:outerShdw blurRad="38100" dist="38100" dir="2700000" algn="tl">
                              <a:srgbClr val="000000"/>
                            </a:outerShdw>
                          </a:effectLst>
                          <a:latin typeface="Calibri" panose="020F0502020204030204" pitchFamily="34" charset="0"/>
                          <a:ea typeface="+mn-ea"/>
                          <a:cs typeface="+mn-cs"/>
                        </a:rPr>
                        <a:t>Thomas, Revelation 8 to 22: An Exegetical Commentary, 206-207. </a:t>
                      </a:r>
                    </a:p>
                  </a:txBody>
                  <a:tcPr anchor="ctr"/>
                </a:tc>
                <a:tc hMerge="1">
                  <a:txBody>
                    <a:bodyPr/>
                    <a:lstStyle/>
                    <a:p>
                      <a:endParaRPr lang="en-US"/>
                    </a:p>
                  </a:txBody>
                  <a:tcPr/>
                </a:tc>
                <a:tc hMerge="1">
                  <a:txBody>
                    <a:bodyPr/>
                    <a:lstStyle/>
                    <a:p>
                      <a:endParaRPr lang="en-US" dirty="0"/>
                    </a:p>
                  </a:txBody>
                  <a:tcPr/>
                </a:tc>
                <a:tc hMerge="1">
                  <a:txBody>
                    <a:bodyPr/>
                    <a:lstStyle/>
                    <a:p>
                      <a:pPr algn="ctr"/>
                      <a:endParaRPr lang="en-US" sz="3400" dirty="0">
                        <a:solidFill>
                          <a:schemeClr val="tx2"/>
                        </a:solidFill>
                        <a:latin typeface="Calibri" panose="020F0502020204030204" pitchFamily="34" charset="0"/>
                        <a:ea typeface="+mj-ea"/>
                        <a:cs typeface="Calibri" panose="020F0502020204030204" pitchFamily="34" charset="0"/>
                      </a:endParaRPr>
                    </a:p>
                  </a:txBody>
                  <a:tcPr anchor="ctr"/>
                </a:tc>
                <a:extLst>
                  <a:ext uri="{0D108BD9-81ED-4DB2-BD59-A6C34878D82A}">
                    <a16:rowId xmlns:a16="http://schemas.microsoft.com/office/drawing/2014/main" val="2272506135"/>
                  </a:ext>
                </a:extLst>
              </a:tr>
              <a:tr h="854224">
                <a:tc>
                  <a:txBody>
                    <a:bodyPr/>
                    <a:lstStyle/>
                    <a:p>
                      <a:pPr marL="0" indent="0" eaLnBrk="1" hangingPunct="1">
                        <a:buClr>
                          <a:srgbClr val="C00000"/>
                        </a:buClr>
                        <a:buFont typeface="Wingdings" panose="05000000000000000000" pitchFamily="2" charset="2"/>
                        <a:buNone/>
                      </a:pPr>
                      <a:r>
                        <a:rPr lang="en-US" altLang="en-US" sz="3200" b="1" dirty="0">
                          <a:solidFill>
                            <a:srgbClr val="C00000"/>
                          </a:solidFill>
                          <a:latin typeface="Calibri" panose="020F0502020204030204" pitchFamily="34" charset="0"/>
                          <a:cs typeface="Calibri" panose="020F0502020204030204" pitchFamily="34" charset="0"/>
                        </a:rPr>
                        <a:t>Asia</a:t>
                      </a:r>
                    </a:p>
                  </a:txBody>
                  <a:tcPr anchor="ctr"/>
                </a:tc>
                <a:tc>
                  <a:txBody>
                    <a:bodyPr/>
                    <a:lstStyle/>
                    <a:p>
                      <a:pPr marL="0" indent="0" algn="ctr" eaLnBrk="1" hangingPunct="1">
                        <a:buClr>
                          <a:srgbClr val="C00000"/>
                        </a:buClr>
                        <a:buFont typeface="Wingdings" panose="05000000000000000000" pitchFamily="2" charset="2"/>
                        <a:buNone/>
                      </a:pPr>
                      <a:r>
                        <a:rPr lang="en-US" altLang="en-US" sz="3200" dirty="0">
                          <a:solidFill>
                            <a:srgbClr val="0000FF"/>
                          </a:solidFill>
                          <a:latin typeface="Calibri" panose="020F0502020204030204" pitchFamily="34" charset="0"/>
                          <a:cs typeface="Calibri" panose="020F0502020204030204" pitchFamily="34" charset="0"/>
                        </a:rPr>
                        <a:t>1:4</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Sardis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3:1</a:t>
                      </a:r>
                    </a:p>
                  </a:txBody>
                  <a:tcPr anchor="ctr"/>
                </a:tc>
                <a:extLst>
                  <a:ext uri="{0D108BD9-81ED-4DB2-BD59-A6C34878D82A}">
                    <a16:rowId xmlns:a16="http://schemas.microsoft.com/office/drawing/2014/main" val="3375767282"/>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Ephesus</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2:1</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Philadelphia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3:7</a:t>
                      </a:r>
                    </a:p>
                  </a:txBody>
                  <a:tcPr anchor="ctr"/>
                </a:tc>
                <a:extLst>
                  <a:ext uri="{0D108BD9-81ED-4DB2-BD59-A6C34878D82A}">
                    <a16:rowId xmlns:a16="http://schemas.microsoft.com/office/drawing/2014/main" val="671669581"/>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Smyrna</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2:8</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Laodicea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3:14</a:t>
                      </a:r>
                    </a:p>
                  </a:txBody>
                  <a:tcPr anchor="ctr"/>
                </a:tc>
                <a:extLst>
                  <a:ext uri="{0D108BD9-81ED-4DB2-BD59-A6C34878D82A}">
                    <a16:rowId xmlns:a16="http://schemas.microsoft.com/office/drawing/2014/main" val="1145695758"/>
                  </a:ext>
                </a:extLst>
              </a:tr>
              <a:tr h="854224">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Pergamum</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2:12</a:t>
                      </a:r>
                    </a:p>
                  </a:txBody>
                  <a:tcPr anchor="ctr"/>
                </a:tc>
                <a:tc>
                  <a:txBody>
                    <a:bodyPr/>
                    <a:lstStyle/>
                    <a:p>
                      <a:pPr marL="0" indent="0" algn="l" defTabSz="914400" rtl="0" eaLnBrk="1" latinLnBrk="0" hangingPunct="1">
                        <a:buClr>
                          <a:srgbClr val="C00000"/>
                        </a:buClr>
                        <a:buFont typeface="Wingdings" panose="05000000000000000000" pitchFamily="2" charset="2"/>
                        <a:buNone/>
                      </a:pPr>
                      <a:r>
                        <a:rPr lang="en-US" altLang="en-US" sz="3200" b="1" kern="1200" dirty="0">
                          <a:solidFill>
                            <a:srgbClr val="C00000"/>
                          </a:solidFill>
                          <a:latin typeface="Calibri" panose="020F0502020204030204" pitchFamily="34" charset="0"/>
                          <a:ea typeface="+mn-ea"/>
                          <a:cs typeface="Calibri" panose="020F0502020204030204" pitchFamily="34" charset="0"/>
                        </a:rPr>
                        <a:t>Euphrates	</a:t>
                      </a:r>
                    </a:p>
                  </a:txBody>
                  <a:tcPr anchor="ctr"/>
                </a:tc>
                <a:tc>
                  <a:txBody>
                    <a:bodyPr/>
                    <a:lstStyle/>
                    <a:p>
                      <a:pPr marL="0" indent="0" algn="ctr" defTabSz="914400" rtl="0" eaLnBrk="1" latinLnBrk="0" hangingPunct="1">
                        <a:buClr>
                          <a:srgbClr val="C00000"/>
                        </a:buClr>
                        <a:buFont typeface="Wingdings" panose="05000000000000000000" pitchFamily="2" charset="2"/>
                        <a:buNone/>
                      </a:pPr>
                      <a:r>
                        <a:rPr lang="en-US" altLang="en-US" sz="3200" kern="1200" dirty="0">
                          <a:solidFill>
                            <a:srgbClr val="0000FF"/>
                          </a:solidFill>
                          <a:latin typeface="Calibri" panose="020F0502020204030204" pitchFamily="34" charset="0"/>
                          <a:ea typeface="+mn-ea"/>
                          <a:cs typeface="Calibri" panose="020F0502020204030204" pitchFamily="34" charset="0"/>
                        </a:rPr>
                        <a:t>9:14;16:12</a:t>
                      </a:r>
                    </a:p>
                  </a:txBody>
                  <a:tcPr anchor="ctr"/>
                </a:tc>
                <a:extLst>
                  <a:ext uri="{0D108BD9-81ED-4DB2-BD59-A6C34878D82A}">
                    <a16:rowId xmlns:a16="http://schemas.microsoft.com/office/drawing/2014/main" val="291402366"/>
                  </a:ext>
                </a:extLst>
              </a:tr>
              <a:tr h="1502255">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Thyatira</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FF"/>
                          </a:solidFill>
                          <a:latin typeface="Calibri" panose="020F0502020204030204" pitchFamily="34" charset="0"/>
                          <a:ea typeface="+mn-ea"/>
                          <a:cs typeface="Calibri" panose="020F0502020204030204" pitchFamily="34" charset="0"/>
                        </a:rPr>
                        <a:t>2:18</a:t>
                      </a:r>
                    </a:p>
                  </a:txBody>
                  <a:tcPr anchor="ctr"/>
                </a:tc>
                <a:tc>
                  <a:txBody>
                    <a:bodyPr/>
                    <a:lstStyle/>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endParaRPr lang="en-US" altLang="en-US" sz="3200" b="1" kern="1200" dirty="0">
                        <a:solidFill>
                          <a:srgbClr val="C00000"/>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b="1" kern="1200" dirty="0">
                          <a:solidFill>
                            <a:srgbClr val="C00000"/>
                          </a:solidFill>
                          <a:latin typeface="Calibri" panose="020F0502020204030204" pitchFamily="34" charset="0"/>
                          <a:ea typeface="+mn-ea"/>
                          <a:cs typeface="Calibri" panose="020F0502020204030204" pitchFamily="34" charset="0"/>
                        </a:rPr>
                        <a:t>Armageddon	</a:t>
                      </a:r>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C00000"/>
                        </a:buClr>
                        <a:buSzTx/>
                        <a:buFont typeface="Wingdings" panose="05000000000000000000" pitchFamily="2" charset="2"/>
                        <a:buNone/>
                        <a:tabLst/>
                        <a:defRPr/>
                      </a:pPr>
                      <a:r>
                        <a:rPr lang="en-US" altLang="en-US" sz="3200" kern="1200" dirty="0">
                          <a:solidFill>
                            <a:srgbClr val="0000FF"/>
                          </a:solidFill>
                          <a:latin typeface="Calibri" panose="020F0502020204030204" pitchFamily="34" charset="0"/>
                          <a:ea typeface="+mn-ea"/>
                          <a:cs typeface="Calibri" panose="020F0502020204030204" pitchFamily="34" charset="0"/>
                        </a:rPr>
                        <a:t>16:16</a:t>
                      </a:r>
                    </a:p>
                  </a:txBody>
                  <a:tcPr anchor="ctr"/>
                </a:tc>
                <a:extLst>
                  <a:ext uri="{0D108BD9-81ED-4DB2-BD59-A6C34878D82A}">
                    <a16:rowId xmlns:a16="http://schemas.microsoft.com/office/drawing/2014/main" val="2222842766"/>
                  </a:ext>
                </a:extLst>
              </a:tr>
            </a:tbl>
          </a:graphicData>
        </a:graphic>
      </p:graphicFrame>
    </p:spTree>
    <p:extLst>
      <p:ext uri="{BB962C8B-B14F-4D97-AF65-F5344CB8AC3E}">
        <p14:creationId xmlns:p14="http://schemas.microsoft.com/office/powerpoint/2010/main" val="301396097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b="1" u="sng" dirty="0">
                <a:solidFill>
                  <a:srgbClr val="FFFFCC"/>
                </a:solidFill>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195342533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393988045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29358642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Source of the Message (Rev. 1:4d-5a)</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2095500"/>
            <a:ext cx="6096000" cy="2667000"/>
          </a:xfrm>
        </p:spPr>
        <p:txBody>
          <a:bodyPr/>
          <a:lstStyle/>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Father (4d)</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Spirit (4e)</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Son (5a)</a:t>
            </a:r>
          </a:p>
        </p:txBody>
      </p:sp>
      <p:pic>
        <p:nvPicPr>
          <p:cNvPr id="5" name="Picture 3" descr="trinity.jpg">
            <a:extLst>
              <a:ext uri="{FF2B5EF4-FFF2-40B4-BE49-F238E27FC236}">
                <a16:creationId xmlns:a16="http://schemas.microsoft.com/office/drawing/2014/main" id="{2E70F08C-7523-468B-8A20-5AEDB98DA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860800" cy="289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63733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Source of the Message (Rev. 1:4d-5a)</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2095500"/>
            <a:ext cx="6096000" cy="2667000"/>
          </a:xfrm>
        </p:spPr>
        <p:txBody>
          <a:bodyPr/>
          <a:lstStyle/>
          <a:p>
            <a:pPr marL="687388" indent="-687388"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From the Father (4d)</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Spirit (4e)</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Son (5a)</a:t>
            </a:r>
          </a:p>
        </p:txBody>
      </p:sp>
      <p:pic>
        <p:nvPicPr>
          <p:cNvPr id="5" name="Picture 3" descr="trinity.jpg">
            <a:extLst>
              <a:ext uri="{FF2B5EF4-FFF2-40B4-BE49-F238E27FC236}">
                <a16:creationId xmlns:a16="http://schemas.microsoft.com/office/drawing/2014/main" id="{2E70F08C-7523-468B-8A20-5AEDB98DA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860800" cy="289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1761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Source of the Message (Rev. 1:4d-5a)</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2095500"/>
            <a:ext cx="6096000" cy="2667000"/>
          </a:xfrm>
        </p:spPr>
        <p:txBody>
          <a:bodyPr/>
          <a:lstStyle/>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Father (4d)</a:t>
            </a:r>
          </a:p>
          <a:p>
            <a:pPr marL="687388" indent="-687388"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From the Spirit (4e)</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Son (5a)</a:t>
            </a:r>
          </a:p>
        </p:txBody>
      </p:sp>
      <p:pic>
        <p:nvPicPr>
          <p:cNvPr id="5" name="Picture 3" descr="trinity.jpg">
            <a:extLst>
              <a:ext uri="{FF2B5EF4-FFF2-40B4-BE49-F238E27FC236}">
                <a16:creationId xmlns:a16="http://schemas.microsoft.com/office/drawing/2014/main" id="{2E70F08C-7523-468B-8A20-5AEDB98DA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860800" cy="289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7718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Source of the Message (Rev. 1:4d-5a)</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2095500"/>
            <a:ext cx="6096000" cy="2667000"/>
          </a:xfrm>
        </p:spPr>
        <p:txBody>
          <a:bodyPr/>
          <a:lstStyle/>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Father (4d)</a:t>
            </a:r>
          </a:p>
          <a:p>
            <a:pPr marL="687388" indent="-687388" eaLnBrk="1" hangingPunct="1">
              <a:spcBef>
                <a:spcPts val="0"/>
              </a:spcBef>
              <a:spcAft>
                <a:spcPts val="3600"/>
              </a:spcAft>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From the Spirit (4e)</a:t>
            </a:r>
          </a:p>
          <a:p>
            <a:pPr marL="687388" indent="-687388" eaLnBrk="1" hangingPunct="1">
              <a:spcBef>
                <a:spcPts val="0"/>
              </a:spcBef>
              <a:spcAft>
                <a:spcPts val="3600"/>
              </a:spcAft>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From the Son (5a)</a:t>
            </a:r>
          </a:p>
        </p:txBody>
      </p:sp>
      <p:pic>
        <p:nvPicPr>
          <p:cNvPr id="5" name="Picture 3" descr="trinity.jpg">
            <a:extLst>
              <a:ext uri="{FF2B5EF4-FFF2-40B4-BE49-F238E27FC236}">
                <a16:creationId xmlns:a16="http://schemas.microsoft.com/office/drawing/2014/main" id="{2E70F08C-7523-468B-8A20-5AEDB98DA9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57400"/>
            <a:ext cx="3860800" cy="28956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461133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2821954022"/>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Subject of the Message (Rev. 1:5b-8)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6096000" cy="3962400"/>
          </a:xfrm>
        </p:spPr>
        <p:txBody>
          <a:bodyPr/>
          <a:lstStyle/>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Who He is (5d-e)</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past work (5f-6)</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future work (7)</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sovereignty (8)</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68" y="1676400"/>
            <a:ext cx="4192332" cy="3140202"/>
          </a:xfrm>
          <a:prstGeom prst="rect">
            <a:avLst/>
          </a:prstGeom>
        </p:spPr>
      </p:pic>
    </p:spTree>
    <p:extLst>
      <p:ext uri="{BB962C8B-B14F-4D97-AF65-F5344CB8AC3E}">
        <p14:creationId xmlns:p14="http://schemas.microsoft.com/office/powerpoint/2010/main" val="3647576852"/>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Subject of the Message (Rev. 1:5b-8)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6096000" cy="3962400"/>
          </a:xfrm>
        </p:spPr>
        <p:txBody>
          <a:bodyPr/>
          <a:lstStyle/>
          <a:p>
            <a:pPr marL="687388" indent="-687388"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Who He is (5d-e)</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past work (5f-6)</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future work (7)</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sovereignty (8)</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9268" y="1676400"/>
            <a:ext cx="4192332" cy="3140202"/>
          </a:xfrm>
          <a:prstGeom prst="rect">
            <a:avLst/>
          </a:prstGeom>
        </p:spPr>
      </p:pic>
    </p:spTree>
    <p:extLst>
      <p:ext uri="{BB962C8B-B14F-4D97-AF65-F5344CB8AC3E}">
        <p14:creationId xmlns:p14="http://schemas.microsoft.com/office/powerpoint/2010/main" val="3659576591"/>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 Who He is (Rev. 1:5b-e)</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7543800" cy="3962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Faithful witness (5b)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First born from the dead (5c)</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Ruler of the Kings of the Earth (5d)</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The One who loves us (5e)</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645004" cy="1981200"/>
          </a:xfrm>
          <a:prstGeom prst="rect">
            <a:avLst/>
          </a:prstGeom>
        </p:spPr>
      </p:pic>
    </p:spTree>
    <p:extLst>
      <p:ext uri="{BB962C8B-B14F-4D97-AF65-F5344CB8AC3E}">
        <p14:creationId xmlns:p14="http://schemas.microsoft.com/office/powerpoint/2010/main" val="27475143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77875"/>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Revelation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apokalypsis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Jesus Christ,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3A0CA198-3ED9-4F35-899B-7DCEAB7694D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92985980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 Who He is (Rev. 1:5b-e)</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7391400" cy="3962400"/>
          </a:xfrm>
        </p:spPr>
        <p:txBody>
          <a:bodyPr/>
          <a:lstStyle/>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Faithful witness (5b)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First born from the dead (5c)</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Ruler of the Kings of the Earth (5d)</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The One who loves us (5e)</a:t>
            </a:r>
          </a:p>
        </p:txBody>
      </p:sp>
      <p:pic>
        <p:nvPicPr>
          <p:cNvPr id="5" name="Picture 4">
            <a:extLst>
              <a:ext uri="{FF2B5EF4-FFF2-40B4-BE49-F238E27FC236}">
                <a16:creationId xmlns:a16="http://schemas.microsoft.com/office/drawing/2014/main" id="{DCAAF8B9-22B2-476D-AFC8-1CB7886031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645004" cy="1981200"/>
          </a:xfrm>
          <a:prstGeom prst="rect">
            <a:avLst/>
          </a:prstGeom>
        </p:spPr>
      </p:pic>
    </p:spTree>
    <p:extLst>
      <p:ext uri="{BB962C8B-B14F-4D97-AF65-F5344CB8AC3E}">
        <p14:creationId xmlns:p14="http://schemas.microsoft.com/office/powerpoint/2010/main" val="199632220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 Who He is (Rev. 1:5b-e)</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7772400" cy="3962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Faithful witness (5b)</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First born from the dead (5c)</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Ruler of the Kings of the Earth (5d)</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The One who loves us (5e)</a:t>
            </a:r>
          </a:p>
        </p:txBody>
      </p:sp>
      <p:pic>
        <p:nvPicPr>
          <p:cNvPr id="5" name="Picture 4">
            <a:extLst>
              <a:ext uri="{FF2B5EF4-FFF2-40B4-BE49-F238E27FC236}">
                <a16:creationId xmlns:a16="http://schemas.microsoft.com/office/drawing/2014/main" id="{470169C4-65D2-4F4F-B704-835E84FCE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645004" cy="1981200"/>
          </a:xfrm>
          <a:prstGeom prst="rect">
            <a:avLst/>
          </a:prstGeom>
        </p:spPr>
      </p:pic>
    </p:spTree>
    <p:extLst>
      <p:ext uri="{BB962C8B-B14F-4D97-AF65-F5344CB8AC3E}">
        <p14:creationId xmlns:p14="http://schemas.microsoft.com/office/powerpoint/2010/main" val="227949483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 Who He is (Rev. 1:5b-e)</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7543800" cy="3962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Faithful witness (5b)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First born from the dead (5c)</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Ruler of the Kings of the Earth (5d)</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The One who loves us (5e)</a:t>
            </a:r>
          </a:p>
        </p:txBody>
      </p:sp>
      <p:pic>
        <p:nvPicPr>
          <p:cNvPr id="5" name="Picture 4">
            <a:extLst>
              <a:ext uri="{FF2B5EF4-FFF2-40B4-BE49-F238E27FC236}">
                <a16:creationId xmlns:a16="http://schemas.microsoft.com/office/drawing/2014/main" id="{338354E5-8C23-4F55-A863-ADF3A50F3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645004" cy="1981200"/>
          </a:xfrm>
          <a:prstGeom prst="rect">
            <a:avLst/>
          </a:prstGeom>
        </p:spPr>
      </p:pic>
    </p:spTree>
    <p:extLst>
      <p:ext uri="{BB962C8B-B14F-4D97-AF65-F5344CB8AC3E}">
        <p14:creationId xmlns:p14="http://schemas.microsoft.com/office/powerpoint/2010/main" val="1651432400"/>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562100" y="228600"/>
            <a:ext cx="6019800" cy="1447800"/>
          </a:xfrm>
        </p:spPr>
        <p:txBody>
          <a:bodyPr/>
          <a:lstStyle/>
          <a:p>
            <a:pPr algn="ctr" eaLnBrk="1" hangingPunct="1"/>
            <a:r>
              <a:rPr lang="en-US" sz="3200" dirty="0">
                <a:effectLst>
                  <a:outerShdw blurRad="38100" dist="38100" dir="2700000" algn="tl">
                    <a:srgbClr val="000000">
                      <a:alpha val="43137"/>
                    </a:srgbClr>
                  </a:outerShdw>
                </a:effectLst>
              </a:rPr>
              <a:t>Names &amp; Titles Demonstrating Satan’s Post-Fall, Earthly Authority </a:t>
            </a:r>
            <a:br>
              <a:rPr lang="en-US" sz="2800" dirty="0">
                <a:effectLst>
                  <a:outerShdw blurRad="38100" dist="38100" dir="2700000" algn="tl">
                    <a:srgbClr val="000000">
                      <a:alpha val="43137"/>
                    </a:srgbClr>
                  </a:outerShdw>
                </a:effectLst>
              </a:rPr>
            </a:br>
            <a:r>
              <a:rPr lang="en-US" sz="2400" dirty="0">
                <a:solidFill>
                  <a:schemeClr val="tx1"/>
                </a:solidFill>
                <a:effectLst>
                  <a:outerShdw blurRad="38100" dist="38100" dir="2700000" algn="tl">
                    <a:srgbClr val="000000">
                      <a:alpha val="43137"/>
                    </a:srgbClr>
                  </a:outerShdw>
                </a:effectLst>
              </a:rPr>
              <a:t>(Job 1:7; 2:2; Luke 4:5-8; Rom. 8:19-22)</a:t>
            </a:r>
            <a:endParaRPr lang="en-US" sz="2800" dirty="0">
              <a:solidFill>
                <a:schemeClr val="tx1"/>
              </a:solidFill>
              <a:effectLst>
                <a:outerShdw blurRad="38100" dist="38100" dir="2700000" algn="tl">
                  <a:srgbClr val="000000">
                    <a:alpha val="43137"/>
                  </a:srgbClr>
                </a:outerShdw>
              </a:effectLst>
            </a:endParaRPr>
          </a:p>
        </p:txBody>
      </p:sp>
      <p:sp>
        <p:nvSpPr>
          <p:cNvPr id="6147" name="Rectangle 3"/>
          <p:cNvSpPr>
            <a:spLocks noGrp="1" noChangeArrowheads="1"/>
          </p:cNvSpPr>
          <p:nvPr>
            <p:ph type="body" idx="1"/>
          </p:nvPr>
        </p:nvSpPr>
        <p:spPr>
          <a:xfrm>
            <a:off x="342900" y="2057399"/>
            <a:ext cx="8458200" cy="4572001"/>
          </a:xfrm>
        </p:spPr>
        <p:txBody>
          <a:bodyPr/>
          <a:lstStyle/>
          <a:p>
            <a:pPr marL="461963" indent="-461963">
              <a:spcBef>
                <a:spcPts val="0"/>
              </a:spcBef>
              <a:spcAft>
                <a:spcPts val="1800"/>
              </a:spcAft>
              <a:defRPr/>
            </a:pPr>
            <a:r>
              <a:rPr lang="en-US" dirty="0">
                <a:effectLst>
                  <a:outerShdw blurRad="38100" dist="38100" dir="2700000" algn="tl">
                    <a:srgbClr val="000000">
                      <a:alpha val="43137"/>
                    </a:srgbClr>
                  </a:outerShdw>
                </a:effectLst>
              </a:rPr>
              <a:t>Prince of this world (John 12:31; 14:30; 16:11)</a:t>
            </a:r>
          </a:p>
          <a:p>
            <a:pPr marL="461963" indent="-461963">
              <a:spcBef>
                <a:spcPts val="0"/>
              </a:spcBef>
              <a:spcAft>
                <a:spcPts val="1800"/>
              </a:spcAft>
              <a:defRPr/>
            </a:pPr>
            <a:r>
              <a:rPr lang="en-US" dirty="0">
                <a:effectLst>
                  <a:outerShdw blurRad="38100" dist="38100" dir="2700000" algn="tl">
                    <a:srgbClr val="000000">
                      <a:alpha val="43137"/>
                    </a:srgbClr>
                  </a:outerShdw>
                </a:effectLst>
              </a:rPr>
              <a:t>God of this age (2 Cor. 4:4)</a:t>
            </a:r>
          </a:p>
          <a:p>
            <a:pPr marL="461963" indent="-461963">
              <a:spcBef>
                <a:spcPts val="0"/>
              </a:spcBef>
              <a:spcAft>
                <a:spcPts val="1800"/>
              </a:spcAft>
              <a:defRPr/>
            </a:pPr>
            <a:r>
              <a:rPr lang="en-US" dirty="0">
                <a:effectLst>
                  <a:outerShdw blurRad="38100" dist="38100" dir="2700000" algn="tl">
                    <a:srgbClr val="000000">
                      <a:alpha val="43137"/>
                    </a:srgbClr>
                  </a:outerShdw>
                </a:effectLst>
              </a:rPr>
              <a:t>Prince and power of the air (Eph. 2:2)</a:t>
            </a:r>
          </a:p>
          <a:p>
            <a:pPr marL="461963" indent="-461963">
              <a:spcBef>
                <a:spcPts val="0"/>
              </a:spcBef>
              <a:spcAft>
                <a:spcPts val="1800"/>
              </a:spcAft>
              <a:defRPr/>
            </a:pPr>
            <a:r>
              <a:rPr lang="en-US" dirty="0">
                <a:effectLst>
                  <a:outerShdw blurRad="38100" dist="38100" dir="2700000" algn="tl">
                    <a:srgbClr val="000000">
                      <a:alpha val="43137"/>
                    </a:srgbClr>
                  </a:outerShdw>
                </a:effectLst>
              </a:rPr>
              <a:t>Who the believer wrestles with (Eph. 6:12)</a:t>
            </a:r>
          </a:p>
          <a:p>
            <a:pPr marL="461963" indent="-461963">
              <a:spcBef>
                <a:spcPts val="0"/>
              </a:spcBef>
              <a:spcAft>
                <a:spcPts val="1800"/>
              </a:spcAft>
              <a:defRPr/>
            </a:pPr>
            <a:r>
              <a:rPr lang="en-US" dirty="0">
                <a:effectLst>
                  <a:outerShdw blurRad="38100" dist="38100" dir="2700000" algn="tl">
                    <a:srgbClr val="000000">
                      <a:alpha val="43137"/>
                    </a:srgbClr>
                  </a:outerShdw>
                </a:effectLst>
              </a:rPr>
              <a:t>Roaring lion (1 Pet. 5:8)</a:t>
            </a:r>
          </a:p>
          <a:p>
            <a:pPr marL="461963" indent="-461963">
              <a:spcBef>
                <a:spcPts val="0"/>
              </a:spcBef>
              <a:spcAft>
                <a:spcPts val="1800"/>
              </a:spcAft>
              <a:defRPr/>
            </a:pPr>
            <a:r>
              <a:rPr lang="en-US" dirty="0">
                <a:effectLst>
                  <a:outerShdw blurRad="38100" dist="38100" dir="2700000" algn="tl">
                    <a:srgbClr val="000000">
                      <a:alpha val="43137"/>
                    </a:srgbClr>
                  </a:outerShdw>
                </a:effectLst>
              </a:rPr>
              <a:t>Whole world lies in his power (1 John 5:19)</a:t>
            </a:r>
          </a:p>
        </p:txBody>
      </p:sp>
      <p:pic>
        <p:nvPicPr>
          <p:cNvPr id="66564" name="Picture 2" descr="https://encrypted-tbn2.gstatic.com/images?q=tbn:ANd9GcSBMfbzscRtRxzhQdk5QNPtl4JEhIIZ2ki1w7Rw4zlT093wbKcls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76200"/>
            <a:ext cx="852005" cy="1097280"/>
          </a:xfrm>
          <a:prstGeom prst="rect">
            <a:avLst/>
          </a:prstGeom>
          <a:noFill/>
          <a:ln w="9525">
            <a:noFill/>
            <a:miter lim="800000"/>
            <a:headEnd/>
            <a:tailEnd/>
          </a:ln>
        </p:spPr>
      </p:pic>
    </p:spTree>
    <p:extLst>
      <p:ext uri="{BB962C8B-B14F-4D97-AF65-F5344CB8AC3E}">
        <p14:creationId xmlns:p14="http://schemas.microsoft.com/office/powerpoint/2010/main" val="196675308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A. Who He is (Rev. 1:5b-e)</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7467600" cy="3962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Faithful witness (5b)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First born from the dead (5c)</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Ruler of the Kings of the Earth (5d)</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One who loves us (5e)</a:t>
            </a:r>
          </a:p>
        </p:txBody>
      </p:sp>
      <p:pic>
        <p:nvPicPr>
          <p:cNvPr id="5" name="Picture 4">
            <a:extLst>
              <a:ext uri="{FF2B5EF4-FFF2-40B4-BE49-F238E27FC236}">
                <a16:creationId xmlns:a16="http://schemas.microsoft.com/office/drawing/2014/main" id="{13DB4619-C273-430C-B5A6-960D15FBE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4648200"/>
            <a:ext cx="2645004" cy="1981200"/>
          </a:xfrm>
          <a:prstGeom prst="rect">
            <a:avLst/>
          </a:prstGeom>
        </p:spPr>
      </p:pic>
    </p:spTree>
    <p:extLst>
      <p:ext uri="{BB962C8B-B14F-4D97-AF65-F5344CB8AC3E}">
        <p14:creationId xmlns:p14="http://schemas.microsoft.com/office/powerpoint/2010/main" val="32248943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Subject of the Message (Rev. 1:5b-8)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6096000" cy="3962400"/>
          </a:xfrm>
        </p:spPr>
        <p:txBody>
          <a:bodyPr/>
          <a:lstStyle/>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Who He is (5d-e)</a:t>
            </a:r>
          </a:p>
          <a:p>
            <a:pPr marL="687388" indent="-687388"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past work (5f-6)</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future work (7)</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sovereignty (8)</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3662314" cy="2743200"/>
          </a:xfrm>
          <a:prstGeom prst="rect">
            <a:avLst/>
          </a:prstGeom>
        </p:spPr>
      </p:pic>
    </p:spTree>
    <p:extLst>
      <p:ext uri="{BB962C8B-B14F-4D97-AF65-F5344CB8AC3E}">
        <p14:creationId xmlns:p14="http://schemas.microsoft.com/office/powerpoint/2010/main" val="215772140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B. His Past Work (Rev. 1:5f-6)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8839200" cy="19812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Released us from our sins by His blood (5f)</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Made us into a Kingdom of Priests (6)</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330CFEB-9FBC-45FD-8607-4195FD0F1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834" y="3352800"/>
            <a:ext cx="4192332" cy="3140202"/>
          </a:xfrm>
          <a:prstGeom prst="rect">
            <a:avLst/>
          </a:prstGeom>
        </p:spPr>
      </p:pic>
    </p:spTree>
    <p:extLst>
      <p:ext uri="{BB962C8B-B14F-4D97-AF65-F5344CB8AC3E}">
        <p14:creationId xmlns:p14="http://schemas.microsoft.com/office/powerpoint/2010/main" val="18317343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B. His Past Work (Rev. 1:5f-6)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8991600" cy="1981200"/>
          </a:xfrm>
        </p:spPr>
        <p:txBody>
          <a:bodyPr/>
          <a:lstStyle/>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Released us from our sins by His blood (5f)</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Made us into a Kingdom of Priests (6)</a:t>
            </a:r>
            <a:endParaRPr lang="en-US" dirty="0">
              <a:effectLst>
                <a:outerShdw blurRad="38100" dist="38100" dir="2700000" algn="tl">
                  <a:srgbClr val="000000">
                    <a:alpha val="43137"/>
                  </a:srgbClr>
                </a:outerShdw>
              </a:effectLst>
              <a:cs typeface="Calibri" panose="020F0502020204030204" pitchFamily="34" charset="0"/>
            </a:endParaRPr>
          </a:p>
        </p:txBody>
      </p:sp>
      <p:pic>
        <p:nvPicPr>
          <p:cNvPr id="5" name="Picture 4">
            <a:extLst>
              <a:ext uri="{FF2B5EF4-FFF2-40B4-BE49-F238E27FC236}">
                <a16:creationId xmlns:a16="http://schemas.microsoft.com/office/drawing/2014/main" id="{5330CFEB-9FBC-45FD-8607-4195FD0F1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834" y="3352800"/>
            <a:ext cx="4192332" cy="3140202"/>
          </a:xfrm>
          <a:prstGeom prst="rect">
            <a:avLst/>
          </a:prstGeom>
        </p:spPr>
      </p:pic>
    </p:spTree>
    <p:extLst>
      <p:ext uri="{BB962C8B-B14F-4D97-AF65-F5344CB8AC3E}">
        <p14:creationId xmlns:p14="http://schemas.microsoft.com/office/powerpoint/2010/main" val="296019961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09272" y="228600"/>
            <a:ext cx="692545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084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28600"/>
            <a:ext cx="8229600" cy="719138"/>
          </a:xfrm>
        </p:spPr>
        <p:txBody>
          <a:bodyPr/>
          <a:lstStyle/>
          <a:p>
            <a:pPr algn="ctr" eaLnBrk="1" hangingPunct="1">
              <a:defRPr/>
            </a:pPr>
            <a:r>
              <a:rPr lang="en-US" altLang="en-US" sz="4000" dirty="0">
                <a:solidFill>
                  <a:srgbClr val="00FFFF"/>
                </a:solidFill>
                <a:effectLst>
                  <a:outerShdw blurRad="38100" dist="38100" dir="2700000" algn="tl">
                    <a:srgbClr val="000000">
                      <a:alpha val="43137"/>
                    </a:srgbClr>
                  </a:outerShdw>
                </a:effectLst>
                <a:cs typeface="Calibri" panose="020F0502020204030204" pitchFamily="34" charset="0"/>
              </a:rPr>
              <a:t>Christ’s Atoning Death</a:t>
            </a:r>
          </a:p>
        </p:txBody>
      </p:sp>
      <p:sp>
        <p:nvSpPr>
          <p:cNvPr id="21507" name="Content Placeholder 2"/>
          <p:cNvSpPr>
            <a:spLocks noGrp="1"/>
          </p:cNvSpPr>
          <p:nvPr>
            <p:ph idx="1"/>
          </p:nvPr>
        </p:nvSpPr>
        <p:spPr>
          <a:xfrm>
            <a:off x="381000" y="1143000"/>
            <a:ext cx="8610600" cy="5181600"/>
          </a:xfrm>
        </p:spPr>
        <p:txBody>
          <a:bodyPr/>
          <a:lstStyle/>
          <a:p>
            <a:pPr marL="461963" indent="-461963" eaLnBrk="1" hangingPunct="1">
              <a:spcBef>
                <a:spcPts val="0"/>
              </a:spcBef>
              <a:spcAft>
                <a:spcPts val="2400"/>
              </a:spcAft>
              <a:buClr>
                <a:srgbClr val="00FFFF"/>
              </a:buClr>
              <a:buSzPct val="100000"/>
              <a:buFont typeface="+mj-lt"/>
              <a:buAutoNum type="arabicPeriod"/>
              <a:defRPr/>
            </a:pPr>
            <a:r>
              <a:rPr lang="en-US" altLang="en-US" dirty="0">
                <a:effectLst>
                  <a:outerShdw blurRad="38100" dist="38100" dir="2700000" algn="tl">
                    <a:srgbClr val="000000">
                      <a:alpha val="43137"/>
                    </a:srgbClr>
                  </a:outerShdw>
                </a:effectLst>
              </a:rPr>
              <a:t>Role of Christ’s blood in the atonement</a:t>
            </a:r>
          </a:p>
          <a:p>
            <a:pPr marL="914400" lvl="1" indent="-457200"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Acts 20:28</a:t>
            </a:r>
          </a:p>
          <a:p>
            <a:pPr marL="914400" lvl="1" indent="-457200"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Rom 5:9; Eph 1:7; 2:13; Col 1:20</a:t>
            </a:r>
          </a:p>
          <a:p>
            <a:pPr marL="914400" lvl="1" indent="-457200"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Heb 9:12, 22; 1 Pet 1:2; 1 John 1:7</a:t>
            </a:r>
          </a:p>
          <a:p>
            <a:pPr marL="914400" lvl="1" indent="-457200" eaLnBrk="1" hangingPunct="1">
              <a:spcBef>
                <a:spcPts val="0"/>
              </a:spcBef>
              <a:spcAft>
                <a:spcPts val="2400"/>
              </a:spcAft>
              <a:buClr>
                <a:srgbClr val="FF66FF"/>
              </a:buClr>
              <a:defRPr/>
            </a:pPr>
            <a:r>
              <a:rPr lang="en-US" altLang="en-US" dirty="0">
                <a:effectLst>
                  <a:outerShdw blurRad="38100" dist="38100" dir="2700000" algn="tl">
                    <a:srgbClr val="000000">
                      <a:alpha val="43137"/>
                    </a:srgbClr>
                  </a:outerShdw>
                </a:effectLst>
              </a:rPr>
              <a:t>Rev 1:5; 5:9; 12:11</a:t>
            </a:r>
          </a:p>
          <a:p>
            <a:pPr marL="461963" indent="-461963" eaLnBrk="1" hangingPunct="1">
              <a:spcBef>
                <a:spcPts val="0"/>
              </a:spcBef>
              <a:spcAft>
                <a:spcPts val="2400"/>
              </a:spcAft>
              <a:buClr>
                <a:srgbClr val="00FFFF"/>
              </a:buClr>
              <a:buSzPct val="100000"/>
              <a:buFont typeface="+mj-lt"/>
              <a:buAutoNum type="arabicPeriod"/>
              <a:defRPr/>
            </a:pPr>
            <a:r>
              <a:rPr lang="en-US" altLang="en-US" dirty="0">
                <a:effectLst>
                  <a:outerShdw blurRad="38100" dist="38100" dir="2700000" algn="tl">
                    <a:srgbClr val="000000">
                      <a:alpha val="43137"/>
                    </a:srgbClr>
                  </a:outerShdw>
                </a:effectLst>
              </a:rPr>
              <a:t>Free to us but expensive to Him</a:t>
            </a:r>
          </a:p>
          <a:p>
            <a:pPr marL="461963" indent="-461963" eaLnBrk="1" hangingPunct="1">
              <a:spcBef>
                <a:spcPts val="0"/>
              </a:spcBef>
              <a:spcAft>
                <a:spcPts val="2400"/>
              </a:spcAft>
              <a:buClr>
                <a:srgbClr val="00FFFF"/>
              </a:buClr>
              <a:buSzPct val="100000"/>
              <a:buFont typeface="+mj-lt"/>
              <a:buAutoNum type="arabicPeriod"/>
              <a:defRPr/>
            </a:pPr>
            <a:r>
              <a:rPr lang="en-US" altLang="en-US" dirty="0">
                <a:effectLst>
                  <a:outerShdw blurRad="38100" dist="38100" dir="2700000" algn="tl">
                    <a:srgbClr val="000000">
                      <a:alpha val="43137"/>
                    </a:srgbClr>
                  </a:outerShdw>
                </a:effectLst>
              </a:rPr>
              <a:t>Significance of the Lord’s Table (1 </a:t>
            </a:r>
            <a:r>
              <a:rPr lang="en-US" altLang="en-US" dirty="0" err="1">
                <a:effectLst>
                  <a:outerShdw blurRad="38100" dist="38100" dir="2700000" algn="tl">
                    <a:srgbClr val="000000">
                      <a:alpha val="43137"/>
                    </a:srgbClr>
                  </a:outerShdw>
                </a:effectLst>
              </a:rPr>
              <a:t>Cor</a:t>
            </a:r>
            <a:r>
              <a:rPr lang="en-US" altLang="en-US" dirty="0">
                <a:effectLst>
                  <a:outerShdw blurRad="38100" dist="38100" dir="2700000" algn="tl">
                    <a:srgbClr val="000000">
                      <a:alpha val="43137"/>
                    </a:srgbClr>
                  </a:outerShdw>
                </a:effectLst>
              </a:rPr>
              <a:t> 11:23-26)</a:t>
            </a:r>
          </a:p>
        </p:txBody>
      </p:sp>
    </p:spTree>
    <p:extLst>
      <p:ext uri="{BB962C8B-B14F-4D97-AF65-F5344CB8AC3E}">
        <p14:creationId xmlns:p14="http://schemas.microsoft.com/office/powerpoint/2010/main" val="296275480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0" y="1219200"/>
            <a:ext cx="9144000" cy="5181600"/>
          </a:xfrm>
        </p:spPr>
        <p:txBody>
          <a:bodyPr/>
          <a:lstStyle/>
          <a:p>
            <a:pPr marL="0" indent="0" algn="just">
              <a:buNone/>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outerShdw blurRad="38100" dist="38100" dir="2700000" algn="tl">
                    <a:srgbClr val="000000">
                      <a:alpha val="43137"/>
                    </a:srgbClr>
                  </a:outerShdw>
                </a:effectLst>
              </a:rPr>
              <a:t>At the very least, it would be confusing to John’s first century readers, as well as to later generations, for him to write so much about Babylon when he really meant Rome (Paul was not afraid to speak directly against Rome in his writings, so why should John be?) or ‘the false church’ (all the apostles , including John, wrote plainly and scathingly about false teachers and false doctrines in the church and would not hide their teachings by symbols)</a:t>
            </a:r>
            <a:r>
              <a:rPr lang="en-US" sz="2800" dirty="0">
                <a:effectLst>
                  <a:outerShdw blurRad="38100" dist="38100" dir="2700000" algn="tl">
                    <a:srgbClr val="000000">
                      <a:alpha val="43137"/>
                    </a:srgbClr>
                  </a:outerShdw>
                </a:effectLst>
                <a:cs typeface="Calibri" panose="020F0502020204030204" pitchFamily="34" charset="0"/>
              </a:rPr>
              <a:t>. </a:t>
            </a: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It must be stressed that Revelation means “unveiling,” not “veiling</a:t>
            </a:r>
            <a:r>
              <a:rPr lang="en-US" sz="2800" dirty="0">
                <a:effectLst>
                  <a:outerShdw blurRad="38100" dist="38100" dir="2700000" algn="tl">
                    <a:srgbClr val="000000">
                      <a:alpha val="43137"/>
                    </a:srgbClr>
                  </a:outerShdw>
                </a:effectLst>
                <a:cs typeface="Calibri" panose="020F0502020204030204" pitchFamily="34" charset="0"/>
              </a:rPr>
              <a:t>.</a:t>
            </a:r>
            <a:r>
              <a:rPr lang="en-US" altLang="en-US" sz="2800" dirty="0">
                <a:effectLst>
                  <a:outerShdw blurRad="38100" dist="38100" dir="2700000" algn="tl">
                    <a:srgbClr val="000000">
                      <a:alpha val="43137"/>
                    </a:srgbClr>
                  </a:outerShdw>
                </a:effectLst>
                <a:cs typeface="Calibri" panose="020F0502020204030204" pitchFamily="34" charset="0"/>
              </a:rPr>
              <a:t>” In the absence of any statement in the text to the contrary, therefore, we must assume that the term Babylon applies to the real city of Babylon…”</a:t>
            </a:r>
            <a:endParaRPr lang="en-US" altLang="en-US" sz="2800" dirty="0">
              <a:effectLst>
                <a:outerShdw blurRad="38100" dist="38100" dir="2700000" algn="tl">
                  <a:srgbClr val="000000">
                    <a:alpha val="43137"/>
                  </a:srgbClr>
                </a:outerShdw>
              </a:effectLst>
            </a:endParaRPr>
          </a:p>
        </p:txBody>
      </p:sp>
      <p:sp>
        <p:nvSpPr>
          <p:cNvPr id="68613" name="Text Box 5"/>
          <p:cNvSpPr txBox="1">
            <a:spLocks noChangeArrowheads="1"/>
          </p:cNvSpPr>
          <p:nvPr/>
        </p:nvSpPr>
        <p:spPr bwMode="auto">
          <a:xfrm>
            <a:off x="3162300" y="219670"/>
            <a:ext cx="28194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Henry Morris</a:t>
            </a:r>
          </a:p>
          <a:p>
            <a:pPr algn="ctr"/>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Record, 323</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76200"/>
            <a:ext cx="738834" cy="1097280"/>
          </a:xfrm>
          <a:prstGeom prst="rect">
            <a:avLst/>
          </a:prstGeom>
        </p:spPr>
      </p:pic>
    </p:spTree>
    <p:extLst>
      <p:ext uri="{BB962C8B-B14F-4D97-AF65-F5344CB8AC3E}">
        <p14:creationId xmlns:p14="http://schemas.microsoft.com/office/powerpoint/2010/main" val="258654167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B. His Past Work (Rev. 1:5f-6)</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8991600" cy="19812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Released us from our sins by His blood (5f)</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Made us into a Kingdom of Priests (6)</a:t>
            </a:r>
          </a:p>
        </p:txBody>
      </p:sp>
      <p:pic>
        <p:nvPicPr>
          <p:cNvPr id="5" name="Picture 4">
            <a:extLst>
              <a:ext uri="{FF2B5EF4-FFF2-40B4-BE49-F238E27FC236}">
                <a16:creationId xmlns:a16="http://schemas.microsoft.com/office/drawing/2014/main" id="{5330CFEB-9FBC-45FD-8607-4195FD0F14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834" y="3352800"/>
            <a:ext cx="4192332" cy="3140202"/>
          </a:xfrm>
          <a:prstGeom prst="rect">
            <a:avLst/>
          </a:prstGeom>
        </p:spPr>
      </p:pic>
    </p:spTree>
    <p:extLst>
      <p:ext uri="{BB962C8B-B14F-4D97-AF65-F5344CB8AC3E}">
        <p14:creationId xmlns:p14="http://schemas.microsoft.com/office/powerpoint/2010/main" val="1942109305"/>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35449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5:10</a:t>
            </a:r>
          </a:p>
          <a:p>
            <a:pPr algn="just"/>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4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918AE51A-4D86-442C-8A07-51B0010F49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10899907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400931"/>
          </a:xfrm>
          <a:prstGeom prst="rect">
            <a:avLst/>
          </a:prstGeom>
          <a:noFill/>
          <a:ln w="28575">
            <a:noFill/>
            <a:miter lim="800000"/>
            <a:headEnd/>
            <a:tailEnd/>
          </a:ln>
        </p:spPr>
        <p:txBody>
          <a:bodyPr wrap="square">
            <a:spAutoFit/>
          </a:bodyPr>
          <a:lstStyle/>
          <a:p>
            <a:pPr algn="ctr">
              <a:spcBef>
                <a:spcPts val="600"/>
              </a:spcBef>
              <a:spcAft>
                <a:spcPts val="6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11:15</a:t>
            </a:r>
          </a:p>
          <a:p>
            <a:pPr algn="just"/>
            <a:r>
              <a:rPr lang="en-US" altLang="en-US" sz="3400" kern="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the seventh angel sounded; and there were loud voices in heaven, saying,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kingdom of the world has become the kingdom of our Lord and of His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will reign forever and ever.’”</a:t>
            </a:r>
          </a:p>
        </p:txBody>
      </p:sp>
      <p:pic>
        <p:nvPicPr>
          <p:cNvPr id="6" name="Picture 5">
            <a:extLst>
              <a:ext uri="{FF2B5EF4-FFF2-40B4-BE49-F238E27FC236}">
                <a16:creationId xmlns:a16="http://schemas.microsoft.com/office/drawing/2014/main" id="{ECDA44F2-033B-4A28-A10E-8D044393D40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1404" y="2971800"/>
            <a:ext cx="2461193" cy="1828800"/>
          </a:xfrm>
          <a:prstGeom prst="rect">
            <a:avLst/>
          </a:prstGeom>
        </p:spPr>
      </p:pic>
    </p:spTree>
    <p:extLst>
      <p:ext uri="{BB962C8B-B14F-4D97-AF65-F5344CB8AC3E}">
        <p14:creationId xmlns:p14="http://schemas.microsoft.com/office/powerpoint/2010/main" val="246313676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Subject of the Message (Rev. 1:5b-8)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6096000" cy="3962400"/>
          </a:xfrm>
        </p:spPr>
        <p:txBody>
          <a:bodyPr/>
          <a:lstStyle/>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Who He is (5d-e)</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past work (5f-6)</a:t>
            </a:r>
          </a:p>
          <a:p>
            <a:pPr marL="687388" indent="-687388"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future work (7)</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sovereignty (8)</a:t>
            </a:r>
          </a:p>
        </p:txBody>
      </p:sp>
      <p:pic>
        <p:nvPicPr>
          <p:cNvPr id="5" name="Picture 4">
            <a:extLst>
              <a:ext uri="{FF2B5EF4-FFF2-40B4-BE49-F238E27FC236}">
                <a16:creationId xmlns:a16="http://schemas.microsoft.com/office/drawing/2014/main" id="{7909D45B-9407-4369-9C30-6A3031B8E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3662314" cy="2743200"/>
          </a:xfrm>
          <a:prstGeom prst="rect">
            <a:avLst/>
          </a:prstGeom>
        </p:spPr>
      </p:pic>
    </p:spTree>
    <p:extLst>
      <p:ext uri="{BB962C8B-B14F-4D97-AF65-F5344CB8AC3E}">
        <p14:creationId xmlns:p14="http://schemas.microsoft.com/office/powerpoint/2010/main" val="44402753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Future Work (Rev. 1:7)</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447800"/>
            <a:ext cx="7315200" cy="2819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coming in the clouds (7a)</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Gentiles (7b)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Jews (7c)</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2400466592"/>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Future Work (Rev. 1:7)</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447800"/>
            <a:ext cx="7315200" cy="2819400"/>
          </a:xfrm>
        </p:spPr>
        <p:txBody>
          <a:bodyPr/>
          <a:lstStyle/>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coming in the clouds (7a)</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Gentiles (7b)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Jews (7c)</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1385275454"/>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8" name="Group 48">
            <a:extLst>
              <a:ext uri="{FF2B5EF4-FFF2-40B4-BE49-F238E27FC236}">
                <a16:creationId xmlns:a16="http://schemas.microsoft.com/office/drawing/2014/main" id="{54F6CCDD-881C-4EF1-9DE3-85CAF3BB7697}"/>
              </a:ext>
            </a:extLst>
          </p:cNvPr>
          <p:cNvGraphicFramePr>
            <a:graphicFrameLocks noGrp="1"/>
          </p:cNvGraphicFramePr>
          <p:nvPr>
            <p:ph type="tbl" idx="1"/>
            <p:extLst>
              <p:ext uri="{D42A27DB-BD31-4B8C-83A1-F6EECF244321}">
                <p14:modId xmlns:p14="http://schemas.microsoft.com/office/powerpoint/2010/main" val="1389868752"/>
              </p:ext>
            </p:extLst>
          </p:nvPr>
        </p:nvGraphicFramePr>
        <p:xfrm>
          <a:off x="152400" y="365760"/>
          <a:ext cx="8839200" cy="5730240"/>
        </p:xfrm>
        <a:graphic>
          <a:graphicData uri="http://schemas.openxmlformats.org/drawingml/2006/table">
            <a:tbl>
              <a:tblPr>
                <a:tableStyleId>{D7AC3CCA-C797-4891-BE02-D94E43425B78}</a:tableStyleId>
              </a:tblPr>
              <a:tblGrid>
                <a:gridCol w="4654270">
                  <a:extLst>
                    <a:ext uri="{9D8B030D-6E8A-4147-A177-3AD203B41FA5}">
                      <a16:colId xmlns:a16="http://schemas.microsoft.com/office/drawing/2014/main" val="1507814193"/>
                    </a:ext>
                  </a:extLst>
                </a:gridCol>
                <a:gridCol w="4184930">
                  <a:extLst>
                    <a:ext uri="{9D8B030D-6E8A-4147-A177-3AD203B41FA5}">
                      <a16:colId xmlns:a16="http://schemas.microsoft.com/office/drawing/2014/main" val="2664875996"/>
                    </a:ext>
                  </a:extLst>
                </a:gridCol>
              </a:tblGrid>
              <a:tr h="677863">
                <a:tc gridSpan="2">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lang="en-US" altLang="en-US" sz="400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Rapture Distinct from Second Advent</a:t>
                      </a: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endParaRPr kumimoji="0" lang="en-US" altLang="en-US" sz="2000" b="1" i="0" u="none" strike="noStrike" cap="none" normalizeH="0" baseline="0" dirty="0">
                        <a:ln>
                          <a:noFill/>
                        </a:ln>
                        <a:solidFill>
                          <a:schemeClr val="tx1"/>
                        </a:solidFill>
                        <a:effectLst>
                          <a:outerShdw blurRad="38100" dist="38100" dir="2700000" algn="tl">
                            <a:srgbClr val="000000"/>
                          </a:outerShdw>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72035266"/>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Rapture</a:t>
                      </a:r>
                      <a:r>
                        <a:rPr kumimoji="0" lang="en-US" altLang="en-US" sz="20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4:13-17; 1 Cor 15:51-57)</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Second Coming </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19:11-16)</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1646391284"/>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in the air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Christ comes to the earth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Zech</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14:4)</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339497303"/>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For His saints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4:15-17)</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With His saints (Rev 19:14)</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4210573267"/>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Blessing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4:18)</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Judgment (Rev 19:15)</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793294363"/>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Effects only believers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Effects both believers and unbelievers (Rev 19:15)</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867733181"/>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Invisible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Visible to all (Rev 1:7)</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597471462"/>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Announced only by an archangel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4:16)</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Involves myriads of angels (Jude 14)</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1002759907"/>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Resurrection (1 Cor15: 51)</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No resurrection</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1923260554"/>
                  </a:ext>
                </a:extLst>
              </a:tr>
              <a:tr h="457200">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Rescue of the church (1 </a:t>
                      </a:r>
                      <a:r>
                        <a:rPr kumimoji="0" lang="en-US" altLang="en-US" sz="2000" b="0" u="none" strike="noStrike" cap="none" normalizeH="0" baseline="0" dirty="0" err="1">
                          <a:ln>
                            <a:noFill/>
                          </a:ln>
                          <a:solidFill>
                            <a:schemeClr val="bg2"/>
                          </a:solidFill>
                          <a:effectLst/>
                          <a:latin typeface="Calibri" panose="020F0502020204030204" pitchFamily="34" charset="0"/>
                          <a:cs typeface="Calibri" panose="020F0502020204030204" pitchFamily="34" charset="0"/>
                        </a:rPr>
                        <a:t>Thess</a:t>
                      </a: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 1:10)</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tc>
                  <a:txBody>
                    <a:bodyPr/>
                    <a:lstStyle>
                      <a:lvl1pPr>
                        <a:spcBef>
                          <a:spcPct val="20000"/>
                        </a:spcBef>
                        <a:buClr>
                          <a:schemeClr val="tx2"/>
                        </a:buClr>
                        <a:buSzPct val="75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1pPr>
                      <a:lvl2pPr>
                        <a:spcBef>
                          <a:spcPct val="20000"/>
                        </a:spcBef>
                        <a:buClr>
                          <a:schemeClr val="folHlink"/>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2pPr>
                      <a:lvl3pPr>
                        <a:spcBef>
                          <a:spcPct val="20000"/>
                        </a:spcBef>
                        <a:buClr>
                          <a:schemeClr val="tx2"/>
                        </a:buClr>
                        <a:buSzPct val="60000"/>
                        <a:buFont typeface="Wingdings" panose="05000000000000000000" pitchFamily="2" charset="2"/>
                        <a:defRPr sz="2800">
                          <a:solidFill>
                            <a:schemeClr val="tx1"/>
                          </a:solidFill>
                          <a:effectLst>
                            <a:outerShdw blurRad="38100" dist="38100" dir="2700000" algn="tl">
                              <a:srgbClr val="000000"/>
                            </a:outerShdw>
                          </a:effectLst>
                          <a:latin typeface="Times New Roman" panose="02020603050405020304" pitchFamily="18" charset="0"/>
                        </a:defRPr>
                      </a:lvl3pPr>
                      <a:lvl4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4pPr>
                      <a:lvl5pPr>
                        <a:spcBef>
                          <a:spcPct val="20000"/>
                        </a:spcBef>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5pPr>
                      <a:lvl6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6pPr>
                      <a:lvl7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7pPr>
                      <a:lvl8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8pPr>
                      <a:lvl9pPr fontAlgn="base">
                        <a:spcBef>
                          <a:spcPct val="20000"/>
                        </a:spcBef>
                        <a:spcAft>
                          <a:spcPct val="0"/>
                        </a:spcAft>
                        <a:buClr>
                          <a:schemeClr val="tx1"/>
                        </a:buClr>
                        <a:buSzPct val="100000"/>
                        <a:defRPr sz="2800">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anose="05000000000000000000" pitchFamily="2" charset="2"/>
                        <a:buNone/>
                        <a:tabLst/>
                      </a:pPr>
                      <a:r>
                        <a:rPr kumimoji="0" lang="en-US" altLang="en-US" sz="2000" b="0" u="none" strike="noStrike" cap="none" normalizeH="0" baseline="0" dirty="0">
                          <a:ln>
                            <a:noFill/>
                          </a:ln>
                          <a:solidFill>
                            <a:schemeClr val="bg2"/>
                          </a:solidFill>
                          <a:effectLst/>
                          <a:latin typeface="Calibri" panose="020F0502020204030204" pitchFamily="34" charset="0"/>
                          <a:cs typeface="Calibri" panose="020F0502020204030204" pitchFamily="34" charset="0"/>
                        </a:rPr>
                        <a:t>Rescue of Israel (Matt 23:37-39)</a:t>
                      </a:r>
                      <a:endParaRPr kumimoji="0" lang="en-US" altLang="en-US" sz="20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horzOverflow="overflow"/>
                </a:tc>
                <a:extLst>
                  <a:ext uri="{0D108BD9-81ED-4DB2-BD59-A6C34878D82A}">
                    <a16:rowId xmlns:a16="http://schemas.microsoft.com/office/drawing/2014/main" val="221125296"/>
                  </a:ext>
                </a:extLst>
              </a:tr>
            </a:tbl>
          </a:graphicData>
        </a:graphic>
      </p:graphicFrame>
    </p:spTree>
    <p:extLst>
      <p:ext uri="{BB962C8B-B14F-4D97-AF65-F5344CB8AC3E}">
        <p14:creationId xmlns:p14="http://schemas.microsoft.com/office/powerpoint/2010/main" val="28671067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Future Work (Rev. 1:7)</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447800"/>
            <a:ext cx="7315200" cy="2819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coming in the clouds (7a)</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revelation to the Gentiles (7b)</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Jews (7c)</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3028980079"/>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Future Work (Rev. 1:7)</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914400" y="1447800"/>
            <a:ext cx="7315200" cy="28194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coming in the clouds (7a)</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His revelation to the Gentiles (7b)</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revelation to the Jews (7c)</a:t>
            </a:r>
          </a:p>
        </p:txBody>
      </p:sp>
      <p:pic>
        <p:nvPicPr>
          <p:cNvPr id="3" name="Picture 2">
            <a:extLst>
              <a:ext uri="{FF2B5EF4-FFF2-40B4-BE49-F238E27FC236}">
                <a16:creationId xmlns:a16="http://schemas.microsoft.com/office/drawing/2014/main" id="{8058D57C-7ECB-469E-AA40-25557BA96D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2632224922"/>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381000" y="1155414"/>
            <a:ext cx="8382000" cy="3949986"/>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7 – 144,000 Jews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11 – Two Jewish witnesses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12 – Israel flees</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20:9 – Jerusalem in the kingdom</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Revelation 21:12 – 13-Gates of the eternal city</a:t>
            </a:r>
            <a:endParaRPr lang="en-US" sz="2800" dirty="0"/>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God’s Work Through Israel</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685954" y="4724400"/>
            <a:ext cx="1772093" cy="1828800"/>
          </a:xfrm>
          <a:prstGeom prst="rect">
            <a:avLst/>
          </a:prstGeom>
        </p:spPr>
      </p:pic>
    </p:spTree>
    <p:extLst>
      <p:ext uri="{BB962C8B-B14F-4D97-AF65-F5344CB8AC3E}">
        <p14:creationId xmlns:p14="http://schemas.microsoft.com/office/powerpoint/2010/main" val="209245078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p:cNvGraphicFramePr>
            <a:graphicFrameLocks noGrp="1"/>
          </p:cNvGraphicFramePr>
          <p:nvPr>
            <p:ph type="tbl" idx="1"/>
            <p:extLst/>
          </p:nvPr>
        </p:nvGraphicFramePr>
        <p:xfrm>
          <a:off x="76200" y="213360"/>
          <a:ext cx="8991600" cy="6431280"/>
        </p:xfrm>
        <a:graphic>
          <a:graphicData uri="http://schemas.openxmlformats.org/drawingml/2006/table">
            <a:tbl>
              <a:tblPr>
                <a:tableStyleId>{E8B1032C-EA38-4F05-BA0D-38AFFFC7BED3}</a:tableStyleId>
              </a:tblPr>
              <a:tblGrid>
                <a:gridCol w="22860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2"/>
                    </a:ext>
                  </a:extLst>
                </a:gridCol>
                <a:gridCol w="2997200">
                  <a:extLst>
                    <a:ext uri="{9D8B030D-6E8A-4147-A177-3AD203B41FA5}">
                      <a16:colId xmlns:a16="http://schemas.microsoft.com/office/drawing/2014/main" val="20003"/>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3200" b="1" u="none" kern="1200" dirty="0">
                          <a:solidFill>
                            <a:schemeClr val="bg2"/>
                          </a:solidFill>
                          <a:latin typeface="Calibri" panose="020F0502020204030204" pitchFamily="34" charset="0"/>
                          <a:ea typeface="+mn-ea"/>
                          <a:cs typeface="Calibri" panose="020F0502020204030204" pitchFamily="34" charset="0"/>
                        </a:rPr>
                        <a:t>BOOK OF DANIEL</a:t>
                      </a:r>
                    </a:p>
                  </a:txBody>
                  <a:tcPr horzOverflow="overflow">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kumimoji="1" lang="en-US" altLang="en-US" sz="2400" b="1" u="sng" kern="1200" dirty="0">
                        <a:solidFill>
                          <a:srgbClr val="C00000"/>
                        </a:solidFill>
                        <a:latin typeface="Calibri" panose="020F0502020204030204" pitchFamily="34" charset="0"/>
                        <a:ea typeface="+mn-ea"/>
                        <a:cs typeface="Calibri" panose="020F0502020204030204" pitchFamily="34" charset="0"/>
                      </a:endParaRPr>
                    </a:p>
                  </a:txBody>
                  <a:tcPr horzOverflow="overflow">
                    <a:solidFill>
                      <a:schemeClr val="accent6">
                        <a:lumMod val="20000"/>
                        <a:lumOff val="80000"/>
                      </a:schemeClr>
                    </a:solidFill>
                  </a:tcPr>
                </a:tc>
                <a:extLst>
                  <a:ext uri="{0D108BD9-81ED-4DB2-BD59-A6C34878D82A}">
                    <a16:rowId xmlns:a16="http://schemas.microsoft.com/office/drawing/2014/main" val="2015348456"/>
                  </a:ext>
                </a:extLst>
              </a:tr>
              <a:tr h="54864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dirty="0">
                          <a:solidFill>
                            <a:srgbClr val="C00000"/>
                          </a:solidFill>
                          <a:latin typeface="Calibri" panose="020F0502020204030204" pitchFamily="34" charset="0"/>
                          <a:cs typeface="Calibri" panose="020F0502020204030204" pitchFamily="34" charset="0"/>
                        </a:rPr>
                        <a:t>CHAP. &amp; VERSE</a:t>
                      </a:r>
                      <a:endParaRPr kumimoji="1" lang="en-US" altLang="en-US" sz="2400" u="none" dirty="0">
                        <a:solidFill>
                          <a:srgbClr val="C00000"/>
                        </a:solidFill>
                        <a:latin typeface="Calibri" panose="020F0502020204030204" pitchFamily="34" charset="0"/>
                        <a:cs typeface="Calibri" panose="020F0502020204030204" pitchFamily="34" charset="0"/>
                      </a:endParaRP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CHRONOLOGICAL DATE</a:t>
                      </a:r>
                    </a:p>
                  </a:txBody>
                  <a:tcP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1" lang="en-US" altLang="en-US" sz="2400" b="1" u="none" kern="1200" dirty="0">
                          <a:solidFill>
                            <a:srgbClr val="C00000"/>
                          </a:solidFill>
                          <a:latin typeface="Calibri" panose="020F0502020204030204" pitchFamily="34" charset="0"/>
                          <a:ea typeface="+mn-ea"/>
                          <a:cs typeface="Calibri" panose="020F0502020204030204" pitchFamily="34" charset="0"/>
                        </a:rPr>
                        <a:t>BIBLICAL DATE</a:t>
                      </a:r>
                    </a:p>
                  </a:txBody>
                  <a:tcPr horzOverflow="overflow">
                    <a:solidFill>
                      <a:schemeClr val="accent6">
                        <a:lumMod val="20000"/>
                        <a:lumOff val="80000"/>
                      </a:schemeClr>
                    </a:solidFill>
                  </a:tcPr>
                </a:tc>
                <a:extLst>
                  <a:ext uri="{0D108BD9-81ED-4DB2-BD59-A6C34878D82A}">
                    <a16:rowId xmlns:a16="http://schemas.microsoft.com/office/drawing/2014/main" val="1000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605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Jehoiakim</a:t>
                      </a:r>
                      <a:endPar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2:1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603</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2</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nd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Nebuchadnezzar</a:t>
                      </a:r>
                    </a:p>
                  </a:txBody>
                  <a:tcPr anchor="ctr" horzOverflow="overflow">
                    <a:solidFill>
                      <a:schemeClr val="accent6">
                        <a:lumMod val="20000"/>
                        <a:lumOff val="80000"/>
                      </a:schemeClr>
                    </a:solidFill>
                  </a:tcPr>
                </a:tc>
                <a:extLst>
                  <a:ext uri="{0D108BD9-81ED-4DB2-BD59-A6C34878D82A}">
                    <a16:rowId xmlns:a16="http://schemas.microsoft.com/office/drawing/2014/main" val="10002"/>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5</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Sat. night 10/12/539 (</a:t>
                      </a:r>
                      <a:r>
                        <a:rPr kumimoji="0" lang="en-US" altLang="en-US" sz="2400" b="1" i="0" u="none" strike="noStrike" kern="1200" cap="none" normalizeH="0" baseline="0" dirty="0" err="1">
                          <a:ln>
                            <a:noFill/>
                          </a:ln>
                          <a:solidFill>
                            <a:schemeClr val="bg2"/>
                          </a:solidFill>
                          <a:effectLst/>
                          <a:latin typeface="Calibri" panose="020F0502020204030204" pitchFamily="34" charset="0"/>
                          <a:ea typeface="+mn-ea"/>
                          <a:cs typeface="Calibri" panose="020F0502020204030204" pitchFamily="34" charset="0"/>
                        </a:rPr>
                        <a:t>Hoehner</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extLst>
                  <a:ext uri="{0D108BD9-81ED-4DB2-BD59-A6C34878D82A}">
                    <a16:rowId xmlns:a16="http://schemas.microsoft.com/office/drawing/2014/main" val="10003"/>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7:1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553</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10004"/>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8:1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551</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Belshazzar</a:t>
                      </a:r>
                    </a:p>
                  </a:txBody>
                  <a:tcPr anchor="ctr" horzOverflow="overflow">
                    <a:solidFill>
                      <a:schemeClr val="accent6">
                        <a:lumMod val="20000"/>
                        <a:lumOff val="80000"/>
                      </a:schemeClr>
                    </a:solidFill>
                  </a:tcPr>
                </a:tc>
                <a:extLst>
                  <a:ext uri="{0D108BD9-81ED-4DB2-BD59-A6C34878D82A}">
                    <a16:rowId xmlns:a16="http://schemas.microsoft.com/office/drawing/2014/main" val="2984771630"/>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9:1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538</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1</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st</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Darius</a:t>
                      </a:r>
                    </a:p>
                  </a:txBody>
                  <a:tcPr anchor="ctr" horzOverflow="overflow">
                    <a:solidFill>
                      <a:schemeClr val="accent6">
                        <a:lumMod val="20000"/>
                        <a:lumOff val="80000"/>
                      </a:schemeClr>
                    </a:solidFill>
                  </a:tcPr>
                </a:tc>
                <a:extLst>
                  <a:ext uri="{0D108BD9-81ED-4DB2-BD59-A6C34878D82A}">
                    <a16:rowId xmlns:a16="http://schemas.microsoft.com/office/drawing/2014/main" val="3982839911"/>
                  </a:ext>
                </a:extLst>
              </a:tr>
              <a:tr h="7315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rPr>
                        <a:t>10:1</a:t>
                      </a: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536</a:t>
                      </a:r>
                      <a:endParaRPr kumimoji="0" 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horzOverflow="overflow">
                    <a:solidFill>
                      <a:schemeClr val="accent6">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3</a:t>
                      </a:r>
                      <a:r>
                        <a:rPr kumimoji="0" lang="en-US" altLang="en-US" sz="2400" b="1" i="0" u="none" strike="noStrike" kern="1200" cap="none" normalizeH="0" baseline="30000" dirty="0">
                          <a:ln>
                            <a:noFill/>
                          </a:ln>
                          <a:solidFill>
                            <a:schemeClr val="bg2"/>
                          </a:solidFill>
                          <a:effectLst/>
                          <a:latin typeface="Calibri" panose="020F0502020204030204" pitchFamily="34" charset="0"/>
                          <a:ea typeface="+mn-ea"/>
                          <a:cs typeface="Calibri" panose="020F0502020204030204" pitchFamily="34" charset="0"/>
                        </a:rPr>
                        <a:t>rd</a:t>
                      </a:r>
                      <a:r>
                        <a:rPr kumimoji="0" lang="en-US" altLang="en-US" sz="24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 year of Cyrus</a:t>
                      </a:r>
                    </a:p>
                  </a:txBody>
                  <a:tcPr anchor="ctr" horzOverflow="overflow">
                    <a:solidFill>
                      <a:schemeClr val="accent6">
                        <a:lumMod val="20000"/>
                        <a:lumOff val="80000"/>
                      </a:schemeClr>
                    </a:solidFill>
                  </a:tcPr>
                </a:tc>
                <a:extLst>
                  <a:ext uri="{0D108BD9-81ED-4DB2-BD59-A6C34878D82A}">
                    <a16:rowId xmlns:a16="http://schemas.microsoft.com/office/drawing/2014/main" val="2812778387"/>
                  </a:ext>
                </a:extLst>
              </a:tr>
            </a:tbl>
          </a:graphicData>
        </a:graphic>
      </p:graphicFrame>
    </p:spTree>
    <p:extLst>
      <p:ext uri="{BB962C8B-B14F-4D97-AF65-F5344CB8AC3E}">
        <p14:creationId xmlns:p14="http://schemas.microsoft.com/office/powerpoint/2010/main" val="853312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VII. Subject of the Message (Rev. 1:5b-8)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6096000" cy="3962400"/>
          </a:xfrm>
        </p:spPr>
        <p:txBody>
          <a:bodyPr/>
          <a:lstStyle/>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Who He is (5d-e)</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past work (5f-6)</a:t>
            </a:r>
          </a:p>
          <a:p>
            <a:pPr marL="687388" indent="-687388" eaLnBrk="1" hangingPunct="1">
              <a:spcBef>
                <a:spcPts val="0"/>
              </a:spcBef>
              <a:spcAft>
                <a:spcPts val="3600"/>
              </a:spcAft>
              <a:buSzPct val="100000"/>
              <a:buFont typeface="+mj-lt"/>
              <a:buAutoNum type="alphaUcPeriod"/>
              <a:defRPr/>
            </a:pPr>
            <a:r>
              <a:rPr lang="en-US" sz="3600" dirty="0">
                <a:effectLst>
                  <a:outerShdw blurRad="38100" dist="38100" dir="2700000" algn="tl">
                    <a:srgbClr val="000000">
                      <a:alpha val="43137"/>
                    </a:srgbClr>
                  </a:outerShdw>
                </a:effectLst>
                <a:cs typeface="Calibri" panose="020F0502020204030204" pitchFamily="34" charset="0"/>
              </a:rPr>
              <a:t>His future work (7)</a:t>
            </a:r>
          </a:p>
          <a:p>
            <a:pPr marL="687388" indent="-687388" eaLnBrk="1" hangingPunct="1">
              <a:spcBef>
                <a:spcPts val="0"/>
              </a:spcBef>
              <a:spcAft>
                <a:spcPts val="3600"/>
              </a:spcAft>
              <a:buSzPct val="100000"/>
              <a:buFont typeface="+mj-lt"/>
              <a:buAutoNum type="alphaU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His sovereignty (8)</a:t>
            </a:r>
          </a:p>
        </p:txBody>
      </p:sp>
      <p:pic>
        <p:nvPicPr>
          <p:cNvPr id="5" name="Picture 4">
            <a:extLst>
              <a:ext uri="{FF2B5EF4-FFF2-40B4-BE49-F238E27FC236}">
                <a16:creationId xmlns:a16="http://schemas.microsoft.com/office/drawing/2014/main" id="{3F387E50-3C91-4267-A445-5C35FCA46F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981200"/>
            <a:ext cx="3662314" cy="2743200"/>
          </a:xfrm>
          <a:prstGeom prst="rect">
            <a:avLst/>
          </a:prstGeom>
        </p:spPr>
      </p:pic>
    </p:spTree>
    <p:extLst>
      <p:ext uri="{BB962C8B-B14F-4D97-AF65-F5344CB8AC3E}">
        <p14:creationId xmlns:p14="http://schemas.microsoft.com/office/powerpoint/2010/main" val="2106179382"/>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Sovereignty (Rev. 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152400" y="1447800"/>
            <a:ext cx="8839200" cy="1981200"/>
          </a:xfrm>
        </p:spPr>
        <p:txBody>
          <a:bodyPr/>
          <a:lstStyle/>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He is the Alpha and Omega (8a)</a:t>
            </a:r>
          </a:p>
          <a:p>
            <a:pPr marL="687388" indent="-687388" eaLnBrk="1" hangingPunct="1">
              <a:spcBef>
                <a:spcPts val="0"/>
              </a:spcBef>
              <a:spcAft>
                <a:spcPts val="3600"/>
              </a:spcAft>
              <a:buSzPct val="100000"/>
              <a:buFont typeface="+mj-lt"/>
              <a:buAutoNum type="arabicPeriod"/>
              <a:defRPr/>
            </a:pPr>
            <a:r>
              <a:rPr lang="en-US" sz="3600" dirty="0">
                <a:effectLst>
                  <a:outerShdw blurRad="38100" dist="38100" dir="2700000" algn="tl">
                    <a:srgbClr val="000000">
                      <a:alpha val="43137"/>
                    </a:srgbClr>
                  </a:outerShdw>
                </a:effectLst>
                <a:cs typeface="Calibri" panose="020F0502020204030204" pitchFamily="34" charset="0"/>
              </a:rPr>
              <a:t>He is the Eternally Existent One (8b)</a:t>
            </a:r>
          </a:p>
        </p:txBody>
      </p:sp>
      <p:pic>
        <p:nvPicPr>
          <p:cNvPr id="5" name="Picture 4">
            <a:extLst>
              <a:ext uri="{FF2B5EF4-FFF2-40B4-BE49-F238E27FC236}">
                <a16:creationId xmlns:a16="http://schemas.microsoft.com/office/drawing/2014/main" id="{6D077656-22D8-4870-9890-3BA880160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2623637769"/>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Sovereignty (Rev. 1:8)</a:t>
            </a:r>
          </a:p>
        </p:txBody>
      </p:sp>
      <p:sp>
        <p:nvSpPr>
          <p:cNvPr id="5" name="Rectangle 3">
            <a:extLst>
              <a:ext uri="{FF2B5EF4-FFF2-40B4-BE49-F238E27FC236}">
                <a16:creationId xmlns:a16="http://schemas.microsoft.com/office/drawing/2014/main" id="{E9A1CE83-50E3-49FB-8923-52B1387EE102}"/>
              </a:ext>
            </a:extLst>
          </p:cNvPr>
          <p:cNvSpPr txBox="1">
            <a:spLocks noChangeArrowheads="1"/>
          </p:cNvSpPr>
          <p:nvPr/>
        </p:nvSpPr>
        <p:spPr bwMode="auto">
          <a:xfrm>
            <a:off x="152400" y="1447800"/>
            <a:ext cx="88392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He is the Alpha and Omega (8a)</a:t>
            </a:r>
          </a:p>
          <a:p>
            <a:pPr marL="687388" indent="-687388" eaLnBrk="1" hangingPunct="1">
              <a:spcBef>
                <a:spcPts val="0"/>
              </a:spcBef>
              <a:spcAft>
                <a:spcPts val="3600"/>
              </a:spcAft>
              <a:buSzPct val="100000"/>
              <a:buFont typeface="+mj-lt"/>
              <a:buAutoNum type="arabicPeriod"/>
              <a:defRPr/>
            </a:pPr>
            <a:r>
              <a:rPr lang="en-US" sz="3600" kern="0" dirty="0">
                <a:effectLst>
                  <a:outerShdw blurRad="38100" dist="38100" dir="2700000" algn="tl">
                    <a:srgbClr val="000000">
                      <a:alpha val="43137"/>
                    </a:srgbClr>
                  </a:outerShdw>
                </a:effectLst>
                <a:cs typeface="Calibri" panose="020F0502020204030204" pitchFamily="34" charset="0"/>
              </a:rPr>
              <a:t>He is the Eternally Existent One (8b)</a:t>
            </a:r>
          </a:p>
        </p:txBody>
      </p:sp>
      <p:pic>
        <p:nvPicPr>
          <p:cNvPr id="6" name="Picture 5">
            <a:extLst>
              <a:ext uri="{FF2B5EF4-FFF2-40B4-BE49-F238E27FC236}">
                <a16:creationId xmlns:a16="http://schemas.microsoft.com/office/drawing/2014/main" id="{75F3E360-0EF4-47A5-9CD6-6392B51D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322915850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152400" y="228600"/>
            <a:ext cx="88392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C. His Sovereignty (Rev. 1:8)</a:t>
            </a:r>
          </a:p>
        </p:txBody>
      </p:sp>
      <p:sp>
        <p:nvSpPr>
          <p:cNvPr id="5" name="Rectangle 3">
            <a:extLst>
              <a:ext uri="{FF2B5EF4-FFF2-40B4-BE49-F238E27FC236}">
                <a16:creationId xmlns:a16="http://schemas.microsoft.com/office/drawing/2014/main" id="{E9A1CE83-50E3-49FB-8923-52B1387EE102}"/>
              </a:ext>
            </a:extLst>
          </p:cNvPr>
          <p:cNvSpPr txBox="1">
            <a:spLocks noChangeArrowheads="1"/>
          </p:cNvSpPr>
          <p:nvPr/>
        </p:nvSpPr>
        <p:spPr bwMode="auto">
          <a:xfrm>
            <a:off x="152400" y="1447800"/>
            <a:ext cx="88392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687388" indent="-687388" eaLnBrk="1" hangingPunct="1">
              <a:spcBef>
                <a:spcPts val="0"/>
              </a:spcBef>
              <a:spcAft>
                <a:spcPts val="3600"/>
              </a:spcAft>
              <a:buSzPct val="100000"/>
              <a:buFont typeface="+mj-lt"/>
              <a:buAutoNum type="arabicPeriod"/>
              <a:defRPr/>
            </a:pPr>
            <a:r>
              <a:rPr lang="en-US" sz="3600" kern="0" dirty="0">
                <a:effectLst>
                  <a:outerShdw blurRad="38100" dist="38100" dir="2700000" algn="tl">
                    <a:srgbClr val="000000">
                      <a:alpha val="43137"/>
                    </a:srgbClr>
                  </a:outerShdw>
                </a:effectLst>
                <a:cs typeface="Calibri" panose="020F0502020204030204" pitchFamily="34" charset="0"/>
              </a:rPr>
              <a:t>He is the Alpha and Omega (8a)</a:t>
            </a:r>
          </a:p>
          <a:p>
            <a:pPr marL="687388" indent="-687388" eaLnBrk="1" hangingPunct="1">
              <a:spcBef>
                <a:spcPts val="0"/>
              </a:spcBef>
              <a:spcAft>
                <a:spcPts val="3600"/>
              </a:spcAft>
              <a:buSzPct val="100000"/>
              <a:buFont typeface="+mj-lt"/>
              <a:buAutoNum type="arabicPeriod"/>
              <a:defRPr/>
            </a:pP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He is the Eternally Existent One (8b)</a:t>
            </a:r>
          </a:p>
        </p:txBody>
      </p:sp>
      <p:pic>
        <p:nvPicPr>
          <p:cNvPr id="6" name="Picture 5">
            <a:extLst>
              <a:ext uri="{FF2B5EF4-FFF2-40B4-BE49-F238E27FC236}">
                <a16:creationId xmlns:a16="http://schemas.microsoft.com/office/drawing/2014/main" id="{75F3E360-0EF4-47A5-9CD6-6392B51D2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6037" y="4191000"/>
            <a:ext cx="3051927" cy="2286000"/>
          </a:xfrm>
          <a:prstGeom prst="rect">
            <a:avLst/>
          </a:prstGeom>
        </p:spPr>
      </p:pic>
    </p:spTree>
    <p:extLst>
      <p:ext uri="{BB962C8B-B14F-4D97-AF65-F5344CB8AC3E}">
        <p14:creationId xmlns:p14="http://schemas.microsoft.com/office/powerpoint/2010/main" val="3478301879"/>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a:effectLst>
                  <a:outerShdw blurRad="38100" dist="38100" dir="2700000" algn="tl">
                    <a:srgbClr val="000000">
                      <a:alpha val="43137"/>
                    </a:srgbClr>
                  </a:outerShdw>
                </a:effectLst>
                <a:latin typeface="Calibri" panose="020F0502020204030204" pitchFamily="34" charset="0"/>
              </a:rPr>
              <a:t>Conclusion</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0193A998-C673-46EA-8C7A-A39ABEFDEA91}"/>
              </a:ext>
            </a:extLst>
          </p:cNvPr>
          <p:cNvSpPr>
            <a:spLocks noGrp="1" noChangeArrowheads="1"/>
          </p:cNvSpPr>
          <p:nvPr>
            <p:ph type="title" idx="4294967295"/>
          </p:nvPr>
        </p:nvSpPr>
        <p:spPr>
          <a:xfrm>
            <a:off x="685800" y="228600"/>
            <a:ext cx="7772400" cy="838200"/>
          </a:xfrm>
        </p:spPr>
        <p:txBody>
          <a:bodyPr/>
          <a:lstStyle/>
          <a:p>
            <a:pPr algn="ctr" eaLnBrk="1" hangingPunct="1">
              <a:defRPr/>
            </a:pPr>
            <a:r>
              <a:rPr lang="en-US" sz="4000" kern="1200" dirty="0">
                <a:effectLst>
                  <a:outerShdw blurRad="38100" dist="38100" dir="2700000" algn="tl">
                    <a:srgbClr val="000000">
                      <a:alpha val="43137"/>
                    </a:srgbClr>
                  </a:outerShdw>
                </a:effectLst>
                <a:cs typeface="Calibri" panose="020F0502020204030204" pitchFamily="34" charset="0"/>
              </a:rPr>
              <a:t>Prologue (Rev. 1:1-8)</a:t>
            </a:r>
          </a:p>
        </p:txBody>
      </p:sp>
      <p:sp>
        <p:nvSpPr>
          <p:cNvPr id="16387" name="Rectangle 3">
            <a:extLst>
              <a:ext uri="{FF2B5EF4-FFF2-40B4-BE49-F238E27FC236}">
                <a16:creationId xmlns:a16="http://schemas.microsoft.com/office/drawing/2014/main" id="{CE7396C4-1082-4750-A984-3A6B521EAA50}"/>
              </a:ext>
            </a:extLst>
          </p:cNvPr>
          <p:cNvSpPr>
            <a:spLocks noGrp="1" noChangeArrowheads="1"/>
          </p:cNvSpPr>
          <p:nvPr>
            <p:ph type="body" idx="4294967295"/>
          </p:nvPr>
        </p:nvSpPr>
        <p:spPr>
          <a:xfrm>
            <a:off x="228600" y="1143000"/>
            <a:ext cx="6096000" cy="3962400"/>
          </a:xfrm>
        </p:spPr>
        <p:txBody>
          <a:bodyPr/>
          <a:lstStyle/>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Title (1a)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Chain (1b-2)</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Blessing (3)</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Author (4a)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Audience (4b)</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Greeting (4c)</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Source (4d-5a)</a:t>
            </a:r>
          </a:p>
          <a:p>
            <a:pPr marL="914400" indent="-9144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cs typeface="Calibri" panose="020F0502020204030204" pitchFamily="34" charset="0"/>
              </a:rPr>
              <a:t>Subject (5b-8)</a:t>
            </a:r>
          </a:p>
        </p:txBody>
      </p:sp>
      <p:pic>
        <p:nvPicPr>
          <p:cNvPr id="2" name="Picture 1">
            <a:extLst>
              <a:ext uri="{FF2B5EF4-FFF2-40B4-BE49-F238E27FC236}">
                <a16:creationId xmlns:a16="http://schemas.microsoft.com/office/drawing/2014/main" id="{68671A7B-F434-422D-9091-80388EEBA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5933" y="1371600"/>
            <a:ext cx="3988467" cy="4114800"/>
          </a:xfrm>
          <a:prstGeom prst="rect">
            <a:avLst/>
          </a:prstGeom>
        </p:spPr>
      </p:pic>
    </p:spTree>
    <p:extLst>
      <p:ext uri="{BB962C8B-B14F-4D97-AF65-F5344CB8AC3E}">
        <p14:creationId xmlns:p14="http://schemas.microsoft.com/office/powerpoint/2010/main" val="180368944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0500" y="117658"/>
          <a:ext cx="8763000" cy="6587168"/>
        </p:xfrm>
        <a:graphic>
          <a:graphicData uri="http://schemas.openxmlformats.org/drawingml/2006/table">
            <a:tbl>
              <a:tblPr firstRow="1" bandRow="1">
                <a:tableStyleId>{AF606853-7671-496A-8E4F-DF71F8EC918B}</a:tableStyleId>
              </a:tblPr>
              <a:tblGrid>
                <a:gridCol w="1104900">
                  <a:extLst>
                    <a:ext uri="{9D8B030D-6E8A-4147-A177-3AD203B41FA5}">
                      <a16:colId xmlns:a16="http://schemas.microsoft.com/office/drawing/2014/main" val="3938018923"/>
                    </a:ext>
                  </a:extLst>
                </a:gridCol>
                <a:gridCol w="5981700">
                  <a:extLst>
                    <a:ext uri="{9D8B030D-6E8A-4147-A177-3AD203B41FA5}">
                      <a16:colId xmlns:a16="http://schemas.microsoft.com/office/drawing/2014/main" val="1946705064"/>
                    </a:ext>
                  </a:extLst>
                </a:gridCol>
                <a:gridCol w="1676400">
                  <a:extLst>
                    <a:ext uri="{9D8B030D-6E8A-4147-A177-3AD203B41FA5}">
                      <a16:colId xmlns:a16="http://schemas.microsoft.com/office/drawing/2014/main" val="2427168731"/>
                    </a:ext>
                  </a:extLst>
                </a:gridCol>
              </a:tblGrid>
              <a:tr h="623866">
                <a:tc gridSpan="3">
                  <a:txBody>
                    <a:bodyPr/>
                    <a:lstStyle/>
                    <a:p>
                      <a:pPr algn="ct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Daniel’s Age</a:t>
                      </a:r>
                      <a:endPar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18173443"/>
                  </a:ext>
                </a:extLst>
              </a:tr>
              <a:tr h="554212">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CHAP.</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algn="ct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EVENTS</a:t>
                      </a:r>
                      <a:endParaRPr lang="en-US" sz="2400" b="1" dirty="0">
                        <a:solidFill>
                          <a:srgbClr val="FFFFCC"/>
                        </a:solidFill>
                        <a:effectLst/>
                        <a:latin typeface="Calibri" panose="020F0502020204030204" pitchFamily="34" charset="0"/>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cap="none" normalizeH="0" baseline="0" dirty="0">
                          <a:ln>
                            <a:noFill/>
                          </a:ln>
                          <a:solidFill>
                            <a:srgbClr val="FFFFCC"/>
                          </a:solidFill>
                          <a:effectLst/>
                          <a:latin typeface="Calibri" panose="020F0502020204030204" pitchFamily="34" charset="0"/>
                          <a:cs typeface="Calibri" panose="020F0502020204030204" pitchFamily="34" charset="0"/>
                        </a:rPr>
                        <a:t>AGE</a:t>
                      </a:r>
                      <a:endParaRPr kumimoji="0" lang="en-US" sz="2400" b="1" i="0" u="none" strike="noStrike" cap="none" normalizeH="0" baseline="0" dirty="0">
                        <a:ln>
                          <a:noFill/>
                        </a:ln>
                        <a:solidFill>
                          <a:srgbClr val="FFFFCC"/>
                        </a:solidFill>
                        <a:effectLst/>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899305900"/>
                  </a:ext>
                </a:extLst>
              </a:tr>
              <a:tr h="554212">
                <a:tc>
                  <a:txBody>
                    <a:bodyPr/>
                    <a:lstStyle/>
                    <a:p>
                      <a:pPr algn="ctr"/>
                      <a:r>
                        <a:rPr lang="en-US" sz="2000" b="1" dirty="0">
                          <a:latin typeface="Calibri" panose="020F0502020204030204" pitchFamily="34" charset="0"/>
                          <a:cs typeface="Calibri" panose="020F0502020204030204" pitchFamily="34" charset="0"/>
                        </a:rPr>
                        <a:t>1</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Taken to Babylonian captivity</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15</a:t>
                      </a:r>
                    </a:p>
                  </a:txBody>
                  <a:tcPr anchor="ctr"/>
                </a:tc>
                <a:extLst>
                  <a:ext uri="{0D108BD9-81ED-4DB2-BD59-A6C34878D82A}">
                    <a16:rowId xmlns:a16="http://schemas.microsoft.com/office/drawing/2014/main" val="3851034209"/>
                  </a:ext>
                </a:extLst>
              </a:tr>
              <a:tr h="683282">
                <a:tc>
                  <a:txBody>
                    <a:bodyPr/>
                    <a:lstStyle/>
                    <a:p>
                      <a:pPr algn="ctr"/>
                      <a:r>
                        <a:rPr lang="en-US" sz="2000" b="1" dirty="0">
                          <a:latin typeface="Calibri" panose="020F0502020204030204" pitchFamily="34" charset="0"/>
                          <a:cs typeface="Calibri" panose="020F0502020204030204" pitchFamily="34" charset="0"/>
                        </a:rPr>
                        <a:t>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cap="none" normalizeH="0" baseline="0" dirty="0">
                          <a:ln>
                            <a:noFill/>
                          </a:ln>
                          <a:effectLst/>
                          <a:latin typeface="Calibri" panose="020F0502020204030204" pitchFamily="34" charset="0"/>
                          <a:cs typeface="Calibri" panose="020F0502020204030204" pitchFamily="34" charset="0"/>
                        </a:rPr>
                        <a:t>Interpreting Nebuchadnezzar’s 1</a:t>
                      </a:r>
                      <a:r>
                        <a:rPr kumimoji="0" lang="en-US" sz="2000" b="1" u="none" strike="noStrike" cap="none" normalizeH="0" baseline="30000" dirty="0">
                          <a:ln>
                            <a:noFill/>
                          </a:ln>
                          <a:effectLst/>
                          <a:latin typeface="Calibri" panose="020F0502020204030204" pitchFamily="34" charset="0"/>
                          <a:cs typeface="Calibri" panose="020F0502020204030204" pitchFamily="34" charset="0"/>
                        </a:rPr>
                        <a:t>st</a:t>
                      </a:r>
                      <a:r>
                        <a:rPr kumimoji="0" lang="en-US" sz="2000" b="1" u="none" strike="noStrike" cap="none" normalizeH="0" baseline="0" dirty="0">
                          <a:ln>
                            <a:noFill/>
                          </a:ln>
                          <a:effectLst/>
                          <a:latin typeface="Calibri" panose="020F0502020204030204" pitchFamily="34" charset="0"/>
                          <a:cs typeface="Calibri" panose="020F0502020204030204" pitchFamily="34" charset="0"/>
                        </a:rPr>
                        <a:t> dream (huge image)</a:t>
                      </a:r>
                      <a:endParaRPr kumimoji="0" lang="en-US" sz="20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17</a:t>
                      </a:r>
                    </a:p>
                  </a:txBody>
                  <a:tcPr anchor="ctr"/>
                </a:tc>
                <a:extLst>
                  <a:ext uri="{0D108BD9-81ED-4DB2-BD59-A6C34878D82A}">
                    <a16:rowId xmlns:a16="http://schemas.microsoft.com/office/drawing/2014/main" val="600601417"/>
                  </a:ext>
                </a:extLst>
              </a:tr>
              <a:tr h="554212">
                <a:tc>
                  <a:txBody>
                    <a:bodyPr/>
                    <a:lstStyle/>
                    <a:p>
                      <a:pPr algn="ctr"/>
                      <a:r>
                        <a:rPr lang="en-US" sz="2000" b="1" dirty="0">
                          <a:latin typeface="Calibri" panose="020F0502020204030204" pitchFamily="34" charset="0"/>
                          <a:cs typeface="Calibri" panose="020F0502020204030204" pitchFamily="34" charset="0"/>
                        </a:rPr>
                        <a:t>3</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3 friends cast into the fiery furnace </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19 or 20</a:t>
                      </a:r>
                    </a:p>
                  </a:txBody>
                  <a:tcPr anchor="ctr"/>
                </a:tc>
                <a:extLst>
                  <a:ext uri="{0D108BD9-81ED-4DB2-BD59-A6C34878D82A}">
                    <a16:rowId xmlns:a16="http://schemas.microsoft.com/office/drawing/2014/main" val="2024616940"/>
                  </a:ext>
                </a:extLst>
              </a:tr>
              <a:tr h="683282">
                <a:tc>
                  <a:txBody>
                    <a:bodyPr/>
                    <a:lstStyle/>
                    <a:p>
                      <a:pPr algn="ctr"/>
                      <a:r>
                        <a:rPr lang="en-US" sz="2000" b="1" dirty="0">
                          <a:latin typeface="Calibri" panose="020F0502020204030204" pitchFamily="34" charset="0"/>
                          <a:cs typeface="Calibri" panose="020F0502020204030204" pitchFamily="34" charset="0"/>
                        </a:rPr>
                        <a:t>4</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Nebuchadnezzar’s 2nd dream (huge tree)</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45-50</a:t>
                      </a:r>
                    </a:p>
                  </a:txBody>
                  <a:tcPr anchor="ctr"/>
                </a:tc>
                <a:extLst>
                  <a:ext uri="{0D108BD9-81ED-4DB2-BD59-A6C34878D82A}">
                    <a16:rowId xmlns:a16="http://schemas.microsoft.com/office/drawing/2014/main" val="2058114041"/>
                  </a:ext>
                </a:extLst>
              </a:tr>
              <a:tr h="683282">
                <a:tc>
                  <a:txBody>
                    <a:bodyPr/>
                    <a:lstStyle/>
                    <a:p>
                      <a:pPr algn="ctr"/>
                      <a:r>
                        <a:rPr lang="en-US" sz="2000" b="1" dirty="0">
                          <a:latin typeface="Calibri" panose="020F0502020204030204" pitchFamily="34" charset="0"/>
                          <a:cs typeface="Calibri" panose="020F0502020204030204" pitchFamily="34" charset="0"/>
                        </a:rPr>
                        <a:t>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Interpreting handwriting of the wall at Belshazzar’s feast</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Early 80’s</a:t>
                      </a:r>
                    </a:p>
                  </a:txBody>
                  <a:tcPr anchor="ctr"/>
                </a:tc>
                <a:extLst>
                  <a:ext uri="{0D108BD9-81ED-4DB2-BD59-A6C34878D82A}">
                    <a16:rowId xmlns:a16="http://schemas.microsoft.com/office/drawing/2014/main" val="3950018317"/>
                  </a:ext>
                </a:extLst>
              </a:tr>
              <a:tr h="554212">
                <a:tc>
                  <a:txBody>
                    <a:bodyPr/>
                    <a:lstStyle/>
                    <a:p>
                      <a:pPr algn="ctr"/>
                      <a:r>
                        <a:rPr lang="en-US" sz="2000" b="1" dirty="0">
                          <a:latin typeface="Calibri" panose="020F0502020204030204" pitchFamily="34" charset="0"/>
                          <a:cs typeface="Calibri" panose="020F0502020204030204" pitchFamily="34" charset="0"/>
                        </a:rPr>
                        <a:t>6</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Delivered from the den of lions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c.83</a:t>
                      </a:r>
                    </a:p>
                  </a:txBody>
                  <a:tcPr anchor="ctr"/>
                </a:tc>
                <a:extLst>
                  <a:ext uri="{0D108BD9-81ED-4DB2-BD59-A6C34878D82A}">
                    <a16:rowId xmlns:a16="http://schemas.microsoft.com/office/drawing/2014/main" val="4111734814"/>
                  </a:ext>
                </a:extLst>
              </a:tr>
              <a:tr h="554212">
                <a:tc>
                  <a:txBody>
                    <a:bodyPr/>
                    <a:lstStyle/>
                    <a:p>
                      <a:pPr algn="ctr"/>
                      <a:r>
                        <a:rPr lang="en-US" sz="2000" b="1" dirty="0">
                          <a:latin typeface="Calibri" panose="020F0502020204030204" pitchFamily="34" charset="0"/>
                          <a:cs typeface="Calibri" panose="020F0502020204030204" pitchFamily="34" charset="0"/>
                        </a:rPr>
                        <a:t>7-8</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visions and dreams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Mid-60’s</a:t>
                      </a:r>
                    </a:p>
                  </a:txBody>
                  <a:tcPr anchor="ctr"/>
                </a:tc>
                <a:extLst>
                  <a:ext uri="{0D108BD9-81ED-4DB2-BD59-A6C34878D82A}">
                    <a16:rowId xmlns:a16="http://schemas.microsoft.com/office/drawing/2014/main" val="2893640694"/>
                  </a:ext>
                </a:extLst>
              </a:tr>
              <a:tr h="554212">
                <a:tc>
                  <a:txBody>
                    <a:bodyPr/>
                    <a:lstStyle/>
                    <a:p>
                      <a:pPr algn="ctr"/>
                      <a:r>
                        <a:rPr lang="en-US" sz="2000" b="1" dirty="0">
                          <a:latin typeface="Calibri" panose="020F0502020204030204" pitchFamily="34" charset="0"/>
                          <a:cs typeface="Calibri" panose="020F0502020204030204" pitchFamily="34" charset="0"/>
                        </a:rPr>
                        <a:t>9</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Daniel’s seventy “sevens” prophecy</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Early-80’s</a:t>
                      </a:r>
                    </a:p>
                  </a:txBody>
                  <a:tcPr anchor="ctr"/>
                </a:tc>
                <a:extLst>
                  <a:ext uri="{0D108BD9-81ED-4DB2-BD59-A6C34878D82A}">
                    <a16:rowId xmlns:a16="http://schemas.microsoft.com/office/drawing/2014/main" val="1214547481"/>
                  </a:ext>
                </a:extLst>
              </a:tr>
              <a:tr h="554212">
                <a:tc>
                  <a:txBody>
                    <a:bodyPr/>
                    <a:lstStyle/>
                    <a:p>
                      <a:pPr algn="ctr"/>
                      <a:r>
                        <a:rPr lang="en-US" sz="2000" b="1" dirty="0">
                          <a:latin typeface="Calibri" panose="020F0502020204030204" pitchFamily="34" charset="0"/>
                          <a:cs typeface="Calibri" panose="020F0502020204030204" pitchFamily="34" charset="0"/>
                        </a:rPr>
                        <a:t>10-12</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u="none" strike="noStrike" kern="1200" cap="none" normalizeH="0" baseline="0" dirty="0">
                          <a:ln>
                            <a:noFill/>
                          </a:ln>
                          <a:effectLst/>
                          <a:latin typeface="Calibri" panose="020F0502020204030204" pitchFamily="34" charset="0"/>
                          <a:cs typeface="Calibri" panose="020F0502020204030204" pitchFamily="34" charset="0"/>
                        </a:rPr>
                        <a:t>Final dreams and visions</a:t>
                      </a:r>
                      <a:endParaRPr kumimoji="0" lang="en-US" sz="20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anchor="ctr"/>
                </a:tc>
                <a:tc>
                  <a:txBody>
                    <a:bodyPr/>
                    <a:lstStyle/>
                    <a:p>
                      <a:pPr algn="ctr"/>
                      <a:r>
                        <a:rPr lang="en-US" sz="2000" b="1" dirty="0">
                          <a:latin typeface="Calibri" panose="020F0502020204030204" pitchFamily="34" charset="0"/>
                          <a:cs typeface="Calibri" panose="020F0502020204030204" pitchFamily="34" charset="0"/>
                        </a:rPr>
                        <a:t>Mid-80’s</a:t>
                      </a:r>
                    </a:p>
                  </a:txBody>
                  <a:tcPr anchor="ctr"/>
                </a:tc>
                <a:extLst>
                  <a:ext uri="{0D108BD9-81ED-4DB2-BD59-A6C34878D82A}">
                    <a16:rowId xmlns:a16="http://schemas.microsoft.com/office/drawing/2014/main" val="2705232942"/>
                  </a:ext>
                </a:extLst>
              </a:tr>
            </a:tbl>
          </a:graphicData>
        </a:graphic>
      </p:graphicFrame>
    </p:spTree>
    <p:extLst>
      <p:ext uri="{BB962C8B-B14F-4D97-AF65-F5344CB8AC3E}">
        <p14:creationId xmlns:p14="http://schemas.microsoft.com/office/powerpoint/2010/main" val="796509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0F0BF-8E4A-4AE2-BCF8-7D7C7DC59AF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370870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1:1</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Revelation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of Jesus Christ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God gave Him to show to His bond-servants, the things which must soon take place; and He sent and communicated it by His angel to His bond-servant John.”</a:t>
            </a:r>
          </a:p>
        </p:txBody>
      </p:sp>
      <p:pic>
        <p:nvPicPr>
          <p:cNvPr id="5" name="Picture 4">
            <a:extLst>
              <a:ext uri="{FF2B5EF4-FFF2-40B4-BE49-F238E27FC236}">
                <a16:creationId xmlns:a16="http://schemas.microsoft.com/office/drawing/2014/main" id="{A79420E9-942C-4FFA-A88B-C2F0BD08C4C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49054" y="3429000"/>
            <a:ext cx="1845893" cy="1371600"/>
          </a:xfrm>
          <a:prstGeom prst="rect">
            <a:avLst/>
          </a:prstGeom>
        </p:spPr>
      </p:pic>
    </p:spTree>
    <p:extLst>
      <p:ext uri="{BB962C8B-B14F-4D97-AF65-F5344CB8AC3E}">
        <p14:creationId xmlns:p14="http://schemas.microsoft.com/office/powerpoint/2010/main" val="3050621161"/>
      </p:ext>
    </p:extLst>
  </p:cSld>
  <p:clrMapOvr>
    <a:masterClrMapping/>
  </p:clrMapOvr>
  <p:transition/>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13168</TotalTime>
  <Words>3040</Words>
  <Application>Microsoft Office PowerPoint</Application>
  <PresentationFormat>On-screen Show (4:3)</PresentationFormat>
  <Paragraphs>481</Paragraphs>
  <Slides>76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76</vt:i4>
      </vt:variant>
    </vt:vector>
  </HeadingPairs>
  <TitlesOfParts>
    <vt:vector size="81" baseType="lpstr">
      <vt:lpstr>Arial</vt:lpstr>
      <vt:lpstr>Calibri</vt:lpstr>
      <vt:lpstr>Times New Roman</vt:lpstr>
      <vt:lpstr>Wingdings</vt:lpstr>
      <vt:lpstr>Azure</vt:lpstr>
      <vt:lpstr>PowerPoint Presentation</vt:lpstr>
      <vt:lpstr>Answering Ten Questions</vt:lpstr>
      <vt:lpstr>Prologue (Rev. 1:1-8)</vt:lpstr>
      <vt:lpstr>Prologue (Rev. 1:1-8)</vt:lpstr>
      <vt:lpstr>PowerPoint Presentation</vt:lpstr>
      <vt:lpstr>PowerPoint Presentation</vt:lpstr>
      <vt:lpstr>PowerPoint Presentation</vt:lpstr>
      <vt:lpstr>PowerPoint Presentation</vt:lpstr>
      <vt:lpstr>PowerPoint Presentation</vt:lpstr>
      <vt:lpstr>PowerPoint Presentation</vt:lpstr>
      <vt:lpstr>Prologue (Rev. 1:1-8)</vt:lpstr>
      <vt:lpstr>PowerPoint Presentation</vt:lpstr>
      <vt:lpstr>PowerPoint Presentation</vt:lpstr>
      <vt:lpstr>PowerPoint Presentation</vt:lpstr>
      <vt:lpstr>“Time Texts”</vt:lpstr>
      <vt:lpstr>Chronological vs. Adverbial Use of Tacos</vt:lpstr>
      <vt:lpstr>Imminency</vt:lpstr>
      <vt:lpstr>PowerPoint Presentation</vt:lpstr>
      <vt:lpstr>PowerPoint Presentation</vt:lpstr>
      <vt:lpstr>PowerPoint Presentation</vt:lpstr>
      <vt:lpstr>Prologue (Rev. 1:1-8)</vt:lpstr>
      <vt:lpstr>PowerPoint Presentation</vt:lpstr>
      <vt:lpstr>PowerPoint Presentation</vt:lpstr>
      <vt:lpstr>PowerPoint Presentation</vt:lpstr>
      <vt:lpstr>PowerPoint Presentation</vt:lpstr>
      <vt:lpstr>PowerPoint Presentation</vt:lpstr>
      <vt:lpstr>Apocalyptic Books</vt:lpstr>
      <vt:lpstr>Emergent Eschatology and Genre</vt:lpstr>
      <vt:lpstr>PowerPoint Presentation</vt:lpstr>
      <vt:lpstr>PowerPoint Presentation</vt:lpstr>
      <vt:lpstr>PowerPoint Presentation</vt:lpstr>
      <vt:lpstr>PowerPoint Presentation</vt:lpstr>
      <vt:lpstr>PowerPoint Presentation</vt:lpstr>
      <vt:lpstr>Imminency</vt:lpstr>
      <vt:lpstr>Prologue (Rev. 1:1-8)</vt:lpstr>
      <vt:lpstr>Johannine Authorship</vt:lpstr>
      <vt:lpstr>Prologue (Rev. 1:1-8)</vt:lpstr>
      <vt:lpstr>PowerPoint Presentation</vt:lpstr>
      <vt:lpstr>PowerPoint Presentation</vt:lpstr>
      <vt:lpstr>Prologue (Rev. 1:1-8)</vt:lpstr>
      <vt:lpstr>Prologue (Rev. 1:1-8)</vt:lpstr>
      <vt:lpstr>VII. Source of the Message (Rev. 1:4d-5a)</vt:lpstr>
      <vt:lpstr>VII. Source of the Message (Rev. 1:4d-5a)</vt:lpstr>
      <vt:lpstr>VII. Source of the Message (Rev. 1:4d-5a)</vt:lpstr>
      <vt:lpstr>VII. Source of the Message (Rev. 1:4d-5a)</vt:lpstr>
      <vt:lpstr>Prologue (Rev. 1:1-8)</vt:lpstr>
      <vt:lpstr>VII. Subject of the Message (Rev. 1:5b-8)</vt:lpstr>
      <vt:lpstr>VII. Subject of the Message (Rev. 1:5b-8)</vt:lpstr>
      <vt:lpstr>A. Who He is (Rev. 1:5b-e)</vt:lpstr>
      <vt:lpstr>A. Who He is (Rev. 1:5b-e)</vt:lpstr>
      <vt:lpstr>A. Who He is (Rev. 1:5b-e)</vt:lpstr>
      <vt:lpstr>A. Who He is (Rev. 1:5b-e)</vt:lpstr>
      <vt:lpstr>Names &amp; Titles Demonstrating Satan’s Post-Fall, Earthly Authority  (Job 1:7; 2:2; Luke 4:5-8; Rom. 8:19-22)</vt:lpstr>
      <vt:lpstr>A. Who He is (Rev. 1:5b-e)</vt:lpstr>
      <vt:lpstr>VII. Subject of the Message (Rev. 1:5b-8)</vt:lpstr>
      <vt:lpstr>B. His Past Work (Rev. 1:5f-6)</vt:lpstr>
      <vt:lpstr>B. His Past Work (Rev. 1:5f-6)</vt:lpstr>
      <vt:lpstr>PowerPoint Presentation</vt:lpstr>
      <vt:lpstr>Christ’s Atoning Death</vt:lpstr>
      <vt:lpstr>B. His Past Work (Rev. 1:5f-6)</vt:lpstr>
      <vt:lpstr>PowerPoint Presentation</vt:lpstr>
      <vt:lpstr>PowerPoint Presentation</vt:lpstr>
      <vt:lpstr>VII. Subject of the Message (Rev. 1:5b-8)</vt:lpstr>
      <vt:lpstr>C. His Future Work (Rev. 1:7)</vt:lpstr>
      <vt:lpstr>C. His Future Work (Rev. 1:7)</vt:lpstr>
      <vt:lpstr>PowerPoint Presentation</vt:lpstr>
      <vt:lpstr>C. His Future Work (Rev. 1:7)</vt:lpstr>
      <vt:lpstr>C. His Future Work (Rev. 1:7)</vt:lpstr>
      <vt:lpstr>PowerPoint Presentation</vt:lpstr>
      <vt:lpstr>VII. Subject of the Message (Rev. 1:5b-8)</vt:lpstr>
      <vt:lpstr>C. His Sovereignty (Rev. 1:8)</vt:lpstr>
      <vt:lpstr>C. His Sovereignty (Rev. 1:8)</vt:lpstr>
      <vt:lpstr>C. His Sovereignty (Rev. 1:8)</vt:lpstr>
      <vt:lpstr>Conclusion</vt:lpstr>
      <vt:lpstr>Prologue (Rev. 1:1-8)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Daniel-Intro</dc:title>
  <dc:subject>Daniel</dc:subject>
  <dc:creator>A. Woods</dc:creator>
  <dc:description>Modified by Jim McGowan</dc:description>
  <cp:lastModifiedBy>Andy Woods</cp:lastModifiedBy>
  <cp:revision>1420</cp:revision>
  <cp:lastPrinted>2016-09-13T15:21:19Z</cp:lastPrinted>
  <dcterms:created xsi:type="dcterms:W3CDTF">2009-03-17T12:21:13Z</dcterms:created>
  <dcterms:modified xsi:type="dcterms:W3CDTF">2018-06-03T03:43:04Z</dcterms:modified>
</cp:coreProperties>
</file>