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7"/>
  </p:notesMasterIdLst>
  <p:handoutMasterIdLst>
    <p:handoutMasterId r:id="rId108"/>
  </p:handoutMasterIdLst>
  <p:sldIdLst>
    <p:sldId id="256" r:id="rId2"/>
    <p:sldId id="372" r:id="rId3"/>
    <p:sldId id="990" r:id="rId4"/>
    <p:sldId id="3352" r:id="rId5"/>
    <p:sldId id="3889" r:id="rId6"/>
    <p:sldId id="3842" r:id="rId7"/>
    <p:sldId id="3843" r:id="rId8"/>
    <p:sldId id="3862" r:id="rId9"/>
    <p:sldId id="3853" r:id="rId10"/>
    <p:sldId id="3863" r:id="rId11"/>
    <p:sldId id="3864" r:id="rId12"/>
    <p:sldId id="3884" r:id="rId13"/>
    <p:sldId id="3891" r:id="rId14"/>
    <p:sldId id="3919" r:id="rId15"/>
    <p:sldId id="3890" r:id="rId16"/>
    <p:sldId id="279" r:id="rId17"/>
    <p:sldId id="280" r:id="rId18"/>
    <p:sldId id="719" r:id="rId19"/>
    <p:sldId id="308" r:id="rId20"/>
    <p:sldId id="3922" r:id="rId21"/>
    <p:sldId id="3923" r:id="rId22"/>
    <p:sldId id="3924" r:id="rId23"/>
    <p:sldId id="3894" r:id="rId24"/>
    <p:sldId id="3830" r:id="rId25"/>
    <p:sldId id="3895" r:id="rId26"/>
    <p:sldId id="3896" r:id="rId27"/>
    <p:sldId id="3897" r:id="rId28"/>
    <p:sldId id="3898" r:id="rId29"/>
    <p:sldId id="3899" r:id="rId30"/>
    <p:sldId id="3925" r:id="rId31"/>
    <p:sldId id="3901" r:id="rId32"/>
    <p:sldId id="3902" r:id="rId33"/>
    <p:sldId id="3904" r:id="rId34"/>
    <p:sldId id="3903" r:id="rId35"/>
    <p:sldId id="3905" r:id="rId36"/>
    <p:sldId id="3906" r:id="rId37"/>
    <p:sldId id="3907" r:id="rId38"/>
    <p:sldId id="3908" r:id="rId39"/>
    <p:sldId id="3909" r:id="rId40"/>
    <p:sldId id="3910" r:id="rId41"/>
    <p:sldId id="3934" r:id="rId42"/>
    <p:sldId id="3911" r:id="rId43"/>
    <p:sldId id="3912" r:id="rId44"/>
    <p:sldId id="3913" r:id="rId45"/>
    <p:sldId id="273" r:id="rId46"/>
    <p:sldId id="3914" r:id="rId47"/>
    <p:sldId id="2595" r:id="rId48"/>
    <p:sldId id="3916" r:id="rId49"/>
    <p:sldId id="3917" r:id="rId50"/>
    <p:sldId id="3926" r:id="rId51"/>
    <p:sldId id="3927" r:id="rId52"/>
    <p:sldId id="3928" r:id="rId53"/>
    <p:sldId id="3929" r:id="rId54"/>
    <p:sldId id="3930" r:id="rId55"/>
    <p:sldId id="3931" r:id="rId56"/>
    <p:sldId id="3932" r:id="rId57"/>
    <p:sldId id="3936" r:id="rId58"/>
    <p:sldId id="4199" r:id="rId59"/>
    <p:sldId id="4200" r:id="rId60"/>
    <p:sldId id="3933" r:id="rId61"/>
    <p:sldId id="3935" r:id="rId62"/>
    <p:sldId id="4201" r:id="rId63"/>
    <p:sldId id="4202" r:id="rId64"/>
    <p:sldId id="4203" r:id="rId65"/>
    <p:sldId id="3937" r:id="rId66"/>
    <p:sldId id="3938" r:id="rId67"/>
    <p:sldId id="3939" r:id="rId68"/>
    <p:sldId id="4204" r:id="rId69"/>
    <p:sldId id="1354" r:id="rId70"/>
    <p:sldId id="1379" r:id="rId71"/>
    <p:sldId id="4173" r:id="rId72"/>
    <p:sldId id="4198" r:id="rId73"/>
    <p:sldId id="4188" r:id="rId74"/>
    <p:sldId id="3885" r:id="rId75"/>
    <p:sldId id="282" r:id="rId76"/>
    <p:sldId id="3858" r:id="rId77"/>
    <p:sldId id="283" r:id="rId78"/>
    <p:sldId id="284" r:id="rId79"/>
    <p:sldId id="311" r:id="rId80"/>
    <p:sldId id="285" r:id="rId81"/>
    <p:sldId id="286" r:id="rId82"/>
    <p:sldId id="287" r:id="rId83"/>
    <p:sldId id="288" r:id="rId84"/>
    <p:sldId id="289" r:id="rId85"/>
    <p:sldId id="290" r:id="rId86"/>
    <p:sldId id="291" r:id="rId87"/>
    <p:sldId id="292" r:id="rId88"/>
    <p:sldId id="293" r:id="rId89"/>
    <p:sldId id="294" r:id="rId90"/>
    <p:sldId id="295" r:id="rId91"/>
    <p:sldId id="309" r:id="rId92"/>
    <p:sldId id="296" r:id="rId93"/>
    <p:sldId id="297" r:id="rId94"/>
    <p:sldId id="3886" r:id="rId95"/>
    <p:sldId id="298" r:id="rId96"/>
    <p:sldId id="299" r:id="rId97"/>
    <p:sldId id="307" r:id="rId98"/>
    <p:sldId id="302" r:id="rId99"/>
    <p:sldId id="303" r:id="rId100"/>
    <p:sldId id="3887" r:id="rId101"/>
    <p:sldId id="305" r:id="rId102"/>
    <p:sldId id="306" r:id="rId103"/>
    <p:sldId id="310" r:id="rId104"/>
    <p:sldId id="856" r:id="rId105"/>
    <p:sldId id="978" r:id="rId10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824" autoAdjust="0"/>
  </p:normalViewPr>
  <p:slideViewPr>
    <p:cSldViewPr>
      <p:cViewPr varScale="1">
        <p:scale>
          <a:sx n="109" d="100"/>
          <a:sy n="109" d="100"/>
        </p:scale>
        <p:origin x="18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5/13/2018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5/13/2018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25</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573484" y="1143000"/>
            <a:ext cx="7997033"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some general observations about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Are all the spiritual gifts for today?</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the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056917"/>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8662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7000EBE0-C7BC-45A1-A606-861C6CB270E2}"/>
              </a:ext>
            </a:extLst>
          </p:cNvPr>
          <p:cNvSpPr>
            <a:spLocks noGrp="1" noChangeArrowheads="1"/>
          </p:cNvSpPr>
          <p:nvPr>
            <p:ph type="body" idx="1"/>
          </p:nvPr>
        </p:nvSpPr>
        <p:spPr>
          <a:xfrm>
            <a:off x="457200" y="1143001"/>
            <a:ext cx="8229600" cy="19050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Spiritual gifts are given in order to edify the church (1 Cor 12:7; 14:12, 26; Eph 4:11-12; 1 Pet 4:10)</a:t>
            </a:r>
          </a:p>
        </p:txBody>
      </p:sp>
      <p:pic>
        <p:nvPicPr>
          <p:cNvPr id="11268" name="Picture 8">
            <a:extLst>
              <a:ext uri="{FF2B5EF4-FFF2-40B4-BE49-F238E27FC236}">
                <a16:creationId xmlns:a16="http://schemas.microsoft.com/office/drawing/2014/main" id="{075167D7-31FE-4144-9D2D-13804A3FBA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3886200"/>
            <a:ext cx="259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7F74E3EA-0D5B-435A-9711-537E8F267EB8}"/>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Observation #6</a:t>
            </a:r>
          </a:p>
        </p:txBody>
      </p:sp>
    </p:spTree>
    <p:extLst>
      <p:ext uri="{BB962C8B-B14F-4D97-AF65-F5344CB8AC3E}">
        <p14:creationId xmlns:p14="http://schemas.microsoft.com/office/powerpoint/2010/main" val="11797623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5FE8301-3ACF-4DD7-B9B4-5B7CE1FFCCF4}"/>
              </a:ext>
            </a:extLst>
          </p:cNvPr>
          <p:cNvSpPr>
            <a:spLocks noGrp="1" noChangeArrowheads="1"/>
          </p:cNvSpPr>
          <p:nvPr>
            <p:ph type="body" idx="4294967295"/>
          </p:nvPr>
        </p:nvSpPr>
        <p:spPr>
          <a:xfrm>
            <a:off x="457200" y="1600200"/>
            <a:ext cx="8229600" cy="8382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What are you most critical of?</a:t>
            </a:r>
          </a:p>
        </p:txBody>
      </p:sp>
      <p:pic>
        <p:nvPicPr>
          <p:cNvPr id="33796" name="Picture 6" descr="C:\Users\awoods\AppData\Local\Microsoft\Windows\Temporary Internet Files\Content.IE5\O6YQEJO4\MC900439407[1].jpg">
            <a:extLst>
              <a:ext uri="{FF2B5EF4-FFF2-40B4-BE49-F238E27FC236}">
                <a16:creationId xmlns:a16="http://schemas.microsoft.com/office/drawing/2014/main" id="{C4D3B522-BC5D-40DC-8774-A312BBA2B7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85849" y="2590800"/>
            <a:ext cx="297230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6B2B580D-A09B-4D35-937C-7C41B231E7E5}"/>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42911959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EF2A400-9F2C-4236-96CB-D8EA169496FC}"/>
              </a:ext>
            </a:extLst>
          </p:cNvPr>
          <p:cNvSpPr>
            <a:spLocks noGrp="1" noChangeArrowheads="1"/>
          </p:cNvSpPr>
          <p:nvPr>
            <p:ph type="body" idx="4294967295"/>
          </p:nvPr>
        </p:nvSpPr>
        <p:spPr>
          <a:xfrm>
            <a:off x="457200" y="1600201"/>
            <a:ext cx="8229600" cy="7620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Step out in faith (Rom 12:6)</a:t>
            </a:r>
          </a:p>
        </p:txBody>
      </p:sp>
      <p:pic>
        <p:nvPicPr>
          <p:cNvPr id="34820" name="Picture 1028">
            <a:extLst>
              <a:ext uri="{FF2B5EF4-FFF2-40B4-BE49-F238E27FC236}">
                <a16:creationId xmlns:a16="http://schemas.microsoft.com/office/drawing/2014/main" id="{A9E2DAD8-43F0-451D-B62D-AC8DF749C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3047" y="2590800"/>
            <a:ext cx="245790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3219659-A12C-41A7-A177-CBCE4925C1AF}"/>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7975279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394EFD4-9519-4E77-9ECD-452CEF4FF87E}"/>
              </a:ext>
            </a:extLst>
          </p:cNvPr>
          <p:cNvSpPr>
            <a:spLocks noGrp="1" noChangeArrowheads="1"/>
          </p:cNvSpPr>
          <p:nvPr>
            <p:ph type="body" idx="4294967295"/>
          </p:nvPr>
        </p:nvSpPr>
        <p:spPr>
          <a:xfrm>
            <a:off x="457200" y="1600201"/>
            <a:ext cx="8229600" cy="1371600"/>
          </a:xfrm>
        </p:spPr>
        <p:txBody>
          <a:bodyPr/>
          <a:lstStyle/>
          <a:p>
            <a:pPr marL="457200" indent="-457200" algn="just" eaLnBrk="1" hangingPunct="1">
              <a:defRPr/>
            </a:pPr>
            <a:r>
              <a:rPr lang="en-US" altLang="en-US" sz="3600" dirty="0">
                <a:effectLst>
                  <a:outerShdw blurRad="38100" dist="38100" dir="2700000" algn="tl">
                    <a:srgbClr val="000000">
                      <a:alpha val="43137"/>
                    </a:srgbClr>
                  </a:outerShdw>
                </a:effectLst>
              </a:rPr>
              <a:t>Do not despise the day of small beginnings (</a:t>
            </a:r>
            <a:r>
              <a:rPr lang="en-US" altLang="en-US" sz="3600" dirty="0" err="1">
                <a:effectLst>
                  <a:outerShdw blurRad="38100" dist="38100" dir="2700000" algn="tl">
                    <a:srgbClr val="000000">
                      <a:alpha val="43137"/>
                    </a:srgbClr>
                  </a:outerShdw>
                </a:effectLst>
              </a:rPr>
              <a:t>Zech</a:t>
            </a:r>
            <a:r>
              <a:rPr lang="en-US" altLang="en-US" sz="3600" dirty="0">
                <a:effectLst>
                  <a:outerShdw blurRad="38100" dist="38100" dir="2700000" algn="tl">
                    <a:srgbClr val="000000">
                      <a:alpha val="43137"/>
                    </a:srgbClr>
                  </a:outerShdw>
                </a:effectLst>
              </a:rPr>
              <a:t> 4:10)</a:t>
            </a:r>
          </a:p>
        </p:txBody>
      </p:sp>
      <p:pic>
        <p:nvPicPr>
          <p:cNvPr id="52229" name="Picture 5">
            <a:extLst>
              <a:ext uri="{FF2B5EF4-FFF2-40B4-BE49-F238E27FC236}">
                <a16:creationId xmlns:a16="http://schemas.microsoft.com/office/drawing/2014/main" id="{9F986BE5-A7C9-4C48-90EF-C55B8F6F20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6278" y="3124200"/>
            <a:ext cx="267144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ABF69712-B907-4C86-B7C8-F97E9C2B62C4}"/>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23070442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573484" y="1143000"/>
            <a:ext cx="7997033"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Are all the spiritual gifts for today?</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the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056917"/>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62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573484" y="1143000"/>
            <a:ext cx="7997033"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some general observations about spiritual gifts?</a:t>
            </a:r>
          </a:p>
          <a:p>
            <a:pPr marL="514350" indent="-514350">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Are all the spiritual gifts for today?</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the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056917"/>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44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1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5133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sz="3600" dirty="0">
                <a:effectLst>
                  <a:outerShdw blurRad="38100" dist="38100" dir="2700000" algn="tl">
                    <a:srgbClr val="000000">
                      <a:alpha val="43137"/>
                    </a:srgbClr>
                  </a:outerShdw>
                </a:effectLst>
              </a:rPr>
              <a:t>Apostle</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Prophet</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Worker of Miracles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Interpretation of 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6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600200"/>
            <a:ext cx="8229599"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460375" indent="-460375">
              <a:spcBef>
                <a:spcPts val="0"/>
              </a:spcBef>
              <a:spcAft>
                <a:spcPts val="2400"/>
              </a:spcAft>
            </a:pPr>
            <a:r>
              <a:rPr lang="en-US" altLang="en-US" b="1" u="sng" dirty="0" err="1">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Most of the spiritual gifts are in operation today</a:t>
            </a:r>
          </a:p>
        </p:txBody>
      </p:sp>
    </p:spTree>
    <p:extLst>
      <p:ext uri="{BB962C8B-B14F-4D97-AF65-F5344CB8AC3E}">
        <p14:creationId xmlns:p14="http://schemas.microsoft.com/office/powerpoint/2010/main" val="363222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C01CE94-03A5-452C-8A8B-29C2B9291AB1}"/>
              </a:ext>
            </a:extLst>
          </p:cNvPr>
          <p:cNvSpPr>
            <a:spLocks noChangeArrowheads="1"/>
          </p:cNvSpPr>
          <p:nvPr/>
        </p:nvSpPr>
        <p:spPr bwMode="auto">
          <a:xfrm>
            <a:off x="0" y="1647885"/>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“Although agreement with the </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POSITION STATEMENTS</a:t>
            </a:r>
            <a:r>
              <a:rPr lang="en-US" alt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required for membership, they are taught in this church. The </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POSITION STATEMENTS are not meant to prohibit</a:t>
            </a:r>
            <a:r>
              <a:rPr lang="en-US" alt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honest and healthy discussions concerning what the Bible teaches about these issues; however, we believe that such discussions must be conducted under the guiding principle that believers are to strive to maintain unity.”</a:t>
            </a:r>
          </a:p>
        </p:txBody>
      </p:sp>
      <p:sp>
        <p:nvSpPr>
          <p:cNvPr id="57347" name="TextBox 2">
            <a:extLst>
              <a:ext uri="{FF2B5EF4-FFF2-40B4-BE49-F238E27FC236}">
                <a16:creationId xmlns:a16="http://schemas.microsoft.com/office/drawing/2014/main" id="{B8529CD8-7597-408E-9A86-45C36F894EA6}"/>
              </a:ext>
            </a:extLst>
          </p:cNvPr>
          <p:cNvSpPr txBox="1">
            <a:spLocks noChangeArrowheads="1"/>
          </p:cNvSpPr>
          <p:nvPr/>
        </p:nvSpPr>
        <p:spPr bwMode="auto">
          <a:xfrm>
            <a:off x="1257300" y="2286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Preamble to Position Statements of SLBC Constitution</a:t>
            </a:r>
          </a:p>
        </p:txBody>
      </p:sp>
    </p:spTree>
    <p:extLst>
      <p:ext uri="{BB962C8B-B14F-4D97-AF65-F5344CB8AC3E}">
        <p14:creationId xmlns:p14="http://schemas.microsoft.com/office/powerpoint/2010/main" val="101442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646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Foundational (</a:t>
            </a:r>
            <a:r>
              <a:rPr lang="en-US" altLang="en-US" sz="3000" b="1" u="sng" dirty="0" err="1">
                <a:solidFill>
                  <a:srgbClr val="FFFFCC"/>
                </a:solidFill>
                <a:effectLst>
                  <a:outerShdw blurRad="38100" dist="38100" dir="2700000" algn="tl">
                    <a:srgbClr val="000000">
                      <a:alpha val="43137"/>
                    </a:srgbClr>
                  </a:outerShdw>
                </a:effectLst>
                <a:ea typeface="+mn-ea"/>
                <a:cs typeface="+mn-cs"/>
              </a:rPr>
              <a:t>Eph</a:t>
            </a:r>
            <a:r>
              <a:rPr lang="en-US" altLang="en-US" sz="3000" b="1" u="sng" dirty="0">
                <a:solidFill>
                  <a:srgbClr val="FFFFCC"/>
                </a:solidFill>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9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5133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Apostle</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Prophet</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Worker of Miracles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Interpretation of 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075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381000" y="0"/>
            <a:ext cx="838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 and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4257464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419100" y="0"/>
            <a:ext cx="8305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1258988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9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1:21-25</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it is necessary that of the men who have accompanied us all the time that the Lord Jesus went in and out among us— </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with the baptism of John until the day that He was taken up from us—one of these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must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become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witness with us of His resurrection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they put forward two men, Joseph called Barsabbas (who was also called Justus), and Matthias. </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prayed and said, “You, Lord, who know the hearts of all men, show which one of these two You have chosen </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occupy this ministry and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apostleship</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which Judas turned aside to go to his own place.” </a:t>
            </a:r>
            <a:r>
              <a:rPr lang="en-US" sz="2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drew lots for them, and the lot fell to Matthias; and he was added to the eleven apostles.”</a:t>
            </a:r>
          </a:p>
        </p:txBody>
      </p:sp>
    </p:spTree>
    <p:extLst>
      <p:ext uri="{BB962C8B-B14F-4D97-AF65-F5344CB8AC3E}">
        <p14:creationId xmlns:p14="http://schemas.microsoft.com/office/powerpoint/2010/main" val="828983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9:1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 I not free? Am I not 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Have I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 Jesus</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Lord? Are you not my work in the Lord?”</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70838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15:8-9</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all, as to one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untimely born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appeared to me also.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am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 fit to be called 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I persecuted the church of God.”</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2833091"/>
            <a:ext cx="2839515" cy="2011680"/>
          </a:xfrm>
          <a:prstGeom prst="rect">
            <a:avLst/>
          </a:prstGeom>
        </p:spPr>
      </p:pic>
    </p:spTree>
    <p:extLst>
      <p:ext uri="{BB962C8B-B14F-4D97-AF65-F5344CB8AC3E}">
        <p14:creationId xmlns:p14="http://schemas.microsoft.com/office/powerpoint/2010/main" val="1774217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419100" y="0"/>
            <a:ext cx="8305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apostles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349961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Confirmatory (</a:t>
            </a:r>
            <a:r>
              <a:rPr lang="en-US" altLang="en-US" sz="3000" b="1" u="sng" dirty="0" err="1">
                <a:solidFill>
                  <a:srgbClr val="FFFFCC"/>
                </a:solidFill>
                <a:effectLst>
                  <a:outerShdw blurRad="38100" dist="38100" dir="2700000" algn="tl">
                    <a:srgbClr val="000000">
                      <a:alpha val="43137"/>
                    </a:srgbClr>
                  </a:outerShdw>
                </a:effectLst>
                <a:ea typeface="+mn-ea"/>
                <a:cs typeface="+mn-cs"/>
              </a:rPr>
              <a:t>Heb</a:t>
            </a:r>
            <a:r>
              <a:rPr lang="en-US" altLang="en-US" sz="3000" b="1" u="sng" dirty="0">
                <a:solidFill>
                  <a:srgbClr val="FFFFCC"/>
                </a:solidFill>
                <a:effectLst>
                  <a:outerShdw blurRad="38100" dist="38100" dir="2700000" algn="tl">
                    <a:srgbClr val="000000">
                      <a:alpha val="43137"/>
                    </a:srgbClr>
                  </a:outerShdw>
                </a:effectLst>
                <a:ea typeface="+mn-ea"/>
                <a:cs typeface="+mn-cs"/>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7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5133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sz="3600" dirty="0">
                <a:effectLst>
                  <a:outerShdw blurRad="38100" dist="38100" dir="2700000" algn="tl">
                    <a:srgbClr val="000000">
                      <a:alpha val="43137"/>
                    </a:srgbClr>
                  </a:outerShdw>
                </a:effectLst>
              </a:rPr>
              <a:t>Apostle</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Prophet</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Worker of Miracles</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Interpretation of tongues</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89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7F54CA6-DECA-4777-81F4-836BD0F3FACC}"/>
              </a:ext>
            </a:extLst>
          </p:cNvPr>
          <p:cNvGraphicFramePr>
            <a:graphicFrameLocks noGrp="1"/>
          </p:cNvGraphicFramePr>
          <p:nvPr>
            <p:ph type="tbl" idx="1"/>
            <p:extLst>
              <p:ext uri="{D42A27DB-BD31-4B8C-83A1-F6EECF244321}">
                <p14:modId xmlns:p14="http://schemas.microsoft.com/office/powerpoint/2010/main" val="2757051771"/>
              </p:ext>
            </p:extLst>
          </p:nvPr>
        </p:nvGraphicFramePr>
        <p:xfrm>
          <a:off x="114300" y="434341"/>
          <a:ext cx="8904605" cy="5509258"/>
        </p:xfrm>
        <a:graphic>
          <a:graphicData uri="http://schemas.openxmlformats.org/drawingml/2006/table">
            <a:tbl>
              <a:tblPr firstRow="1" bandRow="1">
                <a:tableStyleId>{D7AC3CCA-C797-4891-BE02-D94E43425B78}</a:tableStyleId>
              </a:tblPr>
              <a:tblGrid>
                <a:gridCol w="1333500">
                  <a:extLst>
                    <a:ext uri="{9D8B030D-6E8A-4147-A177-3AD203B41FA5}">
                      <a16:colId xmlns:a16="http://schemas.microsoft.com/office/drawing/2014/main" val="1530119538"/>
                    </a:ext>
                  </a:extLst>
                </a:gridCol>
                <a:gridCol w="3810000">
                  <a:extLst>
                    <a:ext uri="{9D8B030D-6E8A-4147-A177-3AD203B41FA5}">
                      <a16:colId xmlns:a16="http://schemas.microsoft.com/office/drawing/2014/main" val="1849523623"/>
                    </a:ext>
                  </a:extLst>
                </a:gridCol>
                <a:gridCol w="3761105">
                  <a:extLst>
                    <a:ext uri="{9D8B030D-6E8A-4147-A177-3AD203B41FA5}">
                      <a16:colId xmlns:a16="http://schemas.microsoft.com/office/drawing/2014/main" val="3286782602"/>
                    </a:ext>
                  </a:extLst>
                </a:gridCol>
              </a:tblGrid>
              <a:tr h="751262">
                <a:tc gridSpan="3">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Miracle Clusters In Scripture</a:t>
                      </a: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3417994672"/>
                  </a:ext>
                </a:extLst>
              </a:tr>
              <a:tr h="608165">
                <a:tc>
                  <a:txBody>
                    <a:bodyPr/>
                    <a:lstStyle/>
                    <a:p>
                      <a:pPr algn="ctr"/>
                      <a:r>
                        <a:rPr lang="en-US" sz="2800" b="1" dirty="0">
                          <a:latin typeface="Calibri" panose="020F0502020204030204" pitchFamily="34" charset="0"/>
                          <a:cs typeface="Calibri" panose="020F0502020204030204" pitchFamily="34" charset="0"/>
                        </a:rPr>
                        <a:t>NUM.</a:t>
                      </a:r>
                    </a:p>
                  </a:txBody>
                  <a:tcP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ERA</a:t>
                      </a:r>
                    </a:p>
                  </a:txBody>
                  <a:tcP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AUTHENTICATION</a:t>
                      </a:r>
                    </a:p>
                  </a:txBody>
                  <a:tcPr/>
                </a:tc>
                <a:extLst>
                  <a:ext uri="{0D108BD9-81ED-4DB2-BD59-A6C34878D82A}">
                    <a16:rowId xmlns:a16="http://schemas.microsoft.com/office/drawing/2014/main" val="1386983379"/>
                  </a:ext>
                </a:extLst>
              </a:tr>
              <a:tr h="608165">
                <a:tc>
                  <a:txBody>
                    <a:bodyPr/>
                    <a:lstStyle/>
                    <a:p>
                      <a:pPr algn="ctr"/>
                      <a:r>
                        <a:rPr lang="en-US" sz="2800" dirty="0">
                          <a:latin typeface="Calibri" panose="020F0502020204030204" pitchFamily="34" charset="0"/>
                          <a:cs typeface="Calibri" panose="020F0502020204030204" pitchFamily="34" charset="0"/>
                        </a:rPr>
                        <a:t>1.</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Moses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Law</a:t>
                      </a:r>
                    </a:p>
                  </a:txBody>
                  <a:tcPr/>
                </a:tc>
                <a:extLst>
                  <a:ext uri="{0D108BD9-81ED-4DB2-BD59-A6C34878D82A}">
                    <a16:rowId xmlns:a16="http://schemas.microsoft.com/office/drawing/2014/main" val="3442972869"/>
                  </a:ext>
                </a:extLst>
              </a:tr>
              <a:tr h="608165">
                <a:tc>
                  <a:txBody>
                    <a:bodyPr/>
                    <a:lstStyle/>
                    <a:p>
                      <a:pPr algn="ctr"/>
                      <a:r>
                        <a:rPr lang="en-US" sz="2800" dirty="0">
                          <a:latin typeface="Calibri" panose="020F0502020204030204" pitchFamily="34" charset="0"/>
                          <a:cs typeface="Calibri" panose="020F0502020204030204" pitchFamily="34" charset="0"/>
                        </a:rPr>
                        <a:t>2.</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Joshua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Conquest</a:t>
                      </a:r>
                    </a:p>
                  </a:txBody>
                  <a:tcPr/>
                </a:tc>
                <a:extLst>
                  <a:ext uri="{0D108BD9-81ED-4DB2-BD59-A6C34878D82A}">
                    <a16:rowId xmlns:a16="http://schemas.microsoft.com/office/drawing/2014/main" val="3455338283"/>
                  </a:ext>
                </a:extLst>
              </a:tr>
              <a:tr h="608165">
                <a:tc>
                  <a:txBody>
                    <a:bodyPr/>
                    <a:lstStyle/>
                    <a:p>
                      <a:pPr algn="ctr"/>
                      <a:r>
                        <a:rPr lang="en-US" sz="2800" dirty="0">
                          <a:latin typeface="Calibri" panose="020F0502020204030204" pitchFamily="34" charset="0"/>
                          <a:cs typeface="Calibri" panose="020F0502020204030204" pitchFamily="34" charset="0"/>
                        </a:rPr>
                        <a:t>3.</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Elijah-Elisha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Prophet</a:t>
                      </a:r>
                    </a:p>
                  </a:txBody>
                  <a:tcPr/>
                </a:tc>
                <a:extLst>
                  <a:ext uri="{0D108BD9-81ED-4DB2-BD59-A6C34878D82A}">
                    <a16:rowId xmlns:a16="http://schemas.microsoft.com/office/drawing/2014/main" val="174137350"/>
                  </a:ext>
                </a:extLst>
              </a:tr>
              <a:tr h="608165">
                <a:tc>
                  <a:txBody>
                    <a:bodyPr/>
                    <a:lstStyle/>
                    <a:p>
                      <a:pPr algn="ctr"/>
                      <a:r>
                        <a:rPr lang="en-US" sz="2800" dirty="0">
                          <a:latin typeface="Calibri" panose="020F0502020204030204" pitchFamily="34" charset="0"/>
                          <a:cs typeface="Calibri" panose="020F0502020204030204" pitchFamily="34" charset="0"/>
                        </a:rPr>
                        <a:t>4.</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Christ</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offer</a:t>
                      </a:r>
                    </a:p>
                  </a:txBody>
                  <a:tcPr/>
                </a:tc>
                <a:extLst>
                  <a:ext uri="{0D108BD9-81ED-4DB2-BD59-A6C34878D82A}">
                    <a16:rowId xmlns:a16="http://schemas.microsoft.com/office/drawing/2014/main" val="2714243427"/>
                  </a:ext>
                </a:extLst>
              </a:tr>
              <a:tr h="608165">
                <a:tc>
                  <a:txBody>
                    <a:bodyPr/>
                    <a:lstStyle/>
                    <a:p>
                      <a:pPr algn="ctr"/>
                      <a:r>
                        <a:rPr lang="en-US" sz="2800" dirty="0">
                          <a:latin typeface="Calibri" panose="020F0502020204030204" pitchFamily="34" charset="0"/>
                          <a:cs typeface="Calibri" panose="020F0502020204030204" pitchFamily="34" charset="0"/>
                        </a:rPr>
                        <a:t>5.</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Church</a:t>
                      </a:r>
                    </a:p>
                  </a:txBody>
                  <a:tcPr/>
                </a:tc>
                <a:extLst>
                  <a:ext uri="{0D108BD9-81ED-4DB2-BD59-A6C34878D82A}">
                    <a16:rowId xmlns:a16="http://schemas.microsoft.com/office/drawing/2014/main" val="2594936153"/>
                  </a:ext>
                </a:extLst>
              </a:tr>
              <a:tr h="1109006">
                <a:tc>
                  <a:txBody>
                    <a:bodyPr/>
                    <a:lstStyle/>
                    <a:p>
                      <a:pPr algn="ctr"/>
                      <a:r>
                        <a:rPr lang="en-US" sz="2800" dirty="0">
                          <a:latin typeface="Calibri" panose="020F0502020204030204" pitchFamily="34" charset="0"/>
                          <a:cs typeface="Calibri" panose="020F0502020204030204" pitchFamily="34" charset="0"/>
                        </a:rPr>
                        <a:t>6.</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Tribulation &amp; Millennium</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establishment</a:t>
                      </a:r>
                    </a:p>
                  </a:txBody>
                  <a:tcPr/>
                </a:tc>
                <a:extLst>
                  <a:ext uri="{0D108BD9-81ED-4DB2-BD59-A6C34878D82A}">
                    <a16:rowId xmlns:a16="http://schemas.microsoft.com/office/drawing/2014/main" val="3005588977"/>
                  </a:ext>
                </a:extLst>
              </a:tr>
            </a:tbl>
          </a:graphicData>
        </a:graphic>
      </p:graphicFrame>
    </p:spTree>
    <p:extLst>
      <p:ext uri="{BB962C8B-B14F-4D97-AF65-F5344CB8AC3E}">
        <p14:creationId xmlns:p14="http://schemas.microsoft.com/office/powerpoint/2010/main" val="1626282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4:25-27</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 in truth, there were many widows in Israel in the days of Elijah, when the sky was shut up for three years and six months, when a great famine came over all the land;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yet Elijah was sent to none of them, but only to Zarephath,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land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Sidon, to a woman who was a widow.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were many lepers in Israel in the time of Elisha the prophet; and none of them was cleansed, but only Naaman the Syrian.”</a:t>
            </a:r>
          </a:p>
        </p:txBody>
      </p:sp>
    </p:spTree>
    <p:extLst>
      <p:ext uri="{BB962C8B-B14F-4D97-AF65-F5344CB8AC3E}">
        <p14:creationId xmlns:p14="http://schemas.microsoft.com/office/powerpoint/2010/main" val="3082073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4:25-27</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 in truth, there were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widows</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Israel in the days of Elijah, when the sky was shut up for three years and six months, when a great famine came over all the land;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yet Elijah was sent to none of them, but only to Zarephath,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land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Sidon, to a woman who was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widow</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were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lepers</a:t>
            </a:r>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Israel in the time of Elisha the prophet; and none of them was cleansed, but only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Naaman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Syrian.”</a:t>
            </a:r>
          </a:p>
        </p:txBody>
      </p:sp>
    </p:spTree>
    <p:extLst>
      <p:ext uri="{BB962C8B-B14F-4D97-AF65-F5344CB8AC3E}">
        <p14:creationId xmlns:p14="http://schemas.microsoft.com/office/powerpoint/2010/main" val="4060406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Hebrews 2:3-4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will we escape if we neglect so great a salvation? After it was at the first spoken through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confirmed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heard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also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testifying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them, both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 and by various miracles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gifts of the Holy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His own will.”</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7587" y="3816429"/>
            <a:ext cx="1548827" cy="1097280"/>
          </a:xfrm>
          <a:prstGeom prst="rect">
            <a:avLst/>
          </a:prstGeom>
        </p:spPr>
      </p:pic>
    </p:spTree>
    <p:extLst>
      <p:ext uri="{BB962C8B-B14F-4D97-AF65-F5344CB8AC3E}">
        <p14:creationId xmlns:p14="http://schemas.microsoft.com/office/powerpoint/2010/main" val="2531079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believes in Me,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 that I do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will do also;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greater works than these he will do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I go to the Father.”</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1312" y="3048000"/>
            <a:ext cx="2581377" cy="1828800"/>
          </a:xfrm>
          <a:prstGeom prst="rect">
            <a:avLst/>
          </a:prstGeom>
        </p:spPr>
      </p:pic>
    </p:spTree>
    <p:extLst>
      <p:ext uri="{BB962C8B-B14F-4D97-AF65-F5344CB8AC3E}">
        <p14:creationId xmlns:p14="http://schemas.microsoft.com/office/powerpoint/2010/main" val="1747677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5133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sz="3600" dirty="0">
                <a:effectLst>
                  <a:outerShdw blurRad="38100" dist="38100" dir="2700000" algn="tl">
                    <a:srgbClr val="000000">
                      <a:alpha val="43137"/>
                    </a:srgbClr>
                  </a:outerShdw>
                </a:effectLst>
              </a:rPr>
              <a:t>Apostle</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Prophet</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Worker of Miracles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Interpretation of 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763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Hebrews 2:3-4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will we escape if we neglect so great a salvation? After it was at the first spoken through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confirmed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 heard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also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testifying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them, both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 and by various miracles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gifts of the Holy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His own will.”</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7587" y="3816429"/>
            <a:ext cx="1548827" cy="1097280"/>
          </a:xfrm>
          <a:prstGeom prst="rect">
            <a:avLst/>
          </a:prstGeom>
        </p:spPr>
      </p:pic>
    </p:spTree>
    <p:extLst>
      <p:ext uri="{BB962C8B-B14F-4D97-AF65-F5344CB8AC3E}">
        <p14:creationId xmlns:p14="http://schemas.microsoft.com/office/powerpoint/2010/main" val="2244337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Corinthians 12:12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of a true apostle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performed among you with all perseverance,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 and miracles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79203"/>
            <a:ext cx="2839515" cy="2011680"/>
          </a:xfrm>
          <a:prstGeom prst="rect">
            <a:avLst/>
          </a:prstGeom>
        </p:spPr>
      </p:pic>
    </p:spTree>
    <p:extLst>
      <p:ext uri="{BB962C8B-B14F-4D97-AF65-F5344CB8AC3E}">
        <p14:creationId xmlns:p14="http://schemas.microsoft.com/office/powerpoint/2010/main" val="268910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2:43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“Everyone kept feeling a sense of awe; and many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wonders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taking place through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FDEF1D0-FEE0-4D43-9107-DBE346A0E8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79203"/>
            <a:ext cx="2839515" cy="2011680"/>
          </a:xfrm>
          <a:prstGeom prst="rect">
            <a:avLst/>
          </a:prstGeom>
        </p:spPr>
      </p:pic>
    </p:spTree>
    <p:extLst>
      <p:ext uri="{BB962C8B-B14F-4D97-AF65-F5344CB8AC3E}">
        <p14:creationId xmlns:p14="http://schemas.microsoft.com/office/powerpoint/2010/main" val="2641462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4:30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while You extend Your hand to heal, and </a:t>
            </a:r>
            <a:r>
              <a:rPr lang="en-US" sz="3200" b="1" u="sng" dirty="0">
                <a:solidFill>
                  <a:srgbClr val="FFFFCC"/>
                </a:solidFill>
                <a:latin typeface="Calibri" panose="020F0502020204030204" pitchFamily="34" charset="0"/>
                <a:cs typeface="Calibri" panose="020F0502020204030204" pitchFamily="34" charset="0"/>
              </a:rPr>
              <a:t>signs</a:t>
            </a:r>
            <a:r>
              <a:rPr lang="en-US" sz="3200" dirty="0">
                <a:latin typeface="Calibri" panose="020F0502020204030204" pitchFamily="34" charset="0"/>
                <a:cs typeface="Calibri" panose="020F0502020204030204" pitchFamily="34" charset="0"/>
              </a:rPr>
              <a:t> and </a:t>
            </a:r>
            <a:r>
              <a:rPr lang="en-US" sz="3200" b="1" u="sng" dirty="0">
                <a:solidFill>
                  <a:srgbClr val="FFFFCC"/>
                </a:solidFill>
                <a:latin typeface="Calibri" panose="020F0502020204030204" pitchFamily="34" charset="0"/>
                <a:cs typeface="Calibri" panose="020F0502020204030204" pitchFamily="34" charset="0"/>
              </a:rPr>
              <a:t>wonders</a:t>
            </a:r>
            <a:r>
              <a:rPr lang="en-US" sz="3200" dirty="0">
                <a:latin typeface="Calibri" panose="020F0502020204030204" pitchFamily="34" charset="0"/>
                <a:cs typeface="Calibri" panose="020F0502020204030204" pitchFamily="34" charset="0"/>
              </a:rPr>
              <a:t> take place through the name of Your holy servant Jesus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7735FF25-179B-43D2-9248-36C32ABDE5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952629"/>
            <a:ext cx="2393324" cy="1695571"/>
          </a:xfrm>
          <a:prstGeom prst="rect">
            <a:avLst/>
          </a:prstGeom>
        </p:spPr>
      </p:pic>
    </p:spTree>
    <p:extLst>
      <p:ext uri="{BB962C8B-B14F-4D97-AF65-F5344CB8AC3E}">
        <p14:creationId xmlns:p14="http://schemas.microsoft.com/office/powerpoint/2010/main" val="1266412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5:12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hands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wonders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taking place among the people; and they were all with one accord in Solomon’s portico.”</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79203"/>
            <a:ext cx="2839515" cy="2011680"/>
          </a:xfrm>
          <a:prstGeom prst="rect">
            <a:avLst/>
          </a:prstGeom>
        </p:spPr>
      </p:pic>
    </p:spTree>
    <p:extLst>
      <p:ext uri="{BB962C8B-B14F-4D97-AF65-F5344CB8AC3E}">
        <p14:creationId xmlns:p14="http://schemas.microsoft.com/office/powerpoint/2010/main" val="3669297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14:3-4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they spent a long time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speaking boldly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reliance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 the Lord, who was testifying to the word of His grace, granting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done by their hands. </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people of the city were divided; and some sided with the Jews, and some with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7735FF25-179B-43D2-9248-36C32ABDE5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7587" y="3779520"/>
            <a:ext cx="1548827" cy="1097280"/>
          </a:xfrm>
          <a:prstGeom prst="rect">
            <a:avLst/>
          </a:prstGeom>
        </p:spPr>
      </p:pic>
    </p:spTree>
    <p:extLst>
      <p:ext uri="{BB962C8B-B14F-4D97-AF65-F5344CB8AC3E}">
        <p14:creationId xmlns:p14="http://schemas.microsoft.com/office/powerpoint/2010/main" val="1475109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15:18-20</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will not presume to speak of anything except what Christ has accomplished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through me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resulting in the obedience of the Gentiles by word and deed,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power of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 and wonders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power of the Spirit; so that from Jerusalem and round about as far as Illyricum I have fully preached the gospel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thus I aspired to preach the gospel, not where Christ was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already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named, so that I would not build on another man’s foundation.”</a:t>
            </a:r>
          </a:p>
        </p:txBody>
      </p:sp>
    </p:spTree>
    <p:extLst>
      <p:ext uri="{BB962C8B-B14F-4D97-AF65-F5344CB8AC3E}">
        <p14:creationId xmlns:p14="http://schemas.microsoft.com/office/powerpoint/2010/main" val="1558615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EEC6DCC9-48A3-4A3E-8BBD-CE9883012F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 y="314325"/>
            <a:ext cx="8305800" cy="6229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12853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20:7-10</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first day of the week, when we were gathered together to break bread, Paul </a:t>
            </a:r>
            <a:r>
              <a:rPr lang="en-US" sz="27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began</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talking to them, intending to leave the next day, and he prolonged his message until midnight.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were many lamps in the upper room where we were gathered together.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was a young man named Eutychus sitting on the window sill, sinking into a deep sleep; and as Paul kept on talking, he was overcome by sleep and fell down from the third floor and was picked up dead.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Paul went down and fell upon him, and after embracing him, he said, “Do not be troubled, for his life is in him.”</a:t>
            </a:r>
          </a:p>
        </p:txBody>
      </p:sp>
    </p:spTree>
    <p:extLst>
      <p:ext uri="{BB962C8B-B14F-4D97-AF65-F5344CB8AC3E}">
        <p14:creationId xmlns:p14="http://schemas.microsoft.com/office/powerpoint/2010/main" val="1122771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971674" y="228600"/>
            <a:ext cx="5419725" cy="62865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457200" y="1143000"/>
            <a:ext cx="6683170" cy="4876800"/>
          </a:xfrm>
        </p:spPr>
        <p:txBody>
          <a:bodyPr/>
          <a:lstStyle/>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0370" y="182880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307232"/>
      </p:ext>
    </p:ext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5:23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longer drink water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exclusively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use a little wine for the sake of your stomach and your frequent ailments.”</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771536"/>
            <a:ext cx="2839515" cy="2011680"/>
          </a:xfrm>
          <a:prstGeom prst="rect">
            <a:avLst/>
          </a:prstGeom>
        </p:spPr>
      </p:pic>
    </p:spTree>
    <p:extLst>
      <p:ext uri="{BB962C8B-B14F-4D97-AF65-F5344CB8AC3E}">
        <p14:creationId xmlns:p14="http://schemas.microsoft.com/office/powerpoint/2010/main" val="2573846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143000" y="0"/>
            <a:ext cx="6858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4:20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“Erastus remained at Corinth, but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Trophimus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left sick at Miletus.”</a:t>
            </a:r>
          </a:p>
        </p:txBody>
      </p:sp>
      <p:pic>
        <p:nvPicPr>
          <p:cNvPr id="6" name="Picture 5">
            <a:extLst>
              <a:ext uri="{FF2B5EF4-FFF2-40B4-BE49-F238E27FC236}">
                <a16:creationId xmlns:a16="http://schemas.microsoft.com/office/drawing/2014/main" id="{6EB2E2C7-B3F4-48C2-B86D-A81679D4B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771536"/>
            <a:ext cx="2839515" cy="2011680"/>
          </a:xfrm>
          <a:prstGeom prst="rect">
            <a:avLst/>
          </a:prstGeom>
        </p:spPr>
      </p:pic>
    </p:spTree>
    <p:extLst>
      <p:ext uri="{BB962C8B-B14F-4D97-AF65-F5344CB8AC3E}">
        <p14:creationId xmlns:p14="http://schemas.microsoft.com/office/powerpoint/2010/main" val="187756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5133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sz="3600" dirty="0">
                <a:effectLst>
                  <a:outerShdw blurRad="38100" dist="38100" dir="2700000" algn="tl">
                    <a:srgbClr val="000000">
                      <a:alpha val="43137"/>
                    </a:srgbClr>
                  </a:outerShdw>
                </a:effectLst>
              </a:rPr>
              <a:t>Apostle</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Prophet</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Worker of Miracles</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Interpretation of 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145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9:11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had a king over them, which is the angel of the bottomless pit, whose name in the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Hebrew tongue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Abaddon, but in the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Greek tongue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hath his name Apollyon.” (KJV)</a:t>
            </a:r>
          </a:p>
        </p:txBody>
      </p:sp>
    </p:spTree>
    <p:extLst>
      <p:ext uri="{BB962C8B-B14F-4D97-AF65-F5344CB8AC3E}">
        <p14:creationId xmlns:p14="http://schemas.microsoft.com/office/powerpoint/2010/main" val="2907743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To another the working of miracles; to another prophecy; to another discerning of spirits; to another divers kinds of tongues [</a:t>
            </a:r>
            <a:r>
              <a:rPr lang="en-US" sz="3600" i="1" dirty="0" err="1">
                <a:solidFill>
                  <a:srgbClr val="FFFFCC"/>
                </a:solidFill>
                <a:latin typeface="Calibri" panose="020F0502020204030204" pitchFamily="34" charset="0"/>
                <a:cs typeface="Calibri" panose="020F0502020204030204" pitchFamily="34" charset="0"/>
              </a:rPr>
              <a:t>glōssa</a:t>
            </a:r>
            <a:r>
              <a:rPr lang="en-US" sz="3600" dirty="0">
                <a:latin typeface="Calibri" panose="020F0502020204030204" pitchFamily="34" charset="0"/>
                <a:cs typeface="Calibri" panose="020F0502020204030204" pitchFamily="34" charset="0"/>
              </a:rPr>
              <a:t>]; to another the interpretation of tongues [</a:t>
            </a:r>
            <a:r>
              <a:rPr lang="en-US" sz="3600" i="1" dirty="0" err="1">
                <a:solidFill>
                  <a:srgbClr val="FFFFCC"/>
                </a:solidFill>
                <a:latin typeface="Calibri" panose="020F0502020204030204" pitchFamily="34" charset="0"/>
                <a:cs typeface="Calibri" panose="020F0502020204030204" pitchFamily="34" charset="0"/>
              </a:rPr>
              <a:t>glōssa</a:t>
            </a:r>
            <a:r>
              <a:rPr lang="en-US" sz="3600" dirty="0">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04147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2:6</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Now when this was noised abroad, the multitude came together, and were confounded, because that every man heard them speak in his own language [</a:t>
            </a:r>
            <a:r>
              <a:rPr lang="en-US" sz="3600" i="1" dirty="0" err="1">
                <a:solidFill>
                  <a:srgbClr val="FFFFCC"/>
                </a:solidFill>
                <a:latin typeface="Calibri" panose="020F0502020204030204" pitchFamily="34" charset="0"/>
                <a:cs typeface="Calibri" panose="020F0502020204030204" pitchFamily="34" charset="0"/>
              </a:rPr>
              <a:t>dialektos</a:t>
            </a:r>
            <a:r>
              <a:rPr lang="en-US" sz="3600" dirty="0">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50974FF7-D37A-4373-B2AA-CB87B8B041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1900" y="3048000"/>
            <a:ext cx="1600200" cy="1828800"/>
          </a:xfrm>
          <a:prstGeom prst="rect">
            <a:avLst/>
          </a:prstGeom>
        </p:spPr>
      </p:pic>
    </p:spTree>
    <p:extLst>
      <p:ext uri="{BB962C8B-B14F-4D97-AF65-F5344CB8AC3E}">
        <p14:creationId xmlns:p14="http://schemas.microsoft.com/office/powerpoint/2010/main" val="3824358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397A6-1519-4BD9-BAE2-0E7B280646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845" y="228600"/>
            <a:ext cx="858431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3394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latin typeface="Calibri" panose="020F0502020204030204" pitchFamily="34" charset="0"/>
                <a:cs typeface="Calibri" panose="020F0502020204030204" pitchFamily="34" charset="0"/>
              </a:rPr>
              <a:t>21 </a:t>
            </a:r>
            <a:r>
              <a:rPr lang="en-US" sz="3200" dirty="0">
                <a:latin typeface="Calibri" panose="020F0502020204030204" pitchFamily="34" charset="0"/>
                <a:cs typeface="Calibri" panose="020F0502020204030204" pitchFamily="34" charset="0"/>
              </a:rPr>
              <a:t>In the Law it is written, ‘</a:t>
            </a:r>
            <a:r>
              <a:rPr lang="en-US" sz="3200" cap="small" dirty="0">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200" dirty="0">
                <a:latin typeface="Calibri" panose="020F0502020204030204" pitchFamily="34" charset="0"/>
                <a:cs typeface="Calibri" panose="020F0502020204030204" pitchFamily="34" charset="0"/>
              </a:rPr>
              <a:t>,’ says the Lord. </a:t>
            </a:r>
            <a:r>
              <a:rPr lang="en-US" sz="3200" b="1" baseline="30000" dirty="0">
                <a:latin typeface="Calibri" panose="020F0502020204030204" pitchFamily="34" charset="0"/>
                <a:cs typeface="Calibri" panose="020F0502020204030204" pitchFamily="34" charset="0"/>
              </a:rPr>
              <a:t>22 </a:t>
            </a:r>
            <a:r>
              <a:rPr lang="en-US" sz="3200" b="1" u="sng" dirty="0">
                <a:solidFill>
                  <a:srgbClr val="FFFFCC"/>
                </a:solidFill>
                <a:latin typeface="Calibri" panose="020F0502020204030204" pitchFamily="34" charset="0"/>
                <a:cs typeface="Calibri" panose="020F0502020204030204" pitchFamily="34" charset="0"/>
              </a:rPr>
              <a:t>So then tongues are for a sign, not to those who believe but to unbelievers</a:t>
            </a:r>
            <a:r>
              <a:rPr lang="en-US" sz="3200" dirty="0">
                <a:latin typeface="Calibri" panose="020F0502020204030204" pitchFamily="34" charset="0"/>
                <a:cs typeface="Calibri" panose="020F0502020204030204" pitchFamily="34" charset="0"/>
              </a:rPr>
              <a:t>; but prophecy </a:t>
            </a:r>
            <a:r>
              <a:rPr lang="en-US" sz="3200" i="1" dirty="0">
                <a:latin typeface="Calibri" panose="020F0502020204030204" pitchFamily="34" charset="0"/>
                <a:cs typeface="Calibri" panose="020F0502020204030204" pitchFamily="34" charset="0"/>
              </a:rPr>
              <a:t>is for a sign</a:t>
            </a:r>
            <a:r>
              <a:rPr lang="en-US" sz="3200" dirty="0">
                <a:latin typeface="Calibri" panose="020F0502020204030204" pitchFamily="34" charset="0"/>
                <a:cs typeface="Calibri" panose="020F0502020204030204" pitchFamily="34" charset="0"/>
              </a:rPr>
              <a:t>, not to unbelievers but to those who believe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0156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228600"/>
            <a:ext cx="7772400" cy="838200"/>
          </a:xfrm>
        </p:spPr>
        <p:txBody>
          <a:bodyPr/>
          <a:lstStyle/>
          <a:p>
            <a:pPr algn="ctr"/>
            <a:r>
              <a:rPr lang="en-US" altLang="en-US" sz="4000" dirty="0">
                <a:effectLst>
                  <a:outerShdw blurRad="38100" dist="38100" dir="2700000" algn="tl">
                    <a:srgbClr val="000000">
                      <a:alpha val="43137"/>
                    </a:srgbClr>
                  </a:outerShdw>
                </a:effectLst>
              </a:rPr>
              <a:t>The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963613" y="1143000"/>
            <a:ext cx="55133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2400"/>
              </a:spcAft>
            </a:pPr>
            <a:r>
              <a:rPr lang="en-US" altLang="en-US" sz="3600" dirty="0">
                <a:effectLst>
                  <a:outerShdw blurRad="38100" dist="38100" dir="2700000" algn="tl">
                    <a:srgbClr val="000000">
                      <a:alpha val="43137"/>
                    </a:srgbClr>
                  </a:outerShdw>
                </a:effectLst>
              </a:rPr>
              <a:t>Apostle</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Prophet</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Worker of Miracles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Tongues</a:t>
            </a:r>
          </a:p>
          <a:p>
            <a:pPr marL="460375" indent="-460375">
              <a:spcBef>
                <a:spcPts val="0"/>
              </a:spcBef>
              <a:spcAft>
                <a:spcPts val="2400"/>
              </a:spcAft>
            </a:pPr>
            <a:r>
              <a:rPr lang="en-US" altLang="en-US" sz="3600" dirty="0">
                <a:effectLst>
                  <a:outerShdw blurRad="38100" dist="38100" dir="2700000" algn="tl">
                    <a:srgbClr val="000000">
                      <a:alpha val="43137"/>
                    </a:srgbClr>
                  </a:outerShdw>
                </a:effectLst>
              </a:rPr>
              <a:t>Interpretation of tongues</a:t>
            </a:r>
          </a:p>
          <a:p>
            <a:pPr marL="460375" indent="-460375">
              <a:spcBef>
                <a:spcPts val="0"/>
              </a:spcBef>
              <a:spcAft>
                <a:spcPts val="2400"/>
              </a:spcAft>
            </a:pPr>
            <a:r>
              <a:rPr lang="en-US" altLang="en-US" sz="3600" b="1" u="sng" dirty="0">
                <a:solidFill>
                  <a:srgbClr val="FFFFCC"/>
                </a:solidFill>
                <a:effectLst>
                  <a:outerShdw blurRad="38100" dist="38100" dir="2700000" algn="tl">
                    <a:srgbClr val="000000">
                      <a:alpha val="43137"/>
                    </a:srgbClr>
                  </a:outerShdw>
                </a:effectLst>
              </a:rPr>
              <a:t>Healing</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554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90500" y="-23446"/>
            <a:ext cx="8839200" cy="838200"/>
          </a:xfrm>
        </p:spPr>
        <p:txBody>
          <a:bodyPr/>
          <a:lstStyle/>
          <a:p>
            <a:pPr algn="ctr" eaLnBrk="1" hangingPunct="1">
              <a:defRPr/>
            </a:pPr>
            <a:r>
              <a:rPr lang="en-US" sz="4000" kern="1200" dirty="0">
                <a:cs typeface="Calibri" panose="020F0502020204030204" pitchFamily="34" charset="0"/>
              </a:rPr>
              <a:t>Acts 3:1-10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90500" y="914400"/>
            <a:ext cx="6705600" cy="3962400"/>
          </a:xfrm>
        </p:spPr>
        <p:txBody>
          <a:bodyPr/>
          <a:lstStyle/>
          <a:p>
            <a:pPr marL="365760" indent="-687388" eaLnBrk="1" hangingPunct="1">
              <a:spcBef>
                <a:spcPts val="0"/>
              </a:spcBef>
              <a:spcAft>
                <a:spcPts val="1200"/>
              </a:spcAft>
              <a:buSzPct val="100000"/>
              <a:buFont typeface="+mj-lt"/>
              <a:buAutoNum type="arabicPeriod"/>
              <a:defRPr/>
            </a:pPr>
            <a:r>
              <a:rPr lang="en-US" sz="2400" dirty="0">
                <a:cs typeface="Calibri" panose="020F0502020204030204" pitchFamily="34" charset="0"/>
              </a:rPr>
              <a:t>No prayer</a:t>
            </a:r>
          </a:p>
          <a:p>
            <a:pPr marL="365760" indent="-687388" eaLnBrk="1" hangingPunct="1">
              <a:spcBef>
                <a:spcPts val="0"/>
              </a:spcBef>
              <a:spcAft>
                <a:spcPts val="1200"/>
              </a:spcAft>
              <a:buSzPct val="100000"/>
              <a:buFont typeface="+mj-lt"/>
              <a:buAutoNum type="arabicPeriod"/>
              <a:defRPr/>
            </a:pPr>
            <a:r>
              <a:rPr lang="en-US" sz="2400" dirty="0">
                <a:cs typeface="Calibri" panose="020F0502020204030204" pitchFamily="34" charset="0"/>
              </a:rPr>
              <a:t>No faith</a:t>
            </a:r>
          </a:p>
          <a:p>
            <a:pPr marL="365760" indent="-687388" eaLnBrk="1" hangingPunct="1">
              <a:spcBef>
                <a:spcPts val="0"/>
              </a:spcBef>
              <a:spcAft>
                <a:spcPts val="1200"/>
              </a:spcAft>
              <a:buSzPct val="100000"/>
              <a:buFont typeface="+mj-lt"/>
              <a:buAutoNum type="arabicPeriod"/>
              <a:defRPr/>
            </a:pPr>
            <a:r>
              <a:rPr lang="en-US" sz="2400" dirty="0">
                <a:cs typeface="Calibri" panose="020F0502020204030204" pitchFamily="34" charset="0"/>
              </a:rPr>
              <a:t>Indirect</a:t>
            </a:r>
          </a:p>
          <a:p>
            <a:pPr marL="365760" indent="-687388" eaLnBrk="1" hangingPunct="1">
              <a:spcBef>
                <a:spcPts val="0"/>
              </a:spcBef>
              <a:spcAft>
                <a:spcPts val="1200"/>
              </a:spcAft>
              <a:buSzPct val="100000"/>
              <a:buFont typeface="+mj-lt"/>
              <a:buAutoNum type="arabicPeriod"/>
              <a:defRPr/>
            </a:pPr>
            <a:r>
              <a:rPr lang="en-US" sz="2400" dirty="0">
                <a:cs typeface="Calibri" panose="020F0502020204030204" pitchFamily="34" charset="0"/>
              </a:rPr>
              <a:t>By an apostle</a:t>
            </a:r>
          </a:p>
          <a:p>
            <a:pPr marL="365760" indent="-687388" eaLnBrk="1" hangingPunct="1">
              <a:spcBef>
                <a:spcPts val="0"/>
              </a:spcBef>
              <a:spcAft>
                <a:spcPts val="1200"/>
              </a:spcAft>
              <a:buSzPct val="100000"/>
              <a:buFont typeface="+mj-lt"/>
              <a:buAutoNum type="arabicPeriod"/>
              <a:defRPr/>
            </a:pPr>
            <a:r>
              <a:rPr lang="en-US" sz="2400" dirty="0">
                <a:cs typeface="Calibri" panose="020F0502020204030204" pitchFamily="34" charset="0"/>
              </a:rPr>
              <a:t>Instantaneous</a:t>
            </a:r>
          </a:p>
          <a:p>
            <a:pPr marL="365760" indent="-687388" eaLnBrk="1" hangingPunct="1">
              <a:spcBef>
                <a:spcPts val="0"/>
              </a:spcBef>
              <a:spcAft>
                <a:spcPts val="1200"/>
              </a:spcAft>
              <a:buSzPct val="100000"/>
              <a:buFont typeface="+mj-lt"/>
              <a:buAutoNum type="arabicPeriod"/>
              <a:defRPr/>
            </a:pPr>
            <a:r>
              <a:rPr lang="en-US" sz="2400" dirty="0">
                <a:cs typeface="Calibri" panose="020F0502020204030204" pitchFamily="34" charset="0"/>
              </a:rPr>
              <a:t>Automatic</a:t>
            </a:r>
          </a:p>
          <a:p>
            <a:pPr marL="365760" indent="-687388" eaLnBrk="1" hangingPunct="1">
              <a:spcBef>
                <a:spcPts val="0"/>
              </a:spcBef>
              <a:spcAft>
                <a:spcPts val="1200"/>
              </a:spcAft>
              <a:buSzPct val="100000"/>
              <a:buFont typeface="+mj-lt"/>
              <a:buAutoNum type="arabicPeriod"/>
              <a:defRPr/>
            </a:pPr>
            <a:r>
              <a:rPr lang="en-US" sz="2400" dirty="0">
                <a:cs typeface="Calibri" panose="020F0502020204030204" pitchFamily="34" charset="0"/>
              </a:rPr>
              <a:t>Undeniable</a:t>
            </a:r>
          </a:p>
          <a:p>
            <a:pPr marL="365760" indent="-687388" eaLnBrk="1" hangingPunct="1">
              <a:spcBef>
                <a:spcPts val="0"/>
              </a:spcBef>
              <a:spcAft>
                <a:spcPts val="1200"/>
              </a:spcAft>
              <a:buSzPct val="100000"/>
              <a:buFont typeface="+mj-lt"/>
              <a:buAutoNum type="arabicPeriod"/>
              <a:defRPr/>
            </a:pPr>
            <a:r>
              <a:rPr lang="en-US" sz="2400" dirty="0">
                <a:cs typeface="Calibri" panose="020F0502020204030204" pitchFamily="34" charset="0"/>
              </a:rPr>
              <a:t>No geographical barriers</a:t>
            </a:r>
          </a:p>
          <a:p>
            <a:pPr marL="365760" indent="-687388" eaLnBrk="1" hangingPunct="1">
              <a:spcBef>
                <a:spcPts val="0"/>
              </a:spcBef>
              <a:spcAft>
                <a:spcPts val="1200"/>
              </a:spcAft>
              <a:buSzPct val="100000"/>
              <a:buFont typeface="+mj-lt"/>
              <a:buAutoNum type="arabicPeriod"/>
              <a:defRPr/>
            </a:pPr>
            <a:r>
              <a:rPr lang="en-US" sz="2400" dirty="0">
                <a:cs typeface="Calibri" panose="020F0502020204030204" pitchFamily="34" charset="0"/>
              </a:rPr>
              <a:t>Spontaneous</a:t>
            </a:r>
          </a:p>
          <a:p>
            <a:pPr marL="365760" indent="-687388" eaLnBrk="1" hangingPunct="1">
              <a:spcBef>
                <a:spcPts val="0"/>
              </a:spcBef>
              <a:spcAft>
                <a:spcPts val="1200"/>
              </a:spcAft>
              <a:buSzPct val="100000"/>
              <a:buFont typeface="+mj-lt"/>
              <a:buAutoNum type="arabicPeriod"/>
              <a:defRPr/>
            </a:pPr>
            <a:r>
              <a:rPr lang="en-US" sz="2400" dirty="0">
                <a:cs typeface="Calibri" panose="020F0502020204030204" pitchFamily="34" charset="0"/>
              </a:rPr>
              <a:t>Common</a:t>
            </a:r>
          </a:p>
          <a:p>
            <a:pPr marL="365760" indent="-687388" eaLnBrk="1" hangingPunct="1">
              <a:spcBef>
                <a:spcPts val="0"/>
              </a:spcBef>
              <a:spcAft>
                <a:spcPts val="1200"/>
              </a:spcAft>
              <a:buSzPct val="100000"/>
              <a:buFont typeface="+mj-lt"/>
              <a:buAutoNum type="arabicPeriod"/>
              <a:defRPr/>
            </a:pPr>
            <a:r>
              <a:rPr lang="en-US" sz="2400" dirty="0">
                <a:cs typeface="Calibri" panose="020F0502020204030204" pitchFamily="34" charset="0"/>
              </a:rPr>
              <a:t>Universal</a:t>
            </a:r>
          </a:p>
        </p:txBody>
      </p:sp>
      <p:pic>
        <p:nvPicPr>
          <p:cNvPr id="2" name="Picture 1">
            <a:extLst>
              <a:ext uri="{FF2B5EF4-FFF2-40B4-BE49-F238E27FC236}">
                <a16:creationId xmlns:a16="http://schemas.microsoft.com/office/drawing/2014/main" id="{62058859-17EF-447D-8D47-DDAD21A5B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1066800"/>
            <a:ext cx="5621020" cy="2858146"/>
          </a:xfrm>
          <a:prstGeom prst="rect">
            <a:avLst/>
          </a:prstGeom>
        </p:spPr>
      </p:pic>
    </p:spTree>
    <p:extLst>
      <p:ext uri="{BB962C8B-B14F-4D97-AF65-F5344CB8AC3E}">
        <p14:creationId xmlns:p14="http://schemas.microsoft.com/office/powerpoint/2010/main" val="2747514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20:7-10</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first day of the week, when we were gathered together to break bread, Paul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began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talking to them, intending to leave the next day, and he prolonged his message until midnight.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were many lamps in the upper room where we were gathered together.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was a young man named Eutychus sitting on the window sill, sinking into a deep sleep; and as Paul kept on talking, he was overcome by sleep and fell down from the third floor and was picked up dead.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Paul went down and fell upon him, and after embracing him, he said, “Do not be troubled, for his life is in him.”</a:t>
            </a:r>
            <a:endPar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6656" y="4038600"/>
            <a:ext cx="1290689" cy="914400"/>
          </a:xfrm>
          <a:prstGeom prst="rect">
            <a:avLst/>
          </a:prstGeom>
        </p:spPr>
      </p:pic>
    </p:spTree>
    <p:extLst>
      <p:ext uri="{BB962C8B-B14F-4D97-AF65-F5344CB8AC3E}">
        <p14:creationId xmlns:p14="http://schemas.microsoft.com/office/powerpoint/2010/main" val="3710440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5:12, 15-16</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baseline="30000" dirty="0">
                <a:latin typeface="Calibri" panose="020F0502020204030204" pitchFamily="34" charset="0"/>
                <a:cs typeface="Calibri" panose="020F0502020204030204" pitchFamily="34" charset="0"/>
              </a:rPr>
              <a:t>12 </a:t>
            </a:r>
            <a:r>
              <a:rPr lang="en-US" dirty="0">
                <a:latin typeface="Calibri" panose="020F0502020204030204" pitchFamily="34" charset="0"/>
                <a:cs typeface="Calibri" panose="020F0502020204030204" pitchFamily="34" charset="0"/>
              </a:rPr>
              <a:t>At the hands of the </a:t>
            </a:r>
            <a:r>
              <a:rPr lang="en-US" b="1" u="sng" dirty="0">
                <a:solidFill>
                  <a:srgbClr val="FFFFCC"/>
                </a:solidFill>
                <a:latin typeface="Calibri" panose="020F0502020204030204" pitchFamily="34" charset="0"/>
                <a:cs typeface="Calibri" panose="020F0502020204030204" pitchFamily="34" charset="0"/>
              </a:rPr>
              <a:t>apostles</a:t>
            </a:r>
            <a:r>
              <a:rPr lang="en-US" dirty="0">
                <a:latin typeface="Calibri" panose="020F0502020204030204" pitchFamily="34" charset="0"/>
                <a:cs typeface="Calibri" panose="020F0502020204030204" pitchFamily="34" charset="0"/>
              </a:rPr>
              <a:t> many </a:t>
            </a:r>
            <a:r>
              <a:rPr lang="en-US" b="1" u="sng" dirty="0">
                <a:solidFill>
                  <a:srgbClr val="FFFFCC"/>
                </a:solidFill>
                <a:latin typeface="Calibri" panose="020F0502020204030204" pitchFamily="34" charset="0"/>
                <a:cs typeface="Calibri" panose="020F0502020204030204" pitchFamily="34" charset="0"/>
              </a:rPr>
              <a:t>signs</a:t>
            </a:r>
            <a:r>
              <a:rPr lang="en-US" dirty="0">
                <a:latin typeface="Calibri" panose="020F0502020204030204" pitchFamily="34" charset="0"/>
                <a:cs typeface="Calibri" panose="020F0502020204030204" pitchFamily="34" charset="0"/>
              </a:rPr>
              <a:t> and wonders were taking place among the people; and they were all with one accord in Solomon’s portico…</a:t>
            </a:r>
            <a:r>
              <a:rPr lang="en-US" b="1" baseline="30000" dirty="0">
                <a:latin typeface="Calibri" panose="020F0502020204030204" pitchFamily="34" charset="0"/>
                <a:cs typeface="Calibri" panose="020F0502020204030204" pitchFamily="34" charset="0"/>
              </a:rPr>
              <a:t>15 </a:t>
            </a:r>
            <a:r>
              <a:rPr lang="en-US" dirty="0">
                <a:latin typeface="Calibri" panose="020F0502020204030204" pitchFamily="34" charset="0"/>
                <a:cs typeface="Calibri" panose="020F0502020204030204" pitchFamily="34" charset="0"/>
              </a:rPr>
              <a:t>to such an extent that they even carried the sick out into the streets and laid them on cots and pallets, so that when Peter came by at least his shadow might fall on any one of them. </a:t>
            </a:r>
            <a:r>
              <a:rPr lang="en-US" b="1" baseline="30000" dirty="0">
                <a:latin typeface="Calibri" panose="020F0502020204030204" pitchFamily="34" charset="0"/>
                <a:cs typeface="Calibri" panose="020F0502020204030204" pitchFamily="34" charset="0"/>
              </a:rPr>
              <a:t>16 </a:t>
            </a:r>
            <a:r>
              <a:rPr lang="en-US" dirty="0">
                <a:latin typeface="Calibri" panose="020F0502020204030204" pitchFamily="34" charset="0"/>
                <a:cs typeface="Calibri" panose="020F0502020204030204" pitchFamily="34" charset="0"/>
              </a:rPr>
              <a:t>Also the people from the cities in the vicinity of Jerusalem were coming together, bringing people who were sick or afflicted with unclean spirits, and they were </a:t>
            </a:r>
            <a:r>
              <a:rPr lang="en-US" b="1" u="sng" dirty="0">
                <a:solidFill>
                  <a:srgbClr val="FFFFCC"/>
                </a:solidFill>
                <a:latin typeface="Calibri" panose="020F0502020204030204" pitchFamily="34" charset="0"/>
                <a:cs typeface="Calibri" panose="020F0502020204030204" pitchFamily="34" charset="0"/>
              </a:rPr>
              <a:t>all being healed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7735FF25-179B-43D2-9248-36C32ABDE5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3505200"/>
            <a:ext cx="2393324" cy="1695571"/>
          </a:xfrm>
          <a:prstGeom prst="rect">
            <a:avLst/>
          </a:prstGeom>
        </p:spPr>
      </p:pic>
    </p:spTree>
    <p:extLst>
      <p:ext uri="{BB962C8B-B14F-4D97-AF65-F5344CB8AC3E}">
        <p14:creationId xmlns:p14="http://schemas.microsoft.com/office/powerpoint/2010/main" val="267596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3:16-17</a:t>
            </a:r>
          </a:p>
          <a:p>
            <a:pPr algn="just">
              <a:spcAft>
                <a:spcPts val="120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Scripture</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inspired by God and profitable for teaching, for reproof, for correction, for training in righteousness;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man of God may be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adequate, equipped for every good work</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B32EAF3-0CD6-4D66-BEEA-04DFB02EC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75" y="3000375"/>
            <a:ext cx="2450451" cy="1828800"/>
          </a:xfrm>
          <a:prstGeom prst="rect">
            <a:avLst/>
          </a:prstGeom>
          <a:ln>
            <a:solidFill>
              <a:schemeClr val="tx1"/>
            </a:solidFill>
          </a:ln>
        </p:spPr>
      </p:pic>
    </p:spTree>
    <p:extLst>
      <p:ext uri="{BB962C8B-B14F-4D97-AF65-F5344CB8AC3E}">
        <p14:creationId xmlns:p14="http://schemas.microsoft.com/office/powerpoint/2010/main" val="3478934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4:30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while You extend Your hand to </a:t>
            </a:r>
            <a:r>
              <a:rPr lang="en-US" sz="3200" b="1" u="sng" dirty="0">
                <a:solidFill>
                  <a:srgbClr val="FFFFCC"/>
                </a:solidFill>
                <a:latin typeface="Calibri" panose="020F0502020204030204" pitchFamily="34" charset="0"/>
                <a:cs typeface="Calibri" panose="020F0502020204030204" pitchFamily="34" charset="0"/>
              </a:rPr>
              <a:t>heal</a:t>
            </a:r>
            <a:r>
              <a:rPr lang="en-US" sz="3200" dirty="0">
                <a:latin typeface="Calibri" panose="020F0502020204030204" pitchFamily="34" charset="0"/>
                <a:cs typeface="Calibri" panose="020F0502020204030204" pitchFamily="34" charset="0"/>
              </a:rPr>
              <a:t>, and </a:t>
            </a:r>
            <a:r>
              <a:rPr lang="en-US" sz="3200" b="1" u="sng" dirty="0">
                <a:solidFill>
                  <a:srgbClr val="FFFFCC"/>
                </a:solidFill>
                <a:latin typeface="Calibri" panose="020F0502020204030204" pitchFamily="34" charset="0"/>
                <a:cs typeface="Calibri" panose="020F0502020204030204" pitchFamily="34" charset="0"/>
              </a:rPr>
              <a:t>signs</a:t>
            </a:r>
            <a:r>
              <a:rPr lang="en-US" sz="3200" dirty="0">
                <a:latin typeface="Calibri" panose="020F0502020204030204" pitchFamily="34" charset="0"/>
                <a:cs typeface="Calibri" panose="020F0502020204030204" pitchFamily="34" charset="0"/>
              </a:rPr>
              <a:t> and wonders take place through the name of Your holy servant Jesus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7735FF25-179B-43D2-9248-36C32ABDE5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952629"/>
            <a:ext cx="2393324" cy="1695571"/>
          </a:xfrm>
          <a:prstGeom prst="rect">
            <a:avLst/>
          </a:prstGeom>
        </p:spPr>
      </p:pic>
    </p:spTree>
    <p:extLst>
      <p:ext uri="{BB962C8B-B14F-4D97-AF65-F5344CB8AC3E}">
        <p14:creationId xmlns:p14="http://schemas.microsoft.com/office/powerpoint/2010/main" val="2082117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5:12, 15-16</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baseline="30000" dirty="0">
                <a:latin typeface="Calibri" panose="020F0502020204030204" pitchFamily="34" charset="0"/>
                <a:cs typeface="Calibri" panose="020F0502020204030204" pitchFamily="34" charset="0"/>
              </a:rPr>
              <a:t>12 </a:t>
            </a:r>
            <a:r>
              <a:rPr lang="en-US" dirty="0">
                <a:latin typeface="Calibri" panose="020F0502020204030204" pitchFamily="34" charset="0"/>
                <a:cs typeface="Calibri" panose="020F0502020204030204" pitchFamily="34" charset="0"/>
              </a:rPr>
              <a:t>At the hands of the </a:t>
            </a:r>
            <a:r>
              <a:rPr lang="en-US" b="1" u="sng" dirty="0">
                <a:solidFill>
                  <a:srgbClr val="FFFFCC"/>
                </a:solidFill>
                <a:latin typeface="Calibri" panose="020F0502020204030204" pitchFamily="34" charset="0"/>
                <a:cs typeface="Calibri" panose="020F0502020204030204" pitchFamily="34" charset="0"/>
              </a:rPr>
              <a:t>apostles</a:t>
            </a:r>
            <a:r>
              <a:rPr lang="en-US" dirty="0">
                <a:latin typeface="Calibri" panose="020F0502020204030204" pitchFamily="34" charset="0"/>
                <a:cs typeface="Calibri" panose="020F0502020204030204" pitchFamily="34" charset="0"/>
              </a:rPr>
              <a:t> many </a:t>
            </a:r>
            <a:r>
              <a:rPr lang="en-US" b="1" u="sng" dirty="0">
                <a:solidFill>
                  <a:srgbClr val="FFFFCC"/>
                </a:solidFill>
                <a:latin typeface="Calibri" panose="020F0502020204030204" pitchFamily="34" charset="0"/>
                <a:cs typeface="Calibri" panose="020F0502020204030204" pitchFamily="34" charset="0"/>
              </a:rPr>
              <a:t>signs</a:t>
            </a:r>
            <a:r>
              <a:rPr lang="en-US" dirty="0">
                <a:latin typeface="Calibri" panose="020F0502020204030204" pitchFamily="34" charset="0"/>
                <a:cs typeface="Calibri" panose="020F0502020204030204" pitchFamily="34" charset="0"/>
              </a:rPr>
              <a:t> and wonders were taking place among the people; and they were all with one accord in Solomon’s portico…</a:t>
            </a:r>
            <a:r>
              <a:rPr lang="en-US" b="1" baseline="30000" dirty="0">
                <a:latin typeface="Calibri" panose="020F0502020204030204" pitchFamily="34" charset="0"/>
                <a:cs typeface="Calibri" panose="020F0502020204030204" pitchFamily="34" charset="0"/>
              </a:rPr>
              <a:t>15 </a:t>
            </a:r>
            <a:r>
              <a:rPr lang="en-US" dirty="0">
                <a:latin typeface="Calibri" panose="020F0502020204030204" pitchFamily="34" charset="0"/>
                <a:cs typeface="Calibri" panose="020F0502020204030204" pitchFamily="34" charset="0"/>
              </a:rPr>
              <a:t>to such an extent that they even carried the sick out into the streets and laid them on cots and pallets, so that when Peter came by at least his shadow might fall on any one of them. </a:t>
            </a:r>
            <a:r>
              <a:rPr lang="en-US" b="1" baseline="30000" dirty="0">
                <a:latin typeface="Calibri" panose="020F0502020204030204" pitchFamily="34" charset="0"/>
                <a:cs typeface="Calibri" panose="020F0502020204030204" pitchFamily="34" charset="0"/>
              </a:rPr>
              <a:t>16 </a:t>
            </a:r>
            <a:r>
              <a:rPr lang="en-US" dirty="0">
                <a:latin typeface="Calibri" panose="020F0502020204030204" pitchFamily="34" charset="0"/>
                <a:cs typeface="Calibri" panose="020F0502020204030204" pitchFamily="34" charset="0"/>
              </a:rPr>
              <a:t>Also the people from the cities in the vicinity of Jerusalem were coming together, bringing people who were sick or afflicted with unclean spirits, and they were all being </a:t>
            </a:r>
            <a:r>
              <a:rPr lang="en-US" b="1" u="sng" dirty="0">
                <a:solidFill>
                  <a:srgbClr val="FFFFCC"/>
                </a:solidFill>
                <a:latin typeface="Calibri" panose="020F0502020204030204" pitchFamily="34" charset="0"/>
                <a:cs typeface="Calibri" panose="020F0502020204030204" pitchFamily="34" charset="0"/>
              </a:rPr>
              <a:t>healed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7735FF25-179B-43D2-9248-36C32ABDE5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3505200"/>
            <a:ext cx="2393324" cy="1695571"/>
          </a:xfrm>
          <a:prstGeom prst="rect">
            <a:avLst/>
          </a:prstGeom>
        </p:spPr>
      </p:pic>
    </p:spTree>
    <p:extLst>
      <p:ext uri="{BB962C8B-B14F-4D97-AF65-F5344CB8AC3E}">
        <p14:creationId xmlns:p14="http://schemas.microsoft.com/office/powerpoint/2010/main" val="1410593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971674" y="228600"/>
            <a:ext cx="5419725" cy="62865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457200" y="1143000"/>
            <a:ext cx="6683170" cy="4876800"/>
          </a:xfrm>
        </p:spPr>
        <p:txBody>
          <a:bodyPr/>
          <a:lstStyle/>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0370" y="182880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83268"/>
      </p:ext>
    </p:extLst>
  </p:cSld>
  <p:clrMapOvr>
    <a:masterClrMapping/>
  </p:clrMapOvr>
  <p:transition spd="slow">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5:23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longer drink water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exclusively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use a little wine for the sake of your stomach and your frequent ailments.”</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771536"/>
            <a:ext cx="2839515" cy="2011680"/>
          </a:xfrm>
          <a:prstGeom prst="rect">
            <a:avLst/>
          </a:prstGeom>
        </p:spPr>
      </p:pic>
    </p:spTree>
    <p:extLst>
      <p:ext uri="{BB962C8B-B14F-4D97-AF65-F5344CB8AC3E}">
        <p14:creationId xmlns:p14="http://schemas.microsoft.com/office/powerpoint/2010/main" val="3037192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143000" y="0"/>
            <a:ext cx="6858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4:20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“Erastus remained at Corinth, but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Trophimus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left sick at Miletus.”</a:t>
            </a:r>
          </a:p>
        </p:txBody>
      </p:sp>
      <p:pic>
        <p:nvPicPr>
          <p:cNvPr id="6" name="Picture 5">
            <a:extLst>
              <a:ext uri="{FF2B5EF4-FFF2-40B4-BE49-F238E27FC236}">
                <a16:creationId xmlns:a16="http://schemas.microsoft.com/office/drawing/2014/main" id="{6EB2E2C7-B3F4-48C2-B86D-A81679D4B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771536"/>
            <a:ext cx="2839515" cy="2011680"/>
          </a:xfrm>
          <a:prstGeom prst="rect">
            <a:avLst/>
          </a:prstGeom>
        </p:spPr>
      </p:pic>
    </p:spTree>
    <p:extLst>
      <p:ext uri="{BB962C8B-B14F-4D97-AF65-F5344CB8AC3E}">
        <p14:creationId xmlns:p14="http://schemas.microsoft.com/office/powerpoint/2010/main" val="19378489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5:14-15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latin typeface="Calibri" panose="020F0502020204030204" pitchFamily="34" charset="0"/>
                <a:cs typeface="Calibri" panose="020F0502020204030204" pitchFamily="34" charset="0"/>
              </a:rPr>
              <a:t>“</a:t>
            </a:r>
            <a:r>
              <a:rPr lang="en-US" sz="3200" b="1" baseline="30000" dirty="0">
                <a:latin typeface="Calibri" panose="020F0502020204030204" pitchFamily="34" charset="0"/>
                <a:cs typeface="Calibri" panose="020F0502020204030204" pitchFamily="34" charset="0"/>
              </a:rPr>
              <a:t>14</a:t>
            </a:r>
            <a:r>
              <a:rPr lang="en-US" sz="3200" dirty="0">
                <a:latin typeface="Calibri" panose="020F0502020204030204" pitchFamily="34" charset="0"/>
                <a:cs typeface="Calibri" panose="020F0502020204030204" pitchFamily="34" charset="0"/>
              </a:rPr>
              <a:t> Is anyone among you sick? Then he must call for the elders of the church and they are to pray over him, anointing him with oil in the name of the Lord; </a:t>
            </a:r>
            <a:r>
              <a:rPr lang="en-US" sz="3200" b="1" baseline="30000" dirty="0">
                <a:latin typeface="Calibri" panose="020F0502020204030204" pitchFamily="34" charset="0"/>
                <a:cs typeface="Calibri" panose="020F0502020204030204" pitchFamily="34" charset="0"/>
              </a:rPr>
              <a:t>15</a:t>
            </a:r>
            <a:r>
              <a:rPr lang="en-US" sz="3200" dirty="0">
                <a:latin typeface="Calibri" panose="020F0502020204030204" pitchFamily="34" charset="0"/>
                <a:cs typeface="Calibri" panose="020F0502020204030204" pitchFamily="34" charset="0"/>
              </a:rPr>
              <a:t> and the prayer offered in faith will restore the one who is sick, and the Lord will raise him up, and if he has committed sins, they will be forgiven 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29365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6D8513-BA30-4AD2-9434-1F7D6676E8D9}"/>
              </a:ext>
            </a:extLst>
          </p:cNvPr>
          <p:cNvGraphicFramePr>
            <a:graphicFrameLocks noGrp="1"/>
          </p:cNvGraphicFramePr>
          <p:nvPr>
            <p:ph idx="1"/>
            <p:extLst>
              <p:ext uri="{D42A27DB-BD31-4B8C-83A1-F6EECF244321}">
                <p14:modId xmlns:p14="http://schemas.microsoft.com/office/powerpoint/2010/main" val="3856026176"/>
              </p:ext>
            </p:extLst>
          </p:nvPr>
        </p:nvGraphicFramePr>
        <p:xfrm>
          <a:off x="152400" y="457200"/>
          <a:ext cx="8839200" cy="502920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826681536"/>
                    </a:ext>
                  </a:extLst>
                </a:gridCol>
                <a:gridCol w="4419600">
                  <a:extLst>
                    <a:ext uri="{9D8B030D-6E8A-4147-A177-3AD203B41FA5}">
                      <a16:colId xmlns:a16="http://schemas.microsoft.com/office/drawing/2014/main" val="4010003526"/>
                    </a:ext>
                  </a:extLst>
                </a:gridCol>
              </a:tblGrid>
              <a:tr h="370840">
                <a:tc>
                  <a:txBody>
                    <a:bodyPr/>
                    <a:lstStyle/>
                    <a:p>
                      <a:r>
                        <a:rPr lang="en-US" sz="3600" dirty="0">
                          <a:latin typeface="Calibri" panose="020F0502020204030204" pitchFamily="34" charset="0"/>
                        </a:rPr>
                        <a:t>Apostolic Gift of Healing</a:t>
                      </a:r>
                    </a:p>
                  </a:txBody>
                  <a:tcPr/>
                </a:tc>
                <a:tc>
                  <a:txBody>
                    <a:bodyPr/>
                    <a:lstStyle/>
                    <a:p>
                      <a:r>
                        <a:rPr lang="en-US" sz="3600" dirty="0">
                          <a:latin typeface="Calibri" panose="020F0502020204030204" pitchFamily="34" charset="0"/>
                        </a:rPr>
                        <a:t>Healing Today</a:t>
                      </a:r>
                    </a:p>
                  </a:txBody>
                  <a:tcPr/>
                </a:tc>
                <a:extLst>
                  <a:ext uri="{0D108BD9-81ED-4DB2-BD59-A6C34878D82A}">
                    <a16:rowId xmlns:a16="http://schemas.microsoft.com/office/drawing/2014/main" val="3406806472"/>
                  </a:ext>
                </a:extLst>
              </a:tr>
              <a:tr h="370840">
                <a:tc>
                  <a:txBody>
                    <a:bodyPr/>
                    <a:lstStyle/>
                    <a:p>
                      <a:r>
                        <a:rPr lang="en-US" sz="3600" dirty="0">
                          <a:latin typeface="Calibri" panose="020F0502020204030204" pitchFamily="34" charset="0"/>
                        </a:rPr>
                        <a:t>No prayer</a:t>
                      </a:r>
                    </a:p>
                  </a:txBody>
                  <a:tcPr/>
                </a:tc>
                <a:tc>
                  <a:txBody>
                    <a:bodyPr/>
                    <a:lstStyle/>
                    <a:p>
                      <a:r>
                        <a:rPr lang="en-US" sz="3600" dirty="0">
                          <a:latin typeface="Calibri" panose="020F0502020204030204" pitchFamily="34" charset="0"/>
                        </a:rPr>
                        <a:t>Prayer</a:t>
                      </a:r>
                    </a:p>
                  </a:txBody>
                  <a:tcPr/>
                </a:tc>
                <a:extLst>
                  <a:ext uri="{0D108BD9-81ED-4DB2-BD59-A6C34878D82A}">
                    <a16:rowId xmlns:a16="http://schemas.microsoft.com/office/drawing/2014/main" val="2900353435"/>
                  </a:ext>
                </a:extLst>
              </a:tr>
              <a:tr h="370840">
                <a:tc>
                  <a:txBody>
                    <a:bodyPr/>
                    <a:lstStyle/>
                    <a:p>
                      <a:r>
                        <a:rPr lang="en-US" sz="3600" dirty="0">
                          <a:latin typeface="Calibri" panose="020F0502020204030204" pitchFamily="34" charset="0"/>
                        </a:rPr>
                        <a:t>Indirect</a:t>
                      </a:r>
                    </a:p>
                  </a:txBody>
                  <a:tcPr/>
                </a:tc>
                <a:tc>
                  <a:txBody>
                    <a:bodyPr/>
                    <a:lstStyle/>
                    <a:p>
                      <a:r>
                        <a:rPr lang="en-US" sz="3600" dirty="0">
                          <a:latin typeface="Calibri" panose="020F0502020204030204" pitchFamily="34" charset="0"/>
                        </a:rPr>
                        <a:t>Direct</a:t>
                      </a:r>
                    </a:p>
                  </a:txBody>
                  <a:tcPr/>
                </a:tc>
                <a:extLst>
                  <a:ext uri="{0D108BD9-81ED-4DB2-BD59-A6C34878D82A}">
                    <a16:rowId xmlns:a16="http://schemas.microsoft.com/office/drawing/2014/main" val="649787852"/>
                  </a:ext>
                </a:extLst>
              </a:tr>
              <a:tr h="370840">
                <a:tc>
                  <a:txBody>
                    <a:bodyPr/>
                    <a:lstStyle/>
                    <a:p>
                      <a:r>
                        <a:rPr lang="en-US" sz="3600" dirty="0">
                          <a:latin typeface="Calibri" panose="020F0502020204030204" pitchFamily="34" charset="0"/>
                        </a:rPr>
                        <a:t>Apostles</a:t>
                      </a:r>
                    </a:p>
                  </a:txBody>
                  <a:tcPr/>
                </a:tc>
                <a:tc>
                  <a:txBody>
                    <a:bodyPr/>
                    <a:lstStyle/>
                    <a:p>
                      <a:r>
                        <a:rPr lang="en-US" sz="3600" dirty="0">
                          <a:latin typeface="Calibri" panose="020F0502020204030204" pitchFamily="34" charset="0"/>
                        </a:rPr>
                        <a:t>Physicians</a:t>
                      </a:r>
                    </a:p>
                  </a:txBody>
                  <a:tcPr/>
                </a:tc>
                <a:extLst>
                  <a:ext uri="{0D108BD9-81ED-4DB2-BD59-A6C34878D82A}">
                    <a16:rowId xmlns:a16="http://schemas.microsoft.com/office/drawing/2014/main" val="114749633"/>
                  </a:ext>
                </a:extLst>
              </a:tr>
              <a:tr h="370840">
                <a:tc>
                  <a:txBody>
                    <a:bodyPr/>
                    <a:lstStyle/>
                    <a:p>
                      <a:r>
                        <a:rPr lang="en-US" sz="3600" dirty="0">
                          <a:latin typeface="Calibri" panose="020F0502020204030204" pitchFamily="34" charset="0"/>
                        </a:rPr>
                        <a:t>Instantaneous</a:t>
                      </a:r>
                    </a:p>
                  </a:txBody>
                  <a:tcPr/>
                </a:tc>
                <a:tc>
                  <a:txBody>
                    <a:bodyPr/>
                    <a:lstStyle/>
                    <a:p>
                      <a:r>
                        <a:rPr lang="en-US" sz="3600" dirty="0">
                          <a:latin typeface="Calibri" panose="020F0502020204030204" pitchFamily="34" charset="0"/>
                        </a:rPr>
                        <a:t>Gradual</a:t>
                      </a:r>
                    </a:p>
                  </a:txBody>
                  <a:tcPr/>
                </a:tc>
                <a:extLst>
                  <a:ext uri="{0D108BD9-81ED-4DB2-BD59-A6C34878D82A}">
                    <a16:rowId xmlns:a16="http://schemas.microsoft.com/office/drawing/2014/main" val="499165986"/>
                  </a:ext>
                </a:extLst>
              </a:tr>
              <a:tr h="370840">
                <a:tc>
                  <a:txBody>
                    <a:bodyPr/>
                    <a:lstStyle/>
                    <a:p>
                      <a:r>
                        <a:rPr lang="en-US" sz="3600" dirty="0">
                          <a:latin typeface="Calibri" panose="020F0502020204030204" pitchFamily="34" charset="0"/>
                        </a:rPr>
                        <a:t>Common</a:t>
                      </a:r>
                    </a:p>
                  </a:txBody>
                  <a:tcPr/>
                </a:tc>
                <a:tc>
                  <a:txBody>
                    <a:bodyPr/>
                    <a:lstStyle/>
                    <a:p>
                      <a:r>
                        <a:rPr lang="en-US" sz="3600" dirty="0">
                          <a:latin typeface="Calibri" panose="020F0502020204030204" pitchFamily="34" charset="0"/>
                        </a:rPr>
                        <a:t>Less common</a:t>
                      </a:r>
                    </a:p>
                  </a:txBody>
                  <a:tcPr/>
                </a:tc>
                <a:extLst>
                  <a:ext uri="{0D108BD9-81ED-4DB2-BD59-A6C34878D82A}">
                    <a16:rowId xmlns:a16="http://schemas.microsoft.com/office/drawing/2014/main" val="3872759971"/>
                  </a:ext>
                </a:extLst>
              </a:tr>
              <a:tr h="370840">
                <a:tc>
                  <a:txBody>
                    <a:bodyPr/>
                    <a:lstStyle/>
                    <a:p>
                      <a:r>
                        <a:rPr lang="en-US" sz="3600" dirty="0">
                          <a:latin typeface="Calibri" panose="020F0502020204030204" pitchFamily="34" charset="0"/>
                        </a:rPr>
                        <a:t>Automatic</a:t>
                      </a:r>
                    </a:p>
                  </a:txBody>
                  <a:tcPr/>
                </a:tc>
                <a:tc>
                  <a:txBody>
                    <a:bodyPr/>
                    <a:lstStyle/>
                    <a:p>
                      <a:r>
                        <a:rPr lang="en-US" sz="3600" dirty="0">
                          <a:latin typeface="Calibri" panose="020F0502020204030204" pitchFamily="34" charset="0"/>
                        </a:rPr>
                        <a:t>Non-automatic</a:t>
                      </a:r>
                    </a:p>
                  </a:txBody>
                  <a:tcPr/>
                </a:tc>
                <a:extLst>
                  <a:ext uri="{0D108BD9-81ED-4DB2-BD59-A6C34878D82A}">
                    <a16:rowId xmlns:a16="http://schemas.microsoft.com/office/drawing/2014/main" val="2002376967"/>
                  </a:ext>
                </a:extLst>
              </a:tr>
            </a:tbl>
          </a:graphicData>
        </a:graphic>
      </p:graphicFrame>
    </p:spTree>
    <p:extLst>
      <p:ext uri="{BB962C8B-B14F-4D97-AF65-F5344CB8AC3E}">
        <p14:creationId xmlns:p14="http://schemas.microsoft.com/office/powerpoint/2010/main" val="2333867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914400" y="-14654"/>
            <a:ext cx="7772400" cy="1143000"/>
          </a:xfrm>
        </p:spPr>
        <p:txBody>
          <a:bodyPr/>
          <a:lstStyle/>
          <a:p>
            <a:pPr algn="ctr"/>
            <a:r>
              <a:rPr lang="en-US" dirty="0"/>
              <a:t>Automatic Healing Today?</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990600"/>
            <a:ext cx="8789988" cy="4114800"/>
          </a:xfrm>
        </p:spPr>
        <p:txBody>
          <a:bodyPr/>
          <a:lstStyle/>
          <a:p>
            <a:pPr marL="514350" indent="-514350">
              <a:buFont typeface="+mj-lt"/>
              <a:buAutoNum type="arabicPeriod"/>
            </a:pPr>
            <a:r>
              <a:rPr lang="en-US" sz="2800" dirty="0"/>
              <a:t>Scripture – Gal. 4:13; 2 Cor. 12:7-9; 1 Tim. 5:23; 2 Tim. 4:20</a:t>
            </a:r>
          </a:p>
          <a:p>
            <a:pPr marL="514350" indent="-514350">
              <a:buFont typeface="+mj-lt"/>
              <a:buAutoNum type="arabicPeriod"/>
            </a:pPr>
            <a:r>
              <a:rPr lang="en-US" sz="2800" dirty="0"/>
              <a:t>False guilt</a:t>
            </a:r>
          </a:p>
          <a:p>
            <a:pPr marL="514350" indent="-514350">
              <a:buFont typeface="+mj-lt"/>
              <a:buAutoNum type="arabicPeriod"/>
            </a:pPr>
            <a:r>
              <a:rPr lang="en-US" sz="2800" dirty="0"/>
              <a:t>False view of God</a:t>
            </a:r>
          </a:p>
          <a:p>
            <a:pPr marL="514350" indent="-514350">
              <a:buFont typeface="+mj-lt"/>
              <a:buAutoNum type="arabicPeriod"/>
            </a:pPr>
            <a:r>
              <a:rPr lang="en-US" sz="2800" dirty="0"/>
              <a:t>Sickness is sometimes caused by sin – John 5:14; 1 Cor. 11:30</a:t>
            </a:r>
          </a:p>
          <a:p>
            <a:pPr marL="514350" indent="-514350">
              <a:buFont typeface="+mj-lt"/>
              <a:buAutoNum type="arabicPeriod"/>
            </a:pPr>
            <a:r>
              <a:rPr lang="en-US" sz="2800" dirty="0"/>
              <a:t>Sickness is not always caused by sin – Job 1:1-2, 5; 2:7-8; Ps. 34:19</a:t>
            </a:r>
          </a:p>
          <a:p>
            <a:pPr marL="514350" indent="-514350">
              <a:buFont typeface="+mj-lt"/>
              <a:buAutoNum type="arabicPeriod"/>
            </a:pPr>
            <a:r>
              <a:rPr lang="en-US" sz="2800" dirty="0"/>
              <a:t>Theology of suffering</a:t>
            </a:r>
          </a:p>
          <a:p>
            <a:pPr marL="514350" indent="-514350">
              <a:buFont typeface="+mj-lt"/>
              <a:buAutoNum type="arabicPeriod"/>
            </a:pPr>
            <a:r>
              <a:rPr lang="en-US" sz="2800" dirty="0"/>
              <a:t>Healing is only guaranteed (Isa. 53:4; 1 Pet. 2:24-25) in the Eternal State – Rom. 8:22-23; Isa. 65:20; Rev. 21:4</a:t>
            </a:r>
          </a:p>
        </p:txBody>
      </p:sp>
    </p:spTree>
    <p:extLst>
      <p:ext uri="{BB962C8B-B14F-4D97-AF65-F5344CB8AC3E}">
        <p14:creationId xmlns:p14="http://schemas.microsoft.com/office/powerpoint/2010/main" val="1698225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914400" y="-14654"/>
            <a:ext cx="7772400" cy="1143000"/>
          </a:xfrm>
        </p:spPr>
        <p:txBody>
          <a:bodyPr/>
          <a:lstStyle/>
          <a:p>
            <a:pPr algn="ctr"/>
            <a:r>
              <a:rPr lang="en-US" dirty="0"/>
              <a:t>Theology of Suffering</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990600"/>
            <a:ext cx="8789988" cy="4114800"/>
          </a:xfrm>
        </p:spPr>
        <p:txBody>
          <a:bodyPr/>
          <a:lstStyle/>
          <a:p>
            <a:pPr marL="514350" indent="-514350">
              <a:spcBef>
                <a:spcPts val="1200"/>
              </a:spcBef>
              <a:spcAft>
                <a:spcPts val="600"/>
              </a:spcAft>
              <a:buFont typeface="+mj-lt"/>
              <a:buAutoNum type="arabicPeriod"/>
            </a:pPr>
            <a:r>
              <a:rPr lang="en-US" sz="3600" dirty="0"/>
              <a:t>Sympathy – 2 Cor. 1:3-4</a:t>
            </a:r>
          </a:p>
          <a:p>
            <a:pPr marL="514350" indent="-514350">
              <a:spcBef>
                <a:spcPts val="1200"/>
              </a:spcBef>
              <a:spcAft>
                <a:spcPts val="600"/>
              </a:spcAft>
              <a:buFont typeface="+mj-lt"/>
              <a:buAutoNum type="arabicPeriod"/>
            </a:pPr>
            <a:r>
              <a:rPr lang="en-US" sz="3600" dirty="0"/>
              <a:t>Christ-like character – Jas. 1:2-4</a:t>
            </a:r>
          </a:p>
          <a:p>
            <a:pPr marL="514350" indent="-514350">
              <a:spcBef>
                <a:spcPts val="1200"/>
              </a:spcBef>
              <a:spcAft>
                <a:spcPts val="600"/>
              </a:spcAft>
              <a:buFont typeface="+mj-lt"/>
              <a:buAutoNum type="arabicPeriod"/>
            </a:pPr>
            <a:r>
              <a:rPr lang="en-US" sz="3600" dirty="0"/>
              <a:t>Testimony to unbelievers – John 11:4; 12:10-11</a:t>
            </a:r>
          </a:p>
          <a:p>
            <a:pPr marL="514350" indent="-514350">
              <a:spcBef>
                <a:spcPts val="1200"/>
              </a:spcBef>
              <a:spcAft>
                <a:spcPts val="600"/>
              </a:spcAft>
              <a:buFont typeface="+mj-lt"/>
              <a:buAutoNum type="arabicPeriod"/>
            </a:pPr>
            <a:r>
              <a:rPr lang="en-US" sz="3600" dirty="0"/>
              <a:t>Dependence upon God – Deut. 6:10-12; 8:3; 2 Cor. 12:6-9</a:t>
            </a:r>
          </a:p>
          <a:p>
            <a:pPr marL="514350" indent="-514350">
              <a:spcBef>
                <a:spcPts val="1200"/>
              </a:spcBef>
              <a:spcAft>
                <a:spcPts val="600"/>
              </a:spcAft>
              <a:buFont typeface="+mj-lt"/>
              <a:buAutoNum type="arabicPeriod"/>
            </a:pPr>
            <a:r>
              <a:rPr lang="en-US" sz="3600" dirty="0"/>
              <a:t>Prayer – Acts 12:5</a:t>
            </a:r>
          </a:p>
        </p:txBody>
      </p:sp>
    </p:spTree>
    <p:extLst>
      <p:ext uri="{BB962C8B-B14F-4D97-AF65-F5344CB8AC3E}">
        <p14:creationId xmlns:p14="http://schemas.microsoft.com/office/powerpoint/2010/main" val="2667508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63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36843298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55218-1AB7-4FB0-84C4-3B53C82312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384"/>
            <a:ext cx="9144000" cy="6809231"/>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176213" y="76200"/>
            <a:ext cx="8791575" cy="4724370"/>
          </a:xfrm>
          <a:prstGeom prst="rect">
            <a:avLst/>
          </a:prstGeom>
          <a:noFill/>
          <a:ln w="28575">
            <a:noFill/>
            <a:miter lim="800000"/>
            <a:headEnd/>
            <a:tailEnd/>
          </a:ln>
        </p:spPr>
        <p:txBody>
          <a:bodyPr>
            <a:spAutoFit/>
          </a:bodyPr>
          <a:lstStyle/>
          <a:p>
            <a:pPr algn="ctr">
              <a:spcAft>
                <a:spcPts val="6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Romans 8:19-23</a:t>
            </a:r>
          </a:p>
          <a:p>
            <a:pPr algn="just">
              <a:defRPr/>
            </a:pPr>
            <a:r>
              <a:rPr lang="en-US" sz="2600" baseline="30000" dirty="0">
                <a:effectLst>
                  <a:outerShdw blurRad="38100" dist="38100" dir="2700000" algn="tl">
                    <a:srgbClr val="000000">
                      <a:alpha val="43137"/>
                    </a:srgbClr>
                  </a:outerShdw>
                </a:effectLst>
                <a:latin typeface="Calibri" panose="020F0502020204030204" pitchFamily="34" charset="0"/>
              </a:rPr>
              <a:t>19</a:t>
            </a:r>
            <a:r>
              <a:rPr lang="en-US" sz="2600" dirty="0">
                <a:effectLst>
                  <a:outerShdw blurRad="38100" dist="38100" dir="2700000" algn="tl">
                    <a:srgbClr val="000000">
                      <a:alpha val="43137"/>
                    </a:srgbClr>
                  </a:outerShdw>
                </a:effectLst>
                <a:latin typeface="Calibri" panose="020F0502020204030204" pitchFamily="34" charset="0"/>
              </a:rPr>
              <a:t> “For the anxious longing of the creation waits eagerly for the revealing of the sons of God. </a:t>
            </a:r>
            <a:r>
              <a:rPr lang="en-US" sz="2600" baseline="30000" dirty="0">
                <a:effectLst>
                  <a:outerShdw blurRad="38100" dist="38100" dir="2700000" algn="tl">
                    <a:srgbClr val="000000">
                      <a:alpha val="43137"/>
                    </a:srgbClr>
                  </a:outerShdw>
                </a:effectLst>
                <a:latin typeface="Calibri" panose="020F0502020204030204" pitchFamily="34" charset="0"/>
              </a:rPr>
              <a:t>20</a:t>
            </a:r>
            <a:r>
              <a:rPr lang="en-US" sz="2600" dirty="0">
                <a:effectLst>
                  <a:outerShdw blurRad="38100" dist="38100" dir="2700000" algn="tl">
                    <a:srgbClr val="000000">
                      <a:alpha val="43137"/>
                    </a:srgbClr>
                  </a:outerShdw>
                </a:effectLst>
                <a:latin typeface="Calibri" panose="020F0502020204030204" pitchFamily="34" charset="0"/>
              </a:rPr>
              <a:t> For the creation was subjected to futility, not willingly, but because of Him who subjected it, in hope </a:t>
            </a:r>
            <a:r>
              <a:rPr lang="en-US" sz="2600" baseline="30000" dirty="0">
                <a:effectLst>
                  <a:outerShdw blurRad="38100" dist="38100" dir="2700000" algn="tl">
                    <a:srgbClr val="000000">
                      <a:alpha val="43137"/>
                    </a:srgbClr>
                  </a:outerShdw>
                </a:effectLst>
                <a:latin typeface="Calibri" panose="020F0502020204030204" pitchFamily="34" charset="0"/>
              </a:rPr>
              <a:t>21</a:t>
            </a:r>
            <a:r>
              <a:rPr lang="en-US" sz="2600" dirty="0">
                <a:effectLst>
                  <a:outerShdw blurRad="38100" dist="38100" dir="2700000" algn="tl">
                    <a:srgbClr val="000000">
                      <a:alpha val="43137"/>
                    </a:srgbClr>
                  </a:outerShdw>
                </a:effectLst>
                <a:latin typeface="Calibri" panose="020F0502020204030204" pitchFamily="34" charset="0"/>
              </a:rPr>
              <a:t> that the creation itself also will be set free from its slavery to corruption into the freedom of the glory of the children of God. </a:t>
            </a:r>
            <a:r>
              <a:rPr lang="en-US" sz="2600" baseline="30000" dirty="0">
                <a:effectLst>
                  <a:outerShdw blurRad="38100" dist="38100" dir="2700000" algn="tl">
                    <a:srgbClr val="000000">
                      <a:alpha val="43137"/>
                    </a:srgbClr>
                  </a:outerShdw>
                </a:effectLst>
                <a:latin typeface="Calibri" panose="020F0502020204030204" pitchFamily="34" charset="0"/>
              </a:rPr>
              <a:t>22</a:t>
            </a:r>
            <a:r>
              <a:rPr lang="en-US" sz="2600" dirty="0">
                <a:effectLst>
                  <a:outerShdw blurRad="38100" dist="38100" dir="2700000" algn="tl">
                    <a:srgbClr val="000000">
                      <a:alpha val="43137"/>
                    </a:srgbClr>
                  </a:outerShdw>
                </a:effectLst>
                <a:latin typeface="Calibri" panose="020F0502020204030204" pitchFamily="34" charset="0"/>
              </a:rPr>
              <a:t> For we know that the whole creation groans and suffers the pains of childbirth together until now.</a:t>
            </a:r>
            <a:r>
              <a:rPr lang="en-US" sz="2600" b="1" baseline="30000" dirty="0">
                <a:latin typeface="Calibri" panose="020F0502020204030204" pitchFamily="34" charset="0"/>
              </a:rPr>
              <a:t> </a:t>
            </a:r>
            <a:r>
              <a:rPr lang="en-US" sz="2600" baseline="30000" dirty="0">
                <a:effectLst>
                  <a:outerShdw blurRad="38100" dist="38100" dir="2700000" algn="tl">
                    <a:srgbClr val="000000">
                      <a:alpha val="43137"/>
                    </a:srgbClr>
                  </a:outerShdw>
                </a:effectLst>
                <a:latin typeface="Calibri" panose="020F0502020204030204" pitchFamily="34" charset="0"/>
              </a:rPr>
              <a:t>23</a:t>
            </a:r>
            <a:r>
              <a:rPr lang="en-US" sz="2600" b="1" baseline="30000" dirty="0">
                <a:latin typeface="Calibri" panose="020F0502020204030204" pitchFamily="34" charset="0"/>
              </a:rPr>
              <a:t> </a:t>
            </a:r>
            <a:r>
              <a:rPr lang="en-US" sz="2600" dirty="0">
                <a:effectLst>
                  <a:outerShdw blurRad="38100" dist="38100" dir="2700000" algn="tl">
                    <a:srgbClr val="000000">
                      <a:alpha val="43137"/>
                    </a:srgbClr>
                  </a:outerShdw>
                </a:effectLst>
                <a:latin typeface="Calibri" panose="020F0502020204030204" pitchFamily="34" charset="0"/>
              </a:rPr>
              <a:t>And not only this, but also we ourselves, having the first fruits of the Spirit, even we ourselves groan within ourselves, waiting eagerly for our adoption as sons, the redemption of our body.”</a:t>
            </a:r>
          </a:p>
        </p:txBody>
      </p:sp>
    </p:spTree>
    <p:extLst>
      <p:ext uri="{BB962C8B-B14F-4D97-AF65-F5344CB8AC3E}">
        <p14:creationId xmlns:p14="http://schemas.microsoft.com/office/powerpoint/2010/main" val="1125725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nvPr>
        </p:nvGraphicFramePr>
        <p:xfrm>
          <a:off x="152400" y="152400"/>
          <a:ext cx="8839200" cy="6553134"/>
        </p:xfrm>
        <a:graphic>
          <a:graphicData uri="http://schemas.openxmlformats.org/drawingml/2006/table">
            <a:tbl>
              <a:tblPr>
                <a:tableStyleId>{8A107856-5554-42FB-B03E-39F5DBC370BA}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72812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altLang="en-US" sz="34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Rev.20</a:t>
                      </a:r>
                      <a:endParaRPr lang="en-US" sz="34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4" marB="45714" anchor="ctr" horzOverflow="overflow">
                    <a:solidFill>
                      <a:schemeClr val="bg2">
                        <a:lumMod val="95000"/>
                        <a:lumOff val="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lang="en-US" altLang="en-US" sz="34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Eternal State Rev.21-22</a:t>
                      </a:r>
                    </a:p>
                  </a:txBody>
                  <a:tcPr marT="45714" marB="45714" anchor="ctr" horzOverflow="overflow">
                    <a:solidFill>
                      <a:schemeClr val="bg2">
                        <a:lumMod val="95000"/>
                        <a:lumOff val="5000"/>
                      </a:schemeClr>
                    </a:solidFill>
                  </a:tcPr>
                </a:tc>
                <a:extLst>
                  <a:ext uri="{0D108BD9-81ED-4DB2-BD59-A6C34878D82A}">
                    <a16:rowId xmlns:a16="http://schemas.microsoft.com/office/drawing/2014/main" val="152437786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Sin restrained</a:t>
                      </a:r>
                      <a:endParaRPr kumimoji="0" lang="en-US" sz="3200" b="1" i="0" u="none" strike="noStrike" cap="none" normalizeH="0" baseline="0" dirty="0">
                        <a:ln>
                          <a:noFill/>
                        </a:ln>
                        <a:solidFill>
                          <a:schemeClr val="tx2">
                            <a:lumMod val="75000"/>
                          </a:schemeClr>
                        </a:solidFill>
                        <a:effectLst/>
                        <a:latin typeface="Calibri" panose="020F0502020204030204" pitchFamily="34" charset="0"/>
                        <a:cs typeface="Calibri" panose="020F0502020204030204" pitchFamily="34" charset="0"/>
                      </a:endParaRP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 removed</a:t>
                      </a:r>
                      <a:endParaRPr kumimoji="0" lang="en-US" sz="32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4" marB="45714"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Curse removed</a:t>
                      </a:r>
                    </a:p>
                  </a:txBody>
                  <a:tcPr marT="45714" marB="45714"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marT="45714" marB="45714"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Destinies undecided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Destinies sealed</a:t>
                      </a:r>
                    </a:p>
                  </a:txBody>
                  <a:tcPr marT="45714" marB="45714"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Renovation</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Recreation</a:t>
                      </a:r>
                    </a:p>
                  </a:txBody>
                  <a:tcPr marT="45714" marB="45714" anchor="ctr" horzOverflow="overflow"/>
                </a:tc>
                <a:extLst>
                  <a:ext uri="{0D108BD9-81ED-4DB2-BD59-A6C34878D82A}">
                    <a16:rowId xmlns:a16="http://schemas.microsoft.com/office/drawing/2014/main" val="10005"/>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Temporary</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a:t>
                      </a:r>
                    </a:p>
                  </a:txBody>
                  <a:tcPr marT="45714" marB="45714" anchor="ctr" horzOverflow="overflow"/>
                </a:tc>
                <a:extLst>
                  <a:ext uri="{0D108BD9-81ED-4DB2-BD59-A6C34878D82A}">
                    <a16:rowId xmlns:a16="http://schemas.microsoft.com/office/drawing/2014/main" val="10006"/>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Transitional </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8548126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nvPr>
        </p:nvGraphicFramePr>
        <p:xfrm>
          <a:off x="152399" y="516496"/>
          <a:ext cx="8839202" cy="5825008"/>
        </p:xfrm>
        <a:graphic>
          <a:graphicData uri="http://schemas.openxmlformats.org/drawingml/2006/table">
            <a:tbl>
              <a:tblPr>
                <a:tableStyleId>{8A107856-5554-42FB-B03E-39F5DBC370BA}</a:tableStyleId>
              </a:tblPr>
              <a:tblGrid>
                <a:gridCol w="3886200">
                  <a:extLst>
                    <a:ext uri="{9D8B030D-6E8A-4147-A177-3AD203B41FA5}">
                      <a16:colId xmlns:a16="http://schemas.microsoft.com/office/drawing/2014/main" val="836798824"/>
                    </a:ext>
                  </a:extLst>
                </a:gridCol>
                <a:gridCol w="2476501">
                  <a:extLst>
                    <a:ext uri="{9D8B030D-6E8A-4147-A177-3AD203B41FA5}">
                      <a16:colId xmlns:a16="http://schemas.microsoft.com/office/drawing/2014/main" val="20000"/>
                    </a:ext>
                  </a:extLst>
                </a:gridCol>
                <a:gridCol w="24765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err="1">
                          <a:ln>
                            <a:noFill/>
                          </a:ln>
                          <a:solidFill>
                            <a:schemeClr val="dk1"/>
                          </a:solidFill>
                          <a:effectLst/>
                          <a:latin typeface="Calibri" panose="020F0502020204030204" pitchFamily="34" charset="0"/>
                          <a:ea typeface="+mn-ea"/>
                          <a:cs typeface="Calibri" panose="020F0502020204030204" pitchFamily="34" charset="0"/>
                        </a:rPr>
                        <a:t>Ezek</a:t>
                      </a: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857266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76200" y="0"/>
            <a:ext cx="89916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573484" y="1143000"/>
            <a:ext cx="7997033"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some general observations about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Are all the spiritual gifts for today?</a:t>
            </a:r>
          </a:p>
          <a:p>
            <a:pPr marL="514350" indent="-514350">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What are the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056917"/>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5756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519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9D85561-6E7F-40A9-89AE-4975506CE337}"/>
              </a:ext>
            </a:extLst>
          </p:cNvPr>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Spiritual Gifts: #1</a:t>
            </a:r>
          </a:p>
        </p:txBody>
      </p:sp>
      <p:sp>
        <p:nvSpPr>
          <p:cNvPr id="3075" name="Rectangle 3">
            <a:extLst>
              <a:ext uri="{FF2B5EF4-FFF2-40B4-BE49-F238E27FC236}">
                <a16:creationId xmlns:a16="http://schemas.microsoft.com/office/drawing/2014/main" id="{C433B510-E520-4D06-8C45-A9543B3AE5E8}"/>
              </a:ext>
            </a:extLst>
          </p:cNvPr>
          <p:cNvSpPr>
            <a:spLocks noGrp="1" noChangeArrowheads="1"/>
          </p:cNvSpPr>
          <p:nvPr>
            <p:ph type="body" idx="1"/>
          </p:nvPr>
        </p:nvSpPr>
        <p:spPr>
          <a:xfrm>
            <a:off x="457200" y="1600201"/>
            <a:ext cx="8229600" cy="13716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Prophecy</a:t>
            </a:r>
            <a:r>
              <a:rPr lang="en-US" sz="3600" dirty="0">
                <a:effectLst>
                  <a:outerShdw blurRad="38100" dist="38100" dir="2700000" algn="tl">
                    <a:srgbClr val="000000">
                      <a:alpha val="43137"/>
                    </a:srgbClr>
                  </a:outerShdw>
                </a:effectLst>
              </a:rPr>
              <a:t>: the ability to proclaim God’s truth without compromise</a:t>
            </a:r>
          </a:p>
        </p:txBody>
      </p:sp>
      <p:pic>
        <p:nvPicPr>
          <p:cNvPr id="10244" name="Picture 6" descr="C:\Users\awoods\AppData\Local\Microsoft\Windows\Temporary Internet Files\Content.IE5\Q1EAF2DI\MC900058396[1].wmf">
            <a:extLst>
              <a:ext uri="{FF2B5EF4-FFF2-40B4-BE49-F238E27FC236}">
                <a16:creationId xmlns:a16="http://schemas.microsoft.com/office/drawing/2014/main" id="{D9ABD5B1-9E77-4C2D-AC62-E25092FD97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2656" y="3027362"/>
            <a:ext cx="2198688"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775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FD08F519-C017-44FD-A270-C4EBCC657D97}"/>
              </a:ext>
            </a:extLst>
          </p:cNvPr>
          <p:cNvSpPr>
            <a:spLocks noGrp="1" noChangeArrowheads="1"/>
          </p:cNvSpPr>
          <p:nvPr>
            <p:ph type="body" idx="4294967295"/>
          </p:nvPr>
        </p:nvSpPr>
        <p:spPr>
          <a:xfrm>
            <a:off x="457200" y="1600200"/>
            <a:ext cx="8229600" cy="17145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Teaching</a:t>
            </a:r>
            <a:r>
              <a:rPr lang="en-US" sz="3600" dirty="0">
                <a:effectLst>
                  <a:outerShdw blurRad="38100" dist="38100" dir="2700000" algn="tl">
                    <a:srgbClr val="000000">
                      <a:alpha val="43137"/>
                    </a:srgbClr>
                  </a:outerShdw>
                </a:effectLst>
              </a:rPr>
              <a:t>: the ability to explain clearly what God has already revealed (1 </a:t>
            </a:r>
            <a:r>
              <a:rPr lang="en-US" sz="3600" dirty="0" err="1">
                <a:effectLst>
                  <a:outerShdw blurRad="38100" dist="38100" dir="2700000" algn="tl">
                    <a:srgbClr val="000000">
                      <a:alpha val="43137"/>
                    </a:srgbClr>
                  </a:outerShdw>
                </a:effectLst>
              </a:rPr>
              <a:t>Cor</a:t>
            </a:r>
            <a:r>
              <a:rPr lang="en-US" sz="3600" dirty="0">
                <a:effectLst>
                  <a:outerShdw blurRad="38100" dist="38100" dir="2700000" algn="tl">
                    <a:srgbClr val="000000">
                      <a:alpha val="43137"/>
                    </a:srgbClr>
                  </a:outerShdw>
                </a:effectLst>
              </a:rPr>
              <a:t> 12:28)</a:t>
            </a:r>
          </a:p>
        </p:txBody>
      </p:sp>
      <p:pic>
        <p:nvPicPr>
          <p:cNvPr id="11268" name="Picture 1028">
            <a:extLst>
              <a:ext uri="{FF2B5EF4-FFF2-40B4-BE49-F238E27FC236}">
                <a16:creationId xmlns:a16="http://schemas.microsoft.com/office/drawing/2014/main" id="{81609A46-FD37-41C4-94CD-C174B624B0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9749" y="3505200"/>
            <a:ext cx="266450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87EFC084-069F-45F4-AFF0-D2FF1ED966CB}"/>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#2</a:t>
            </a:r>
          </a:p>
        </p:txBody>
      </p:sp>
    </p:spTree>
    <p:extLst>
      <p:ext uri="{BB962C8B-B14F-4D97-AF65-F5344CB8AC3E}">
        <p14:creationId xmlns:p14="http://schemas.microsoft.com/office/powerpoint/2010/main" val="8334969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73E1CBB-13C6-4F94-BD76-07670D3AD9F0}"/>
              </a:ext>
            </a:extLst>
          </p:cNvPr>
          <p:cNvSpPr>
            <a:spLocks noGrp="1" noChangeArrowheads="1"/>
          </p:cNvSpPr>
          <p:nvPr>
            <p:ph type="body" idx="4294967295"/>
          </p:nvPr>
        </p:nvSpPr>
        <p:spPr>
          <a:xfrm>
            <a:off x="457200" y="1600200"/>
            <a:ext cx="8153400" cy="1295400"/>
          </a:xfrm>
        </p:spPr>
        <p:txBody>
          <a:bodyPr/>
          <a:lstStyle/>
          <a:p>
            <a:pPr marL="460375" indent="-460375" eaLnBrk="1" hangingPunct="1">
              <a:defRPr/>
            </a:pPr>
            <a:r>
              <a:rPr lang="en-US" sz="3600" b="1" u="sng" dirty="0">
                <a:solidFill>
                  <a:srgbClr val="FFFFCC"/>
                </a:solidFill>
                <a:effectLst>
                  <a:outerShdw blurRad="38100" dist="38100" dir="2700000" algn="tl">
                    <a:srgbClr val="000000">
                      <a:alpha val="43137"/>
                    </a:srgbClr>
                  </a:outerShdw>
                </a:effectLst>
              </a:rPr>
              <a:t>Pastor-teacher</a:t>
            </a:r>
            <a:r>
              <a:rPr lang="en-US" sz="3600" dirty="0">
                <a:effectLst>
                  <a:outerShdw blurRad="38100" dist="38100" dir="2700000" algn="tl">
                    <a:srgbClr val="000000">
                      <a:alpha val="43137"/>
                    </a:srgbClr>
                  </a:outerShdw>
                </a:effectLst>
              </a:rPr>
              <a:t>: the ability to equip and mature the body of Christ (</a:t>
            </a:r>
            <a:r>
              <a:rPr lang="en-US" sz="3600" dirty="0" err="1">
                <a:effectLst>
                  <a:outerShdw blurRad="38100" dist="38100" dir="2700000" algn="tl">
                    <a:srgbClr val="000000">
                      <a:alpha val="43137"/>
                    </a:srgbClr>
                  </a:outerShdw>
                </a:effectLst>
              </a:rPr>
              <a:t>Eph</a:t>
            </a:r>
            <a:r>
              <a:rPr lang="en-US" sz="3600" dirty="0">
                <a:effectLst>
                  <a:outerShdw blurRad="38100" dist="38100" dir="2700000" algn="tl">
                    <a:srgbClr val="000000">
                      <a:alpha val="43137"/>
                    </a:srgbClr>
                  </a:outerShdw>
                </a:effectLst>
              </a:rPr>
              <a:t> 4:11-16)</a:t>
            </a:r>
          </a:p>
        </p:txBody>
      </p:sp>
      <p:pic>
        <p:nvPicPr>
          <p:cNvPr id="12292" name="Picture 1028" descr="C:\Users\awoods\AppData\Local\Microsoft\Windows\Temporary Internet Files\Content.IE5\MH5K0DD1\MC900194028[1].wmf">
            <a:extLst>
              <a:ext uri="{FF2B5EF4-FFF2-40B4-BE49-F238E27FC236}">
                <a16:creationId xmlns:a16="http://schemas.microsoft.com/office/drawing/2014/main" id="{078B0FBD-AC17-4606-BB81-C583A83A07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2819400"/>
            <a:ext cx="35052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178A2C86-4CFB-48CD-B49F-C0715D56CD15}"/>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#3</a:t>
            </a:r>
          </a:p>
        </p:txBody>
      </p:sp>
    </p:spTree>
    <p:extLst>
      <p:ext uri="{BB962C8B-B14F-4D97-AF65-F5344CB8AC3E}">
        <p14:creationId xmlns:p14="http://schemas.microsoft.com/office/powerpoint/2010/main" val="10191210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8539F4D0-BE2E-4692-92F9-9A111E209DA7}"/>
              </a:ext>
            </a:extLst>
          </p:cNvPr>
          <p:cNvSpPr>
            <a:spLocks noGrp="1" noChangeArrowheads="1"/>
          </p:cNvSpPr>
          <p:nvPr>
            <p:ph type="body" idx="1"/>
          </p:nvPr>
        </p:nvSpPr>
        <p:spPr>
          <a:xfrm>
            <a:off x="457200" y="1600201"/>
            <a:ext cx="8485188"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lgn="just"/>
            <a:r>
              <a:rPr lang="en-US" altLang="en-US" sz="3600" dirty="0">
                <a:effectLst>
                  <a:outerShdw blurRad="38100" dist="38100" dir="2700000" algn="tl">
                    <a:srgbClr val="000000">
                      <a:alpha val="43137"/>
                    </a:srgbClr>
                  </a:outerShdw>
                </a:effectLst>
              </a:rPr>
              <a:t>“</a:t>
            </a:r>
            <a:r>
              <a:rPr lang="en-US" altLang="en-US" sz="3600" i="1" dirty="0">
                <a:effectLst>
                  <a:outerShdw blurRad="38100" dist="38100" dir="2700000" algn="tl">
                    <a:srgbClr val="000000">
                      <a:alpha val="43137"/>
                    </a:srgbClr>
                  </a:outerShdw>
                </a:effectLst>
              </a:rPr>
              <a:t>pastors and teachers</a:t>
            </a:r>
            <a:r>
              <a:rPr lang="en-US" altLang="en-US" sz="3600" dirty="0">
                <a:effectLst>
                  <a:outerShdw blurRad="38100" dist="38100" dir="2700000" algn="tl">
                    <a:srgbClr val="000000">
                      <a:alpha val="43137"/>
                    </a:srgbClr>
                  </a:outerShdw>
                </a:effectLst>
              </a:rPr>
              <a:t>. The two ministries are linked together here, though separated elsewhere (Rom 12:7; 1 Pet 5:2).”</a:t>
            </a:r>
            <a:endParaRPr lang="en-US" altLang="en-US" sz="3600" i="1" dirty="0">
              <a:effectLst>
                <a:outerShdw blurRad="38100" dist="38100" dir="2700000" algn="tl">
                  <a:srgbClr val="000000">
                    <a:alpha val="43137"/>
                  </a:srgbClr>
                </a:outerShdw>
              </a:effectLst>
            </a:endParaRPr>
          </a:p>
        </p:txBody>
      </p:sp>
      <p:pic>
        <p:nvPicPr>
          <p:cNvPr id="56324" name="Picture 2">
            <a:extLst>
              <a:ext uri="{FF2B5EF4-FFF2-40B4-BE49-F238E27FC236}">
                <a16:creationId xmlns:a16="http://schemas.microsoft.com/office/drawing/2014/main" id="{570F3854-10C9-4E00-A872-044238322C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9978" y="3733800"/>
            <a:ext cx="170404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a:extLst>
              <a:ext uri="{FF2B5EF4-FFF2-40B4-BE49-F238E27FC236}">
                <a16:creationId xmlns:a16="http://schemas.microsoft.com/office/drawing/2014/main" id="{D01133B4-F698-470B-81A3-1C56D27CDF68}"/>
              </a:ext>
            </a:extLst>
          </p:cNvPr>
          <p:cNvSpPr txBox="1">
            <a:spLocks noChangeArrowheads="1"/>
          </p:cNvSpPr>
          <p:nvPr/>
        </p:nvSpPr>
        <p:spPr bwMode="auto">
          <a:xfrm>
            <a:off x="2247900" y="6324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Ryrie Study Bible</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1881</a:t>
            </a:r>
          </a:p>
        </p:txBody>
      </p:sp>
      <p:sp>
        <p:nvSpPr>
          <p:cNvPr id="6" name="Rectangle 2">
            <a:extLst>
              <a:ext uri="{FF2B5EF4-FFF2-40B4-BE49-F238E27FC236}">
                <a16:creationId xmlns:a16="http://schemas.microsoft.com/office/drawing/2014/main" id="{C5DCEA94-36C7-48D6-9C49-7B2D0B3A1EC8}"/>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dirty="0">
                <a:effectLst>
                  <a:outerShdw blurRad="38100" dist="38100" dir="2700000" algn="tl">
                    <a:srgbClr val="000000">
                      <a:alpha val="43137"/>
                    </a:srgbClr>
                  </a:outerShdw>
                </a:effectLst>
              </a:rPr>
              <a:t>Pastor-Teacher (Eph 4:11)</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078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16B46C1-014E-4EA9-8B75-3B4CDD49D3F1}"/>
              </a:ext>
            </a:extLst>
          </p:cNvPr>
          <p:cNvSpPr>
            <a:spLocks noGrp="1" noChangeArrowheads="1"/>
          </p:cNvSpPr>
          <p:nvPr>
            <p:ph type="body" idx="4294967295"/>
          </p:nvPr>
        </p:nvSpPr>
        <p:spPr>
          <a:xfrm>
            <a:off x="1371600" y="1524000"/>
            <a:ext cx="2438400" cy="4114800"/>
          </a:xfrm>
        </p:spPr>
        <p:txBody>
          <a:bodyPr/>
          <a:lstStyle/>
          <a:p>
            <a:pPr marL="460375" indent="-460375" eaLnBrk="1" hangingPunct="1">
              <a:spcBef>
                <a:spcPts val="0"/>
              </a:spcBef>
              <a:spcAft>
                <a:spcPts val="2400"/>
              </a:spcAft>
              <a:defRPr/>
            </a:pPr>
            <a:r>
              <a:rPr lang="en-US" sz="3600" dirty="0">
                <a:effectLst>
                  <a:outerShdw blurRad="38100" dist="38100" dir="2700000" algn="tl">
                    <a:srgbClr val="000000">
                      <a:alpha val="43137"/>
                    </a:srgbClr>
                  </a:outerShdw>
                </a:effectLst>
              </a:rPr>
              <a:t>Guide</a:t>
            </a:r>
          </a:p>
          <a:p>
            <a:pPr marL="460375" indent="-460375" eaLnBrk="1" hangingPunct="1">
              <a:spcBef>
                <a:spcPts val="0"/>
              </a:spcBef>
              <a:spcAft>
                <a:spcPts val="2400"/>
              </a:spcAft>
              <a:defRPr/>
            </a:pPr>
            <a:r>
              <a:rPr lang="en-US" sz="3600" dirty="0">
                <a:effectLst>
                  <a:outerShdw blurRad="38100" dist="38100" dir="2700000" algn="tl">
                    <a:srgbClr val="000000">
                      <a:alpha val="43137"/>
                    </a:srgbClr>
                  </a:outerShdw>
                </a:effectLst>
              </a:rPr>
              <a:t>Guard</a:t>
            </a:r>
          </a:p>
          <a:p>
            <a:pPr marL="460375" indent="-460375" eaLnBrk="1" hangingPunct="1">
              <a:spcBef>
                <a:spcPts val="0"/>
              </a:spcBef>
              <a:spcAft>
                <a:spcPts val="2400"/>
              </a:spcAft>
              <a:defRPr/>
            </a:pPr>
            <a:r>
              <a:rPr lang="en-US" sz="3600" dirty="0">
                <a:effectLst>
                  <a:outerShdw blurRad="38100" dist="38100" dir="2700000" algn="tl">
                    <a:srgbClr val="000000">
                      <a:alpha val="43137"/>
                    </a:srgbClr>
                  </a:outerShdw>
                </a:effectLst>
              </a:rPr>
              <a:t>Graze</a:t>
            </a:r>
          </a:p>
        </p:txBody>
      </p:sp>
      <p:pic>
        <p:nvPicPr>
          <p:cNvPr id="13316" name="Picture 1028">
            <a:extLst>
              <a:ext uri="{FF2B5EF4-FFF2-40B4-BE49-F238E27FC236}">
                <a16:creationId xmlns:a16="http://schemas.microsoft.com/office/drawing/2014/main" id="{7BB0229F-C16F-4FE1-96F8-94E96DA6BF8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67200" y="1676400"/>
            <a:ext cx="3594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7F2881AB-4A78-4248-A828-DB566E654320}"/>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dirty="0">
                <a:effectLst>
                  <a:outerShdw blurRad="38100" dist="38100" dir="2700000" algn="tl">
                    <a:srgbClr val="000000">
                      <a:alpha val="43137"/>
                    </a:srgbClr>
                  </a:outerShdw>
                </a:effectLst>
              </a:rPr>
              <a:t>Shepherd/Pastor</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81126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3127D02-840C-4E72-A032-DA6B04790649}"/>
              </a:ext>
            </a:extLst>
          </p:cNvPr>
          <p:cNvSpPr>
            <a:spLocks noGrp="1" noChangeArrowheads="1"/>
          </p:cNvSpPr>
          <p:nvPr>
            <p:ph type="body" idx="4294967295"/>
          </p:nvPr>
        </p:nvSpPr>
        <p:spPr>
          <a:xfrm>
            <a:off x="457200" y="1600201"/>
            <a:ext cx="8229600" cy="19050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Evangelism</a:t>
            </a:r>
            <a:r>
              <a:rPr lang="en-US" sz="3600" dirty="0">
                <a:effectLst>
                  <a:outerShdw blurRad="38100" dist="38100" dir="2700000" algn="tl">
                    <a:srgbClr val="000000">
                      <a:alpha val="43137"/>
                    </a:srgbClr>
                  </a:outerShdw>
                </a:effectLst>
              </a:rPr>
              <a:t>: the ability to share the good news of Jesus Christ with unbelievers</a:t>
            </a:r>
          </a:p>
        </p:txBody>
      </p:sp>
      <p:pic>
        <p:nvPicPr>
          <p:cNvPr id="14340" name="Picture 1028">
            <a:extLst>
              <a:ext uri="{FF2B5EF4-FFF2-40B4-BE49-F238E27FC236}">
                <a16:creationId xmlns:a16="http://schemas.microsoft.com/office/drawing/2014/main" id="{F25E0F6C-3C3C-4E5A-A531-D2D3ED16B1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6821" y="3352800"/>
            <a:ext cx="2270358"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E0E76C5C-8889-4C60-A01C-D1A17CC2BA77}"/>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#4</a:t>
            </a:r>
          </a:p>
        </p:txBody>
      </p:sp>
    </p:spTree>
    <p:extLst>
      <p:ext uri="{BB962C8B-B14F-4D97-AF65-F5344CB8AC3E}">
        <p14:creationId xmlns:p14="http://schemas.microsoft.com/office/powerpoint/2010/main" val="27370983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8C0C791-4931-4FF2-8B1B-2704541D4F6E}"/>
              </a:ext>
            </a:extLst>
          </p:cNvPr>
          <p:cNvSpPr>
            <a:spLocks noGrp="1" noChangeArrowheads="1"/>
          </p:cNvSpPr>
          <p:nvPr>
            <p:ph type="body" idx="4294967295"/>
          </p:nvPr>
        </p:nvSpPr>
        <p:spPr>
          <a:xfrm>
            <a:off x="457200" y="1638301"/>
            <a:ext cx="8229600" cy="14859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Exhortation</a:t>
            </a:r>
            <a:r>
              <a:rPr lang="en-US" sz="3600" dirty="0">
                <a:effectLst>
                  <a:outerShdw blurRad="38100" dist="38100" dir="2700000" algn="tl">
                    <a:srgbClr val="000000">
                      <a:alpha val="43137"/>
                    </a:srgbClr>
                  </a:outerShdw>
                </a:effectLst>
              </a:rPr>
              <a:t>: the ability to encourage others in the body of Christ</a:t>
            </a:r>
          </a:p>
        </p:txBody>
      </p:sp>
      <p:pic>
        <p:nvPicPr>
          <p:cNvPr id="15364" name="Picture 1028">
            <a:extLst>
              <a:ext uri="{FF2B5EF4-FFF2-40B4-BE49-F238E27FC236}">
                <a16:creationId xmlns:a16="http://schemas.microsoft.com/office/drawing/2014/main" id="{C91C90E7-B021-43E4-944C-DF16D61792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43835" y="3124200"/>
            <a:ext cx="265633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042A7AFB-1947-49CD-9EB4-7C8FE4340E8A}"/>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#5</a:t>
            </a:r>
          </a:p>
        </p:txBody>
      </p:sp>
    </p:spTree>
    <p:extLst>
      <p:ext uri="{BB962C8B-B14F-4D97-AF65-F5344CB8AC3E}">
        <p14:creationId xmlns:p14="http://schemas.microsoft.com/office/powerpoint/2010/main" val="25209321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93E4312-89E9-4EE4-BE73-0D31B0C28D78}"/>
              </a:ext>
            </a:extLst>
          </p:cNvPr>
          <p:cNvSpPr>
            <a:spLocks noGrp="1" noChangeArrowheads="1"/>
          </p:cNvSpPr>
          <p:nvPr>
            <p:ph type="body" idx="4294967295"/>
          </p:nvPr>
        </p:nvSpPr>
        <p:spPr>
          <a:xfrm>
            <a:off x="457200" y="1600200"/>
            <a:ext cx="8229600" cy="13716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Discernment</a:t>
            </a:r>
            <a:r>
              <a:rPr lang="en-US" sz="3600" dirty="0">
                <a:effectLst>
                  <a:outerShdw blurRad="38100" dist="38100" dir="2700000" algn="tl">
                    <a:srgbClr val="000000">
                      <a:alpha val="43137"/>
                    </a:srgbClr>
                  </a:outerShdw>
                </a:effectLst>
              </a:rPr>
              <a:t>: the ability to detect moral or doctrinal error (Rev 2:2)</a:t>
            </a:r>
          </a:p>
        </p:txBody>
      </p:sp>
      <p:pic>
        <p:nvPicPr>
          <p:cNvPr id="16388" name="Picture 1028" descr="C:\Users\awoods\AppData\Local\Microsoft\Windows\Temporary Internet Files\Content.IE5\MH5K0DD1\MC900071404[1].wmf">
            <a:extLst>
              <a:ext uri="{FF2B5EF4-FFF2-40B4-BE49-F238E27FC236}">
                <a16:creationId xmlns:a16="http://schemas.microsoft.com/office/drawing/2014/main" id="{F289B9BA-A780-43C7-9FCC-2BF2BED929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3124200"/>
            <a:ext cx="305752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58752087-CB19-42BF-8149-63E21D8AC059}"/>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#6</a:t>
            </a:r>
          </a:p>
        </p:txBody>
      </p:sp>
    </p:spTree>
    <p:extLst>
      <p:ext uri="{BB962C8B-B14F-4D97-AF65-F5344CB8AC3E}">
        <p14:creationId xmlns:p14="http://schemas.microsoft.com/office/powerpoint/2010/main" val="39118274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32799BA5-C3E9-4FD1-8E5F-217065FBD216}"/>
              </a:ext>
            </a:extLst>
          </p:cNvPr>
          <p:cNvSpPr>
            <a:spLocks noGrp="1" noChangeArrowheads="1"/>
          </p:cNvSpPr>
          <p:nvPr>
            <p:ph type="body" idx="4294967295"/>
          </p:nvPr>
        </p:nvSpPr>
        <p:spPr>
          <a:xfrm>
            <a:off x="457200" y="1600200"/>
            <a:ext cx="8229600" cy="4114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Administration</a:t>
            </a:r>
            <a:r>
              <a:rPr lang="en-US" sz="3600" dirty="0">
                <a:effectLst>
                  <a:outerShdw blurRad="38100" dist="38100" dir="2700000" algn="tl">
                    <a:srgbClr val="000000">
                      <a:alpha val="43137"/>
                    </a:srgbClr>
                  </a:outerShdw>
                </a:effectLst>
              </a:rPr>
              <a:t>: the ability to effectively run or manage a church program</a:t>
            </a:r>
          </a:p>
        </p:txBody>
      </p:sp>
      <p:pic>
        <p:nvPicPr>
          <p:cNvPr id="17412" name="Picture 1028" descr="C:\Program Files\Microsoft Office\MEDIA\CAGCAT10\j0234657.wmf">
            <a:extLst>
              <a:ext uri="{FF2B5EF4-FFF2-40B4-BE49-F238E27FC236}">
                <a16:creationId xmlns:a16="http://schemas.microsoft.com/office/drawing/2014/main" id="{D0C62709-1146-4674-9DF4-3E94F413BCC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8459" y="3124200"/>
            <a:ext cx="328708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DBECD27-9768-4C00-B8CA-A93C26CCD660}"/>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#7</a:t>
            </a:r>
          </a:p>
        </p:txBody>
      </p:sp>
    </p:spTree>
    <p:extLst>
      <p:ext uri="{BB962C8B-B14F-4D97-AF65-F5344CB8AC3E}">
        <p14:creationId xmlns:p14="http://schemas.microsoft.com/office/powerpoint/2010/main" val="17252090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1AD5861-3A31-4DA1-9988-0E31360EDA00}"/>
              </a:ext>
            </a:extLst>
          </p:cNvPr>
          <p:cNvSpPr>
            <a:spLocks noGrp="1" noChangeArrowheads="1"/>
          </p:cNvSpPr>
          <p:nvPr>
            <p:ph type="body" idx="4294967295"/>
          </p:nvPr>
        </p:nvSpPr>
        <p:spPr>
          <a:xfrm>
            <a:off x="457200" y="1600201"/>
            <a:ext cx="8229600" cy="23622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Leadership</a:t>
            </a:r>
            <a:r>
              <a:rPr lang="en-US" sz="3600" dirty="0">
                <a:effectLst>
                  <a:outerShdw blurRad="38100" dist="38100" dir="2700000" algn="tl">
                    <a:srgbClr val="000000">
                      <a:alpha val="43137"/>
                    </a:srgbClr>
                  </a:outerShdw>
                </a:effectLst>
              </a:rPr>
              <a:t>: the ability to cast an organizational vision and motivate others toward the fulfillment of that vision</a:t>
            </a:r>
          </a:p>
        </p:txBody>
      </p:sp>
      <p:pic>
        <p:nvPicPr>
          <p:cNvPr id="18436" name="Picture 4" descr="C:\Users\awoods\AppData\Local\Microsoft\Windows\Temporary Internet Files\Content.IE5\O6YQEJO4\MC900195784[1].wmf">
            <a:extLst>
              <a:ext uri="{FF2B5EF4-FFF2-40B4-BE49-F238E27FC236}">
                <a16:creationId xmlns:a16="http://schemas.microsoft.com/office/drawing/2014/main" id="{8EC31CA5-403A-400B-8094-BBBC9ABE04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071455" y="3810000"/>
            <a:ext cx="300109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D49501CF-D035-4FEE-AF1F-9326C2B5DE34}"/>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#8</a:t>
            </a:r>
          </a:p>
        </p:txBody>
      </p:sp>
    </p:spTree>
    <p:extLst>
      <p:ext uri="{BB962C8B-B14F-4D97-AF65-F5344CB8AC3E}">
        <p14:creationId xmlns:p14="http://schemas.microsoft.com/office/powerpoint/2010/main" val="2975096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FEAFD202-D14E-4692-83C8-FED511CE1958}"/>
              </a:ext>
            </a:extLst>
          </p:cNvPr>
          <p:cNvSpPr>
            <a:spLocks noGrp="1" noChangeArrowheads="1"/>
          </p:cNvSpPr>
          <p:nvPr>
            <p:ph type="body" idx="4294967295"/>
          </p:nvPr>
        </p:nvSpPr>
        <p:spPr>
          <a:xfrm>
            <a:off x="457200" y="1600200"/>
            <a:ext cx="8229600" cy="1447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Knowledge</a:t>
            </a:r>
            <a:r>
              <a:rPr lang="en-US" sz="3600" dirty="0">
                <a:effectLst>
                  <a:outerShdw blurRad="38100" dist="38100" dir="2700000" algn="tl">
                    <a:srgbClr val="000000">
                      <a:alpha val="43137"/>
                    </a:srgbClr>
                  </a:outerShdw>
                </a:effectLst>
              </a:rPr>
              <a:t>: the ability to understand complex biblical truths (1 </a:t>
            </a:r>
            <a:r>
              <a:rPr lang="en-US" sz="3600" dirty="0" err="1">
                <a:effectLst>
                  <a:outerShdw blurRad="38100" dist="38100" dir="2700000" algn="tl">
                    <a:srgbClr val="000000">
                      <a:alpha val="43137"/>
                    </a:srgbClr>
                  </a:outerShdw>
                </a:effectLst>
              </a:rPr>
              <a:t>Cor</a:t>
            </a:r>
            <a:r>
              <a:rPr lang="en-US" sz="3600" dirty="0">
                <a:effectLst>
                  <a:outerShdw blurRad="38100" dist="38100" dir="2700000" algn="tl">
                    <a:srgbClr val="000000">
                      <a:alpha val="43137"/>
                    </a:srgbClr>
                  </a:outerShdw>
                </a:effectLst>
              </a:rPr>
              <a:t> 8:1)</a:t>
            </a:r>
          </a:p>
        </p:txBody>
      </p:sp>
      <p:pic>
        <p:nvPicPr>
          <p:cNvPr id="19460" name="Picture 6">
            <a:extLst>
              <a:ext uri="{FF2B5EF4-FFF2-40B4-BE49-F238E27FC236}">
                <a16:creationId xmlns:a16="http://schemas.microsoft.com/office/drawing/2014/main" id="{07B97F0E-A7A3-4A75-BA86-53989EFE1C4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14837" y="3124200"/>
            <a:ext cx="231432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1321B39-28E9-4DA9-A89F-7F8CC739900E}"/>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#9</a:t>
            </a:r>
          </a:p>
        </p:txBody>
      </p:sp>
    </p:spTree>
    <p:extLst>
      <p:ext uri="{BB962C8B-B14F-4D97-AF65-F5344CB8AC3E}">
        <p14:creationId xmlns:p14="http://schemas.microsoft.com/office/powerpoint/2010/main" val="32116062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4C83B47-FBD4-4353-B3E2-70B84D18F85A}"/>
              </a:ext>
            </a:extLst>
          </p:cNvPr>
          <p:cNvSpPr>
            <a:spLocks noGrp="1" noChangeArrowheads="1"/>
          </p:cNvSpPr>
          <p:nvPr>
            <p:ph type="body" idx="4294967295"/>
          </p:nvPr>
        </p:nvSpPr>
        <p:spPr>
          <a:xfrm>
            <a:off x="457200" y="1600200"/>
            <a:ext cx="8229600" cy="19050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Wisdom</a:t>
            </a:r>
            <a:r>
              <a:rPr lang="en-US" sz="3600" dirty="0">
                <a:effectLst>
                  <a:outerShdw blurRad="38100" dist="38100" dir="2700000" algn="tl">
                    <a:srgbClr val="000000">
                      <a:alpha val="43137"/>
                    </a:srgbClr>
                  </a:outerShdw>
                </a:effectLst>
              </a:rPr>
              <a:t>: the ability to find knowledge from the Scriptures and apply it to daily life (1 </a:t>
            </a:r>
            <a:r>
              <a:rPr lang="en-US" sz="3600" dirty="0" err="1">
                <a:effectLst>
                  <a:outerShdw blurRad="38100" dist="38100" dir="2700000" algn="tl">
                    <a:srgbClr val="000000">
                      <a:alpha val="43137"/>
                    </a:srgbClr>
                  </a:outerShdw>
                </a:effectLst>
              </a:rPr>
              <a:t>Cor</a:t>
            </a:r>
            <a:r>
              <a:rPr lang="en-US" sz="3600" dirty="0">
                <a:effectLst>
                  <a:outerShdw blurRad="38100" dist="38100" dir="2700000" algn="tl">
                    <a:srgbClr val="000000">
                      <a:alpha val="43137"/>
                    </a:srgbClr>
                  </a:outerShdw>
                </a:effectLst>
              </a:rPr>
              <a:t> 2:6-7)</a:t>
            </a:r>
          </a:p>
        </p:txBody>
      </p:sp>
      <p:pic>
        <p:nvPicPr>
          <p:cNvPr id="20484" name="Picture 7" descr="C:\Users\awoods\AppData\Local\Microsoft\Windows\Temporary Internet Files\Content.IE5\Q1EAF2DI\MC900310350[1].wmf">
            <a:extLst>
              <a:ext uri="{FF2B5EF4-FFF2-40B4-BE49-F238E27FC236}">
                <a16:creationId xmlns:a16="http://schemas.microsoft.com/office/drawing/2014/main" id="{88682A38-C0D1-4EAC-A512-911477946B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3300" y="3497262"/>
            <a:ext cx="20574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6E2A18D-B412-4A8F-A4FD-FC1A5BFD9C3F}"/>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#10</a:t>
            </a:r>
          </a:p>
        </p:txBody>
      </p:sp>
    </p:spTree>
    <p:extLst>
      <p:ext uri="{BB962C8B-B14F-4D97-AF65-F5344CB8AC3E}">
        <p14:creationId xmlns:p14="http://schemas.microsoft.com/office/powerpoint/2010/main" val="37996759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911ED98-99C0-4F61-B426-EA7F5A71BF56}"/>
              </a:ext>
            </a:extLst>
          </p:cNvPr>
          <p:cNvSpPr>
            <a:spLocks noGrp="1" noChangeArrowheads="1"/>
          </p:cNvSpPr>
          <p:nvPr>
            <p:ph type="body" idx="4294967295"/>
          </p:nvPr>
        </p:nvSpPr>
        <p:spPr>
          <a:xfrm>
            <a:off x="457200" y="1600201"/>
            <a:ext cx="8229600" cy="1066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Service</a:t>
            </a:r>
            <a:r>
              <a:rPr lang="en-US" sz="3600" dirty="0">
                <a:effectLst>
                  <a:outerShdw blurRad="38100" dist="38100" dir="2700000" algn="tl">
                    <a:srgbClr val="000000">
                      <a:alpha val="43137"/>
                    </a:srgbClr>
                  </a:outerShdw>
                </a:effectLst>
              </a:rPr>
              <a:t>: the ability to minister to others</a:t>
            </a:r>
          </a:p>
        </p:txBody>
      </p:sp>
      <p:pic>
        <p:nvPicPr>
          <p:cNvPr id="21508" name="Picture 4">
            <a:extLst>
              <a:ext uri="{FF2B5EF4-FFF2-40B4-BE49-F238E27FC236}">
                <a16:creationId xmlns:a16="http://schemas.microsoft.com/office/drawing/2014/main" id="{11A0BEFF-CFE5-4F44-ABDA-85D6FB6585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6812" y="2667000"/>
            <a:ext cx="243037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044A3781-4CC4-472A-9C2A-522B8D839901}"/>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#11</a:t>
            </a:r>
          </a:p>
        </p:txBody>
      </p:sp>
    </p:spTree>
    <p:extLst>
      <p:ext uri="{BB962C8B-B14F-4D97-AF65-F5344CB8AC3E}">
        <p14:creationId xmlns:p14="http://schemas.microsoft.com/office/powerpoint/2010/main" val="5633110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E6CD94A-54FA-424B-9918-6A485D86EC95}"/>
              </a:ext>
            </a:extLst>
          </p:cNvPr>
          <p:cNvSpPr>
            <a:spLocks noGrp="1" noChangeArrowheads="1"/>
          </p:cNvSpPr>
          <p:nvPr>
            <p:ph type="body" idx="4294967295"/>
          </p:nvPr>
        </p:nvSpPr>
        <p:spPr>
          <a:xfrm>
            <a:off x="457200" y="1600201"/>
            <a:ext cx="8229600" cy="19812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Giving</a:t>
            </a:r>
            <a:r>
              <a:rPr lang="en-US" sz="3600" dirty="0">
                <a:effectLst>
                  <a:outerShdw blurRad="38100" dist="38100" dir="2700000" algn="tl">
                    <a:srgbClr val="000000">
                      <a:alpha val="43137"/>
                    </a:srgbClr>
                  </a:outerShdw>
                </a:effectLst>
              </a:rPr>
              <a:t>: the ability to give material goods and financial resources with joy so that the needs of the Lord’s work are met</a:t>
            </a:r>
          </a:p>
        </p:txBody>
      </p:sp>
      <p:pic>
        <p:nvPicPr>
          <p:cNvPr id="22532" name="Picture 5" descr="C:\Users\awoods\AppData\Local\Microsoft\Windows\Temporary Internet Files\Content.IE5\O6YQEJO4\MC900320734[1].wmf">
            <a:extLst>
              <a:ext uri="{FF2B5EF4-FFF2-40B4-BE49-F238E27FC236}">
                <a16:creationId xmlns:a16="http://schemas.microsoft.com/office/drawing/2014/main" id="{30AA20BF-A452-4FC1-8A82-EB0C086418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9696" y="3429000"/>
            <a:ext cx="292460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C28845EC-ADF2-45A6-9102-DF8C14577EE4}"/>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#12</a:t>
            </a:r>
          </a:p>
        </p:txBody>
      </p:sp>
    </p:spTree>
    <p:extLst>
      <p:ext uri="{BB962C8B-B14F-4D97-AF65-F5344CB8AC3E}">
        <p14:creationId xmlns:p14="http://schemas.microsoft.com/office/powerpoint/2010/main" val="259152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dirty="0">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107399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E0FD7044-3883-43FE-B1FD-5E17213494FA}"/>
              </a:ext>
            </a:extLst>
          </p:cNvPr>
          <p:cNvSpPr>
            <a:spLocks noGrp="1" noChangeArrowheads="1"/>
          </p:cNvSpPr>
          <p:nvPr>
            <p:ph type="body" idx="4294967295"/>
          </p:nvPr>
        </p:nvSpPr>
        <p:spPr>
          <a:xfrm>
            <a:off x="457200" y="1600201"/>
            <a:ext cx="8229600" cy="1828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Hospitality</a:t>
            </a:r>
            <a:r>
              <a:rPr lang="en-US" sz="3600" dirty="0">
                <a:effectLst>
                  <a:outerShdw blurRad="38100" dist="38100" dir="2700000" algn="tl">
                    <a:srgbClr val="000000">
                      <a:alpha val="43137"/>
                    </a:srgbClr>
                  </a:outerShdw>
                </a:effectLst>
              </a:rPr>
              <a:t>: the ability to make guests feel comfortable and at home (Rom 12:13)</a:t>
            </a:r>
          </a:p>
        </p:txBody>
      </p:sp>
      <p:pic>
        <p:nvPicPr>
          <p:cNvPr id="23556" name="Picture 4">
            <a:extLst>
              <a:ext uri="{FF2B5EF4-FFF2-40B4-BE49-F238E27FC236}">
                <a16:creationId xmlns:a16="http://schemas.microsoft.com/office/drawing/2014/main" id="{054E19AC-1357-4997-8474-0A23D50A80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94893" y="3200400"/>
            <a:ext cx="295421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B8FDB9AA-3E04-4C06-A00E-ECDDB7D6120D}"/>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#13</a:t>
            </a:r>
          </a:p>
        </p:txBody>
      </p:sp>
    </p:spTree>
    <p:extLst>
      <p:ext uri="{BB962C8B-B14F-4D97-AF65-F5344CB8AC3E}">
        <p14:creationId xmlns:p14="http://schemas.microsoft.com/office/powerpoint/2010/main" val="36523171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44DFB6D8-CB5D-4D61-9A09-276287B5D4CD}"/>
              </a:ext>
            </a:extLst>
          </p:cNvPr>
          <p:cNvSpPr>
            <a:spLocks noGrp="1" noChangeArrowheads="1"/>
          </p:cNvSpPr>
          <p:nvPr>
            <p:ph type="body" idx="4294967295"/>
          </p:nvPr>
        </p:nvSpPr>
        <p:spPr>
          <a:xfrm>
            <a:off x="457200" y="1600201"/>
            <a:ext cx="8229600" cy="19812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Mercy</a:t>
            </a:r>
            <a:r>
              <a:rPr lang="en-US" sz="3600" dirty="0">
                <a:effectLst>
                  <a:outerShdw blurRad="38100" dist="38100" dir="2700000" algn="tl">
                    <a:srgbClr val="000000">
                      <a:alpha val="43137"/>
                    </a:srgbClr>
                  </a:outerShdw>
                </a:effectLst>
              </a:rPr>
              <a:t>: the ability to devote energy toward helping those in pitiable conditions</a:t>
            </a:r>
          </a:p>
        </p:txBody>
      </p:sp>
      <p:pic>
        <p:nvPicPr>
          <p:cNvPr id="24580" name="Picture 7" descr="C:\Users\awoods\AppData\Local\Microsoft\Windows\Temporary Internet Files\Content.IE5\MH5K0DD1\MC900070985[1].wmf">
            <a:extLst>
              <a:ext uri="{FF2B5EF4-FFF2-40B4-BE49-F238E27FC236}">
                <a16:creationId xmlns:a16="http://schemas.microsoft.com/office/drawing/2014/main" id="{10A72CDD-C212-4181-8B63-853FEC1667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02843" y="3276600"/>
            <a:ext cx="253831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41508865-97B1-42BC-AA2C-C6D88988FB09}"/>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#14</a:t>
            </a:r>
          </a:p>
        </p:txBody>
      </p:sp>
    </p:spTree>
    <p:extLst>
      <p:ext uri="{BB962C8B-B14F-4D97-AF65-F5344CB8AC3E}">
        <p14:creationId xmlns:p14="http://schemas.microsoft.com/office/powerpoint/2010/main" val="42838301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C31E419-313F-4B94-ADDB-CC05AE8BC123}"/>
              </a:ext>
            </a:extLst>
          </p:cNvPr>
          <p:cNvSpPr>
            <a:spLocks noGrp="1" noChangeArrowheads="1"/>
          </p:cNvSpPr>
          <p:nvPr>
            <p:ph type="body" idx="4294967295"/>
          </p:nvPr>
        </p:nvSpPr>
        <p:spPr>
          <a:xfrm>
            <a:off x="457200" y="1600200"/>
            <a:ext cx="8229600" cy="2209800"/>
          </a:xfrm>
        </p:spPr>
        <p:txBody>
          <a:bodyPr/>
          <a:lstStyle/>
          <a:p>
            <a:pPr marL="460375" indent="-460375" algn="just" eaLnBrk="1" hangingPunct="1">
              <a:lnSpc>
                <a:spcPct val="90000"/>
              </a:lnSpc>
              <a:defRPr/>
            </a:pPr>
            <a:r>
              <a:rPr lang="en-US" sz="3600" b="1" u="sng" dirty="0">
                <a:solidFill>
                  <a:srgbClr val="FFFFCC"/>
                </a:solidFill>
                <a:effectLst>
                  <a:outerShdw blurRad="38100" dist="38100" dir="2700000" algn="tl">
                    <a:srgbClr val="000000">
                      <a:alpha val="43137"/>
                    </a:srgbClr>
                  </a:outerShdw>
                </a:effectLst>
              </a:rPr>
              <a:t>Helps</a:t>
            </a:r>
            <a:r>
              <a:rPr lang="en-US" sz="3600" dirty="0">
                <a:effectLst>
                  <a:outerShdw blurRad="38100" dist="38100" dir="2700000" algn="tl">
                    <a:srgbClr val="000000">
                      <a:alpha val="43137"/>
                    </a:srgbClr>
                  </a:outerShdw>
                </a:effectLst>
              </a:rPr>
              <a:t>: the ability to free up others from certain responsibilities so that they can exercise their gifts more effectively (Acts 6:1-4)</a:t>
            </a:r>
          </a:p>
        </p:txBody>
      </p:sp>
      <p:pic>
        <p:nvPicPr>
          <p:cNvPr id="25604" name="Picture 8" descr="C:\Users\awoods\AppData\Local\Microsoft\Windows\Temporary Internet Files\Content.IE5\MH5K0DD1\MC900366354[1].wmf">
            <a:extLst>
              <a:ext uri="{FF2B5EF4-FFF2-40B4-BE49-F238E27FC236}">
                <a16:creationId xmlns:a16="http://schemas.microsoft.com/office/drawing/2014/main" id="{681CC6A7-6263-4837-9181-DB78031F14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97220" y="3657599"/>
            <a:ext cx="274956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E0D4A855-1CC9-40C0-B30B-C82B209C2342}"/>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#15</a:t>
            </a:r>
          </a:p>
        </p:txBody>
      </p:sp>
    </p:spTree>
    <p:extLst>
      <p:ext uri="{BB962C8B-B14F-4D97-AF65-F5344CB8AC3E}">
        <p14:creationId xmlns:p14="http://schemas.microsoft.com/office/powerpoint/2010/main" val="1094767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17F64A9-91F6-47EC-BCCF-6184B3956AAE}"/>
              </a:ext>
            </a:extLst>
          </p:cNvPr>
          <p:cNvSpPr>
            <a:spLocks noGrp="1" noChangeArrowheads="1"/>
          </p:cNvSpPr>
          <p:nvPr>
            <p:ph type="body" idx="4294967295"/>
          </p:nvPr>
        </p:nvSpPr>
        <p:spPr>
          <a:xfrm>
            <a:off x="457200" y="1598762"/>
            <a:ext cx="8229600" cy="1296838"/>
          </a:xfrm>
        </p:spPr>
        <p:txBody>
          <a:bodyPr/>
          <a:lstStyle/>
          <a:p>
            <a:pPr marL="460375" indent="-460375" algn="just" eaLnBrk="1" hangingPunct="1">
              <a:lnSpc>
                <a:spcPct val="90000"/>
              </a:lnSpc>
              <a:defRPr/>
            </a:pPr>
            <a:r>
              <a:rPr lang="en-US" sz="3600" b="1" u="sng" dirty="0">
                <a:solidFill>
                  <a:srgbClr val="FFFFCC"/>
                </a:solidFill>
                <a:effectLst>
                  <a:outerShdw blurRad="38100" dist="38100" dir="2700000" algn="tl">
                    <a:srgbClr val="000000">
                      <a:alpha val="43137"/>
                    </a:srgbClr>
                  </a:outerShdw>
                </a:effectLst>
              </a:rPr>
              <a:t>Faith</a:t>
            </a:r>
            <a:r>
              <a:rPr lang="en-US" sz="3600" dirty="0">
                <a:effectLst>
                  <a:outerShdw blurRad="38100" dist="38100" dir="2700000" algn="tl">
                    <a:srgbClr val="000000">
                      <a:alpha val="43137"/>
                    </a:srgbClr>
                  </a:outerShdw>
                </a:effectLst>
              </a:rPr>
              <a:t>: the ability to trust God in the midst of life’s difficulties</a:t>
            </a:r>
          </a:p>
        </p:txBody>
      </p:sp>
      <p:pic>
        <p:nvPicPr>
          <p:cNvPr id="26628" name="Picture 6" descr="C:\Users\awoods\AppData\Local\Microsoft\Windows\Temporary Internet Files\Content.IE5\O6YQEJO4\MC910215896[1].jpg">
            <a:extLst>
              <a:ext uri="{FF2B5EF4-FFF2-40B4-BE49-F238E27FC236}">
                <a16:creationId xmlns:a16="http://schemas.microsoft.com/office/drawing/2014/main" id="{59E2588E-AF3B-40EA-936E-709F94F517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7203" y="3048000"/>
            <a:ext cx="298959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645157B3-CD95-454E-8F58-0335D604AFAF}"/>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#16</a:t>
            </a:r>
          </a:p>
        </p:txBody>
      </p:sp>
    </p:spTree>
    <p:extLst>
      <p:ext uri="{BB962C8B-B14F-4D97-AF65-F5344CB8AC3E}">
        <p14:creationId xmlns:p14="http://schemas.microsoft.com/office/powerpoint/2010/main" val="19439670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573484" y="1143000"/>
            <a:ext cx="7997033"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some general observations about spiritual gifts?</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Are all the spiritual gifts for today?</a:t>
            </a:r>
          </a:p>
          <a:p>
            <a:pPr marL="514350" indent="-514350">
              <a:buSzPct val="100000"/>
              <a:buFont typeface="+mj-lt"/>
              <a:buAutoNum type="arabicPeriod"/>
            </a:pPr>
            <a:r>
              <a:rPr lang="en-US" altLang="en-US" dirty="0">
                <a:effectLst>
                  <a:outerShdw blurRad="38100" dist="38100" dir="2700000" algn="tl">
                    <a:srgbClr val="000000">
                      <a:alpha val="43137"/>
                    </a:srgbClr>
                  </a:outerShdw>
                </a:effectLst>
              </a:rPr>
              <a:t>What are the spiritual gifts?</a:t>
            </a:r>
          </a:p>
          <a:p>
            <a:pPr marL="514350" indent="-514350">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056917"/>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6336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F3C35B9-4CD0-4042-A350-8EFBC0B06C0C}"/>
              </a:ext>
            </a:extLst>
          </p:cNvPr>
          <p:cNvSpPr>
            <a:spLocks noGrp="1" noChangeArrowheads="1"/>
          </p:cNvSpPr>
          <p:nvPr>
            <p:ph type="title" idx="4294967295"/>
          </p:nvPr>
        </p:nvSpPr>
        <p:spPr>
          <a:xfrm>
            <a:off x="685800" y="228600"/>
            <a:ext cx="7772400" cy="838200"/>
          </a:xfrm>
        </p:spPr>
        <p:txBody>
          <a:bodyPr/>
          <a:lstStyle/>
          <a:p>
            <a:pPr algn="ctr" eaLnBrk="1" hangingPunct="1"/>
            <a:r>
              <a:rPr lang="en-US" altLang="en-US" sz="4000" dirty="0">
                <a:effectLst>
                  <a:outerShdw blurRad="38100" dist="38100" dir="2700000" algn="tl">
                    <a:srgbClr val="000000">
                      <a:alpha val="43137"/>
                    </a:srgbClr>
                  </a:outerShdw>
                </a:effectLst>
              </a:rPr>
              <a:t>How Do We Discover Our Gifts?</a:t>
            </a:r>
          </a:p>
        </p:txBody>
      </p:sp>
      <p:sp>
        <p:nvSpPr>
          <p:cNvPr id="3075" name="Rectangle 3">
            <a:extLst>
              <a:ext uri="{FF2B5EF4-FFF2-40B4-BE49-F238E27FC236}">
                <a16:creationId xmlns:a16="http://schemas.microsoft.com/office/drawing/2014/main" id="{7FFEF219-721B-477B-9508-2C0CEE4C0992}"/>
              </a:ext>
            </a:extLst>
          </p:cNvPr>
          <p:cNvSpPr>
            <a:spLocks noGrp="1" noChangeArrowheads="1"/>
          </p:cNvSpPr>
          <p:nvPr>
            <p:ph type="body" idx="4294967295"/>
          </p:nvPr>
        </p:nvSpPr>
        <p:spPr>
          <a:xfrm>
            <a:off x="457200" y="1600201"/>
            <a:ext cx="8229600" cy="13716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Know what the gifts are and their purpose</a:t>
            </a:r>
          </a:p>
        </p:txBody>
      </p:sp>
      <p:pic>
        <p:nvPicPr>
          <p:cNvPr id="27652" name="Picture 4" descr="C:\Users\awoods\AppData\Local\Microsoft\Windows\Temporary Internet Files\Content.IE5\O6YQEJO4\MC900390744[1].wmf">
            <a:extLst>
              <a:ext uri="{FF2B5EF4-FFF2-40B4-BE49-F238E27FC236}">
                <a16:creationId xmlns:a16="http://schemas.microsoft.com/office/drawing/2014/main" id="{940B36A5-497B-469C-B1B5-783C9BFAF1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098" y="2971800"/>
            <a:ext cx="287980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810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CC633B5-E0A9-4906-9518-B4C5F1A6D231}"/>
              </a:ext>
            </a:extLst>
          </p:cNvPr>
          <p:cNvSpPr>
            <a:spLocks noGrp="1" noChangeArrowheads="1"/>
          </p:cNvSpPr>
          <p:nvPr>
            <p:ph type="body" idx="4294967295"/>
          </p:nvPr>
        </p:nvSpPr>
        <p:spPr>
          <a:xfrm>
            <a:off x="487362" y="1600201"/>
            <a:ext cx="8199438" cy="18288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Obey the known or revealed will of God to all believers (Luke 16:10; Rom 12:1)</a:t>
            </a:r>
          </a:p>
        </p:txBody>
      </p:sp>
      <p:pic>
        <p:nvPicPr>
          <p:cNvPr id="28676" name="Picture 4" descr="C:\Users\awoods\AppData\Local\Microsoft\Windows\Temporary Internet Files\Content.IE5\4YST7Z0P\MC900250609[1].wmf">
            <a:extLst>
              <a:ext uri="{FF2B5EF4-FFF2-40B4-BE49-F238E27FC236}">
                <a16:creationId xmlns:a16="http://schemas.microsoft.com/office/drawing/2014/main" id="{BE55B15D-4097-4044-9660-CFCA78D1ED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3100" y="3200399"/>
            <a:ext cx="4597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ECC53B1-2F7A-40CD-A481-81F70D8991F0}"/>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33943619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AEE45E74-58A6-4E87-A0D9-CD65162591A7}"/>
              </a:ext>
            </a:extLst>
          </p:cNvPr>
          <p:cNvSpPr>
            <a:spLocks noGrp="1" noChangeArrowheads="1"/>
          </p:cNvSpPr>
          <p:nvPr>
            <p:ph type="body" idx="4294967295"/>
          </p:nvPr>
        </p:nvSpPr>
        <p:spPr>
          <a:xfrm>
            <a:off x="457200" y="1600200"/>
            <a:ext cx="8229600" cy="838201"/>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What do you naturally gravitate toward?</a:t>
            </a:r>
          </a:p>
        </p:txBody>
      </p:sp>
      <p:pic>
        <p:nvPicPr>
          <p:cNvPr id="29700" name="Picture 4" descr="C:\Users\awoods\AppData\Local\Microsoft\Windows\Temporary Internet Files\Content.IE5\MH5K0DD1\MC900310076[1].wmf">
            <a:extLst>
              <a:ext uri="{FF2B5EF4-FFF2-40B4-BE49-F238E27FC236}">
                <a16:creationId xmlns:a16="http://schemas.microsoft.com/office/drawing/2014/main" id="{F70800E2-D09B-43B4-A8D4-34A6E7835E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67551" y="2514600"/>
            <a:ext cx="280889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5DDB4879-1324-44D5-9F8E-D4EE01660047}"/>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3877317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2879917-D78B-4D79-92F8-A9EA32FC4737}"/>
              </a:ext>
            </a:extLst>
          </p:cNvPr>
          <p:cNvSpPr>
            <a:spLocks noGrp="1" noChangeArrowheads="1"/>
          </p:cNvSpPr>
          <p:nvPr>
            <p:ph type="body" idx="4294967295"/>
          </p:nvPr>
        </p:nvSpPr>
        <p:spPr>
          <a:xfrm>
            <a:off x="533400" y="1600200"/>
            <a:ext cx="8153400" cy="12954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What ministry or ministries do you enjoy doing?</a:t>
            </a:r>
          </a:p>
        </p:txBody>
      </p:sp>
      <p:pic>
        <p:nvPicPr>
          <p:cNvPr id="30724" name="Picture 4" descr="C:\Users\awoods\AppData\Local\Microsoft\Windows\Temporary Internet Files\Content.IE5\Q1EAF2DI\MC900310354[1].wmf">
            <a:extLst>
              <a:ext uri="{FF2B5EF4-FFF2-40B4-BE49-F238E27FC236}">
                <a16:creationId xmlns:a16="http://schemas.microsoft.com/office/drawing/2014/main" id="{4954633E-7029-4CD7-899B-87C45D9D1EE3}"/>
              </a:ext>
            </a:extLst>
          </p:cNvPr>
          <p:cNvPicPr>
            <a:picLocks noChangeAspect="1" noChangeArrowheads="1"/>
          </p:cNvPicPr>
          <p:nvPr/>
        </p:nvPicPr>
        <p:blipFill>
          <a:blip r:embed="rId2" cstate="email">
            <a:clrChange>
              <a:clrFrom>
                <a:srgbClr val="F9E2A0"/>
              </a:clrFrom>
              <a:clrTo>
                <a:srgbClr val="F9E2A0">
                  <a:alpha val="0"/>
                </a:srgbClr>
              </a:clrTo>
            </a:clrChange>
            <a:extLst>
              <a:ext uri="{28A0092B-C50C-407E-A947-70E740481C1C}">
                <a14:useLocalDpi xmlns:a14="http://schemas.microsoft.com/office/drawing/2010/main"/>
              </a:ext>
            </a:extLst>
          </a:blip>
          <a:srcRect t="22026"/>
          <a:stretch>
            <a:fillRect/>
          </a:stretch>
        </p:blipFill>
        <p:spPr bwMode="auto">
          <a:xfrm>
            <a:off x="2650346" y="3047999"/>
            <a:ext cx="384330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70DB0C96-A15B-4162-834C-F8998FAAA7B8}"/>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10169835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348FA67-64DE-448B-B649-C25F10E90514}"/>
              </a:ext>
            </a:extLst>
          </p:cNvPr>
          <p:cNvSpPr>
            <a:spLocks noGrp="1" noChangeArrowheads="1"/>
          </p:cNvSpPr>
          <p:nvPr>
            <p:ph type="body" idx="4294967295"/>
          </p:nvPr>
        </p:nvSpPr>
        <p:spPr>
          <a:xfrm>
            <a:off x="457200" y="1600201"/>
            <a:ext cx="8229600" cy="12954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Does anyone get especially blessed when you serve God in a particular way?</a:t>
            </a:r>
          </a:p>
        </p:txBody>
      </p:sp>
      <p:pic>
        <p:nvPicPr>
          <p:cNvPr id="31748" name="Picture 5" descr="C:\Users\awoods\AppData\Local\Microsoft\Windows\Temporary Internet Files\Content.IE5\MH5K0DD1\MC900057049[1].wmf">
            <a:extLst>
              <a:ext uri="{FF2B5EF4-FFF2-40B4-BE49-F238E27FC236}">
                <a16:creationId xmlns:a16="http://schemas.microsoft.com/office/drawing/2014/main" id="{D4A8852A-C6A5-487F-A79F-7115E75F70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6766" y="2971800"/>
            <a:ext cx="389046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1ECD8734-2AA4-4A3C-8544-8186B2FC005E}"/>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2961061908"/>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5639</TotalTime>
  <Words>2348</Words>
  <Application>Microsoft Office PowerPoint</Application>
  <PresentationFormat>On-screen Show (4:3)</PresentationFormat>
  <Paragraphs>457</Paragraphs>
  <Slides>105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105</vt:i4>
      </vt:variant>
    </vt:vector>
  </HeadingPairs>
  <TitlesOfParts>
    <vt:vector size="109" baseType="lpstr">
      <vt:lpstr>Calibri</vt:lpstr>
      <vt:lpstr>Times New Roman</vt:lpstr>
      <vt:lpstr>Wingdings</vt:lpstr>
      <vt:lpstr>Azure</vt:lpstr>
      <vt:lpstr>PowerPoint Presentation</vt:lpstr>
      <vt:lpstr>Areas of Systematic Theology</vt:lpstr>
      <vt:lpstr>Ecclesiology Overview</vt:lpstr>
      <vt:lpstr>VII. Purposes of the Local Church</vt:lpstr>
      <vt:lpstr>VII. Purposes of the Local Church</vt:lpstr>
      <vt:lpstr>PowerPoint Presentation</vt:lpstr>
      <vt:lpstr>PowerPoint Presentation</vt:lpstr>
      <vt:lpstr>Spiritual Gifts</vt:lpstr>
      <vt:lpstr>Areas of Systematic Theology</vt:lpstr>
      <vt:lpstr>Four Questions</vt:lpstr>
      <vt:lpstr>Four Questions</vt:lpstr>
      <vt:lpstr>Four Questions</vt:lpstr>
      <vt:lpstr>The Case for Selective Cessationism</vt:lpstr>
      <vt:lpstr>The Case for Selective Cessationism</vt:lpstr>
      <vt:lpstr>12/12/4/4</vt:lpstr>
      <vt:lpstr>The Disputed Gifts</vt:lpstr>
      <vt:lpstr>Two Camps</vt:lpstr>
      <vt:lpstr>PowerPoint Presentation</vt:lpstr>
      <vt:lpstr>PowerPoint Presentation</vt:lpstr>
      <vt:lpstr>The Case for Selective Cessationism</vt:lpstr>
      <vt:lpstr>The Case for Selective Cessationism</vt:lpstr>
      <vt:lpstr>The Case for Selective Cessationism</vt:lpstr>
      <vt:lpstr>The Disputed Gifts</vt:lpstr>
      <vt:lpstr>PowerPoint Presentation</vt:lpstr>
      <vt:lpstr>PowerPoint Presentation</vt:lpstr>
      <vt:lpstr>PowerPoint Presentation</vt:lpstr>
      <vt:lpstr>PowerPoint Presentation</vt:lpstr>
      <vt:lpstr>PowerPoint Presentation</vt:lpstr>
      <vt:lpstr>PowerPoint Presentation</vt:lpstr>
      <vt:lpstr>The Case for Selective Cessationism</vt:lpstr>
      <vt:lpstr>The Disputed Gifts</vt:lpstr>
      <vt:lpstr>PowerPoint Presentation</vt:lpstr>
      <vt:lpstr>PowerPoint Presentation</vt:lpstr>
      <vt:lpstr>PowerPoint Presentation</vt:lpstr>
      <vt:lpstr>PowerPoint Presentation</vt:lpstr>
      <vt:lpstr>PowerPoint Presentation</vt:lpstr>
      <vt:lpstr>The Disputed Gifts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 of Paul’s Letters</vt:lpstr>
      <vt:lpstr>PowerPoint Presentation</vt:lpstr>
      <vt:lpstr>PowerPoint Presentation</vt:lpstr>
      <vt:lpstr>The Disputed Gifts</vt:lpstr>
      <vt:lpstr>PowerPoint Presentation</vt:lpstr>
      <vt:lpstr>PowerPoint Presentation</vt:lpstr>
      <vt:lpstr>PowerPoint Presentation</vt:lpstr>
      <vt:lpstr>PowerPoint Presentation</vt:lpstr>
      <vt:lpstr>PowerPoint Presentation</vt:lpstr>
      <vt:lpstr>The Disputed Gifts</vt:lpstr>
      <vt:lpstr>Acts 3:1-10</vt:lpstr>
      <vt:lpstr>PowerPoint Presentation</vt:lpstr>
      <vt:lpstr>PowerPoint Presentation</vt:lpstr>
      <vt:lpstr>PowerPoint Presentation</vt:lpstr>
      <vt:lpstr>PowerPoint Presentation</vt:lpstr>
      <vt:lpstr>Order of Paul’s Letters</vt:lpstr>
      <vt:lpstr>PowerPoint Presentation</vt:lpstr>
      <vt:lpstr>PowerPoint Presentation</vt:lpstr>
      <vt:lpstr>PowerPoint Presentation</vt:lpstr>
      <vt:lpstr>PowerPoint Presentation</vt:lpstr>
      <vt:lpstr>Automatic Healing Today?</vt:lpstr>
      <vt:lpstr>Theology of Suffering</vt:lpstr>
      <vt:lpstr>PowerPoint Presentation</vt:lpstr>
      <vt:lpstr>PowerPoint Presentation</vt:lpstr>
      <vt:lpstr>PowerPoint Presentation</vt:lpstr>
      <vt:lpstr>PowerPoint Presentation</vt:lpstr>
      <vt:lpstr>PowerPoint Presentation</vt:lpstr>
      <vt:lpstr>Four Questions</vt:lpstr>
      <vt:lpstr>12/12/4/4</vt:lpstr>
      <vt:lpstr>Spiritual Gifts: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Questions</vt:lpstr>
      <vt:lpstr>How Do We Discover Our Gifts?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506</cp:revision>
  <cp:lastPrinted>2018-05-13T04:22:37Z</cp:lastPrinted>
  <dcterms:created xsi:type="dcterms:W3CDTF">2009-02-28T19:27:16Z</dcterms:created>
  <dcterms:modified xsi:type="dcterms:W3CDTF">2018-06-03T02:40:37Z</dcterms:modified>
</cp:coreProperties>
</file>