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4261" r:id="rId15"/>
    <p:sldId id="2761" r:id="rId16"/>
    <p:sldId id="4220" r:id="rId17"/>
    <p:sldId id="4233" r:id="rId18"/>
    <p:sldId id="4234" r:id="rId19"/>
    <p:sldId id="4235" r:id="rId20"/>
    <p:sldId id="4259" r:id="rId21"/>
    <p:sldId id="1618" r:id="rId22"/>
    <p:sldId id="4262" r:id="rId23"/>
    <p:sldId id="4266" r:id="rId24"/>
    <p:sldId id="4271" r:id="rId25"/>
    <p:sldId id="4274" r:id="rId26"/>
    <p:sldId id="4276" r:id="rId27"/>
    <p:sldId id="4277" r:id="rId28"/>
    <p:sldId id="4280" r:id="rId29"/>
    <p:sldId id="4291" r:id="rId30"/>
    <p:sldId id="4292" r:id="rId31"/>
    <p:sldId id="2763" r:id="rId32"/>
    <p:sldId id="2371" r:id="rId33"/>
    <p:sldId id="4293" r:id="rId34"/>
    <p:sldId id="3079" r:id="rId35"/>
    <p:sldId id="4294" r:id="rId36"/>
    <p:sldId id="4330" r:id="rId37"/>
    <p:sldId id="4304" r:id="rId38"/>
    <p:sldId id="4305" r:id="rId39"/>
    <p:sldId id="4331" r:id="rId40"/>
    <p:sldId id="2336" r:id="rId41"/>
    <p:sldId id="2366" r:id="rId42"/>
    <p:sldId id="4332" r:id="rId43"/>
    <p:sldId id="2760" r:id="rId44"/>
    <p:sldId id="4333" r:id="rId45"/>
    <p:sldId id="4306" r:id="rId46"/>
    <p:sldId id="4270" r:id="rId47"/>
    <p:sldId id="4334" r:id="rId48"/>
    <p:sldId id="3032" r:id="rId49"/>
    <p:sldId id="3033" r:id="rId50"/>
    <p:sldId id="4335" r:id="rId51"/>
    <p:sldId id="4315" r:id="rId52"/>
    <p:sldId id="4316" r:id="rId53"/>
    <p:sldId id="4317" r:id="rId54"/>
    <p:sldId id="4318" r:id="rId55"/>
    <p:sldId id="4336" r:id="rId56"/>
    <p:sldId id="4319" r:id="rId57"/>
    <p:sldId id="4322" r:id="rId58"/>
    <p:sldId id="4321" r:id="rId59"/>
    <p:sldId id="4337" r:id="rId60"/>
    <p:sldId id="4323" r:id="rId61"/>
    <p:sldId id="4324" r:id="rId62"/>
    <p:sldId id="4325" r:id="rId63"/>
    <p:sldId id="4338" r:id="rId64"/>
    <p:sldId id="3738" r:id="rId65"/>
    <p:sldId id="4339" r:id="rId66"/>
    <p:sldId id="4327" r:id="rId67"/>
    <p:sldId id="4329" r:id="rId68"/>
    <p:sldId id="4328" r:id="rId69"/>
    <p:sldId id="4290" r:id="rId70"/>
    <p:sldId id="4260" r:id="rId71"/>
    <p:sldId id="4320" r:id="rId7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p:scale>
          <a:sx n="90" d="100"/>
          <a:sy n="90" d="100"/>
        </p:scale>
        <p:origin x="210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5/23/2018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5/23/2018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5/23/2018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5/23/2018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r>
              <a:rPr lang="en-US"/>
              <a:t>5/23/2018</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5/23/2018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5/23/2018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69</a:t>
            </a:fld>
            <a:endParaRPr lang="en-US" altLang="en-US" dirty="0"/>
          </a:p>
        </p:txBody>
      </p:sp>
    </p:spTree>
    <p:extLst>
      <p:ext uri="{BB962C8B-B14F-4D97-AF65-F5344CB8AC3E}">
        <p14:creationId xmlns:p14="http://schemas.microsoft.com/office/powerpoint/2010/main" val="111646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385082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6.emf"/><Relationship Id="rId5" Type="http://schemas.openxmlformats.org/officeDocument/2006/relationships/customXml" Target="../ink/ink3.x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794453"/>
            <a:ext cx="2738903" cy="1834947"/>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514350" indent="-514350">
              <a:spcBef>
                <a:spcPct val="0"/>
              </a:spcBef>
              <a:spcAft>
                <a:spcPts val="1800"/>
              </a:spcAft>
              <a:buClr>
                <a:srgbClr val="66FFFF"/>
              </a:buClr>
              <a:buSzPct val="100000"/>
              <a:buFont typeface="+mj-lt"/>
              <a:buAutoNum type="alphaLcPeriod"/>
            </a:pPr>
            <a:r>
              <a:rPr lang="en-US" altLang="en-US" b="1" u="sng" dirty="0">
                <a:solidFill>
                  <a:srgbClr val="FFFFCC"/>
                </a:solidFill>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1521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in those days John the Baptist came, preaching in the wilderness of Judea,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a. The kingdom is at hand (Matt. 3:2)</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4419600"/>
          </a:xfrm>
        </p:spPr>
        <p:txBody>
          <a:bodyPr/>
          <a:lstStyle/>
          <a:p>
            <a:pPr marL="514350" indent="-51435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Engizō</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(James 5:8-9)</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is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later ministry (Matt. 20:20-23; Acts 1:6-7)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Christ’s immediate presence (Deut. 17:15)</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7" cy="1828800"/>
          </a:xfrm>
          <a:prstGeom prst="rect">
            <a:avLst/>
          </a:prstGeom>
          <a:noFill/>
          <a:ln w="9525">
            <a:noFill/>
            <a:miter lim="800000"/>
            <a:headEnd/>
            <a:tailEnd/>
          </a:ln>
        </p:spPr>
      </p:pic>
    </p:spTree>
    <p:extLst>
      <p:ext uri="{BB962C8B-B14F-4D97-AF65-F5344CB8AC3E}">
        <p14:creationId xmlns:p14="http://schemas.microsoft.com/office/powerpoint/2010/main" val="130572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514350" indent="-51435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423112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B33E7-46C1-4DD6-B3FA-D3ECC8864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5:3, 10</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the poor in spirit,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heaven...”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those who have been persecuted for the sake of righteousness, for theirs is </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heaven.</a:t>
            </a: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3BFEBFD4-F5B1-4C2E-8D70-6251751EF0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623" y="3230880"/>
            <a:ext cx="2456755" cy="1645920"/>
          </a:xfrm>
          <a:prstGeom prst="rect">
            <a:avLst/>
          </a:prstGeom>
          <a:noFill/>
          <a:ln w="9525">
            <a:noFill/>
            <a:miter lim="800000"/>
            <a:headEnd/>
            <a:tailEnd/>
          </a:ln>
        </p:spPr>
      </p:pic>
    </p:spTree>
    <p:extLst>
      <p:ext uri="{BB962C8B-B14F-4D97-AF65-F5344CB8AC3E}">
        <p14:creationId xmlns:p14="http://schemas.microsoft.com/office/powerpoint/2010/main" val="90016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b. Theirs is the kingdom (Matt. 5:3, 10)</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390651" y="1371600"/>
            <a:ext cx="6362699" cy="2971800"/>
          </a:xfrm>
        </p:spPr>
        <p:txBody>
          <a:bodyPr/>
          <a:lstStyle/>
          <a:p>
            <a:pPr marL="457200" indent="-457200">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Future </a:t>
            </a:r>
            <a:r>
              <a:rPr lang="en-US" altLang="en-US" i="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(Matt. 5:19, 20; 6:10, 33)</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Futuristic present (1 John 2:17)</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Kingdom undefined?</a:t>
            </a:r>
          </a:p>
          <a:p>
            <a:pPr marL="457200" indent="-457200">
              <a:spcBef>
                <a:spcPct val="0"/>
              </a:spcBef>
              <a:spcAft>
                <a:spcPts val="2400"/>
              </a:spcAft>
              <a:buClr>
                <a:srgbClr val="66FFFF"/>
              </a:buClr>
              <a:buSzPct val="100000"/>
              <a:buFont typeface="Calibri" panose="020F0502020204030204" pitchFamily="34" charset="0"/>
              <a:buAutoNum type="arabicParenR"/>
            </a:pPr>
            <a:r>
              <a:rPr lang="en-US" altLang="en-US" dirty="0">
                <a:effectLst>
                  <a:outerShdw blurRad="38100" dist="38100" dir="2700000" algn="tl">
                    <a:srgbClr val="000000">
                      <a:alpha val="43137"/>
                    </a:srgbClr>
                  </a:outerShdw>
                </a:effectLst>
              </a:rPr>
              <a:t>Matthew 10:5-7</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572000"/>
            <a:ext cx="2729727" cy="1828800"/>
          </a:xfrm>
          <a:prstGeom prst="rect">
            <a:avLst/>
          </a:prstGeom>
          <a:noFill/>
          <a:ln w="9525">
            <a:noFill/>
            <a:miter lim="800000"/>
            <a:headEnd/>
            <a:tailEnd/>
          </a:ln>
        </p:spPr>
      </p:pic>
    </p:spTree>
    <p:extLst>
      <p:ext uri="{BB962C8B-B14F-4D97-AF65-F5344CB8AC3E}">
        <p14:creationId xmlns:p14="http://schemas.microsoft.com/office/powerpoint/2010/main" val="160035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51781"/>
            <a:ext cx="8691562" cy="5020419"/>
          </a:xfrm>
        </p:spPr>
        <p:txBody>
          <a:bodyPr/>
          <a:lstStyle/>
          <a:p>
            <a:pPr marL="457200" indent="-457200">
              <a:spcBef>
                <a:spcPct val="0"/>
              </a:spcBef>
              <a:spcAft>
                <a:spcPts val="1800"/>
              </a:spcAft>
              <a:buClr>
                <a:srgbClr val="66FFFF"/>
              </a:buClr>
              <a:buSzPct val="100000"/>
              <a:buFont typeface="+mj-lt"/>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88469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a:extLst>
              <a:ext uri="{FF2B5EF4-FFF2-40B4-BE49-F238E27FC236}">
                <a16:creationId xmlns:a16="http://schemas.microsoft.com/office/drawing/2014/main" id="{1477C159-88F3-44FF-8B3A-938B4B44ECAF}"/>
              </a:ext>
            </a:extLst>
          </p:cNvPr>
          <p:cNvSpPr>
            <a:spLocks noGrp="1"/>
          </p:cNvSpPr>
          <p:nvPr>
            <p:ph type="title" idx="4294967295"/>
          </p:nvPr>
        </p:nvSpPr>
        <p:spPr>
          <a:xfrm>
            <a:off x="685800" y="233916"/>
            <a:ext cx="7772400" cy="680484"/>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Lord’s Prayer (Matt 6:9-13)</a:t>
            </a:r>
          </a:p>
        </p:txBody>
      </p:sp>
      <p:sp>
        <p:nvSpPr>
          <p:cNvPr id="6" name="Content Placeholder 5">
            <a:extLst>
              <a:ext uri="{FF2B5EF4-FFF2-40B4-BE49-F238E27FC236}">
                <a16:creationId xmlns:a16="http://schemas.microsoft.com/office/drawing/2014/main" id="{577EE144-AE03-424C-85E8-4B9A5B67320E}"/>
              </a:ext>
            </a:extLst>
          </p:cNvPr>
          <p:cNvSpPr>
            <a:spLocks noGrp="1"/>
          </p:cNvSpPr>
          <p:nvPr>
            <p:ph idx="4294967295"/>
          </p:nvPr>
        </p:nvSpPr>
        <p:spPr>
          <a:xfrm>
            <a:off x="304800" y="1143000"/>
            <a:ext cx="8153400" cy="5181600"/>
          </a:xfrm>
        </p:spPr>
        <p:txBody>
          <a:bodyPr/>
          <a:lstStyle/>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Kingdom to Come (9b-10)</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Hallowed be your name (9b)</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Your kingdom come (10a)</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On earth as it is in heaven (10b)</a:t>
            </a:r>
          </a:p>
          <a:p>
            <a:pPr marL="457200" indent="-457200">
              <a:spcBef>
                <a:spcPts val="0"/>
              </a:spcBef>
              <a:spcAft>
                <a:spcPts val="1800"/>
              </a:spcAft>
              <a:buSzPct val="100000"/>
              <a:buFont typeface="Times New Roman" pitchFamily="18" charset="0"/>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Requests for the meeting of interim needs (11-13)</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Daily bread (11)</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Forgive us as we forgive others (12)</a:t>
            </a:r>
          </a:p>
          <a:p>
            <a:pPr marL="1009650" lvl="1" indent="-609600">
              <a:spcBef>
                <a:spcPts val="0"/>
              </a:spcBef>
              <a:spcAft>
                <a:spcPts val="18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Deliver us from evil (13)</a:t>
            </a:r>
          </a:p>
        </p:txBody>
      </p:sp>
      <p:pic>
        <p:nvPicPr>
          <p:cNvPr id="38916" name="Picture 2" descr="http://3.bp.blogspot.com/-QEkPt30fRNQ/US-EfJsZfRI/AAAAAAAASK4/JnP_SUUHRas/s1600/a.jpg">
            <a:extLst>
              <a:ext uri="{FF2B5EF4-FFF2-40B4-BE49-F238E27FC236}">
                <a16:creationId xmlns:a16="http://schemas.microsoft.com/office/drawing/2014/main" id="{F11DFA51-4C4E-424C-98CF-78AB2C41FC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1676400"/>
            <a:ext cx="2276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10AE091E-FB18-4C74-8AF4-7C4D98A6B740}"/>
              </a:ext>
            </a:extLst>
          </p:cNvPr>
          <p:cNvSpPr txBox="1">
            <a:spLocks noChangeArrowheads="1"/>
          </p:cNvSpPr>
          <p:nvPr/>
        </p:nvSpPr>
        <p:spPr bwMode="auto">
          <a:xfrm>
            <a:off x="1295400" y="64008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107-112 </a:t>
            </a:r>
          </a:p>
        </p:txBody>
      </p:sp>
      <p:pic>
        <p:nvPicPr>
          <p:cNvPr id="7" name="Picture 6">
            <a:extLst>
              <a:ext uri="{FF2B5EF4-FFF2-40B4-BE49-F238E27FC236}">
                <a16:creationId xmlns:a16="http://schemas.microsoft.com/office/drawing/2014/main" id="{D52DF971-0DD3-4E07-A547-D5A4D80B1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355889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88958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B33E7-46C1-4DD6-B3FA-D3ECC88643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550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day of the Lord will come like a thief, in which the heavens will pass away with a roar and the elements will be destroyed with intense heat, and the earth and its works will be burned up.</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all these things are to be destroyed in this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holy conduct and godliness.”</a:t>
            </a:r>
          </a:p>
        </p:txBody>
      </p:sp>
      <p:pic>
        <p:nvPicPr>
          <p:cNvPr id="4" name="Picture 2" descr="http://3.bp.blogspot.com/-QEkPt30fRNQ/US-EfJsZfRI/AAAAAAAASK4/JnP_SUUHRas/s1600/a.jpg">
            <a:extLst>
              <a:ext uri="{FF2B5EF4-FFF2-40B4-BE49-F238E27FC236}">
                <a16:creationId xmlns:a16="http://schemas.microsoft.com/office/drawing/2014/main" id="{3BFEBFD4-F5B1-4C2E-8D70-6251751EF0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623" y="3960598"/>
            <a:ext cx="2456755" cy="1645920"/>
          </a:xfrm>
          <a:prstGeom prst="rect">
            <a:avLst/>
          </a:prstGeom>
          <a:noFill/>
          <a:ln w="9525">
            <a:noFill/>
            <a:miter lim="800000"/>
            <a:headEnd/>
            <a:tailEnd/>
          </a:ln>
        </p:spPr>
      </p:pic>
    </p:spTree>
    <p:extLst>
      <p:ext uri="{BB962C8B-B14F-4D97-AF65-F5344CB8AC3E}">
        <p14:creationId xmlns:p14="http://schemas.microsoft.com/office/powerpoint/2010/main" val="178573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494640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A75D1-F17A-4B72-83B1-A467A84D0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16:16</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Law and the Prophets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proclaimed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John; since that time the gospel of the kingdom of God has been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preached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everyone is forcing his way into it.”</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BB8508C-4C12-4E3E-A63A-EE9915712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024" y="3048000"/>
            <a:ext cx="2877952" cy="1828800"/>
          </a:xfrm>
          <a:prstGeom prst="rect">
            <a:avLst/>
          </a:prstGeom>
        </p:spPr>
      </p:pic>
    </p:spTree>
    <p:extLst>
      <p:ext uri="{BB962C8B-B14F-4D97-AF65-F5344CB8AC3E}">
        <p14:creationId xmlns:p14="http://schemas.microsoft.com/office/powerpoint/2010/main" val="3772567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21691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FCC7F-4F2D-401A-B5F5-21A7F8F09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10:17-20</a:t>
            </a:r>
          </a:p>
          <a:p>
            <a:pPr algn="just">
              <a:spcBef>
                <a:spcPts val="600"/>
              </a:spcBef>
              <a:spcAft>
                <a:spcPts val="6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seventy returned with joy, saying, ‘Lord, even the demons are subject to us in Your name.’ </a:t>
            </a:r>
            <a:r>
              <a:rPr lang="en-US" sz="3000" b="1"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0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them, ‘I was watching Satan fall from heaven like lightning.</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have given you authority to tread on serpents and scorpions, and over all the power of the enemy, and nothing will injure you.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Nevertheless do not rejoice in this, that the spirits are subject to you, but rejoice that your names are recorded in heaven.’”</a:t>
            </a:r>
          </a:p>
        </p:txBody>
      </p:sp>
    </p:spTree>
    <p:extLst>
      <p:ext uri="{BB962C8B-B14F-4D97-AF65-F5344CB8AC3E}">
        <p14:creationId xmlns:p14="http://schemas.microsoft.com/office/powerpoint/2010/main" val="94230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f. Satan Falls Like Lightning (Luke 10:18)</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143000"/>
            <a:ext cx="8691561" cy="44196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The eternally existent Christ saw Satan fall in the remote past (Isa. 14:12-15; Ezek. 28:12-17) indicating His power over Satan &amp; forms the basis of His exhortation to His disciples</a:t>
            </a:r>
            <a:r>
              <a:rPr lang="en-US" altLang="en-US" sz="2800" i="1"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sz="2800" dirty="0">
                <a:effectLst>
                  <a:outerShdw blurRad="38100" dist="38100" dir="2700000" algn="tl">
                    <a:srgbClr val="000000">
                      <a:alpha val="43137"/>
                    </a:srgbClr>
                  </a:outerShdw>
                </a:effectLst>
              </a:rPr>
              <a:t>Subsequent Scripture never indicates Satan’s weakened power over the Earth (Luke 22:3, 31; Acts 5:3; John 12:31; 13:27)</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2800" dirty="0">
                <a:effectLst>
                  <a:outerShdw blurRad="38100" dist="38100" dir="2700000" algn="tl">
                    <a:srgbClr val="000000">
                      <a:alpha val="43137"/>
                    </a:srgbClr>
                  </a:outerShdw>
                </a:effectLst>
              </a:rPr>
              <a:t>Imperfect tense “watching”?</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8353" y="5257800"/>
            <a:ext cx="2047295" cy="1371600"/>
          </a:xfrm>
          <a:prstGeom prst="rect">
            <a:avLst/>
          </a:prstGeom>
          <a:noFill/>
          <a:ln w="9525">
            <a:noFill/>
            <a:miter lim="800000"/>
            <a:headEnd/>
            <a:tailEnd/>
          </a:ln>
        </p:spPr>
      </p:pic>
    </p:spTree>
    <p:extLst>
      <p:ext uri="{BB962C8B-B14F-4D97-AF65-F5344CB8AC3E}">
        <p14:creationId xmlns:p14="http://schemas.microsoft.com/office/powerpoint/2010/main" val="377271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The kingdom has come upon you (Matt. 12:28)</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335350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FCC7F-4F2D-401A-B5F5-21A7F8F09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0467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12:28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if I cast out demons by the Spirit of God,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upon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http://3.bp.blogspot.com/-QEkPt30fRNQ/US-EfJsZfRI/AAAAAAAASK4/JnP_SUUHRas/s1600/a.jpg">
            <a:extLst>
              <a:ext uri="{FF2B5EF4-FFF2-40B4-BE49-F238E27FC236}">
                <a16:creationId xmlns:a16="http://schemas.microsoft.com/office/drawing/2014/main" id="{652B119B-0016-4E02-A37A-E4EE9C6F8B62}"/>
              </a:ext>
            </a:extLst>
          </p:cNvPr>
          <p:cNvPicPr>
            <a:picLocks noChangeAspect="1" noChangeArrowheads="1"/>
          </p:cNvPicPr>
          <p:nvPr/>
        </p:nvPicPr>
        <p:blipFill>
          <a:blip r:embed="rId3" cstate="print"/>
          <a:srcRect/>
          <a:stretch>
            <a:fillRect/>
          </a:stretch>
        </p:blipFill>
        <p:spPr bwMode="auto">
          <a:xfrm>
            <a:off x="3281363" y="3048000"/>
            <a:ext cx="2581275" cy="1728854"/>
          </a:xfrm>
          <a:prstGeom prst="rect">
            <a:avLst/>
          </a:prstGeom>
          <a:noFill/>
          <a:ln w="9525">
            <a:noFill/>
            <a:miter lim="800000"/>
            <a:headEnd/>
            <a:tailEnd/>
          </a:ln>
        </p:spPr>
      </p:pic>
    </p:spTree>
    <p:extLst>
      <p:ext uri="{BB962C8B-B14F-4D97-AF65-F5344CB8AC3E}">
        <p14:creationId xmlns:p14="http://schemas.microsoft.com/office/powerpoint/2010/main" val="2220779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18-20</a:t>
            </a:r>
          </a:p>
        </p:txBody>
      </p:sp>
    </p:spTree>
    <p:extLst>
      <p:ext uri="{BB962C8B-B14F-4D97-AF65-F5344CB8AC3E}">
        <p14:creationId xmlns:p14="http://schemas.microsoft.com/office/powerpoint/2010/main" val="2185208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A567-9582-4EDF-8D00-58DAE07D8CCC}"/>
              </a:ext>
            </a:extLst>
          </p:cNvPr>
          <p:cNvPicPr>
            <a:picLocks noChangeAspect="1"/>
          </p:cNvPicPr>
          <p:nvPr/>
        </p:nvPicPr>
        <p:blipFill>
          <a:blip r:embed="rId2"/>
          <a:stretch>
            <a:fillRect/>
          </a:stretch>
        </p:blipFill>
        <p:spPr>
          <a:xfrm>
            <a:off x="0" y="0"/>
            <a:ext cx="9144000" cy="6857999"/>
          </a:xfrm>
          <a:prstGeom prst="rect">
            <a:avLst/>
          </a:prstGeom>
        </p:spPr>
      </p:pic>
      <p:sp>
        <p:nvSpPr>
          <p:cNvPr id="5" name="Subtitle 3"/>
          <p:cNvSpPr txBox="1">
            <a:spLocks/>
          </p:cNvSpPr>
          <p:nvPr/>
        </p:nvSpPr>
        <p:spPr bwMode="auto">
          <a:xfrm>
            <a:off x="0" y="0"/>
            <a:ext cx="9144000" cy="32882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81363" y="3048000"/>
            <a:ext cx="2581275" cy="1728854"/>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E2C8C-4B30-47B3-8ACE-81CAF162F69B}"/>
              </a:ext>
            </a:extLst>
          </p:cNvPr>
          <p:cNvPicPr>
            <a:picLocks noChangeAspect="1"/>
          </p:cNvPicPr>
          <p:nvPr/>
        </p:nvPicPr>
        <p:blipFill>
          <a:blip r:embed="rId2"/>
          <a:stretch>
            <a:fillRect/>
          </a:stretch>
        </p:blipFill>
        <p:spPr>
          <a:xfrm>
            <a:off x="0" y="0"/>
            <a:ext cx="9144000" cy="6857999"/>
          </a:xfrm>
          <a:prstGeom prst="rect">
            <a:avLst/>
          </a:prstGeom>
        </p:spPr>
      </p:pic>
      <p:sp>
        <p:nvSpPr>
          <p:cNvPr id="5" name="Subtitle 3"/>
          <p:cNvSpPr txBox="1">
            <a:spLocks/>
          </p:cNvSpPr>
          <p:nvPr/>
        </p:nvSpPr>
        <p:spPr bwMode="auto">
          <a:xfrm>
            <a:off x="800100" y="0"/>
            <a:ext cx="7543800" cy="2362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Hebrews 6:5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and have </a:t>
            </a:r>
            <a:r>
              <a:rPr lang="en-US" sz="3600" b="1" u="sng" dirty="0">
                <a:solidFill>
                  <a:srgbClr val="FFFFCC"/>
                </a:solidFill>
                <a:effectLst>
                  <a:outerShdw blurRad="38100" dist="38100" dir="2700000" algn="tl">
                    <a:srgbClr val="000000">
                      <a:alpha val="43137"/>
                    </a:srgbClr>
                  </a:outerShdw>
                </a:effectLst>
              </a:rPr>
              <a:t>tasted</a:t>
            </a:r>
            <a:r>
              <a:rPr lang="en-US" sz="3600" dirty="0">
                <a:effectLst>
                  <a:outerShdw blurRad="38100" dist="38100" dir="2700000" algn="tl">
                    <a:srgbClr val="000000">
                      <a:alpha val="43137"/>
                    </a:srgbClr>
                  </a:outerShdw>
                </a:effectLst>
              </a:rPr>
              <a:t> the good word of God and </a:t>
            </a:r>
            <a:r>
              <a:rPr lang="en-US" sz="3600" b="1" u="sng" dirty="0">
                <a:solidFill>
                  <a:srgbClr val="FFFFCC"/>
                </a:solidFill>
                <a:effectLst>
                  <a:outerShdw blurRad="38100" dist="38100" dir="2700000" algn="tl">
                    <a:srgbClr val="000000">
                      <a:alpha val="43137"/>
                    </a:srgbClr>
                  </a:outerShdw>
                </a:effectLst>
              </a:rPr>
              <a:t>the powers of the age to come</a:t>
            </a:r>
            <a:r>
              <a:rPr lang="en-US" sz="3600" dirty="0">
                <a:effectLst>
                  <a:outerShdw blurRad="38100" dist="38100" dir="2700000" algn="tl">
                    <a:srgbClr val="000000">
                      <a:alpha val="43137"/>
                    </a:srgbClr>
                  </a:outerShdw>
                </a:effectLst>
              </a:rPr>
              <a:t>.</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7" name="Picture 2" descr="http://3.bp.blogspot.com/-QEkPt30fRNQ/US-EfJsZfRI/AAAAAAAASK4/JnP_SUUHRas/s1600/a.jpg">
            <a:extLst>
              <a:ext uri="{FF2B5EF4-FFF2-40B4-BE49-F238E27FC236}">
                <a16:creationId xmlns:a16="http://schemas.microsoft.com/office/drawing/2014/main" id="{F6C72E18-75E9-4F85-A470-F950F9D7340E}"/>
              </a:ext>
            </a:extLst>
          </p:cNvPr>
          <p:cNvPicPr>
            <a:picLocks noChangeAspect="1" noChangeArrowheads="1"/>
          </p:cNvPicPr>
          <p:nvPr/>
        </p:nvPicPr>
        <p:blipFill>
          <a:blip r:embed="rId3" cstate="print"/>
          <a:srcRect/>
          <a:stretch>
            <a:fillRect/>
          </a:stretch>
        </p:blipFill>
        <p:spPr bwMode="auto">
          <a:xfrm>
            <a:off x="3281363" y="3048000"/>
            <a:ext cx="2581275" cy="1728854"/>
          </a:xfrm>
          <a:prstGeom prst="rect">
            <a:avLst/>
          </a:prstGeom>
          <a:noFill/>
          <a:ln w="9525">
            <a:noFill/>
            <a:miter lim="800000"/>
            <a:headEnd/>
            <a:tailEnd/>
          </a:ln>
        </p:spPr>
      </p:pic>
    </p:spTree>
    <p:extLst>
      <p:ext uri="{BB962C8B-B14F-4D97-AF65-F5344CB8AC3E}">
        <p14:creationId xmlns:p14="http://schemas.microsoft.com/office/powerpoint/2010/main" val="916118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3200" y="1600200"/>
            <a:ext cx="6172020" cy="2862322"/>
          </a:xfrm>
          <a:prstGeom prst="rect">
            <a:avLst/>
          </a:prstGeom>
        </p:spPr>
        <p:txBody>
          <a:bodyPr wrap="square">
            <a:spAutoFit/>
          </a:bodyPr>
          <a:lstStyle/>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“Both the ‘signs’ (Matthew 11:4; 16:3) and the ‘powers’ (Heb. 2:3; 6:5) of the kingdom—the Messianic, earthly one—were displayed by Christ.”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509957" y="1769632"/>
              <a:ext cx="180" cy="180"/>
            </p14:xfrm>
          </p:contentPart>
        </mc:Choice>
        <mc:Fallback>
          <p:pic>
            <p:nvPicPr>
              <p:cNvPr id="4" name="Ink 3"/>
              <p:cNvPicPr/>
              <p:nvPr/>
            </p:nvPicPr>
            <p:blipFill>
              <a:blip r:embed="rId3"/>
              <a:stretch>
                <a:fillRect/>
              </a:stretch>
            </p:blipFill>
            <p:spPr>
              <a:xfrm>
                <a:off x="5507617" y="1767292"/>
                <a:ext cx="4860" cy="4860"/>
              </a:xfrm>
              <a:prstGeom prst="rect">
                <a:avLst/>
              </a:prstGeom>
            </p:spPr>
          </p:pic>
        </mc:Fallback>
      </mc:AlternateContent>
      <p:pic>
        <p:nvPicPr>
          <p:cNvPr id="2" name="Picture 1">
            <a:extLst>
              <a:ext uri="{FF2B5EF4-FFF2-40B4-BE49-F238E27FC236}">
                <a16:creationId xmlns:a16="http://schemas.microsoft.com/office/drawing/2014/main" id="{DCE73DC3-5CA0-4697-B410-F04E0DB16BBF}"/>
              </a:ext>
            </a:extLst>
          </p:cNvPr>
          <p:cNvPicPr>
            <a:picLocks noChangeAspect="1"/>
          </p:cNvPicPr>
          <p:nvPr/>
        </p:nvPicPr>
        <p:blipFill>
          <a:blip r:embed="rId4"/>
          <a:stretch>
            <a:fillRect/>
          </a:stretch>
        </p:blipFill>
        <p:spPr>
          <a:xfrm>
            <a:off x="276637" y="1787153"/>
            <a:ext cx="2314163" cy="3474720"/>
          </a:xfrm>
          <a:prstGeom prst="rect">
            <a:avLst/>
          </a:prstGeom>
        </p:spPr>
      </p:pic>
    </p:spTree>
    <p:extLst>
      <p:ext uri="{BB962C8B-B14F-4D97-AF65-F5344CB8AC3E}">
        <p14:creationId xmlns:p14="http://schemas.microsoft.com/office/powerpoint/2010/main" val="4278949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Tree>
    <p:extLst>
      <p:ext uri="{BB962C8B-B14F-4D97-AF65-F5344CB8AC3E}">
        <p14:creationId xmlns:p14="http://schemas.microsoft.com/office/powerpoint/2010/main" val="400766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latin typeface="Calibri" panose="020F0502020204030204" pitchFamily="34" charset="0"/>
              </a:rPr>
              <a:t>Stanley D. Toussaint, “The Contingency of the Coming Kingdom,” in </a:t>
            </a:r>
            <a:r>
              <a:rPr lang="en-US" sz="1000" i="1" dirty="0">
                <a:latin typeface="Calibri" panose="020F0502020204030204" pitchFamily="34" charset="0"/>
              </a:rPr>
              <a:t>Integrity of Heart, Skillfulness of Hands: Biblical and Leadership Studies in Honor of Donald K. Campbell</a:t>
            </a:r>
            <a:r>
              <a:rPr lang="en-US" sz="1000" dirty="0">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389758D6-A720-4303-95A7-3554F7D4E3AB}"/>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72722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1670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Kings 11:38</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Then it will be,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if</a:t>
            </a:r>
            <a:r>
              <a:rPr lang="en-US" sz="3600" dirty="0">
                <a:effectLst>
                  <a:outerShdw blurRad="38100" dist="38100" dir="2700000" algn="tl">
                    <a:srgbClr val="000000">
                      <a:alpha val="43137"/>
                    </a:srgbClr>
                  </a:outerShdw>
                </a:effectLst>
                <a:latin typeface="Calibri" panose="020F0502020204030204" pitchFamily="34" charset="0"/>
              </a:rPr>
              <a:t> you listen to all that I command you and walk in My ways, and do what is right in My sight by observing My statutes and My commandments, as My servant David did,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then</a:t>
            </a:r>
            <a:r>
              <a:rPr lang="en-US" sz="3600" dirty="0">
                <a:effectLst>
                  <a:outerShdw blurRad="38100" dist="38100" dir="2700000" algn="tl">
                    <a:srgbClr val="000000">
                      <a:alpha val="43137"/>
                    </a:srgbClr>
                  </a:outerShdw>
                </a:effectLst>
                <a:latin typeface="Calibri" panose="020F0502020204030204" pitchFamily="34" charset="0"/>
              </a:rPr>
              <a:t> I will be with you and build you an enduring house as I built for David, and I will give Israel to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8797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Jeremiah 18:7-10</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rPr>
              <a:t>At one moment I might speak concerning a nation or concerning a kingdom to uproot, to pull down, or to destroy </a:t>
            </a:r>
            <a:r>
              <a:rPr lang="en-US" sz="3000" i="1" dirty="0">
                <a:effectLst>
                  <a:outerShdw blurRad="38100" dist="38100" dir="2700000" algn="tl">
                    <a:srgbClr val="000000">
                      <a:alpha val="43137"/>
                    </a:srgbClr>
                  </a:outerShdw>
                </a:effectLst>
                <a:latin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8 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if</a:t>
            </a:r>
            <a:r>
              <a:rPr lang="en-US" sz="3000" dirty="0">
                <a:effectLst>
                  <a:outerShdw blurRad="38100" dist="38100" dir="2700000" algn="tl">
                    <a:srgbClr val="000000">
                      <a:alpha val="43137"/>
                    </a:srgbClr>
                  </a:outerShdw>
                </a:effectLst>
                <a:latin typeface="Calibri" panose="020F0502020204030204" pitchFamily="34" charset="0"/>
              </a:rPr>
              <a:t> that nation against which I have spoken turns from its evil, I will relent concerning the calamity I planned to bring on it. </a:t>
            </a:r>
            <a:r>
              <a:rPr lang="en-US" sz="3000" baseline="30000" dirty="0">
                <a:effectLst>
                  <a:outerShdw blurRad="38100" dist="38100" dir="2700000" algn="tl">
                    <a:srgbClr val="000000">
                      <a:alpha val="43137"/>
                    </a:srgbClr>
                  </a:outerShdw>
                </a:effectLst>
                <a:latin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rPr>
              <a:t>Or at another moment I might speak concerning a nation or concerning a kingdom to build up or to plant </a:t>
            </a:r>
            <a:r>
              <a:rPr lang="en-US" sz="3000" i="1" dirty="0">
                <a:effectLst>
                  <a:outerShdw blurRad="38100" dist="38100" dir="2700000" algn="tl">
                    <a:srgbClr val="000000">
                      <a:alpha val="43137"/>
                    </a:srgbClr>
                  </a:outerShdw>
                </a:effectLst>
                <a:latin typeface="Calibri" panose="020F0502020204030204" pitchFamily="34" charset="0"/>
              </a:rPr>
              <a:t>it</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10 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if</a:t>
            </a:r>
            <a:r>
              <a:rPr lang="en-US" sz="3000" dirty="0">
                <a:effectLst>
                  <a:outerShdw blurRad="38100" dist="38100" dir="2700000" algn="tl">
                    <a:srgbClr val="000000">
                      <a:alpha val="43137"/>
                    </a:srgbClr>
                  </a:outerShdw>
                </a:effectLst>
                <a:latin typeface="Calibri" panose="020F0502020204030204" pitchFamily="34" charset="0"/>
              </a:rPr>
              <a:t> it does evil in My sight by not obeying My voice,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then</a:t>
            </a:r>
            <a:r>
              <a:rPr lang="en-US" sz="3000" dirty="0">
                <a:effectLst>
                  <a:outerShdw blurRad="38100" dist="38100" dir="2700000" algn="tl">
                    <a:srgbClr val="000000">
                      <a:alpha val="43137"/>
                    </a:srgbClr>
                  </a:outerShdw>
                </a:effectLst>
                <a:latin typeface="Calibri" panose="020F0502020204030204" pitchFamily="34" charset="0"/>
              </a:rPr>
              <a:t> I will think better of the good with which I had promised to bless it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665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6AEE5481-1508-450E-86B3-F0E7B74060E6}"/>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29873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304800"/>
            <a:ext cx="9144000" cy="1447800"/>
          </a:xfrm>
        </p:spPr>
        <p:txBody>
          <a:bodyPr/>
          <a:lstStyle/>
          <a:p>
            <a:pPr algn="ctr"/>
            <a:r>
              <a:rPr lang="en-US" sz="3600" dirty="0">
                <a:effectLst>
                  <a:outerShdw blurRad="38100" dist="38100" dir="2700000" algn="tl">
                    <a:srgbClr val="000000">
                      <a:alpha val="43137"/>
                    </a:srgbClr>
                  </a:outerShdw>
                </a:effectLst>
              </a:rPr>
              <a:t>Six Parts of a Suzerain-Vassal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3000"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sz="3000" dirty="0">
                <a:effectLst>
                  <a:outerShdw blurRad="38100" dist="38100" dir="2700000" algn="tl">
                    <a:srgbClr val="000000">
                      <a:alpha val="43137"/>
                    </a:srgbClr>
                  </a:outerShdw>
                </a:effectLst>
              </a:rPr>
              <a:t>Prologue (1:6</a:t>
            </a:r>
            <a:r>
              <a:rPr lang="en-US" sz="3000" dirty="0">
                <a:effectLst>
                  <a:outerShdw blurRad="38100" dist="38100" dir="2700000" algn="tl">
                    <a:srgbClr val="000000">
                      <a:alpha val="43137"/>
                    </a:srgbClr>
                  </a:outerShdw>
                </a:effectLst>
                <a:cs typeface="Calibri" panose="020F0502020204030204" pitchFamily="34" charset="0"/>
              </a:rPr>
              <a:t>–4:40)</a:t>
            </a:r>
            <a:endParaRPr lang="en-US" sz="3000" dirty="0">
              <a:effectLst>
                <a:outerShdw blurRad="38100" dist="38100" dir="2700000" algn="tl">
                  <a:srgbClr val="000000">
                    <a:alpha val="43137"/>
                  </a:srgbClr>
                </a:outerShdw>
              </a:effectLst>
            </a:endParaRPr>
          </a:p>
          <a:p>
            <a:pPr marL="457200" indent="-457200">
              <a:spcBef>
                <a:spcPts val="0"/>
              </a:spcBef>
              <a:spcAft>
                <a:spcPts val="1200"/>
              </a:spcAft>
            </a:pPr>
            <a:r>
              <a:rPr lang="en-US" sz="3000" dirty="0">
                <a:effectLst>
                  <a:outerShdw blurRad="38100" dist="38100" dir="2700000" algn="tl">
                    <a:srgbClr val="000000">
                      <a:alpha val="43137"/>
                    </a:srgbClr>
                  </a:outerShdw>
                </a:effectLst>
              </a:rPr>
              <a:t>Covenant obligations (5</a:t>
            </a:r>
            <a:r>
              <a:rPr lang="en-US" sz="3000" dirty="0">
                <a:effectLst>
                  <a:outerShdw blurRad="38100" dist="38100" dir="2700000" algn="tl">
                    <a:srgbClr val="000000">
                      <a:alpha val="43137"/>
                    </a:srgbClr>
                  </a:outerShdw>
                </a:effectLst>
                <a:cs typeface="Calibri" panose="020F0502020204030204" pitchFamily="34" charset="0"/>
              </a:rPr>
              <a:t>–26)</a:t>
            </a:r>
            <a:endParaRPr lang="en-US" sz="3000" dirty="0">
              <a:effectLst>
                <a:outerShdw blurRad="38100" dist="38100" dir="2700000" algn="tl">
                  <a:srgbClr val="000000">
                    <a:alpha val="43137"/>
                  </a:srgbClr>
                </a:outerShdw>
              </a:effectLst>
            </a:endParaRPr>
          </a:p>
          <a:p>
            <a:pPr marL="457200" indent="-457200">
              <a:spcBef>
                <a:spcPts val="0"/>
              </a:spcBef>
              <a:spcAft>
                <a:spcPts val="1200"/>
              </a:spcAft>
            </a:pPr>
            <a:r>
              <a:rPr lang="en-US" sz="3000"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sz="3000"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sz="3000" dirty="0">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922962"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16724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05B0DC-B9EA-44F7-B208-39BA7629DAEF}"/>
              </a:ext>
            </a:extLst>
          </p:cNvPr>
          <p:cNvPicPr>
            <a:picLocks noChangeAspect="1"/>
          </p:cNvPicPr>
          <p:nvPr/>
        </p:nvPicPr>
        <p:blipFill>
          <a:blip r:embed="rId2"/>
          <a:stretch>
            <a:fillRect/>
          </a:stretch>
        </p:blipFill>
        <p:spPr>
          <a:xfrm>
            <a:off x="0" y="0"/>
            <a:ext cx="9144000" cy="6857999"/>
          </a:xfrm>
          <a:prstGeom prst="rect">
            <a:avLst/>
          </a:prstGeom>
        </p:spPr>
      </p:pic>
      <p:sp>
        <p:nvSpPr>
          <p:cNvPr id="5" name="Subtitle 3"/>
          <p:cNvSpPr txBox="1">
            <a:spLocks/>
          </p:cNvSpPr>
          <p:nvPr/>
        </p:nvSpPr>
        <p:spPr bwMode="auto">
          <a:xfrm>
            <a:off x="0" y="1"/>
            <a:ext cx="91440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Exodus 19:5-6</a:t>
            </a:r>
          </a:p>
          <a:p>
            <a:pPr marL="0" indent="0" algn="just">
              <a:spcBef>
                <a:spcPts val="0"/>
              </a:spcBef>
              <a:buNone/>
              <a:defRPr/>
            </a:pPr>
            <a:r>
              <a:rPr lang="en-US" kern="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cs typeface="Arial" charset="0"/>
              </a:rPr>
              <a:t>5</a:t>
            </a:r>
            <a:r>
              <a:rPr lang="en-US" kern="0" dirty="0">
                <a:effectLst>
                  <a:outerShdw blurRad="38100" dist="38100" dir="2700000" algn="tl">
                    <a:srgbClr val="000000">
                      <a:alpha val="43137"/>
                    </a:srgbClr>
                  </a:outerShdw>
                </a:effectLst>
              </a:rPr>
              <a:t> Now then, </a:t>
            </a:r>
            <a:r>
              <a:rPr lang="en-US" b="1" u="sng" kern="0"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kern="0"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t>
            </a:r>
            <a:r>
              <a:rPr lang="en-US" baseline="30000" dirty="0">
                <a:effectLst>
                  <a:outerShdw blurRad="38100" dist="38100" dir="2700000" algn="tl">
                    <a:srgbClr val="000000">
                      <a:alpha val="43137"/>
                    </a:srgbClr>
                  </a:outerShdw>
                </a:effectLst>
                <a:cs typeface="Arial" charset="0"/>
              </a:rPr>
              <a:t>6</a:t>
            </a:r>
            <a:r>
              <a:rPr lang="en-US" kern="0" dirty="0">
                <a:effectLst>
                  <a:outerShdw blurRad="38100" dist="38100" dir="2700000" algn="tl">
                    <a:srgbClr val="000000">
                      <a:alpha val="43137"/>
                    </a:srgbClr>
                  </a:outerShdw>
                </a:effectLst>
              </a:rPr>
              <a:t> and you shall be to Me a kingdom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752850" y="3733800"/>
            <a:ext cx="1638300" cy="1097280"/>
          </a:xfrm>
          <a:prstGeom prst="rect">
            <a:avLst/>
          </a:prstGeom>
          <a:noFill/>
          <a:ln w="9525">
            <a:noFill/>
            <a:miter lim="800000"/>
            <a:headEnd/>
            <a:tailEnd/>
          </a:ln>
        </p:spPr>
      </p:pic>
    </p:spTree>
    <p:extLst>
      <p:ext uri="{BB962C8B-B14F-4D97-AF65-F5344CB8AC3E}">
        <p14:creationId xmlns:p14="http://schemas.microsoft.com/office/powerpoint/2010/main" val="2280377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4EAEBA82-19E9-44C0-A507-FA3A363570A1}"/>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13895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9337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Do not go in the way of the Gentiles, and do not enter any city of the Samaritans; 6 but rather go to the lost sheep of the house of Israel</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‘The kingdom of heaven is at hand </a:t>
            </a: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altLang="en-US" sz="3200" i="1" kern="0" dirty="0">
                <a:effectLst>
                  <a:outerShdw blurRad="38100" dist="38100" dir="2700000" algn="tl">
                    <a:srgbClr val="000000">
                      <a:alpha val="43137"/>
                    </a:srgbClr>
                  </a:outerShdw>
                </a:effectLst>
                <a:latin typeface="Calibri" panose="020F0502020204030204" pitchFamily="34" charset="0"/>
              </a:rPr>
              <a:t>engizō</a:t>
            </a: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4C7A4422-040E-4883-A69F-F91F19561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441440"/>
            <a:ext cx="2453168" cy="1371600"/>
          </a:xfrm>
          <a:prstGeom prst="rect">
            <a:avLst/>
          </a:prstGeom>
        </p:spPr>
      </p:pic>
    </p:spTree>
    <p:extLst>
      <p:ext uri="{BB962C8B-B14F-4D97-AF65-F5344CB8AC3E}">
        <p14:creationId xmlns:p14="http://schemas.microsoft.com/office/powerpoint/2010/main" val="3958934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E40FE77C-861E-4703-8B99-E96CA8E35450}"/>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662948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800100" y="0"/>
            <a:ext cx="7543800" cy="1969770"/>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11:14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if</a:t>
            </a:r>
            <a:r>
              <a:rPr lang="en-US" sz="3600" dirty="0">
                <a:effectLst>
                  <a:outerShdw blurRad="38100" dist="38100" dir="2700000" algn="tl">
                    <a:srgbClr val="000000">
                      <a:alpha val="43137"/>
                    </a:srgbClr>
                  </a:outerShdw>
                </a:effectLst>
                <a:latin typeface="Calibri" panose="020F0502020204030204" pitchFamily="34" charset="0"/>
              </a:rPr>
              <a:t> you are willing to accept </a:t>
            </a:r>
            <a:r>
              <a:rPr lang="en-US" sz="3600" i="1" dirty="0">
                <a:effectLst>
                  <a:outerShdw blurRad="38100" dist="38100" dir="2700000" algn="tl">
                    <a:srgbClr val="000000">
                      <a:alpha val="43137"/>
                    </a:srgbClr>
                  </a:outerShdw>
                </a:effectLst>
                <a:latin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rPr>
              <a:t>, John himself is Elijah who was to come.”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4C7A4422-040E-4883-A69F-F91F19561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2209799"/>
            <a:ext cx="4510568" cy="2521921"/>
          </a:xfrm>
          <a:prstGeom prst="rect">
            <a:avLst/>
          </a:prstGeom>
        </p:spPr>
      </p:pic>
    </p:spTree>
    <p:extLst>
      <p:ext uri="{BB962C8B-B14F-4D97-AF65-F5344CB8AC3E}">
        <p14:creationId xmlns:p14="http://schemas.microsoft.com/office/powerpoint/2010/main" val="90442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12192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Stanley D. Toussaint</a:t>
            </a:r>
            <a:br>
              <a:rPr lang="en-US" sz="32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Behold the King: A Study of Matthew (Grand Rapids, Kregel, 2005), 153.</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819400" y="1562476"/>
            <a:ext cx="6172200" cy="4762123"/>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“There is scarcely a passage in Scripture which shows more clearly that the kingdom was being offered to Israel at this time. Its coming was contingent upon one thing: Israel receiving it by genuine repentance.”</a:t>
            </a:r>
          </a:p>
        </p:txBody>
      </p:sp>
      <p:pic>
        <p:nvPicPr>
          <p:cNvPr id="3" name="Picture 2">
            <a:extLst>
              <a:ext uri="{FF2B5EF4-FFF2-40B4-BE49-F238E27FC236}">
                <a16:creationId xmlns:a16="http://schemas.microsoft.com/office/drawing/2014/main" id="{CAB02AFB-67E9-4B22-BCD8-3FFA20CFF198}"/>
              </a:ext>
            </a:extLst>
          </p:cNvPr>
          <p:cNvPicPr>
            <a:picLocks noChangeAspect="1"/>
          </p:cNvPicPr>
          <p:nvPr/>
        </p:nvPicPr>
        <p:blipFill>
          <a:blip r:embed="rId2"/>
          <a:stretch>
            <a:fillRect/>
          </a:stretch>
        </p:blipFill>
        <p:spPr>
          <a:xfrm>
            <a:off x="152400" y="1752600"/>
            <a:ext cx="2466975" cy="3810000"/>
          </a:xfrm>
          <a:prstGeom prst="rect">
            <a:avLst/>
          </a:prstGeom>
        </p:spPr>
      </p:pic>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spTree>
    <p:extLst>
      <p:ext uri="{BB962C8B-B14F-4D97-AF65-F5344CB8AC3E}">
        <p14:creationId xmlns:p14="http://schemas.microsoft.com/office/powerpoint/2010/main" val="2535043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689180"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a:t>
            </a:r>
            <a:r>
              <a:rPr lang="en-US" altLang="en-US" baseline="30000" dirty="0">
                <a:effectLst>
                  <a:outerShdw blurRad="38100" dist="38100" dir="2700000" algn="tl">
                    <a:srgbClr val="000000">
                      <a:alpha val="43137"/>
                    </a:srgbClr>
                  </a:outerShdw>
                </a:effectLst>
              </a:rPr>
              <a:t>st</a:t>
            </a:r>
            <a:r>
              <a:rPr lang="en-US" altLang="en-US" dirty="0">
                <a:effectLst>
                  <a:outerShdw blurRad="38100" dist="38100" dir="2700000" algn="tl">
                    <a:srgbClr val="000000">
                      <a:alpha val="43137"/>
                    </a:srgbClr>
                  </a:outerShdw>
                </a:effectLst>
              </a:rPr>
              <a: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34F0CB42-67A6-41D6-AF73-E400603601D3}"/>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657443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882838"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Announcement of judgment of 1st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FF26E023-CFB3-4DDC-B00B-628925EDA120}"/>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42252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3600" dirty="0">
                <a:effectLst>
                  <a:outerShdw blurRad="38100" dist="38100" dir="2700000" algn="tl">
                    <a:srgbClr val="000000">
                      <a:alpha val="43137"/>
                    </a:srgbClr>
                  </a:outerShdw>
                </a:effectLst>
              </a:rPr>
              <a:t>Six Parts of a Suzerain-Vassal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3000"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sz="3000" dirty="0">
                <a:effectLst>
                  <a:outerShdw blurRad="38100" dist="38100" dir="2700000" algn="tl">
                    <a:srgbClr val="000000">
                      <a:alpha val="43137"/>
                    </a:srgbClr>
                  </a:outerShdw>
                </a:effectLst>
              </a:rPr>
              <a:t>Prologue (1:6</a:t>
            </a:r>
            <a:r>
              <a:rPr lang="en-US" sz="3000" dirty="0">
                <a:effectLst>
                  <a:outerShdw blurRad="38100" dist="38100" dir="2700000" algn="tl">
                    <a:srgbClr val="000000">
                      <a:alpha val="43137"/>
                    </a:srgbClr>
                  </a:outerShdw>
                </a:effectLst>
                <a:cs typeface="Calibri" panose="020F0502020204030204" pitchFamily="34" charset="0"/>
              </a:rPr>
              <a:t>–4:40)</a:t>
            </a:r>
            <a:endParaRPr lang="en-US" sz="3000" dirty="0">
              <a:effectLst>
                <a:outerShdw blurRad="38100" dist="38100" dir="2700000" algn="tl">
                  <a:srgbClr val="000000">
                    <a:alpha val="43137"/>
                  </a:srgbClr>
                </a:outerShdw>
              </a:effectLst>
            </a:endParaRPr>
          </a:p>
          <a:p>
            <a:pPr marL="457200" indent="-457200">
              <a:spcBef>
                <a:spcPts val="0"/>
              </a:spcBef>
              <a:spcAft>
                <a:spcPts val="1200"/>
              </a:spcAft>
            </a:pPr>
            <a:r>
              <a:rPr lang="en-US" sz="3000" dirty="0">
                <a:effectLst>
                  <a:outerShdw blurRad="38100" dist="38100" dir="2700000" algn="tl">
                    <a:srgbClr val="000000">
                      <a:alpha val="43137"/>
                    </a:srgbClr>
                  </a:outerShdw>
                </a:effectLst>
              </a:rPr>
              <a:t>Covenant obligations (5</a:t>
            </a:r>
            <a:r>
              <a:rPr lang="en-US" sz="3000" dirty="0">
                <a:effectLst>
                  <a:outerShdw blurRad="38100" dist="38100" dir="2700000" algn="tl">
                    <a:srgbClr val="000000">
                      <a:alpha val="43137"/>
                    </a:srgbClr>
                  </a:outerShdw>
                </a:effectLst>
                <a:cs typeface="Calibri" panose="020F0502020204030204" pitchFamily="34" charset="0"/>
              </a:rPr>
              <a:t>–26)</a:t>
            </a:r>
            <a:endParaRPr lang="en-US" sz="3000" dirty="0">
              <a:effectLst>
                <a:outerShdw blurRad="38100" dist="38100" dir="2700000" algn="tl">
                  <a:srgbClr val="000000">
                    <a:alpha val="43137"/>
                  </a:srgbClr>
                </a:outerShdw>
              </a:effectLst>
            </a:endParaRPr>
          </a:p>
          <a:p>
            <a:pPr marL="457200" indent="-457200">
              <a:spcBef>
                <a:spcPts val="0"/>
              </a:spcBef>
              <a:spcAft>
                <a:spcPts val="1200"/>
              </a:spcAft>
            </a:pPr>
            <a:r>
              <a:rPr lang="en-US" sz="3000"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sz="3000"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sz="3000"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922962"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509387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600" dirty="0">
                <a:effectLst>
                  <a:outerShdw blurRad="38100" dist="38100" dir="2700000" algn="tl">
                    <a:srgbClr val="000000">
                      <a:alpha val="43137"/>
                    </a:srgbClr>
                  </a:outerShdw>
                </a:effectLst>
                <a:latin typeface="Calibri" panose="020F0502020204030204" pitchFamily="34" charset="0"/>
              </a:rPr>
              <a:t>Then after the sixty-two weeks the Messiah will be cut off and have nothing,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people of the prince who is to come will destroy the city and the sanctuary. And its end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will come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with a flood</a:t>
            </a:r>
            <a:r>
              <a:rPr lang="en-US" sz="3600" dirty="0">
                <a:effectLst>
                  <a:outerShdw blurRad="38100" dist="38100" dir="2700000" algn="tl">
                    <a:srgbClr val="000000">
                      <a:alpha val="43137"/>
                    </a:srgbClr>
                  </a:outerShdw>
                </a:effectLst>
                <a:latin typeface="Calibri" panose="020F0502020204030204" pitchFamily="34" charset="0"/>
              </a:rPr>
              <a:t>; even to the end there will be war; desolations are determined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127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23:35-36</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so that upon you may fall </a:t>
            </a:r>
            <a:r>
              <a:rPr lang="en-US" sz="3600" i="1" dirty="0">
                <a:effectLst>
                  <a:outerShdw blurRad="38100" dist="38100" dir="2700000" algn="tl">
                    <a:srgbClr val="000000">
                      <a:alpha val="43137"/>
                    </a:srgbClr>
                  </a:outerShdw>
                </a:effectLst>
                <a:latin typeface="Calibri" panose="020F0502020204030204" pitchFamily="34" charset="0"/>
              </a:rPr>
              <a:t>the guilt of</a:t>
            </a:r>
            <a:r>
              <a:rPr lang="en-US" sz="3600" dirty="0">
                <a:effectLst>
                  <a:outerShdw blurRad="38100" dist="38100" dir="2700000" algn="tl">
                    <a:srgbClr val="000000">
                      <a:alpha val="43137"/>
                    </a:srgbClr>
                  </a:outerShdw>
                </a:effectLst>
                <a:latin typeface="Calibri" panose="020F0502020204030204" pitchFamily="34" charset="0"/>
              </a:rPr>
              <a:t> all the righteous blood shed on earth, from the blood of righteous Abel to the blood of Zechariah, the son of </a:t>
            </a:r>
            <a:r>
              <a:rPr lang="en-US" sz="3600" dirty="0" err="1">
                <a:effectLst>
                  <a:outerShdw blurRad="38100" dist="38100" dir="2700000" algn="tl">
                    <a:srgbClr val="000000">
                      <a:alpha val="43137"/>
                    </a:srgbClr>
                  </a:outerShdw>
                </a:effectLst>
                <a:latin typeface="Calibri" panose="020F0502020204030204" pitchFamily="34" charset="0"/>
              </a:rPr>
              <a:t>Berechiah</a:t>
            </a:r>
            <a:r>
              <a:rPr lang="en-US" sz="3600" dirty="0">
                <a:effectLst>
                  <a:outerShdw blurRad="38100" dist="38100" dir="2700000" algn="tl">
                    <a:srgbClr val="000000">
                      <a:alpha val="43137"/>
                    </a:srgbClr>
                  </a:outerShdw>
                </a:effectLst>
                <a:latin typeface="Calibri" panose="020F0502020204030204" pitchFamily="34" charset="0"/>
              </a:rPr>
              <a:t>, whom you murdered between the temple and the altar.</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36 </a:t>
            </a:r>
            <a:r>
              <a:rPr lang="en-US" sz="3600" dirty="0">
                <a:effectLst>
                  <a:outerShdw blurRad="38100" dist="38100" dir="2700000" algn="tl">
                    <a:srgbClr val="000000">
                      <a:alpha val="43137"/>
                    </a:srgbClr>
                  </a:outerShdw>
                </a:effectLst>
                <a:latin typeface="Calibri" panose="020F0502020204030204" pitchFamily="34" charset="0"/>
              </a:rPr>
              <a:t>Truly I say to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all these things will come upon this generation</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205952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361E-033E-4040-8180-7B9AB542D7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19:42-44</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saying, “If you had known in this day, even you, the things which make for peace! But now they have been hidden from your eyes. </a:t>
            </a:r>
            <a:r>
              <a:rPr lang="en-US" sz="3000" baseline="30000" dirty="0">
                <a:effectLst>
                  <a:outerShdw blurRad="38100" dist="38100" dir="2700000" algn="tl">
                    <a:srgbClr val="000000">
                      <a:alpha val="43137"/>
                    </a:srgbClr>
                  </a:outerShdw>
                </a:effectLst>
                <a:latin typeface="Calibri" panose="020F0502020204030204" pitchFamily="34" charset="0"/>
              </a:rPr>
              <a:t>43 </a:t>
            </a:r>
            <a:r>
              <a:rPr lang="en-US" sz="3000" dirty="0">
                <a:effectLst>
                  <a:outerShdw blurRad="38100" dist="38100" dir="2700000" algn="tl">
                    <a:srgbClr val="000000">
                      <a:alpha val="43137"/>
                    </a:srgbClr>
                  </a:outerShdw>
                </a:effectLst>
                <a:latin typeface="Calibri" panose="020F0502020204030204" pitchFamily="34" charset="0"/>
              </a:rPr>
              <a:t>For the days will come upon you when your enemies will throw up a barricade against you, and surround you and hem you in on every side, </a:t>
            </a:r>
            <a:r>
              <a:rPr lang="en-US" sz="3000" baseline="30000" dirty="0">
                <a:effectLst>
                  <a:outerShdw blurRad="38100" dist="38100" dir="2700000" algn="tl">
                    <a:srgbClr val="000000">
                      <a:alpha val="43137"/>
                    </a:srgbClr>
                  </a:outerShdw>
                </a:effectLst>
                <a:latin typeface="Calibri" panose="020F0502020204030204" pitchFamily="34" charset="0"/>
              </a:rPr>
              <a:t>44 </a:t>
            </a:r>
            <a:r>
              <a:rPr lang="en-US" sz="3000" dirty="0">
                <a:effectLst>
                  <a:outerShdw blurRad="38100" dist="38100" dir="2700000" algn="tl">
                    <a:srgbClr val="000000">
                      <a:alpha val="43137"/>
                    </a:srgbClr>
                  </a:outerShdw>
                </a:effectLst>
                <a:latin typeface="Calibri" panose="020F0502020204030204" pitchFamily="34" charset="0"/>
              </a:rPr>
              <a:t>and they will level you to the ground and your children within you, and they will not leave in you one stone upon another, because you did not recognize the time of your visitation.”</a:t>
            </a:r>
          </a:p>
        </p:txBody>
      </p:sp>
    </p:spTree>
    <p:extLst>
      <p:ext uri="{BB962C8B-B14F-4D97-AF65-F5344CB8AC3E}">
        <p14:creationId xmlns:p14="http://schemas.microsoft.com/office/powerpoint/2010/main" val="340814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882838"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1st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1A1715A1-3AAB-4ADC-95AB-4DB4AE76F0A6}"/>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4057746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18-20</a:t>
            </a:r>
          </a:p>
        </p:txBody>
      </p:sp>
    </p:spTree>
    <p:extLst>
      <p:ext uri="{BB962C8B-B14F-4D97-AF65-F5344CB8AC3E}">
        <p14:creationId xmlns:p14="http://schemas.microsoft.com/office/powerpoint/2010/main" val="2920538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10:9-11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and heal those in it who are sick, and say to them,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a:t>
            </a:r>
            <a:r>
              <a:rPr lang="en-US" sz="3400" dirty="0">
                <a:effectLst>
                  <a:outerShdw blurRad="38100" dist="38100" dir="2700000" algn="tl">
                    <a:srgbClr val="000000">
                      <a:alpha val="43137"/>
                    </a:srgbClr>
                  </a:outerShdw>
                </a:effectLst>
                <a:latin typeface="Calibri" panose="020F0502020204030204" pitchFamily="34" charset="0"/>
              </a:rPr>
              <a:t> to you.’</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rPr>
              <a:t> But whatever city you enter and they do not receive you, go out into its streets and say,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rPr>
              <a:t> ‘Even the dust of your city which clings to our feet we wipe off in protest against you; yet be sure of this,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a:t>
            </a:r>
            <a:r>
              <a:rPr lang="en-US" sz="3400" b="1"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96205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19:11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While they were listening to these things, Jesus went on to tell a parable, because He was near Jerusalem,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and they supposed that the kingdom of God was going to appear immediately</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23745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8762" y="1142999"/>
            <a:ext cx="8882838"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1st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
        <p:nvSpPr>
          <p:cNvPr id="8" name="Title 1">
            <a:extLst>
              <a:ext uri="{FF2B5EF4-FFF2-40B4-BE49-F238E27FC236}">
                <a16:creationId xmlns:a16="http://schemas.microsoft.com/office/drawing/2014/main" id="{52A4FB38-1C8F-43A4-B008-B649C3080F99}"/>
              </a:ext>
            </a:extLst>
          </p:cNvPr>
          <p:cNvSpPr>
            <a:spLocks noGrp="1"/>
          </p:cNvSpPr>
          <p:nvPr>
            <p:ph type="title"/>
          </p:nvPr>
        </p:nvSpPr>
        <p:spPr>
          <a:xfrm>
            <a:off x="1143000" y="257176"/>
            <a:ext cx="6555581" cy="667966"/>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32036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6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21E23495-E882-4DB0-B99C-97ED70AADAB7}"/>
              </a:ext>
            </a:extLst>
          </p:cNvPr>
          <p:cNvPicPr>
            <a:picLocks noChangeAspect="1" noChangeArrowheads="1"/>
          </p:cNvPicPr>
          <p:nvPr/>
        </p:nvPicPr>
        <p:blipFill>
          <a:blip r:embed="rId3" cstate="print"/>
          <a:srcRect/>
          <a:stretch>
            <a:fillRect/>
          </a:stretch>
        </p:blipFill>
        <p:spPr bwMode="auto">
          <a:xfrm>
            <a:off x="2865438" y="2514600"/>
            <a:ext cx="3413124" cy="2286000"/>
          </a:xfrm>
          <a:prstGeom prst="rect">
            <a:avLst/>
          </a:prstGeom>
          <a:noFill/>
          <a:ln w="9525">
            <a:noFill/>
            <a:miter lim="800000"/>
            <a:headEnd/>
            <a:tailEnd/>
          </a:ln>
        </p:spPr>
      </p:pic>
    </p:spTree>
    <p:extLst>
      <p:ext uri="{BB962C8B-B14F-4D97-AF65-F5344CB8AC3E}">
        <p14:creationId xmlns:p14="http://schemas.microsoft.com/office/powerpoint/2010/main" val="3159960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10:9-11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and heal those in it who are sick, and say to them,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a:t>
            </a:r>
            <a:r>
              <a:rPr lang="en-US" sz="3400" dirty="0">
                <a:effectLst>
                  <a:outerShdw blurRad="38100" dist="38100" dir="2700000" algn="tl">
                    <a:srgbClr val="000000">
                      <a:alpha val="43137"/>
                    </a:srgbClr>
                  </a:outerShdw>
                </a:effectLst>
                <a:latin typeface="Calibri" panose="020F0502020204030204" pitchFamily="34" charset="0"/>
              </a:rPr>
              <a:t> to you.</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rPr>
              <a:t> But whatever city you enter and they do not receive you, go out into its streets and say,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rPr>
              <a:t> ‘Even the dust of your city which clings to our feet we wipe off in protest against you; yet be sure of this,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a:t>
            </a:r>
            <a:r>
              <a:rPr lang="en-US" sz="34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999449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21:25-32</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rPr>
              <a:t>“There will be signs in sun and moon and stars, and on the earth dismay among nations, in perplexity at the roaring of the sea and the waves, </a:t>
            </a: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men fainting from fear and the expectation of the things which are coming upon the world; for the powers of the heavens will be shaken.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Then they will see </a:t>
            </a:r>
            <a:r>
              <a:rPr lang="en-US" sz="3200" cap="small" dirty="0">
                <a:effectLst>
                  <a:outerShdw blurRad="38100" dist="38100" dir="2700000" algn="tl">
                    <a:srgbClr val="000000">
                      <a:alpha val="43137"/>
                    </a:srgbClr>
                  </a:outerShdw>
                </a:effectLst>
                <a:latin typeface="Calibri" panose="020F0502020204030204" pitchFamily="34" charset="0"/>
              </a:rPr>
              <a:t>the Son of Man coming in a cloud</a:t>
            </a:r>
            <a:r>
              <a:rPr lang="en-US" sz="3200" dirty="0">
                <a:effectLst>
                  <a:outerShdw blurRad="38100" dist="38100" dir="2700000" algn="tl">
                    <a:srgbClr val="000000">
                      <a:alpha val="43137"/>
                    </a:srgbClr>
                  </a:outerShdw>
                </a:effectLst>
                <a:latin typeface="Calibri" panose="020F0502020204030204" pitchFamily="34" charset="0"/>
              </a:rPr>
              <a:t> with power and great glory. </a:t>
            </a:r>
            <a:r>
              <a:rPr lang="en-US" sz="3200" baseline="30000" dirty="0">
                <a:effectLst>
                  <a:outerShdw blurRad="38100" dist="38100" dir="2700000" algn="tl">
                    <a:srgbClr val="000000">
                      <a:alpha val="43137"/>
                    </a:srgbClr>
                  </a:outerShdw>
                </a:effectLst>
                <a:latin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rPr>
              <a:t>But when these things begin to take place, …</a:t>
            </a:r>
            <a:endParaRPr 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85207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78587"/>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21:25-32</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rPr>
              <a:t>… straighten up and lift up your heads, because your redemption is drawing near.” </a:t>
            </a:r>
            <a:r>
              <a:rPr lang="en-US" sz="3200" baseline="30000" dirty="0">
                <a:effectLst>
                  <a:outerShdw blurRad="38100" dist="38100" dir="2700000" algn="tl">
                    <a:srgbClr val="000000">
                      <a:alpha val="43137"/>
                    </a:srgbClr>
                  </a:outerShdw>
                </a:effectLst>
                <a:latin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rPr>
              <a:t>Then He told them a parable: “Behold the fig tree and all the trees;</a:t>
            </a:r>
            <a:r>
              <a:rPr lang="en-US" sz="3200" baseline="30000" dirty="0">
                <a:effectLst>
                  <a:outerShdw blurRad="38100" dist="38100" dir="2700000" algn="tl">
                    <a:srgbClr val="000000">
                      <a:alpha val="43137"/>
                    </a:srgbClr>
                  </a:outerShdw>
                </a:effectLst>
                <a:latin typeface="Calibri" panose="020F0502020204030204" pitchFamily="34" charset="0"/>
              </a:rPr>
              <a:t>30 </a:t>
            </a:r>
            <a:r>
              <a:rPr lang="en-US" sz="3200" dirty="0">
                <a:effectLst>
                  <a:outerShdw blurRad="38100" dist="38100" dir="2700000" algn="tl">
                    <a:srgbClr val="000000">
                      <a:alpha val="43137"/>
                    </a:srgbClr>
                  </a:outerShdw>
                </a:effectLst>
                <a:latin typeface="Calibri" panose="020F0502020204030204" pitchFamily="34" charset="0"/>
              </a:rPr>
              <a:t>as soon as they put forth </a:t>
            </a:r>
            <a:r>
              <a:rPr lang="en-US" sz="3200" i="1" dirty="0">
                <a:effectLst>
                  <a:outerShdw blurRad="38100" dist="38100" dir="2700000" algn="tl">
                    <a:srgbClr val="000000">
                      <a:alpha val="43137"/>
                    </a:srgbClr>
                  </a:outerShdw>
                </a:effectLst>
                <a:latin typeface="Calibri" panose="020F0502020204030204" pitchFamily="34" charset="0"/>
              </a:rPr>
              <a:t>leaves</a:t>
            </a:r>
            <a:r>
              <a:rPr lang="en-US" sz="3200" dirty="0">
                <a:effectLst>
                  <a:outerShdw blurRad="38100" dist="38100" dir="2700000" algn="tl">
                    <a:srgbClr val="000000">
                      <a:alpha val="43137"/>
                    </a:srgbClr>
                  </a:outerShdw>
                </a:effectLst>
                <a:latin typeface="Calibri" panose="020F0502020204030204" pitchFamily="34" charset="0"/>
              </a:rPr>
              <a:t>, you see it and know for yourselves that summer is now near. </a:t>
            </a:r>
            <a:r>
              <a:rPr lang="en-US" sz="3200" baseline="30000" dirty="0">
                <a:effectLst>
                  <a:outerShdw blurRad="38100" dist="38100" dir="2700000" algn="tl">
                    <a:srgbClr val="000000">
                      <a:alpha val="43137"/>
                    </a:srgbClr>
                  </a:outerShdw>
                </a:effectLst>
                <a:latin typeface="Calibri" panose="020F0502020204030204" pitchFamily="34" charset="0"/>
              </a:rPr>
              <a:t>31 </a:t>
            </a:r>
            <a:r>
              <a:rPr lang="en-US" sz="3200" dirty="0">
                <a:effectLst>
                  <a:outerShdw blurRad="38100" dist="38100" dir="2700000" algn="tl">
                    <a:srgbClr val="000000">
                      <a:alpha val="43137"/>
                    </a:srgbClr>
                  </a:outerShdw>
                </a:effectLst>
                <a:latin typeface="Calibri" panose="020F0502020204030204" pitchFamily="34" charset="0"/>
              </a:rPr>
              <a:t>So you also, when you see these things happening, recognize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kingdom of God is near</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Truly I say to you, this generation will not pass away until all things take place.”</a:t>
            </a:r>
          </a:p>
          <a:p>
            <a:pPr algn="just">
              <a:spcBef>
                <a:spcPts val="600"/>
              </a:spcBef>
              <a:spcAft>
                <a:spcPts val="600"/>
              </a:spcAft>
            </a:pPr>
            <a:endParaRPr 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7389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7E2B5-93F8-47B6-B4EF-ED223620E7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spTree>
    <p:extLst>
      <p:ext uri="{BB962C8B-B14F-4D97-AF65-F5344CB8AC3E}">
        <p14:creationId xmlns:p14="http://schemas.microsoft.com/office/powerpoint/2010/main" val="2345245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43000" y="3048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Offer of the Kingdom Framework</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08762" y="1142999"/>
            <a:ext cx="8882838" cy="4850185"/>
          </a:xfrm>
        </p:spPr>
        <p:txBody>
          <a:bodyPr/>
          <a:lstStyle/>
          <a:p>
            <a:pPr marL="514350" indent="-514350">
              <a:spcBef>
                <a:spcPct val="0"/>
              </a:spcBef>
              <a:spcAft>
                <a:spcPts val="12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Contingency in OT (1 Kgs. 11:38; Jer. 18:7-10)</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Mosaic Covenant (Exod. 19:5-6)</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confined to Israel (Matt. 10:5-7)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Contingency in JC’s teaching (Matt. 11:14)</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Cessation of announcement after rejection</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Announcement of judgment of 1st Century Israel</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Postponement in JC’s parables (Luke 19:11-27)</a:t>
            </a:r>
          </a:p>
          <a:p>
            <a:pPr marL="457200" indent="-457200">
              <a:spcBef>
                <a:spcPct val="0"/>
              </a:spcBef>
              <a:spcAft>
                <a:spcPts val="12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Message does not reappear until 70th Week</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
        <p:nvSpPr>
          <p:cNvPr id="2" name="TextBox 1">
            <a:extLst>
              <a:ext uri="{FF2B5EF4-FFF2-40B4-BE49-F238E27FC236}">
                <a16:creationId xmlns:a16="http://schemas.microsoft.com/office/drawing/2014/main" id="{D637168C-6EBE-4500-891E-CB06E5C0F371}"/>
              </a:ext>
            </a:extLst>
          </p:cNvPr>
          <p:cNvSpPr txBox="1"/>
          <p:nvPr/>
        </p:nvSpPr>
        <p:spPr>
          <a:xfrm>
            <a:off x="1265123" y="6400800"/>
            <a:ext cx="6553200" cy="400110"/>
          </a:xfrm>
          <a:prstGeom prst="rect">
            <a:avLst/>
          </a:prstGeom>
          <a:noFill/>
        </p:spPr>
        <p:txBody>
          <a:bodyPr wrap="square" rtlCol="0">
            <a:spAutoFit/>
          </a:bodyPr>
          <a:lstStyle/>
          <a:p>
            <a:pPr algn="ctr"/>
            <a:r>
              <a:rPr lang="en-US" sz="1000" dirty="0">
                <a:effectLst>
                  <a:outerShdw blurRad="38100" dist="38100" dir="2700000" algn="tl">
                    <a:srgbClr val="000000">
                      <a:alpha val="43137"/>
                    </a:srgbClr>
                  </a:outerShdw>
                </a:effectLst>
                <a:latin typeface="Calibri" panose="020F0502020204030204" pitchFamily="34" charset="0"/>
              </a:rPr>
              <a:t>Stanley D. Toussaint, “The Contingency of the Coming Kingdom,” in </a:t>
            </a:r>
            <a:r>
              <a:rPr lang="en-US" sz="1000" i="1" dirty="0">
                <a:effectLst>
                  <a:outerShdw blurRad="38100" dist="38100" dir="2700000" algn="tl">
                    <a:srgbClr val="000000">
                      <a:alpha val="43137"/>
                    </a:srgbClr>
                  </a:outerShdw>
                </a:effectLst>
                <a:latin typeface="Calibri" panose="020F0502020204030204" pitchFamily="34" charset="0"/>
              </a:rPr>
              <a:t>Integrity of Heart, Skillfulness of Hands: Biblical and Leadership Studies in Honor of Donald K. Campbell</a:t>
            </a:r>
            <a:r>
              <a:rPr lang="en-US" sz="1000" dirty="0">
                <a:effectLst>
                  <a:outerShdw blurRad="38100" dist="38100" dir="2700000" algn="tl">
                    <a:srgbClr val="000000">
                      <a:alpha val="43137"/>
                    </a:srgbClr>
                  </a:outerShdw>
                </a:effectLst>
                <a:latin typeface="Calibri" panose="020F0502020204030204" pitchFamily="34" charset="0"/>
              </a:rPr>
              <a:t> (Grand Rapids: Baker, 1994), 225, 232–35.</a:t>
            </a:r>
          </a:p>
        </p:txBody>
      </p:sp>
    </p:spTree>
    <p:extLst>
      <p:ext uri="{BB962C8B-B14F-4D97-AF65-F5344CB8AC3E}">
        <p14:creationId xmlns:p14="http://schemas.microsoft.com/office/powerpoint/2010/main" val="3584823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FCC7F-4F2D-401A-B5F5-21A7F8F099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if I cast out demons by the Spirit of God,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phthanō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upon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2" descr="http://3.bp.blogspot.com/-QEkPt30fRNQ/US-EfJsZfRI/AAAAAAAASK4/JnP_SUUHRas/s1600/a.jpg">
            <a:extLst>
              <a:ext uri="{FF2B5EF4-FFF2-40B4-BE49-F238E27FC236}">
                <a16:creationId xmlns:a16="http://schemas.microsoft.com/office/drawing/2014/main" id="{1E2C75AF-8566-498A-8829-B234E45185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5921" y="2438400"/>
            <a:ext cx="3412159" cy="2286000"/>
          </a:xfrm>
          <a:prstGeom prst="rect">
            <a:avLst/>
          </a:prstGeom>
          <a:noFill/>
          <a:ln w="9525">
            <a:noFill/>
            <a:miter lim="800000"/>
            <a:headEnd/>
            <a:tailEnd/>
          </a:ln>
        </p:spPr>
      </p:pic>
    </p:spTree>
    <p:extLst>
      <p:ext uri="{BB962C8B-B14F-4D97-AF65-F5344CB8AC3E}">
        <p14:creationId xmlns:p14="http://schemas.microsoft.com/office/powerpoint/2010/main" val="3323494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96" y="0"/>
            <a:ext cx="9144000" cy="6857999"/>
          </a:xfrm>
          <a:prstGeom prst="rect">
            <a:avLst/>
          </a:prstGeom>
        </p:spPr>
      </p:pic>
      <p:sp>
        <p:nvSpPr>
          <p:cNvPr id="134147" name="Rectangle 1"/>
          <p:cNvSpPr>
            <a:spLocks noChangeArrowheads="1"/>
          </p:cNvSpPr>
          <p:nvPr/>
        </p:nvSpPr>
        <p:spPr bwMode="auto">
          <a:xfrm>
            <a:off x="0" y="0"/>
            <a:ext cx="9144000" cy="29084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17:20</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having been questioned by the Pharisees as to when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was coming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erchomai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He answered them and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is not coming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rPr>
              <a:t>erchomai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with signs to be observed.”</a:t>
            </a:r>
          </a:p>
        </p:txBody>
      </p:sp>
      <p:pic>
        <p:nvPicPr>
          <p:cNvPr id="4" name="Picture 2" descr="http://3.bp.blogspot.com/-QEkPt30fRNQ/US-EfJsZfRI/AAAAAAAASK4/JnP_SUUHRas/s1600/a.jpg">
            <a:extLst>
              <a:ext uri="{FF2B5EF4-FFF2-40B4-BE49-F238E27FC236}">
                <a16:creationId xmlns:a16="http://schemas.microsoft.com/office/drawing/2014/main" id="{3836B06E-190B-4AC5-83FC-A45F2365B0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0162" y="2893100"/>
            <a:ext cx="2883676" cy="1931940"/>
          </a:xfrm>
          <a:prstGeom prst="rect">
            <a:avLst/>
          </a:prstGeom>
          <a:noFill/>
          <a:ln w="9525">
            <a:noFill/>
            <a:miter lim="800000"/>
            <a:headEnd/>
            <a:tailEnd/>
          </a:ln>
        </p:spPr>
      </p:pic>
    </p:spTree>
    <p:extLst>
      <p:ext uri="{BB962C8B-B14F-4D97-AF65-F5344CB8AC3E}">
        <p14:creationId xmlns:p14="http://schemas.microsoft.com/office/powerpoint/2010/main" val="1833782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19:11</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While they were listening to these things, Jesus went on to tell a parable, because He was near Jerusalem,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and they supposed that the kingdom of God was going to appear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anaphainō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immediately</a:t>
            </a:r>
            <a:r>
              <a:rPr lang="en-US" sz="3400" dirty="0">
                <a:effectLst>
                  <a:outerShdw blurRad="38100" dist="38100" dir="2700000" algn="tl">
                    <a:srgbClr val="000000">
                      <a:alpha val="43137"/>
                    </a:srgbClr>
                  </a:outerShdw>
                </a:effectLst>
                <a:latin typeface="Calibri" panose="020F0502020204030204" pitchFamily="34" charset="0"/>
              </a:rPr>
              <a:t>.”</a:t>
            </a:r>
            <a:endParaRPr lang="en-US" altLang="en-US" sz="34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79222425-5A32-4217-B730-1A38B7533F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353" y="3429000"/>
            <a:ext cx="2047294" cy="1371600"/>
          </a:xfrm>
          <a:prstGeom prst="rect">
            <a:avLst/>
          </a:prstGeom>
          <a:noFill/>
          <a:ln w="9525">
            <a:noFill/>
            <a:miter lim="800000"/>
            <a:headEnd/>
            <a:tailEnd/>
          </a:ln>
        </p:spPr>
      </p:pic>
    </p:spTree>
    <p:extLst>
      <p:ext uri="{BB962C8B-B14F-4D97-AF65-F5344CB8AC3E}">
        <p14:creationId xmlns:p14="http://schemas.microsoft.com/office/powerpoint/2010/main" val="23748405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3048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In the New Testament . . . </a:t>
            </a:r>
            <a:r>
              <a:rPr lang="en-US" sz="2800" i="1" dirty="0" err="1">
                <a:effectLst>
                  <a:outerShdw blurRad="38100" dist="38100" dir="2700000" algn="tl">
                    <a:srgbClr val="000000">
                      <a:alpha val="43137"/>
                    </a:srgbClr>
                  </a:outerShdw>
                </a:effectLst>
                <a:latin typeface="Calibri" panose="020F0502020204030204" pitchFamily="34" charset="0"/>
              </a:rPr>
              <a:t>phthanō</a:t>
            </a:r>
            <a:r>
              <a:rPr lang="en-US" sz="2800" dirty="0">
                <a:effectLst>
                  <a:outerShdw blurRad="38100" dist="38100" dir="2700000" algn="tl">
                    <a:srgbClr val="000000">
                      <a:alpha val="43137"/>
                    </a:srgbClr>
                  </a:outerShdw>
                </a:effectLst>
                <a:latin typeface="Calibri" panose="020F0502020204030204" pitchFamily="34" charset="0"/>
              </a:rPr>
              <a:t> occurs only in the later, weakened sense of </a:t>
            </a:r>
            <a:r>
              <a:rPr lang="en-US" sz="2800" i="1" dirty="0">
                <a:effectLst>
                  <a:outerShdw blurRad="38100" dist="38100" dir="2700000" algn="tl">
                    <a:srgbClr val="000000">
                      <a:alpha val="43137"/>
                    </a:srgbClr>
                  </a:outerShdw>
                </a:effectLst>
                <a:latin typeface="Calibri" panose="020F0502020204030204" pitchFamily="34" charset="0"/>
              </a:rPr>
              <a:t>reaching to</a:t>
            </a:r>
            <a:r>
              <a:rPr lang="en-US" sz="2800" dirty="0">
                <a:effectLst>
                  <a:outerShdw blurRad="38100" dist="38100" dir="2700000" algn="tl">
                    <a:srgbClr val="000000">
                      <a:alpha val="43137"/>
                    </a:srgbClr>
                  </a:outerShdw>
                </a:effectLst>
                <a:latin typeface="Calibri" panose="020F0502020204030204" pitchFamily="34" charset="0"/>
              </a:rPr>
              <a:t>. . . . The phrase is similar to the one in 1 Thess. 2:16, where, manifestly, it was not designed to represent the wrath spoken of as </a:t>
            </a:r>
            <a:r>
              <a:rPr lang="en-US" sz="2800" i="1" dirty="0">
                <a:effectLst>
                  <a:outerShdw blurRad="38100" dist="38100" dir="2700000" algn="tl">
                    <a:srgbClr val="000000">
                      <a:alpha val="43137"/>
                    </a:srgbClr>
                  </a:outerShdw>
                </a:effectLst>
                <a:latin typeface="Calibri" panose="020F0502020204030204" pitchFamily="34" charset="0"/>
              </a:rPr>
              <a:t>already poured forth</a:t>
            </a:r>
            <a:r>
              <a:rPr lang="en-US" sz="2800" dirty="0">
                <a:effectLst>
                  <a:outerShdw blurRad="38100" dist="38100" dir="2700000" algn="tl">
                    <a:srgbClr val="000000">
                      <a:alpha val="43137"/>
                    </a:srgbClr>
                  </a:outerShdw>
                </a:effectLst>
                <a:latin typeface="Calibri" panose="020F0502020204030204" pitchFamily="34" charset="0"/>
              </a:rPr>
              <a:t> upon its objects—they were living men, but as </a:t>
            </a:r>
            <a:r>
              <a:rPr lang="en-US" sz="2800" i="1" dirty="0">
                <a:effectLst>
                  <a:outerShdw blurRad="38100" dist="38100" dir="2700000" algn="tl">
                    <a:srgbClr val="000000">
                      <a:alpha val="43137"/>
                    </a:srgbClr>
                  </a:outerShdw>
                </a:effectLst>
                <a:latin typeface="Calibri" panose="020F0502020204030204" pitchFamily="34" charset="0"/>
              </a:rPr>
              <a:t>having reached unto, overhanging</a:t>
            </a:r>
            <a:r>
              <a:rPr lang="en-US" sz="2800" dirty="0">
                <a:effectLst>
                  <a:outerShdw blurRad="38100" dist="38100" dir="2700000" algn="tl">
                    <a:srgbClr val="000000">
                      <a:alpha val="43137"/>
                    </a:srgbClr>
                  </a:outerShdw>
                </a:effectLst>
                <a:latin typeface="Calibri" panose="020F0502020204030204" pitchFamily="34" charset="0"/>
              </a:rPr>
              <a:t> them, comp. also Rom. 9:31; 2 Cor. 10:14; Phil. 3:16; 1 Thess. 4:15. . . . The passages under consideration aptly accord with the idea of a near approach of the </a:t>
            </a:r>
            <a:r>
              <a:rPr lang="en-US" sz="2800" i="1" dirty="0" err="1">
                <a:effectLst>
                  <a:outerShdw blurRad="38100" dist="38100" dir="2700000" algn="tl">
                    <a:srgbClr val="000000">
                      <a:alpha val="43137"/>
                    </a:srgbClr>
                  </a:outerShdw>
                </a:effectLst>
                <a:latin typeface="Calibri" panose="020F0502020204030204" pitchFamily="34" charset="0"/>
              </a:rPr>
              <a:t>Basileia</a:t>
            </a:r>
            <a:r>
              <a:rPr lang="en-US" sz="2800" dirty="0">
                <a:effectLst>
                  <a:outerShdw blurRad="38100" dist="38100" dir="2700000" algn="tl">
                    <a:srgbClr val="000000">
                      <a:alpha val="43137"/>
                    </a:srgbClr>
                  </a:outerShdw>
                </a:effectLst>
                <a:latin typeface="Calibri" panose="020F0502020204030204" pitchFamily="34" charset="0"/>
              </a:rPr>
              <a:t> to the Jews in the person of Christ, implying an offer of establishment which might be withdrawn; they are equivalent to the declaration of Luke 10:9, 11.”</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83218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131826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20521</TotalTime>
  <Words>3474</Words>
  <Application>Microsoft Office PowerPoint</Application>
  <PresentationFormat>On-screen Show (4:3)</PresentationFormat>
  <Paragraphs>392</Paragraphs>
  <Slides>71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1. Passages from Christ’s ministry</vt:lpstr>
      <vt:lpstr>PowerPoint Presentation</vt:lpstr>
      <vt:lpstr>a. The kingdom is at hand (Matt. 3:2)</vt:lpstr>
      <vt:lpstr>1. Passages from Christ’s ministry</vt:lpstr>
      <vt:lpstr>PowerPoint Presentation</vt:lpstr>
      <vt:lpstr>b. Theirs is the kingdom (Matt. 5:3, 10)</vt:lpstr>
      <vt:lpstr>1. Passages from Christ’s ministry</vt:lpstr>
      <vt:lpstr>Lord’s Prayer (Matt 6:9-13)</vt:lpstr>
      <vt:lpstr>1. Passages from Christ’s ministry</vt:lpstr>
      <vt:lpstr>PowerPoint Presentation</vt:lpstr>
      <vt:lpstr>1. Passages from Christ’s ministry</vt:lpstr>
      <vt:lpstr>PowerPoint Presentation</vt:lpstr>
      <vt:lpstr>1. Passages from Christ’s ministry</vt:lpstr>
      <vt:lpstr>PowerPoint Presentation</vt:lpstr>
      <vt:lpstr>f. Satan Falls Like Lightning (Luke 10:18)</vt:lpstr>
      <vt:lpstr>1. Passages from Christ’s ministry</vt:lpstr>
      <vt:lpstr>PowerPoint Presentation</vt:lpstr>
      <vt:lpstr>Messengers of the Kingdom In Matthew</vt:lpstr>
      <vt:lpstr>PowerPoint Presentation</vt:lpstr>
      <vt:lpstr>PowerPoint Presentation</vt:lpstr>
      <vt:lpstr>PowerPoint Presentation</vt:lpstr>
      <vt:lpstr>Offer of the Kingdom Framework</vt:lpstr>
      <vt:lpstr>Offer of the Kingdom Framework</vt:lpstr>
      <vt:lpstr>PowerPoint Presentation</vt:lpstr>
      <vt:lpstr>PowerPoint Presentation</vt:lpstr>
      <vt:lpstr>Offer of the Kingdom Framework</vt:lpstr>
      <vt:lpstr>Six Parts of a Suzerain-Vassal  Treaty in Deuteronomy</vt:lpstr>
      <vt:lpstr>PowerPoint Presentation</vt:lpstr>
      <vt:lpstr>Offer of the Kingdom Framework</vt:lpstr>
      <vt:lpstr>PowerPoint Presentation</vt:lpstr>
      <vt:lpstr>Offer of the Kingdom Framework</vt:lpstr>
      <vt:lpstr>PowerPoint Presentation</vt:lpstr>
      <vt:lpstr>Stanley D. Toussaint Behold the King: A Study of Matthew (Grand Rapids, Kregel, 2005), 153.</vt:lpstr>
      <vt:lpstr>Offer of the Kingdom Framework</vt:lpstr>
      <vt:lpstr>Matthew Outline</vt:lpstr>
      <vt:lpstr>Matthew Outline</vt:lpstr>
      <vt:lpstr>Offer of the Kingdom Framework</vt:lpstr>
      <vt:lpstr>Six Parts of a Suzerain-Vassal  Treaty in Deuteronomy</vt:lpstr>
      <vt:lpstr>PowerPoint Presentation</vt:lpstr>
      <vt:lpstr>PowerPoint Presentation</vt:lpstr>
      <vt:lpstr>PowerPoint Presentation</vt:lpstr>
      <vt:lpstr>Offer of the Kingdom Framework</vt:lpstr>
      <vt:lpstr>Messengers of the Kingdom In Matthew</vt:lpstr>
      <vt:lpstr>PowerPoint Presentation</vt:lpstr>
      <vt:lpstr>PowerPoint Presentation</vt:lpstr>
      <vt:lpstr>Offer of the Kingdom Framework</vt:lpstr>
      <vt:lpstr>PowerPoint Presentation</vt:lpstr>
      <vt:lpstr>PowerPoint Presentation</vt:lpstr>
      <vt:lpstr>PowerPoint Presentation</vt:lpstr>
      <vt:lpstr>PowerPoint Presentation</vt:lpstr>
      <vt:lpstr>PowerPoint Presentation</vt:lpstr>
      <vt:lpstr>Offer of the Kingdom Framework</vt:lpstr>
      <vt:lpstr>PowerPoint Presentation</vt:lpstr>
      <vt:lpstr>PowerPoint Presentation</vt:lpstr>
      <vt:lpstr>PowerPoint Presentation</vt:lpstr>
      <vt:lpstr>E.R. Craven “Excursus on the Basileia,” in Revelation of John, J. P. Lange (New York: Scribner, 1874), 96.</vt:lpstr>
      <vt:lpstr>PowerPoint Presentation</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SLBC_042 -Kingdom_April-18-2018</dc:title>
  <dc:subject>Kingdom Series</dc:subject>
  <dc:creator>A. Woods</dc:creator>
  <dc:description>Modified by Jim McGowan</dc:description>
  <cp:lastModifiedBy>Jim McGowan</cp:lastModifiedBy>
  <cp:revision>2340</cp:revision>
  <cp:lastPrinted>2018-05-22T17:42:10Z</cp:lastPrinted>
  <dcterms:created xsi:type="dcterms:W3CDTF">2009-03-17T12:21:13Z</dcterms:created>
  <dcterms:modified xsi:type="dcterms:W3CDTF">2018-05-22T17:45:10Z</dcterms:modified>
</cp:coreProperties>
</file>