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handoutMasterIdLst>
    <p:handoutMasterId r:id="rId60"/>
  </p:handoutMasterIdLst>
  <p:sldIdLst>
    <p:sldId id="2067" r:id="rId2"/>
    <p:sldId id="1029" r:id="rId3"/>
    <p:sldId id="2388" r:id="rId4"/>
    <p:sldId id="2389" r:id="rId5"/>
    <p:sldId id="3848" r:id="rId6"/>
    <p:sldId id="2921" r:id="rId7"/>
    <p:sldId id="1105" r:id="rId8"/>
    <p:sldId id="3849" r:id="rId9"/>
    <p:sldId id="488" r:id="rId10"/>
    <p:sldId id="3850" r:id="rId11"/>
    <p:sldId id="3851" r:id="rId12"/>
    <p:sldId id="3852" r:id="rId13"/>
    <p:sldId id="3853" r:id="rId14"/>
    <p:sldId id="2390" r:id="rId15"/>
    <p:sldId id="3854" r:id="rId16"/>
    <p:sldId id="3866" r:id="rId17"/>
    <p:sldId id="3867" r:id="rId18"/>
    <p:sldId id="3855" r:id="rId19"/>
    <p:sldId id="492" r:id="rId20"/>
    <p:sldId id="902" r:id="rId21"/>
    <p:sldId id="3856" r:id="rId22"/>
    <p:sldId id="901" r:id="rId23"/>
    <p:sldId id="3869" r:id="rId24"/>
    <p:sldId id="3857" r:id="rId25"/>
    <p:sldId id="3858" r:id="rId26"/>
    <p:sldId id="958" r:id="rId27"/>
    <p:sldId id="3859" r:id="rId28"/>
    <p:sldId id="3870" r:id="rId29"/>
    <p:sldId id="495" r:id="rId30"/>
    <p:sldId id="496" r:id="rId31"/>
    <p:sldId id="2394" r:id="rId32"/>
    <p:sldId id="3862" r:id="rId33"/>
    <p:sldId id="3860" r:id="rId34"/>
    <p:sldId id="3871" r:id="rId35"/>
    <p:sldId id="3861" r:id="rId36"/>
    <p:sldId id="3872" r:id="rId37"/>
    <p:sldId id="3863" r:id="rId38"/>
    <p:sldId id="505" r:id="rId39"/>
    <p:sldId id="3873" r:id="rId40"/>
    <p:sldId id="3874" r:id="rId41"/>
    <p:sldId id="2059" r:id="rId42"/>
    <p:sldId id="2063" r:id="rId43"/>
    <p:sldId id="3864" r:id="rId44"/>
    <p:sldId id="2324" r:id="rId45"/>
    <p:sldId id="3875" r:id="rId46"/>
    <p:sldId id="3876" r:id="rId47"/>
    <p:sldId id="3877" r:id="rId48"/>
    <p:sldId id="3865" r:id="rId49"/>
    <p:sldId id="3878" r:id="rId50"/>
    <p:sldId id="3879" r:id="rId51"/>
    <p:sldId id="1264" r:id="rId52"/>
    <p:sldId id="322" r:id="rId53"/>
    <p:sldId id="3739" r:id="rId54"/>
    <p:sldId id="3738" r:id="rId55"/>
    <p:sldId id="2248" r:id="rId56"/>
    <p:sldId id="963" r:id="rId57"/>
    <p:sldId id="3488" r:id="rId5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33CC33"/>
    <a:srgbClr val="FF00FF"/>
    <a:srgbClr val="CCCCFF"/>
    <a:srgbClr val="0000FF"/>
    <a:srgbClr val="0099FF"/>
    <a:srgbClr val="FFFF99"/>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1654" autoAdjust="0"/>
  </p:normalViewPr>
  <p:slideViewPr>
    <p:cSldViewPr>
      <p:cViewPr varScale="1">
        <p:scale>
          <a:sx n="105" d="100"/>
          <a:sy n="105"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9/11/2016</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87286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5/19/2018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706130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5/19/2018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938753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B9B87E4E-9344-41F2-B632-3EEE394ED7C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E35F3B88-B823-4C11-AA8A-7CF37EF74792}"/>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CE543FE-DEFB-4743-B933-8831B1767D38}"/>
              </a:ext>
            </a:extLst>
          </p:cNvPr>
          <p:cNvSpPr>
            <a:spLocks noGrp="1" noChangeArrowheads="1"/>
          </p:cNvSpPr>
          <p:nvPr>
            <p:ph type="sldNum" sz="quarter" idx="12"/>
          </p:nvPr>
        </p:nvSpPr>
        <p:spPr/>
        <p:txBody>
          <a:bodyPr/>
          <a:lstStyle>
            <a:lvl1pPr>
              <a:defRPr/>
            </a:lvl1pPr>
          </a:lstStyle>
          <a:p>
            <a:fld id="{A6505E32-B77E-4542-9CBF-BCB246F2BE1D}" type="slidenum">
              <a:rPr lang="en-US" altLang="en-US"/>
              <a:pPr/>
              <a:t>‹#›</a:t>
            </a:fld>
            <a:endParaRPr lang="en-US" altLang="en-US"/>
          </a:p>
        </p:txBody>
      </p:sp>
    </p:spTree>
    <p:extLst>
      <p:ext uri="{BB962C8B-B14F-4D97-AF65-F5344CB8AC3E}">
        <p14:creationId xmlns:p14="http://schemas.microsoft.com/office/powerpoint/2010/main" val="7370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itle 1"/>
          <p:cNvSpPr>
            <a:spLocks noGrp="1"/>
          </p:cNvSpPr>
          <p:nvPr>
            <p:ph type="ctrTitle" sz="quarter"/>
          </p:nvPr>
        </p:nvSpPr>
        <p:spPr>
          <a:xfrm>
            <a:off x="304800" y="304800"/>
            <a:ext cx="8534400" cy="1143000"/>
          </a:xfrm>
        </p:spPr>
        <p:txBody>
          <a:bodyPr/>
          <a:lstStyle/>
          <a:p>
            <a:pPr eaLnBrk="1" hangingPunct="1"/>
            <a:r>
              <a:rPr lang="en-US" altLang="en-US" dirty="0">
                <a:cs typeface="Calibri" panose="020F0502020204030204" pitchFamily="34" charset="0"/>
              </a:rPr>
              <a:t>REVELATION</a:t>
            </a:r>
            <a:r>
              <a:rPr lang="en-US" altLang="en-US" dirty="0">
                <a:latin typeface="Calibri" panose="020F0502020204030204" pitchFamily="34" charset="0"/>
                <a:cs typeface="Calibri" panose="020F0502020204030204" pitchFamily="34" charset="0"/>
              </a:rPr>
              <a:t> INTRODUCTION</a:t>
            </a:r>
          </a:p>
        </p:txBody>
      </p:sp>
      <p:sp>
        <p:nvSpPr>
          <p:cNvPr id="3075" name="Subtitle 2"/>
          <p:cNvSpPr>
            <a:spLocks noGrp="1"/>
          </p:cNvSpPr>
          <p:nvPr>
            <p:ph type="subTitle" sz="quarter" idx="1"/>
          </p:nvPr>
        </p:nvSpPr>
        <p:spPr>
          <a:xfrm>
            <a:off x="3009900" y="5638800"/>
            <a:ext cx="3124200" cy="647700"/>
          </a:xfrm>
        </p:spPr>
        <p:txBody>
          <a:bodyPr/>
          <a:lstStyle/>
          <a:p>
            <a:pPr eaLnBrk="1" hangingPunct="1">
              <a:defRPr/>
            </a:pPr>
            <a:r>
              <a:rPr lang="en-US" dirty="0">
                <a:latin typeface="Calibri" pitchFamily="34" charset="0"/>
                <a:cs typeface="Calibri" pitchFamily="34" charset="0"/>
              </a:rPr>
              <a:t>Dr. Andy Woods</a:t>
            </a:r>
          </a:p>
        </p:txBody>
      </p:sp>
      <p:pic>
        <p:nvPicPr>
          <p:cNvPr id="3" name="Picture 2">
            <a:extLst>
              <a:ext uri="{FF2B5EF4-FFF2-40B4-BE49-F238E27FC236}">
                <a16:creationId xmlns:a16="http://schemas.microsoft.com/office/drawing/2014/main" id="{E88FD8D2-067F-4268-BD11-0DC611E61842}"/>
              </a:ext>
            </a:extLst>
          </p:cNvPr>
          <p:cNvPicPr>
            <a:picLocks noChangeAspect="1"/>
          </p:cNvPicPr>
          <p:nvPr/>
        </p:nvPicPr>
        <p:blipFill>
          <a:blip r:embed="rId2"/>
          <a:stretch>
            <a:fillRect/>
          </a:stretch>
        </p:blipFill>
        <p:spPr>
          <a:xfrm>
            <a:off x="908384" y="1600200"/>
            <a:ext cx="7327232" cy="36576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19:10</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fell at his feet to worship him. But he said to me, ‘Do not do that; I am a fellow servant of yours and your brethren who hold the testimony of Jesus; worship God.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testimony of Jesus is the spirit of 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ADF38AD-75FD-4B26-AA5D-ED73A2247F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42223394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apokalypsis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Jesus Christ, which God gave Him to show to His bond-servants, the things which must soon take place; and He sent and communicated it by His angel to His bond-servant John.”</a:t>
            </a:r>
          </a:p>
        </p:txBody>
      </p:sp>
      <p:pic>
        <p:nvPicPr>
          <p:cNvPr id="5" name="Picture 4">
            <a:extLst>
              <a:ext uri="{FF2B5EF4-FFF2-40B4-BE49-F238E27FC236}">
                <a16:creationId xmlns:a16="http://schemas.microsoft.com/office/drawing/2014/main" id="{3A0CA198-3ED9-4F35-899B-7DCEAB769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22018864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175128856"/>
              </p:ext>
            </p:extLst>
          </p:nvPr>
        </p:nvGraphicFramePr>
        <p:xfrm>
          <a:off x="76200" y="213360"/>
          <a:ext cx="8991600" cy="6431280"/>
        </p:xfrm>
        <a:graphic>
          <a:graphicData uri="http://schemas.openxmlformats.org/drawingml/2006/table">
            <a:tbl>
              <a:tblPr>
                <a:tableStyleId>{E8B1032C-EA38-4F05-BA0D-38AFFFC7BED3}</a:tableStyleId>
              </a:tblPr>
              <a:tblGrid>
                <a:gridCol w="2286000">
                  <a:extLst>
                    <a:ext uri="{9D8B030D-6E8A-4147-A177-3AD203B41FA5}">
                      <a16:colId xmlns:a16="http://schemas.microsoft.com/office/drawing/2014/main" val="20000"/>
                    </a:ext>
                  </a:extLst>
                </a:gridCol>
                <a:gridCol w="37084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3200" b="1" u="none" kern="1200" dirty="0">
                          <a:solidFill>
                            <a:schemeClr val="bg2"/>
                          </a:solidFill>
                          <a:latin typeface="Calibri" panose="020F0502020204030204" pitchFamily="34" charset="0"/>
                          <a:ea typeface="+mn-ea"/>
                          <a:cs typeface="Calibri" panose="020F0502020204030204" pitchFamily="34" charset="0"/>
                        </a:rPr>
                        <a:t>BOOK OF DANIEL</a:t>
                      </a:r>
                    </a:p>
                  </a:txBody>
                  <a:tcPr horzOverflow="overflow">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1" lang="en-US" altLang="en-US" sz="2400" b="1" u="sng" kern="1200" dirty="0">
                        <a:solidFill>
                          <a:srgbClr val="C00000"/>
                        </a:solidFill>
                        <a:latin typeface="Calibri" panose="020F0502020204030204" pitchFamily="34" charset="0"/>
                        <a:ea typeface="+mn-ea"/>
                        <a:cs typeface="Calibri" panose="020F0502020204030204" pitchFamily="34" charset="0"/>
                      </a:endParaRPr>
                    </a:p>
                  </a:txBody>
                  <a:tcPr horzOverflow="overflow">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1" lang="en-US" altLang="en-US" sz="2400" b="1" u="sng" kern="1200" dirty="0">
                        <a:solidFill>
                          <a:srgbClr val="C00000"/>
                        </a:solidFill>
                        <a:latin typeface="Calibri" panose="020F0502020204030204" pitchFamily="34" charset="0"/>
                        <a:ea typeface="+mn-ea"/>
                        <a:cs typeface="Calibri" panose="020F0502020204030204" pitchFamily="34" charset="0"/>
                      </a:endParaRPr>
                    </a:p>
                  </a:txBody>
                  <a:tcPr horzOverflow="overflow">
                    <a:solidFill>
                      <a:schemeClr val="accent6">
                        <a:lumMod val="20000"/>
                        <a:lumOff val="80000"/>
                      </a:schemeClr>
                    </a:solidFill>
                  </a:tcPr>
                </a:tc>
                <a:extLst>
                  <a:ext uri="{0D108BD9-81ED-4DB2-BD59-A6C34878D82A}">
                    <a16:rowId xmlns:a16="http://schemas.microsoft.com/office/drawing/2014/main" val="2015348456"/>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dirty="0">
                          <a:solidFill>
                            <a:srgbClr val="C00000"/>
                          </a:solidFill>
                          <a:latin typeface="Calibri" panose="020F0502020204030204" pitchFamily="34" charset="0"/>
                          <a:cs typeface="Calibri" panose="020F0502020204030204" pitchFamily="34" charset="0"/>
                        </a:rPr>
                        <a:t>CHAP. &amp; VERSE</a:t>
                      </a:r>
                      <a:endParaRPr kumimoji="1" lang="en-US" altLang="en-US" sz="2400" u="none" dirty="0">
                        <a:solidFill>
                          <a:srgbClr val="C00000"/>
                        </a:solidFill>
                        <a:latin typeface="Calibri" panose="020F0502020204030204" pitchFamily="34" charset="0"/>
                        <a:cs typeface="Calibri" panose="020F0502020204030204" pitchFamily="34" charset="0"/>
                      </a:endParaRP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414062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2127828"/>
              </p:ext>
            </p:extLst>
          </p:nvPr>
        </p:nvGraphicFramePr>
        <p:xfrm>
          <a:off x="190500" y="117658"/>
          <a:ext cx="8763000" cy="6587168"/>
        </p:xfrm>
        <a:graphic>
          <a:graphicData uri="http://schemas.openxmlformats.org/drawingml/2006/table">
            <a:tbl>
              <a:tblPr firstRow="1" bandRow="1">
                <a:tableStyleId>{AF606853-7671-496A-8E4F-DF71F8EC918B}</a:tableStyleId>
              </a:tblPr>
              <a:tblGrid>
                <a:gridCol w="1104900">
                  <a:extLst>
                    <a:ext uri="{9D8B030D-6E8A-4147-A177-3AD203B41FA5}">
                      <a16:colId xmlns:a16="http://schemas.microsoft.com/office/drawing/2014/main" val="3938018923"/>
                    </a:ext>
                  </a:extLst>
                </a:gridCol>
                <a:gridCol w="59817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Daniel’s Age</a:t>
                      </a:r>
                      <a:endPar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dirty="0">
                          <a:latin typeface="Calibri" panose="020F0502020204030204" pitchFamily="34" charset="0"/>
                          <a:cs typeface="Calibri" panose="020F0502020204030204" pitchFamily="34" charset="0"/>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15</a:t>
                      </a:r>
                    </a:p>
                  </a:txBody>
                  <a:tcPr anchor="ct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17</a:t>
                      </a:r>
                    </a:p>
                  </a:txBody>
                  <a:tcPr anchor="ctr"/>
                </a:tc>
                <a:extLst>
                  <a:ext uri="{0D108BD9-81ED-4DB2-BD59-A6C34878D82A}">
                    <a16:rowId xmlns:a16="http://schemas.microsoft.com/office/drawing/2014/main" val="600601417"/>
                  </a:ext>
                </a:extLst>
              </a:tr>
              <a:tr h="554212">
                <a:tc>
                  <a:txBody>
                    <a:bodyPr/>
                    <a:lstStyle/>
                    <a:p>
                      <a:pPr algn="ctr"/>
                      <a:r>
                        <a:rPr lang="en-US" sz="2000" b="1" dirty="0">
                          <a:latin typeface="Calibri" panose="020F0502020204030204" pitchFamily="34" charset="0"/>
                          <a:cs typeface="Calibri" panose="020F0502020204030204" pitchFamily="34"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19 or 20</a:t>
                      </a:r>
                    </a:p>
                  </a:txBody>
                  <a:tcPr anchor="ctr"/>
                </a:tc>
                <a:extLst>
                  <a:ext uri="{0D108BD9-81ED-4DB2-BD59-A6C34878D82A}">
                    <a16:rowId xmlns:a16="http://schemas.microsoft.com/office/drawing/2014/main" val="2024616940"/>
                  </a:ext>
                </a:extLst>
              </a:tr>
              <a:tr h="683282">
                <a:tc>
                  <a:txBody>
                    <a:bodyPr/>
                    <a:lstStyle/>
                    <a:p>
                      <a:pPr algn="ctr"/>
                      <a:r>
                        <a:rPr lang="en-US" sz="2000" b="1" dirty="0">
                          <a:latin typeface="Calibri" panose="020F0502020204030204" pitchFamily="34" charset="0"/>
                          <a:cs typeface="Calibri" panose="020F0502020204030204" pitchFamily="34" charset="0"/>
                        </a:rPr>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45-50</a:t>
                      </a:r>
                    </a:p>
                  </a:txBody>
                  <a:tcPr anchor="ctr"/>
                </a:tc>
                <a:extLst>
                  <a:ext uri="{0D108BD9-81ED-4DB2-BD59-A6C34878D82A}">
                    <a16:rowId xmlns:a16="http://schemas.microsoft.com/office/drawing/2014/main" val="2058114041"/>
                  </a:ext>
                </a:extLst>
              </a:tr>
              <a:tr h="683282">
                <a:tc>
                  <a:txBody>
                    <a:bodyPr/>
                    <a:lstStyle/>
                    <a:p>
                      <a:pPr algn="ctr"/>
                      <a:r>
                        <a:rPr lang="en-US" sz="2000" b="1" dirty="0">
                          <a:latin typeface="Calibri" panose="020F0502020204030204" pitchFamily="34" charset="0"/>
                          <a:cs typeface="Calibri" panose="020F0502020204030204" pitchFamily="34" charset="0"/>
                        </a:rPr>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Early 80’s</a:t>
                      </a:r>
                    </a:p>
                  </a:txBody>
                  <a:tcPr anchor="ct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c.83</a:t>
                      </a:r>
                    </a:p>
                  </a:txBody>
                  <a:tcPr anchor="ct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Mid-60’s</a:t>
                      </a:r>
                    </a:p>
                  </a:txBody>
                  <a:tcPr anchor="ct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Early-80’s</a:t>
                      </a:r>
                    </a:p>
                  </a:txBody>
                  <a:tcPr anchor="ct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Mid-80’s</a:t>
                      </a:r>
                    </a:p>
                  </a:txBody>
                  <a:tcPr anchor="ct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57605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5638800" cy="3962400"/>
          </a:xfrm>
        </p:spPr>
        <p:txBody>
          <a:bodyPr/>
          <a:lstStyle/>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What is the book’s title?</a:t>
            </a:r>
          </a:p>
          <a:p>
            <a:pPr marL="687388" indent="-687388" eaLnBrk="1" hangingPunct="1">
              <a:spcBef>
                <a:spcPts val="0"/>
              </a:spcBef>
              <a:spcAft>
                <a:spcPts val="2400"/>
              </a:spcAft>
              <a:buSzPct val="100000"/>
              <a:buFont typeface="+mj-lt"/>
              <a:buAutoNum type="arabicParenR"/>
              <a:defRPr/>
            </a:pPr>
            <a:r>
              <a:rPr lang="en-US" b="1" u="sng" dirty="0">
                <a:solidFill>
                  <a:srgbClr val="FFFFCC"/>
                </a:solidFill>
                <a:cs typeface="Calibri" panose="020F0502020204030204" pitchFamily="34" charset="0"/>
              </a:rPr>
              <a:t>Who wrote it?</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From where was it written?</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To whom was it written?</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When was it written?</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stretch>
            <a:fillRect/>
          </a:stretch>
        </p:blipFill>
        <p:spPr>
          <a:xfrm>
            <a:off x="5867401" y="1523999"/>
            <a:ext cx="3048000" cy="3144543"/>
          </a:xfrm>
          <a:prstGeom prst="rect">
            <a:avLst/>
          </a:prstGeom>
        </p:spPr>
      </p:pic>
    </p:spTree>
    <p:extLst>
      <p:ext uri="{BB962C8B-B14F-4D97-AF65-F5344CB8AC3E}">
        <p14:creationId xmlns:p14="http://schemas.microsoft.com/office/powerpoint/2010/main" val="5624948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Revelation of Jesus Christ, which God gave Him to show to His bond-servants, the things which must soon take place; and He sent and communicated it by His angel to His bond-servant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27E89305-4CFE-41B9-9A74-80B256B8EE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16654646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70C7A11-2F8F-44F5-92D5-10DF684A35DD}"/>
              </a:ext>
            </a:extLst>
          </p:cNvPr>
          <p:cNvSpPr>
            <a:spLocks noGrp="1"/>
          </p:cNvSpPr>
          <p:nvPr>
            <p:ph type="title"/>
          </p:nvPr>
        </p:nvSpPr>
        <p:spPr>
          <a:xfrm>
            <a:off x="685800" y="228600"/>
            <a:ext cx="7772400" cy="6858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Johannine Authorship</a:t>
            </a:r>
          </a:p>
        </p:txBody>
      </p:sp>
      <p:sp>
        <p:nvSpPr>
          <p:cNvPr id="10243" name="Content Placeholder 2">
            <a:extLst>
              <a:ext uri="{FF2B5EF4-FFF2-40B4-BE49-F238E27FC236}">
                <a16:creationId xmlns:a16="http://schemas.microsoft.com/office/drawing/2014/main" id="{08D8F857-2355-4F98-B546-534B5BBD41B9}"/>
              </a:ext>
            </a:extLst>
          </p:cNvPr>
          <p:cNvSpPr>
            <a:spLocks noGrp="1"/>
          </p:cNvSpPr>
          <p:nvPr>
            <p:ph idx="1"/>
          </p:nvPr>
        </p:nvSpPr>
        <p:spPr>
          <a:xfrm>
            <a:off x="1428750" y="1143000"/>
            <a:ext cx="6877050" cy="2514600"/>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Named 5x</a:t>
            </a:r>
          </a:p>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Revelation 1:1, 4, 9; 21:2; 22:8</a:t>
            </a:r>
          </a:p>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Wrote five New Testament books</a:t>
            </a:r>
            <a:endParaRPr lang="en-US" sz="3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462CE24-DAF1-48BE-96DB-3184322431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1" y="3560064"/>
            <a:ext cx="3048000" cy="3145536"/>
          </a:xfrm>
          <a:prstGeom prst="rect">
            <a:avLst/>
          </a:prstGeom>
        </p:spPr>
      </p:pic>
    </p:spTree>
    <p:extLst>
      <p:ext uri="{BB962C8B-B14F-4D97-AF65-F5344CB8AC3E}">
        <p14:creationId xmlns:p14="http://schemas.microsoft.com/office/powerpoint/2010/main" val="37091321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5638800" cy="3962400"/>
          </a:xfrm>
        </p:spPr>
        <p:txBody>
          <a:bodyPr/>
          <a:lstStyle/>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What is the book’s title?</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Who wrote it?</a:t>
            </a:r>
          </a:p>
          <a:p>
            <a:pPr marL="687388" indent="-687388" eaLnBrk="1" hangingPunct="1">
              <a:spcBef>
                <a:spcPts val="0"/>
              </a:spcBef>
              <a:spcAft>
                <a:spcPts val="2400"/>
              </a:spcAft>
              <a:buSzPct val="100000"/>
              <a:buFont typeface="+mj-lt"/>
              <a:buAutoNum type="arabicParenR"/>
              <a:defRPr/>
            </a:pPr>
            <a:r>
              <a:rPr lang="en-US" b="1" u="sng" dirty="0">
                <a:solidFill>
                  <a:srgbClr val="FFFFCC"/>
                </a:solidFill>
                <a:cs typeface="Calibri" panose="020F0502020204030204" pitchFamily="34" charset="0"/>
              </a:rPr>
              <a:t>From where was it written?</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To whom was it written?</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When was it written?</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stretch>
            <a:fillRect/>
          </a:stretch>
        </p:blipFill>
        <p:spPr>
          <a:xfrm>
            <a:off x="5867401" y="1523999"/>
            <a:ext cx="3048000" cy="3144543"/>
          </a:xfrm>
          <a:prstGeom prst="rect">
            <a:avLst/>
          </a:prstGeom>
        </p:spPr>
      </p:pic>
    </p:spTree>
    <p:extLst>
      <p:ext uri="{BB962C8B-B14F-4D97-AF65-F5344CB8AC3E}">
        <p14:creationId xmlns:p14="http://schemas.microsoft.com/office/powerpoint/2010/main" val="40324405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1:9</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John, your brother and fellow partaker in the tribulation and kingdom and perseverance which are in Jesus, was 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island called Patmos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of the word of God and the testimony of Jesus.”</a:t>
            </a:r>
          </a:p>
        </p:txBody>
      </p:sp>
      <p:pic>
        <p:nvPicPr>
          <p:cNvPr id="5" name="Picture 4">
            <a:extLst>
              <a:ext uri="{FF2B5EF4-FFF2-40B4-BE49-F238E27FC236}">
                <a16:creationId xmlns:a16="http://schemas.microsoft.com/office/drawing/2014/main" id="{4A32798E-537B-4D35-81AE-517000E697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25802783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5638800" cy="3962400"/>
          </a:xfrm>
        </p:spPr>
        <p:txBody>
          <a:bodyPr/>
          <a:lstStyle/>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What is the book’s title?</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Who wrote it?</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From where was it written?</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To whom was it written?</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When was it written?</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stretch>
            <a:fillRect/>
          </a:stretch>
        </p:blipFill>
        <p:spPr>
          <a:xfrm>
            <a:off x="5867401" y="1523999"/>
            <a:ext cx="3048000" cy="3144543"/>
          </a:xfrm>
          <a:prstGeom prst="rect">
            <a:avLst/>
          </a:prstGeom>
        </p:spPr>
      </p:pic>
    </p:spTree>
    <p:extLst>
      <p:ext uri="{BB962C8B-B14F-4D97-AF65-F5344CB8AC3E}">
        <p14:creationId xmlns:p14="http://schemas.microsoft.com/office/powerpoint/2010/main" val="21807364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36884E10-10B0-44BB-8ACE-963D79531A54}"/>
              </a:ext>
            </a:extLst>
          </p:cNvPr>
          <p:cNvPicPr>
            <a:picLocks noChangeAspect="1" noChangeArrowheads="1"/>
          </p:cNvPicPr>
          <p:nvPr/>
        </p:nvPicPr>
        <p:blipFill>
          <a:blip r:embed="rId2">
            <a:extLst/>
          </a:blip>
          <a:srcRect/>
          <a:stretch>
            <a:fillRect/>
          </a:stretch>
        </p:blipFill>
        <p:spPr bwMode="auto">
          <a:xfrm>
            <a:off x="190500" y="128588"/>
            <a:ext cx="8763000" cy="6600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Oval 1">
            <a:extLst>
              <a:ext uri="{FF2B5EF4-FFF2-40B4-BE49-F238E27FC236}">
                <a16:creationId xmlns:a16="http://schemas.microsoft.com/office/drawing/2014/main" id="{EF503583-6D0F-4020-BAC2-11E55E98D555}"/>
              </a:ext>
            </a:extLst>
          </p:cNvPr>
          <p:cNvSpPr/>
          <p:nvPr/>
        </p:nvSpPr>
        <p:spPr bwMode="auto">
          <a:xfrm>
            <a:off x="1905000" y="4343400"/>
            <a:ext cx="1371600" cy="914400"/>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241704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2F4DE38-A661-4C13-9CF4-FF61811FB4D8}"/>
              </a:ext>
            </a:extLst>
          </p:cNvPr>
          <p:cNvSpPr>
            <a:spLocks noGrp="1"/>
          </p:cNvSpPr>
          <p:nvPr>
            <p:ph type="title"/>
          </p:nvPr>
        </p:nvSpPr>
        <p:spPr>
          <a:xfrm>
            <a:off x="1123950" y="228600"/>
            <a:ext cx="6896100" cy="802615"/>
          </a:xfrm>
        </p:spPr>
        <p:txBody>
          <a:bodyPr/>
          <a:lstStyle/>
          <a:p>
            <a:pPr algn="ctr"/>
            <a:r>
              <a:rPr lang="en-US" sz="3200" kern="1200" dirty="0">
                <a:solidFill>
                  <a:srgbClr val="00FFFF"/>
                </a:solidFill>
                <a:effectLst>
                  <a:outerShdw blurRad="38100" dist="38100" dir="2700000" algn="tl">
                    <a:srgbClr val="000000">
                      <a:alpha val="43137"/>
                    </a:srgbClr>
                  </a:outerShdw>
                </a:effectLst>
                <a:cs typeface="Calibri" panose="020F0502020204030204" pitchFamily="34" charset="0"/>
              </a:rPr>
              <a:t>Eusebius</a:t>
            </a:r>
            <a:br>
              <a:rPr lang="en-US" sz="2800" dirty="0">
                <a:effectLst>
                  <a:outerShdw blurRad="38100" dist="38100" dir="2700000" algn="tl">
                    <a:srgbClr val="000000">
                      <a:alpha val="43137"/>
                    </a:srgbClr>
                  </a:outerShdw>
                </a:effectLst>
                <a:cs typeface="Calibri" panose="020F0502020204030204" pitchFamily="34" charset="0"/>
              </a:rPr>
            </a:br>
            <a:r>
              <a:rPr lang="en-US" sz="20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Ecclesiastical History, 3.18.4</a:t>
            </a:r>
            <a:endParaRPr lang="en-US" altLang="en-US" sz="2800" dirty="0">
              <a:effectLst>
                <a:outerShdw blurRad="38100" dist="38100" dir="2700000" algn="tl">
                  <a:srgbClr val="000000">
                    <a:alpha val="43137"/>
                  </a:srgbClr>
                </a:outerShdw>
              </a:effectLst>
              <a:cs typeface="Calibri" panose="020F0502020204030204" pitchFamily="34" charset="0"/>
            </a:endParaRPr>
          </a:p>
        </p:txBody>
      </p:sp>
      <p:sp>
        <p:nvSpPr>
          <p:cNvPr id="48131" name="Rectangle 2">
            <a:extLst>
              <a:ext uri="{FF2B5EF4-FFF2-40B4-BE49-F238E27FC236}">
                <a16:creationId xmlns:a16="http://schemas.microsoft.com/office/drawing/2014/main" id="{072922F3-F32F-4892-88A3-281D86E9F467}"/>
              </a:ext>
            </a:extLst>
          </p:cNvPr>
          <p:cNvSpPr>
            <a:spLocks noChangeArrowheads="1"/>
          </p:cNvSpPr>
          <p:nvPr/>
        </p:nvSpPr>
        <p:spPr bwMode="auto">
          <a:xfrm>
            <a:off x="2514600" y="1302470"/>
            <a:ext cx="659326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even indicated the time accurately, relating that in the fifteenth year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Domitian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Flavia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Domitilla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was the niece of Flavius Clemens, one of the many consuls at Rome at that time, was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banished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many others to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island of </a:t>
            </a:r>
            <a:r>
              <a:rPr lang="en-U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Pontia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testimony to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09694D36-5F54-4AD1-9831-7ABFC2694B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447800"/>
            <a:ext cx="2314740" cy="3657600"/>
          </a:xfrm>
          <a:prstGeom prst="rect">
            <a:avLst/>
          </a:prstGeom>
        </p:spPr>
      </p:pic>
    </p:spTree>
    <p:extLst>
      <p:ext uri="{BB962C8B-B14F-4D97-AF65-F5344CB8AC3E}">
        <p14:creationId xmlns:p14="http://schemas.microsoft.com/office/powerpoint/2010/main" val="704812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2F4DE38-A661-4C13-9CF4-FF61811FB4D8}"/>
              </a:ext>
            </a:extLst>
          </p:cNvPr>
          <p:cNvSpPr>
            <a:spLocks noGrp="1"/>
          </p:cNvSpPr>
          <p:nvPr>
            <p:ph type="title"/>
          </p:nvPr>
        </p:nvSpPr>
        <p:spPr>
          <a:xfrm>
            <a:off x="2400300" y="228600"/>
            <a:ext cx="4343400" cy="838200"/>
          </a:xfrm>
        </p:spPr>
        <p:txBody>
          <a:bodyPr/>
          <a:lstStyle/>
          <a:p>
            <a:pPr algn="ctr"/>
            <a:r>
              <a:rPr lang="en-US" altLang="en-US" sz="3200" kern="1200" dirty="0">
                <a:solidFill>
                  <a:srgbClr val="00FFFF"/>
                </a:solidFill>
                <a:effectLst>
                  <a:outerShdw blurRad="38100" dist="38100" dir="2700000" algn="tl">
                    <a:srgbClr val="000000">
                      <a:alpha val="43137"/>
                    </a:srgbClr>
                  </a:outerShdw>
                </a:effectLst>
                <a:cs typeface="Calibri" panose="020F0502020204030204" pitchFamily="34" charset="0"/>
              </a:rPr>
              <a:t>Tertullian</a:t>
            </a:r>
            <a:br>
              <a:rPr lang="en-US" altLang="en-US" sz="2800" dirty="0">
                <a:cs typeface="Calibri" panose="020F0502020204030204" pitchFamily="34" charset="0"/>
              </a:rPr>
            </a:br>
            <a:r>
              <a:rPr lang="en-US" altLang="en-US" sz="20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Prescription Against Heretics, 36</a:t>
            </a:r>
          </a:p>
        </p:txBody>
      </p:sp>
      <p:sp>
        <p:nvSpPr>
          <p:cNvPr id="48131" name="Rectangle 2">
            <a:extLst>
              <a:ext uri="{FF2B5EF4-FFF2-40B4-BE49-F238E27FC236}">
                <a16:creationId xmlns:a16="http://schemas.microsoft.com/office/drawing/2014/main" id="{072922F3-F32F-4892-88A3-281D86E9F467}"/>
              </a:ext>
            </a:extLst>
          </p:cNvPr>
          <p:cNvSpPr>
            <a:spLocks noChangeArrowheads="1"/>
          </p:cNvSpPr>
          <p:nvPr/>
        </p:nvSpPr>
        <p:spPr bwMode="auto">
          <a:xfrm>
            <a:off x="2819400" y="1600200"/>
            <a:ext cx="6248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Apostle John was first plunged, unhurt, into boiling oil, and thence remitted to his island-exile!”</a:t>
            </a:r>
          </a:p>
        </p:txBody>
      </p:sp>
      <p:pic>
        <p:nvPicPr>
          <p:cNvPr id="30724" name="Picture 2" descr="https://encrypted-tbn1.google.com/images?q=tbn:ANd9GcSFW5rXJH1NyQSWqHjx0R_SLfHRQvdG2FANlXR3dCrvMYBwFxLU3w">
            <a:extLst>
              <a:ext uri="{FF2B5EF4-FFF2-40B4-BE49-F238E27FC236}">
                <a16:creationId xmlns:a16="http://schemas.microsoft.com/office/drawing/2014/main" id="{6A94FC12-87EF-4AB7-9D23-819366DCA26E}"/>
              </a:ext>
            </a:extLst>
          </p:cNvPr>
          <p:cNvPicPr>
            <a:picLocks noChangeAspect="1" noChangeArrowheads="1"/>
          </p:cNvPicPr>
          <p:nvPr/>
        </p:nvPicPr>
        <p:blipFill>
          <a:blip r:embed="rId2">
            <a:extLst/>
          </a:blip>
          <a:srcRect/>
          <a:stretch>
            <a:fillRect/>
          </a:stretch>
        </p:blipFill>
        <p:spPr bwMode="auto">
          <a:xfrm>
            <a:off x="576941" y="1600200"/>
            <a:ext cx="2002973" cy="36576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084758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5638800" cy="3962400"/>
          </a:xfrm>
        </p:spPr>
        <p:txBody>
          <a:bodyPr/>
          <a:lstStyle/>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What is the book’s title?</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Who wrote it?</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From where was it written?</a:t>
            </a:r>
          </a:p>
          <a:p>
            <a:pPr marL="687388" indent="-687388" eaLnBrk="1" hangingPunct="1">
              <a:spcBef>
                <a:spcPts val="0"/>
              </a:spcBef>
              <a:spcAft>
                <a:spcPts val="2400"/>
              </a:spcAft>
              <a:buSzPct val="100000"/>
              <a:buFont typeface="+mj-lt"/>
              <a:buAutoNum type="arabicParenR"/>
              <a:defRPr/>
            </a:pPr>
            <a:r>
              <a:rPr lang="en-US" b="1" u="sng" dirty="0">
                <a:solidFill>
                  <a:srgbClr val="FFFFCC"/>
                </a:solidFill>
                <a:cs typeface="Calibri" panose="020F0502020204030204" pitchFamily="34" charset="0"/>
              </a:rPr>
              <a:t>To whom was it written?</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When was it written?</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stretch>
            <a:fillRect/>
          </a:stretch>
        </p:blipFill>
        <p:spPr>
          <a:xfrm>
            <a:off x="5867401" y="1523999"/>
            <a:ext cx="3048000" cy="3144543"/>
          </a:xfrm>
          <a:prstGeom prst="rect">
            <a:avLst/>
          </a:prstGeom>
        </p:spPr>
      </p:pic>
    </p:spTree>
    <p:extLst>
      <p:ext uri="{BB962C8B-B14F-4D97-AF65-F5344CB8AC3E}">
        <p14:creationId xmlns:p14="http://schemas.microsoft.com/office/powerpoint/2010/main" val="20803281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“saying,  ‘Write in a book what you see, and send it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 churches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Ephesus and to Smyrna and to Pergamum and to Thyatira and to Sardis and to Philadelphia and to Laodicea.’”</a:t>
            </a:r>
          </a:p>
        </p:txBody>
      </p:sp>
      <p:pic>
        <p:nvPicPr>
          <p:cNvPr id="5" name="Picture 4">
            <a:extLst>
              <a:ext uri="{FF2B5EF4-FFF2-40B4-BE49-F238E27FC236}">
                <a16:creationId xmlns:a16="http://schemas.microsoft.com/office/drawing/2014/main" id="{888CA272-7873-4E72-8527-1809C7ADD5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422719855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17681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167955A-FEF8-4F73-BCA6-6B99F29D8B06}"/>
              </a:ext>
            </a:extLst>
          </p:cNvPr>
          <p:cNvSpPr>
            <a:spLocks noGrp="1"/>
          </p:cNvSpPr>
          <p:nvPr>
            <p:ph type="title" idx="4294967295"/>
          </p:nvPr>
        </p:nvSpPr>
        <p:spPr>
          <a:xfrm>
            <a:off x="2819400" y="228600"/>
            <a:ext cx="3505200" cy="801687"/>
          </a:xfrm>
        </p:spPr>
        <p:txBody>
          <a:bodyPr/>
          <a:lstStyle/>
          <a:p>
            <a:r>
              <a:rPr lang="en-US" altLang="en-US" sz="4000" dirty="0">
                <a:effectLst>
                  <a:outerShdw blurRad="38100" dist="38100" dir="2700000" algn="tl">
                    <a:srgbClr val="000000">
                      <a:alpha val="43137"/>
                    </a:srgbClr>
                  </a:outerShdw>
                </a:effectLst>
                <a:cs typeface="Calibri" panose="020F0502020204030204" pitchFamily="34" charset="0"/>
              </a:rPr>
              <a:t>John 20:30-31</a:t>
            </a:r>
          </a:p>
        </p:txBody>
      </p:sp>
      <p:sp>
        <p:nvSpPr>
          <p:cNvPr id="27650" name="Rectangle 3">
            <a:extLst>
              <a:ext uri="{FF2B5EF4-FFF2-40B4-BE49-F238E27FC236}">
                <a16:creationId xmlns:a16="http://schemas.microsoft.com/office/drawing/2014/main" id="{C88B4001-72BD-440C-B9C2-699E3612070E}"/>
              </a:ext>
            </a:extLst>
          </p:cNvPr>
          <p:cNvSpPr>
            <a:spLocks noGrp="1"/>
          </p:cNvSpPr>
          <p:nvPr>
            <p:ph type="body" idx="4294967295"/>
          </p:nvPr>
        </p:nvSpPr>
        <p:spPr>
          <a:xfrm>
            <a:off x="3810000" y="1219200"/>
            <a:ext cx="5257800" cy="4724400"/>
          </a:xfrm>
        </p:spPr>
        <p:txBody>
          <a:bodyPr/>
          <a:lstStyle/>
          <a:p>
            <a:pPr marL="0" indent="0" algn="just">
              <a:buFont typeface="Wingdings" panose="05000000000000000000" pitchFamily="2" charset="2"/>
              <a:buNone/>
              <a:defRPr/>
            </a:pPr>
            <a:r>
              <a:rPr lang="en-US" sz="3000" dirty="0">
                <a:effectLst>
                  <a:outerShdw blurRad="38100" dist="38100" dir="2700000" algn="tl">
                    <a:srgbClr val="000000">
                      <a:alpha val="43137"/>
                    </a:srgbClr>
                  </a:outerShdw>
                </a:effectLst>
                <a:cs typeface="Calibri" panose="020F0502020204030204" pitchFamily="34" charset="0"/>
              </a:rPr>
              <a:t>“Therefore many other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signs</a:t>
            </a:r>
            <a:r>
              <a:rPr lang="en-US" sz="30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000" dirty="0">
                <a:effectLst>
                  <a:outerShdw blurRad="38100" dist="38100" dir="2700000" algn="tl">
                    <a:srgbClr val="000000">
                      <a:alpha val="43137"/>
                    </a:srgbClr>
                  </a:outerShdw>
                </a:effectLst>
                <a:cs typeface="Calibri" panose="020F0502020204030204" pitchFamily="34" charset="0"/>
              </a:rPr>
              <a:t>Jesus also performed in the presence of the disciples, which are not written in this book; but these have been written so that you may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believe</a:t>
            </a:r>
            <a:r>
              <a:rPr lang="en-US" sz="30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000" dirty="0">
                <a:effectLst>
                  <a:outerShdw blurRad="38100" dist="38100" dir="2700000" algn="tl">
                    <a:srgbClr val="000000">
                      <a:alpha val="43137"/>
                    </a:srgbClr>
                  </a:outerShdw>
                </a:effectLst>
                <a:cs typeface="Calibri" panose="020F0502020204030204" pitchFamily="34" charset="0"/>
              </a:rPr>
              <a:t>that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Jesus is the Christ, the Son of God</a:t>
            </a:r>
            <a:r>
              <a:rPr lang="en-US" sz="3000" dirty="0">
                <a:effectLst>
                  <a:outerShdw blurRad="38100" dist="38100" dir="2700000" algn="tl">
                    <a:srgbClr val="000000">
                      <a:alpha val="43137"/>
                    </a:srgbClr>
                  </a:outerShdw>
                </a:effectLst>
                <a:cs typeface="Calibri" panose="020F0502020204030204" pitchFamily="34" charset="0"/>
              </a:rPr>
              <a:t>; and that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believing</a:t>
            </a:r>
            <a:r>
              <a:rPr lang="en-US" sz="3000" b="1" dirty="0">
                <a:solidFill>
                  <a:srgbClr val="FFFFCC"/>
                </a:solidFill>
                <a:effectLst>
                  <a:outerShdw blurRad="38100" dist="38100" dir="2700000" algn="tl">
                    <a:srgbClr val="000000">
                      <a:alpha val="43137"/>
                    </a:srgbClr>
                  </a:outerShdw>
                </a:effectLst>
                <a:cs typeface="Calibri" panose="020F0502020204030204" pitchFamily="34" charset="0"/>
              </a:rPr>
              <a:t> you may have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life</a:t>
            </a:r>
            <a:r>
              <a:rPr lang="en-US" sz="3000" b="1" dirty="0">
                <a:solidFill>
                  <a:srgbClr val="FFFFCC"/>
                </a:solidFill>
                <a:effectLst>
                  <a:outerShdw blurRad="38100" dist="38100" dir="2700000" algn="tl">
                    <a:srgbClr val="000000">
                      <a:alpha val="43137"/>
                    </a:srgbClr>
                  </a:outerShdw>
                </a:effectLst>
                <a:cs typeface="Calibri" panose="020F0502020204030204" pitchFamily="34" charset="0"/>
              </a:rPr>
              <a:t> in His name</a:t>
            </a:r>
            <a:r>
              <a:rPr lang="en-US" sz="3000" dirty="0">
                <a:effectLst>
                  <a:outerShdw blurRad="38100" dist="38100" dir="2700000" algn="tl">
                    <a:srgbClr val="000000">
                      <a:alpha val="43137"/>
                    </a:srgbClr>
                  </a:outerShdw>
                </a:effectLst>
                <a:cs typeface="Calibri" panose="020F0502020204030204" pitchFamily="34" charset="0"/>
              </a:rPr>
              <a:t>.”</a:t>
            </a:r>
          </a:p>
        </p:txBody>
      </p:sp>
      <p:pic>
        <p:nvPicPr>
          <p:cNvPr id="5126" name="Picture 6" descr="http://www.maggiesnotebook.com/wp-content/uploads/2011/08/Apostle_John_35.jpg">
            <a:extLst>
              <a:ext uri="{FF2B5EF4-FFF2-40B4-BE49-F238E27FC236}">
                <a16:creationId xmlns:a16="http://schemas.microsoft.com/office/drawing/2014/main" id="{5A8713A2-CC26-4C83-8C85-55F8237C5728}"/>
              </a:ext>
            </a:extLst>
          </p:cNvPr>
          <p:cNvPicPr>
            <a:picLocks noChangeAspect="1" noChangeArrowheads="1"/>
          </p:cNvPicPr>
          <p:nvPr/>
        </p:nvPicPr>
        <p:blipFill>
          <a:blip r:embed="rId2" cstate="print">
            <a:extLst/>
          </a:blip>
          <a:srcRect/>
          <a:stretch>
            <a:fillRect/>
          </a:stretch>
        </p:blipFill>
        <p:spPr bwMode="auto">
          <a:xfrm>
            <a:off x="381000" y="1609724"/>
            <a:ext cx="3072834" cy="372427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461244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1:9</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your brother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fellow partaker in the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perseverance which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Jesus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on the island called Patmos because of the word of God and the testimony of Jesus.”</a:t>
            </a:r>
          </a:p>
        </p:txBody>
      </p:sp>
      <p:pic>
        <p:nvPicPr>
          <p:cNvPr id="3" name="Picture 2">
            <a:extLst>
              <a:ext uri="{FF2B5EF4-FFF2-40B4-BE49-F238E27FC236}">
                <a16:creationId xmlns:a16="http://schemas.microsoft.com/office/drawing/2014/main" id="{7E2D871A-FFB5-4241-984E-BC3233FE1E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18312100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5638800" cy="3962400"/>
          </a:xfrm>
        </p:spPr>
        <p:txBody>
          <a:bodyPr/>
          <a:lstStyle/>
          <a:p>
            <a:pPr marL="687388" indent="-687388" eaLnBrk="1" hangingPunct="1">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anose="020F0502020204030204" pitchFamily="34" charset="0"/>
              </a:rPr>
              <a:t>What is the book’s title?</a:t>
            </a:r>
          </a:p>
          <a:p>
            <a:pPr marL="687388" indent="-687388" eaLnBrk="1" hangingPunct="1">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anose="020F0502020204030204" pitchFamily="34" charset="0"/>
              </a:rPr>
              <a:t>Who wrote it?</a:t>
            </a:r>
          </a:p>
          <a:p>
            <a:pPr marL="687388" indent="-687388" eaLnBrk="1" hangingPunct="1">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anose="020F0502020204030204" pitchFamily="34" charset="0"/>
              </a:rPr>
              <a:t>From where was it written?</a:t>
            </a:r>
          </a:p>
          <a:p>
            <a:pPr marL="687388" indent="-687388" eaLnBrk="1" hangingPunct="1">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anose="020F0502020204030204" pitchFamily="34" charset="0"/>
              </a:rPr>
              <a:t>To whom was it written?</a:t>
            </a:r>
          </a:p>
          <a:p>
            <a:pPr marL="687388" indent="-687388" eaLnBrk="1" hangingPunct="1">
              <a:spcBef>
                <a:spcPts val="0"/>
              </a:spcBef>
              <a:spcAft>
                <a:spcPts val="2400"/>
              </a:spcAft>
              <a:buSzPct val="100000"/>
              <a:buFont typeface="+mj-lt"/>
              <a:buAutoNum type="arabicParen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When was it written?</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stretch>
            <a:fillRect/>
          </a:stretch>
        </p:blipFill>
        <p:spPr>
          <a:xfrm>
            <a:off x="5867401" y="1523999"/>
            <a:ext cx="3048000" cy="3144543"/>
          </a:xfrm>
          <a:prstGeom prst="rect">
            <a:avLst/>
          </a:prstGeom>
        </p:spPr>
      </p:pic>
    </p:spTree>
    <p:extLst>
      <p:ext uri="{BB962C8B-B14F-4D97-AF65-F5344CB8AC3E}">
        <p14:creationId xmlns:p14="http://schemas.microsoft.com/office/powerpoint/2010/main" val="86362918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8352099-223B-4221-96F4-9F500609B942}"/>
              </a:ext>
            </a:extLst>
          </p:cNvPr>
          <p:cNvSpPr>
            <a:spLocks noGrp="1"/>
          </p:cNvSpPr>
          <p:nvPr>
            <p:ph type="title"/>
          </p:nvPr>
        </p:nvSpPr>
        <p:spPr>
          <a:xfrm>
            <a:off x="685800" y="228600"/>
            <a:ext cx="7772400" cy="926814"/>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Late Date (A.D. 95)</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Irenaeus </a:t>
            </a:r>
            <a:r>
              <a:rPr lang="en-US" sz="24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Against Heresies </a:t>
            </a:r>
            <a: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5.30.3</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3" name="Content Placeholder 2">
            <a:extLst>
              <a:ext uri="{FF2B5EF4-FFF2-40B4-BE49-F238E27FC236}">
                <a16:creationId xmlns:a16="http://schemas.microsoft.com/office/drawing/2014/main" id="{F738D345-BF81-4B42-846C-AE978CADA1CC}"/>
              </a:ext>
            </a:extLst>
          </p:cNvPr>
          <p:cNvSpPr>
            <a:spLocks noGrp="1"/>
          </p:cNvSpPr>
          <p:nvPr>
            <p:ph idx="1"/>
          </p:nvPr>
        </p:nvSpPr>
        <p:spPr>
          <a:xfrm>
            <a:off x="2971800" y="1371600"/>
            <a:ext cx="6172200" cy="2743200"/>
          </a:xfrm>
        </p:spPr>
        <p:txBody>
          <a:bodyPr/>
          <a:lstStyle/>
          <a:p>
            <a:pPr marL="0" indent="0" algn="just" eaLnBrk="1" hangingPunct="1">
              <a:buNone/>
              <a:defRPr/>
            </a:pPr>
            <a:r>
              <a:rPr lang="en-US" dirty="0">
                <a:effectLst>
                  <a:outerShdw blurRad="38100" dist="38100" dir="2700000" algn="tl">
                    <a:srgbClr val="000000">
                      <a:alpha val="43137"/>
                    </a:srgbClr>
                  </a:outerShdw>
                </a:effectLst>
                <a:cs typeface="Calibri" panose="020F0502020204030204" pitchFamily="34" charset="0"/>
              </a:rPr>
              <a:t>“But if it had been necessary to announce his name plainly at the present time, it would have been spoken by him who saw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apocalypse. For it was not seen long ago, but almost in our own time, at the end of the reign of Domitian</a:t>
            </a:r>
            <a:r>
              <a:rPr lang="en-US" b="1"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BC0B546D-E4DE-4E76-8B7E-58428F0CE7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524000"/>
            <a:ext cx="2666999" cy="3657600"/>
          </a:xfrm>
          <a:prstGeom prst="rect">
            <a:avLst/>
          </a:prstGeom>
        </p:spPr>
      </p:pic>
    </p:spTree>
    <p:extLst>
      <p:ext uri="{BB962C8B-B14F-4D97-AF65-F5344CB8AC3E}">
        <p14:creationId xmlns:p14="http://schemas.microsoft.com/office/powerpoint/2010/main" val="10083822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629400" cy="3962400"/>
          </a:xfrm>
        </p:spPr>
        <p:txBody>
          <a:bodyPr/>
          <a:lstStyle/>
          <a:p>
            <a:pPr marL="687388" indent="-687388" eaLnBrk="1" hangingPunct="1">
              <a:spcBef>
                <a:spcPts val="0"/>
              </a:spcBef>
              <a:spcAft>
                <a:spcPts val="2400"/>
              </a:spcAft>
              <a:buSzPct val="100000"/>
              <a:buFont typeface="+mj-lt"/>
              <a:buAutoNum type="arabicParenR" startAt="6"/>
              <a:defRPr/>
            </a:pPr>
            <a:r>
              <a:rPr lang="en-US" dirty="0">
                <a:cs typeface="Calibri" panose="020F0502020204030204" pitchFamily="34" charset="0"/>
              </a:rPr>
              <a:t>How is the book organized?</a:t>
            </a:r>
          </a:p>
          <a:p>
            <a:pPr marL="687388" indent="-687388" eaLnBrk="1" hangingPunct="1">
              <a:spcBef>
                <a:spcPts val="0"/>
              </a:spcBef>
              <a:spcAft>
                <a:spcPts val="2400"/>
              </a:spcAft>
              <a:buSzPct val="100000"/>
              <a:buFont typeface="+mj-lt"/>
              <a:buAutoNum type="arabicParenR" startAt="6"/>
              <a:defRPr/>
            </a:pPr>
            <a:r>
              <a:rPr lang="en-US" dirty="0">
                <a:cs typeface="Calibri" panose="020F0502020204030204" pitchFamily="34" charset="0"/>
              </a:rPr>
              <a:t>How was the book delivered?</a:t>
            </a:r>
          </a:p>
          <a:p>
            <a:pPr marL="687388" indent="-687388" eaLnBrk="1" hangingPunct="1">
              <a:spcBef>
                <a:spcPts val="0"/>
              </a:spcBef>
              <a:spcAft>
                <a:spcPts val="2400"/>
              </a:spcAft>
              <a:buSzPct val="100000"/>
              <a:buFont typeface="+mj-lt"/>
              <a:buAutoNum type="arabicParenR" startAt="6"/>
              <a:defRPr/>
            </a:pPr>
            <a:r>
              <a:rPr lang="en-US" dirty="0">
                <a:cs typeface="Calibri" panose="020F0502020204030204" pitchFamily="34" charset="0"/>
              </a:rPr>
              <a:t>What is the book about?</a:t>
            </a:r>
          </a:p>
          <a:p>
            <a:pPr marL="687388" indent="-687388" eaLnBrk="1" hangingPunct="1">
              <a:spcBef>
                <a:spcPts val="0"/>
              </a:spcBef>
              <a:spcAft>
                <a:spcPts val="2400"/>
              </a:spcAft>
              <a:buSzPct val="100000"/>
              <a:buFont typeface="+mj-lt"/>
              <a:buAutoNum type="arabicParenR" startAt="6"/>
              <a:defRPr/>
            </a:pPr>
            <a:r>
              <a:rPr lang="en-US" dirty="0">
                <a:cs typeface="Calibri" panose="020F0502020204030204" pitchFamily="34" charset="0"/>
              </a:rPr>
              <a:t>Why was the book written?</a:t>
            </a:r>
          </a:p>
          <a:p>
            <a:pPr marL="687388" indent="-687388" eaLnBrk="1" hangingPunct="1">
              <a:spcBef>
                <a:spcPts val="0"/>
              </a:spcBef>
              <a:spcAft>
                <a:spcPts val="2400"/>
              </a:spcAft>
              <a:buSzPct val="100000"/>
              <a:buFont typeface="+mj-lt"/>
              <a:buAutoNum type="arabicParenR" startAt="6"/>
              <a:defRPr/>
            </a:pPr>
            <a:r>
              <a:rPr lang="en-US" dirty="0">
                <a:cs typeface="Calibri" panose="020F0502020204030204" pitchFamily="34" charset="0"/>
              </a:rPr>
              <a:t>What makes the book different?</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stretch>
            <a:fillRect/>
          </a:stretch>
        </p:blipFill>
        <p:spPr>
          <a:xfrm>
            <a:off x="6478003" y="1523999"/>
            <a:ext cx="2437398" cy="2514601"/>
          </a:xfrm>
          <a:prstGeom prst="rect">
            <a:avLst/>
          </a:prstGeom>
        </p:spPr>
      </p:pic>
    </p:spTree>
    <p:extLst>
      <p:ext uri="{BB962C8B-B14F-4D97-AF65-F5344CB8AC3E}">
        <p14:creationId xmlns:p14="http://schemas.microsoft.com/office/powerpoint/2010/main" val="25398976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381000" y="1155414"/>
            <a:ext cx="8534400" cy="3187986"/>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Internal evidence</a:t>
            </a:r>
          </a:p>
          <a:p>
            <a:pPr marL="914400" lvl="1" indent="-457200" eaLnBrk="1" hangingPunct="1">
              <a:spcBef>
                <a:spcPts val="0"/>
              </a:spcBef>
              <a:spcAft>
                <a:spcPts val="2400"/>
              </a:spcAft>
              <a:buSzPct val="100000"/>
              <a:buFont typeface="Arial" charset="0"/>
              <a:buChar char="–"/>
              <a:defRPr/>
            </a:pPr>
            <a:r>
              <a:rPr lang="en-US" sz="3600" dirty="0">
                <a:effectLst>
                  <a:outerShdw blurRad="38100" dist="38100" dir="2700000" algn="tl">
                    <a:srgbClr val="000000">
                      <a:alpha val="43137"/>
                    </a:srgbClr>
                  </a:outerShdw>
                </a:effectLst>
              </a:rPr>
              <a:t>Ephesus is different (Revelation 2:4, 6)</a:t>
            </a:r>
          </a:p>
          <a:p>
            <a:pPr marL="914400" lvl="1" indent="-457200" eaLnBrk="1" hangingPunct="1">
              <a:spcBef>
                <a:spcPts val="0"/>
              </a:spcBef>
              <a:spcAft>
                <a:spcPts val="2400"/>
              </a:spcAft>
              <a:buSzPct val="100000"/>
              <a:buFont typeface="Arial" charset="0"/>
              <a:buChar char="–"/>
              <a:defRPr/>
            </a:pPr>
            <a:r>
              <a:rPr lang="en-US" sz="3600" dirty="0">
                <a:effectLst>
                  <a:outerShdw blurRad="38100" dist="38100" dir="2700000" algn="tl">
                    <a:srgbClr val="000000">
                      <a:alpha val="43137"/>
                    </a:srgbClr>
                  </a:outerShdw>
                </a:effectLst>
              </a:rPr>
              <a:t>Laodicean earthquake (Revelation 3:17)</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926814"/>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Late Date (A.D. 95)</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9800" y="3657600"/>
            <a:ext cx="2953488" cy="3048000"/>
          </a:xfrm>
          <a:prstGeom prst="rect">
            <a:avLst/>
          </a:prstGeom>
        </p:spPr>
      </p:pic>
    </p:spTree>
    <p:extLst>
      <p:ext uri="{BB962C8B-B14F-4D97-AF65-F5344CB8AC3E}">
        <p14:creationId xmlns:p14="http://schemas.microsoft.com/office/powerpoint/2010/main" val="259751830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629400" cy="3962400"/>
          </a:xfrm>
        </p:spPr>
        <p:txBody>
          <a:bodyPr/>
          <a:lstStyle/>
          <a:p>
            <a:pPr marL="687388" indent="-687388" eaLnBrk="1" hangingPunct="1">
              <a:spcBef>
                <a:spcPts val="600"/>
              </a:spcBef>
              <a:spcAft>
                <a:spcPts val="2400"/>
              </a:spcAft>
              <a:buSzPct val="100000"/>
              <a:buFont typeface="+mj-lt"/>
              <a:buAutoNum type="arabicParenR"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How is the book organized?</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How was the book delivered?</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What is the book about?</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Why was the book written?</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What makes the book different?</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stretch>
            <a:fillRect/>
          </a:stretch>
        </p:blipFill>
        <p:spPr>
          <a:xfrm>
            <a:off x="6478003" y="1523999"/>
            <a:ext cx="2437398" cy="2514601"/>
          </a:xfrm>
          <a:prstGeom prst="rect">
            <a:avLst/>
          </a:prstGeom>
        </p:spPr>
      </p:pic>
    </p:spTree>
    <p:extLst>
      <p:ext uri="{BB962C8B-B14F-4D97-AF65-F5344CB8AC3E}">
        <p14:creationId xmlns:p14="http://schemas.microsoft.com/office/powerpoint/2010/main" val="39679425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will receive power when the Holy Spirit has come upon you; and you shall be My witnesses both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Judea and Samaria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remotest part of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5D5993D9-EDDA-4CE1-A960-FCC92CE6DB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1794" y="3124200"/>
            <a:ext cx="1820413" cy="1828800"/>
          </a:xfrm>
          <a:prstGeom prst="ellipse">
            <a:avLst/>
          </a:prstGeom>
        </p:spPr>
      </p:pic>
    </p:spTree>
    <p:extLst>
      <p:ext uri="{BB962C8B-B14F-4D97-AF65-F5344CB8AC3E}">
        <p14:creationId xmlns:p14="http://schemas.microsoft.com/office/powerpoint/2010/main" val="336462283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8382737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2095500" y="1155414"/>
            <a:ext cx="5372100" cy="2502186"/>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Seen (1)</a:t>
            </a:r>
          </a:p>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Are (2–3)</a:t>
            </a:r>
          </a:p>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After these things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401" y="3481426"/>
            <a:ext cx="3124200" cy="3224174"/>
          </a:xfrm>
          <a:prstGeom prst="rect">
            <a:avLst/>
          </a:prstGeom>
        </p:spPr>
      </p:pic>
    </p:spTree>
    <p:extLst>
      <p:ext uri="{BB962C8B-B14F-4D97-AF65-F5344CB8AC3E}">
        <p14:creationId xmlns:p14="http://schemas.microsoft.com/office/powerpoint/2010/main" val="144699457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looked, and behold, a door standing open in heaven, and the first voice which I had heard, like the sound of a trumpet speaking with me, said, ‘Come up here, and I will show you what must take place after these things</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B69889-E8E5-4A45-A188-711C20D6B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62931317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629400" cy="3962400"/>
          </a:xfrm>
        </p:spPr>
        <p:txBody>
          <a:bodyPr/>
          <a:lstStyle/>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How is the book organized?</a:t>
            </a:r>
          </a:p>
          <a:p>
            <a:pPr marL="687388" indent="-687388" eaLnBrk="1" hangingPunct="1">
              <a:spcBef>
                <a:spcPts val="600"/>
              </a:spcBef>
              <a:spcAft>
                <a:spcPts val="2400"/>
              </a:spcAft>
              <a:buSzPct val="100000"/>
              <a:buFont typeface="+mj-lt"/>
              <a:buAutoNum type="arabicParenR"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How was the book delivered?</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What is the book about?</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Why was the book written?</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What makes the book different?</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stretch>
            <a:fillRect/>
          </a:stretch>
        </p:blipFill>
        <p:spPr>
          <a:xfrm>
            <a:off x="6478003" y="1523999"/>
            <a:ext cx="2437398" cy="2514601"/>
          </a:xfrm>
          <a:prstGeom prst="rect">
            <a:avLst/>
          </a:prstGeom>
        </p:spPr>
      </p:pic>
    </p:spTree>
    <p:extLst>
      <p:ext uri="{BB962C8B-B14F-4D97-AF65-F5344CB8AC3E}">
        <p14:creationId xmlns:p14="http://schemas.microsoft.com/office/powerpoint/2010/main" val="144842286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49353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 11; 2:1</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000" dirty="0">
                <a:latin typeface="Calibri" panose="020F0502020204030204" pitchFamily="34" charset="0"/>
                <a:cs typeface="Calibri" panose="020F0502020204030204" pitchFamily="34" charset="0"/>
              </a:rPr>
              <a:t>The Revelation of </a:t>
            </a:r>
            <a:r>
              <a:rPr lang="en-US" sz="3000" b="1" u="sng" dirty="0">
                <a:solidFill>
                  <a:srgbClr val="FFFFCC"/>
                </a:solidFill>
                <a:latin typeface="Calibri" panose="020F0502020204030204" pitchFamily="34" charset="0"/>
                <a:cs typeface="Calibri" panose="020F0502020204030204" pitchFamily="34" charset="0"/>
              </a:rPr>
              <a:t>Jesus Christ</a:t>
            </a:r>
            <a:r>
              <a:rPr lang="en-US" sz="3000" dirty="0">
                <a:latin typeface="Calibri" panose="020F0502020204030204" pitchFamily="34" charset="0"/>
                <a:cs typeface="Calibri" panose="020F0502020204030204" pitchFamily="34" charset="0"/>
              </a:rPr>
              <a:t>, which </a:t>
            </a:r>
            <a:r>
              <a:rPr lang="en-US" sz="3000" b="1" u="sng" dirty="0">
                <a:solidFill>
                  <a:srgbClr val="FFFFCC"/>
                </a:solidFill>
                <a:latin typeface="Calibri" panose="020F0502020204030204" pitchFamily="34" charset="0"/>
                <a:cs typeface="Calibri" panose="020F0502020204030204" pitchFamily="34" charset="0"/>
              </a:rPr>
              <a:t>God</a:t>
            </a:r>
            <a:r>
              <a:rPr lang="en-US" sz="3000" dirty="0">
                <a:latin typeface="Calibri" panose="020F0502020204030204" pitchFamily="34" charset="0"/>
                <a:cs typeface="Calibri" panose="020F0502020204030204" pitchFamily="34" charset="0"/>
              </a:rPr>
              <a:t> gave Him to show to His bond-servants, the things which must soon take place; and He sent and communicated </a:t>
            </a:r>
            <a:r>
              <a:rPr lang="en-US" sz="3000" i="1" dirty="0">
                <a:latin typeface="Calibri" panose="020F0502020204030204" pitchFamily="34" charset="0"/>
                <a:cs typeface="Calibri" panose="020F0502020204030204" pitchFamily="34" charset="0"/>
              </a:rPr>
              <a:t>it</a:t>
            </a:r>
            <a:r>
              <a:rPr lang="en-US" sz="3000" dirty="0">
                <a:latin typeface="Calibri" panose="020F0502020204030204" pitchFamily="34" charset="0"/>
                <a:cs typeface="Calibri" panose="020F0502020204030204" pitchFamily="34" charset="0"/>
              </a:rPr>
              <a:t> by His </a:t>
            </a:r>
            <a:r>
              <a:rPr lang="en-US" sz="3000" b="1" u="sng" dirty="0">
                <a:solidFill>
                  <a:srgbClr val="FFFFCC"/>
                </a:solidFill>
                <a:latin typeface="Calibri" panose="020F0502020204030204" pitchFamily="34" charset="0"/>
                <a:cs typeface="Calibri" panose="020F0502020204030204" pitchFamily="34" charset="0"/>
              </a:rPr>
              <a:t>angel</a:t>
            </a:r>
            <a:r>
              <a:rPr lang="en-US" sz="3000" dirty="0">
                <a:latin typeface="Calibri" panose="020F0502020204030204" pitchFamily="34" charset="0"/>
                <a:cs typeface="Calibri" panose="020F0502020204030204" pitchFamily="34" charset="0"/>
              </a:rPr>
              <a:t> to His bond-servant </a:t>
            </a:r>
            <a:r>
              <a:rPr lang="en-US" sz="3000" b="1" u="sng" dirty="0">
                <a:solidFill>
                  <a:srgbClr val="FFFFCC"/>
                </a:solidFill>
                <a:latin typeface="Calibri" panose="020F0502020204030204" pitchFamily="34" charset="0"/>
                <a:cs typeface="Calibri" panose="020F0502020204030204" pitchFamily="34" charset="0"/>
              </a:rPr>
              <a:t>John</a:t>
            </a:r>
            <a:r>
              <a:rPr lang="en-US" sz="3000" dirty="0">
                <a:latin typeface="Calibri" panose="020F0502020204030204" pitchFamily="34" charset="0"/>
                <a:cs typeface="Calibri" panose="020F0502020204030204" pitchFamily="34" charset="0"/>
              </a:rPr>
              <a:t>, …</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000" dirty="0">
                <a:latin typeface="Calibri" panose="020F0502020204030204" pitchFamily="34" charset="0"/>
                <a:cs typeface="Calibri" panose="020F0502020204030204" pitchFamily="34" charset="0"/>
              </a:rPr>
              <a:t>saying,  ‘Write in a </a:t>
            </a:r>
            <a:r>
              <a:rPr lang="en-US" sz="3000" b="1" u="sng" dirty="0">
                <a:solidFill>
                  <a:srgbClr val="FFFFCC"/>
                </a:solidFill>
                <a:latin typeface="Calibri" panose="020F0502020204030204" pitchFamily="34" charset="0"/>
                <a:cs typeface="Calibri" panose="020F0502020204030204" pitchFamily="34" charset="0"/>
              </a:rPr>
              <a:t>book</a:t>
            </a:r>
            <a:r>
              <a:rPr lang="en-US" sz="3000" dirty="0">
                <a:latin typeface="Calibri" panose="020F0502020204030204" pitchFamily="34" charset="0"/>
                <a:cs typeface="Calibri" panose="020F0502020204030204" pitchFamily="34" charset="0"/>
              </a:rPr>
              <a:t> what you see, and send it to the </a:t>
            </a:r>
            <a:r>
              <a:rPr lang="en-US" sz="3000" b="1" u="sng" dirty="0">
                <a:solidFill>
                  <a:srgbClr val="FFFFCC"/>
                </a:solidFill>
                <a:latin typeface="Calibri" panose="020F0502020204030204" pitchFamily="34" charset="0"/>
                <a:cs typeface="Calibri" panose="020F0502020204030204" pitchFamily="34" charset="0"/>
              </a:rPr>
              <a:t>seven churches</a:t>
            </a:r>
            <a:r>
              <a:rPr lang="en-US" sz="3000" dirty="0">
                <a:latin typeface="Calibri" panose="020F0502020204030204" pitchFamily="34" charset="0"/>
                <a:cs typeface="Calibri" panose="020F0502020204030204" pitchFamily="34" charset="0"/>
              </a:rPr>
              <a:t>: to Ephesus and to Smyrna and to Pergamum and to Thyatira and to Sardis and to Philadelphia and to Laodicea.’…</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000" dirty="0">
                <a:latin typeface="Calibri" panose="020F0502020204030204" pitchFamily="34" charset="0"/>
                <a:cs typeface="Calibri" panose="020F0502020204030204" pitchFamily="34" charset="0"/>
              </a:rPr>
              <a:t>To the </a:t>
            </a:r>
            <a:r>
              <a:rPr lang="en-US" sz="3000" b="1" u="sng" dirty="0">
                <a:solidFill>
                  <a:srgbClr val="FFFFCC"/>
                </a:solidFill>
                <a:latin typeface="Calibri" panose="020F0502020204030204" pitchFamily="34" charset="0"/>
                <a:cs typeface="Calibri" panose="020F0502020204030204" pitchFamily="34" charset="0"/>
              </a:rPr>
              <a:t>angel</a:t>
            </a:r>
            <a:r>
              <a:rPr lang="en-US" sz="3000" dirty="0">
                <a:latin typeface="Calibri" panose="020F0502020204030204" pitchFamily="34" charset="0"/>
                <a:cs typeface="Calibri" panose="020F0502020204030204" pitchFamily="34" charset="0"/>
              </a:rPr>
              <a:t> of the church in Ephesus.”</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278743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1257300" y="1155414"/>
            <a:ext cx="6629400" cy="53215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From the Father</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Christ the Son</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an angel</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John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book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 to a reader or preacher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listener or the seven churches</a:t>
            </a:r>
          </a:p>
          <a:p>
            <a:pPr marL="0" indent="0" eaLnBrk="1" hangingPunct="1">
              <a:buFont typeface="Arial" charset="0"/>
              <a:buNone/>
              <a:defRPr/>
            </a:pPr>
            <a:endParaRPr lang="en-US" sz="2800" dirty="0">
              <a:solidFill>
                <a:schemeClr val="bg1"/>
              </a:solidFill>
            </a:endParaRPr>
          </a:p>
          <a:p>
            <a:pPr marL="0" indent="0" eaLnBrk="1" hangingPunct="1">
              <a:buFont typeface="Arial" charset="0"/>
              <a:buNone/>
              <a:defRPr/>
            </a:pP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Method of Communication</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8370" y="1752600"/>
            <a:ext cx="2731976" cy="2819400"/>
          </a:xfrm>
          <a:prstGeom prst="rect">
            <a:avLst/>
          </a:prstGeom>
        </p:spPr>
      </p:pic>
    </p:spTree>
    <p:extLst>
      <p:ext uri="{BB962C8B-B14F-4D97-AF65-F5344CB8AC3E}">
        <p14:creationId xmlns:p14="http://schemas.microsoft.com/office/powerpoint/2010/main" val="419959768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629400" cy="3962400"/>
          </a:xfrm>
        </p:spPr>
        <p:txBody>
          <a:bodyPr/>
          <a:lstStyle/>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How is the book organized?</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How was the book delivered?</a:t>
            </a:r>
          </a:p>
          <a:p>
            <a:pPr marL="687388" indent="-687388" eaLnBrk="1" hangingPunct="1">
              <a:spcBef>
                <a:spcPts val="600"/>
              </a:spcBef>
              <a:spcAft>
                <a:spcPts val="2400"/>
              </a:spcAft>
              <a:buSzPct val="100000"/>
              <a:buFont typeface="+mj-lt"/>
              <a:buAutoNum type="arabicParenR"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What is the book about?</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Why was the book written?</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What makes the book different?</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stretch>
            <a:fillRect/>
          </a:stretch>
        </p:blipFill>
        <p:spPr>
          <a:xfrm>
            <a:off x="6478003" y="1523999"/>
            <a:ext cx="2437398" cy="2514601"/>
          </a:xfrm>
          <a:prstGeom prst="rect">
            <a:avLst/>
          </a:prstGeom>
        </p:spPr>
      </p:pic>
    </p:spTree>
    <p:extLst>
      <p:ext uri="{BB962C8B-B14F-4D97-AF65-F5344CB8AC3E}">
        <p14:creationId xmlns:p14="http://schemas.microsoft.com/office/powerpoint/2010/main" val="22617592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5638800" cy="3962400"/>
          </a:xfrm>
        </p:spPr>
        <p:txBody>
          <a:bodyPr/>
          <a:lstStyle/>
          <a:p>
            <a:pPr marL="687388" indent="-687388" eaLnBrk="1" hangingPunct="1">
              <a:spcBef>
                <a:spcPts val="0"/>
              </a:spcBef>
              <a:spcAft>
                <a:spcPts val="2400"/>
              </a:spcAft>
              <a:buSzPct val="100000"/>
              <a:buFont typeface="+mj-lt"/>
              <a:buAutoNum type="arabicParenR"/>
              <a:defRPr/>
            </a:pPr>
            <a:r>
              <a:rPr lang="en-US" b="1" u="sng" dirty="0">
                <a:solidFill>
                  <a:srgbClr val="FFFFCC"/>
                </a:solidFill>
                <a:cs typeface="Calibri" panose="020F0502020204030204" pitchFamily="34" charset="0"/>
              </a:rPr>
              <a:t>What is the book’s title?</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Who wrote it?</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From where was it written?</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To whom was it written?</a:t>
            </a:r>
          </a:p>
          <a:p>
            <a:pPr marL="687388" indent="-687388" eaLnBrk="1" hangingPunct="1">
              <a:spcBef>
                <a:spcPts val="0"/>
              </a:spcBef>
              <a:spcAft>
                <a:spcPts val="2400"/>
              </a:spcAft>
              <a:buSzPct val="100000"/>
              <a:buFont typeface="+mj-lt"/>
              <a:buAutoNum type="arabicParenR"/>
              <a:defRPr/>
            </a:pPr>
            <a:r>
              <a:rPr lang="en-US" dirty="0">
                <a:cs typeface="Calibri" panose="020F0502020204030204" pitchFamily="34" charset="0"/>
              </a:rPr>
              <a:t>When was it written?</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stretch>
            <a:fillRect/>
          </a:stretch>
        </p:blipFill>
        <p:spPr>
          <a:xfrm>
            <a:off x="5867401" y="1523999"/>
            <a:ext cx="3048000" cy="3144543"/>
          </a:xfrm>
          <a:prstGeom prst="rect">
            <a:avLst/>
          </a:prstGeom>
        </p:spPr>
      </p:pic>
    </p:spTree>
    <p:extLst>
      <p:ext uri="{BB962C8B-B14F-4D97-AF65-F5344CB8AC3E}">
        <p14:creationId xmlns:p14="http://schemas.microsoft.com/office/powerpoint/2010/main" val="31729703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457200" y="1155414"/>
            <a:ext cx="8229600" cy="2806986"/>
          </a:xfrm>
        </p:spPr>
        <p:txBody>
          <a:bodyPr/>
          <a:lstStyle/>
          <a:p>
            <a:pPr marL="0" indent="0" algn="just" eaLnBrk="1" hangingPunct="1">
              <a:spcBef>
                <a:spcPts val="0"/>
              </a:spcBef>
              <a:spcAft>
                <a:spcPts val="2400"/>
              </a:spcAft>
              <a:buNone/>
              <a:defRPr/>
            </a:pPr>
            <a:r>
              <a:rPr lang="en-US" dirty="0">
                <a:effectLst>
                  <a:outerShdw blurRad="38100" dist="38100" dir="2700000" algn="tl">
                    <a:srgbClr val="000000">
                      <a:alpha val="43137"/>
                    </a:srgbClr>
                  </a:outerShdw>
                </a:effectLst>
                <a:cs typeface="Calibri" panose="020F0502020204030204" pitchFamily="34" charset="0"/>
              </a:rPr>
              <a:t>Christ’s ultimate victory over evil provides comfort to Christians of all ages as well as a stimulus for holy living because when God </a:t>
            </a:r>
            <a:r>
              <a:rPr lang="en-US" b="1" u="sng" dirty="0">
                <a:solidFill>
                  <a:srgbClr val="FFFFCC"/>
                </a:solidFill>
                <a:effectLst>
                  <a:outerShdw blurRad="38100" dist="38100" dir="2700000" algn="tl">
                    <a:srgbClr val="000000">
                      <a:alpha val="43137"/>
                    </a:srgbClr>
                  </a:outerShdw>
                </a:effectLst>
              </a:rPr>
              <a:t>fulfills His covenants with Israel</a:t>
            </a:r>
            <a:r>
              <a:rPr lang="en-US" dirty="0">
                <a:effectLst>
                  <a:outerShdw blurRad="38100" dist="38100" dir="2700000" algn="tl">
                    <a:srgbClr val="000000">
                      <a:alpha val="43137"/>
                    </a:srgbClr>
                  </a:outerShdw>
                </a:effectLst>
                <a:cs typeface="Calibri" panose="020F0502020204030204" pitchFamily="34" charset="0"/>
              </a:rPr>
              <a:t> He will gain victory over evil as well as punish it.</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926814"/>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Message</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1" y="3717341"/>
            <a:ext cx="2895600" cy="2988259"/>
          </a:xfrm>
          <a:prstGeom prst="rect">
            <a:avLst/>
          </a:prstGeom>
        </p:spPr>
      </p:pic>
    </p:spTree>
    <p:extLst>
      <p:ext uri="{BB962C8B-B14F-4D97-AF65-F5344CB8AC3E}">
        <p14:creationId xmlns:p14="http://schemas.microsoft.com/office/powerpoint/2010/main" val="61159894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8"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2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228600" y="1946275"/>
            <a:ext cx="8713788" cy="3966845"/>
          </a:xfrm>
        </p:spPr>
        <p:txBody>
          <a:bodyPr/>
          <a:lstStyle/>
          <a:p>
            <a:pPr>
              <a:spcBef>
                <a:spcPts val="0"/>
              </a:spcBef>
              <a:spcAft>
                <a:spcPts val="2400"/>
              </a:spcAft>
              <a:defRPr/>
            </a:pPr>
            <a:r>
              <a:rPr lang="en-US" sz="2800" dirty="0">
                <a:effectLst>
                  <a:outerShdw blurRad="38100" dist="38100" dir="2700000" algn="tl">
                    <a:srgbClr val="000000">
                      <a:alpha val="43137"/>
                    </a:srgbClr>
                  </a:outerShdw>
                </a:effectLst>
              </a:rPr>
              <a:t>ANE covenant ratification ceremony (Gen 15)</a:t>
            </a:r>
          </a:p>
          <a:p>
            <a:pPr>
              <a:spcBef>
                <a:spcPts val="0"/>
              </a:spcBef>
              <a:spcAft>
                <a:spcPts val="2400"/>
              </a:spcAft>
              <a:defRPr/>
            </a:pPr>
            <a:r>
              <a:rPr lang="en-US" sz="2800" dirty="0">
                <a:effectLst>
                  <a:outerShdw blurRad="38100" dist="38100" dir="2700000" algn="tl">
                    <a:srgbClr val="000000">
                      <a:alpha val="43137"/>
                    </a:srgbClr>
                  </a:outerShdw>
                </a:effectLst>
              </a:rPr>
              <a:t>Lack of stated conditions for Israel’s obedience (Gen 15)</a:t>
            </a:r>
          </a:p>
          <a:p>
            <a:pPr>
              <a:spcBef>
                <a:spcPts val="0"/>
              </a:spcBef>
              <a:spcAft>
                <a:spcPts val="2400"/>
              </a:spcAft>
              <a:defRPr/>
            </a:pPr>
            <a:r>
              <a:rPr lang="en-US" sz="2800" dirty="0">
                <a:effectLst>
                  <a:outerShdw blurRad="38100" dist="38100" dir="2700000" algn="tl">
                    <a:srgbClr val="000000">
                      <a:alpha val="43137"/>
                    </a:srgbClr>
                  </a:outerShdw>
                </a:effectLst>
              </a:rPr>
              <a:t>Covenant's eternality (Gen 17:7, 13, 19; Ps. 90:2)</a:t>
            </a:r>
          </a:p>
          <a:p>
            <a:pPr>
              <a:spcBef>
                <a:spcPts val="0"/>
              </a:spcBef>
              <a:spcAft>
                <a:spcPts val="2400"/>
              </a:spcAft>
              <a:defRPr/>
            </a:pPr>
            <a:r>
              <a:rPr lang="en-US" sz="2800" dirty="0">
                <a:effectLst>
                  <a:outerShdw blurRad="38100" dist="38100" dir="2700000" algn="tl">
                    <a:srgbClr val="000000">
                      <a:alpha val="43137"/>
                    </a:srgbClr>
                  </a:outerShdw>
                </a:effectLst>
              </a:rPr>
              <a:t>Covenant's immutability (</a:t>
            </a:r>
            <a:r>
              <a:rPr lang="en-US" sz="2800" dirty="0" err="1">
                <a:effectLst>
                  <a:outerShdw blurRad="38100" dist="38100" dir="2700000" algn="tl">
                    <a:srgbClr val="000000">
                      <a:alpha val="43137"/>
                    </a:srgbClr>
                  </a:outerShdw>
                </a:effectLst>
              </a:rPr>
              <a:t>Heb</a:t>
            </a:r>
            <a:r>
              <a:rPr lang="en-US" sz="2800" dirty="0">
                <a:effectLst>
                  <a:outerShdw blurRad="38100" dist="38100" dir="2700000" algn="tl">
                    <a:srgbClr val="000000">
                      <a:alpha val="43137"/>
                    </a:srgbClr>
                  </a:outerShdw>
                </a:effectLst>
              </a:rPr>
              <a:t> 6:13-18; Mal. 3:6)</a:t>
            </a:r>
          </a:p>
          <a:p>
            <a:pPr>
              <a:spcBef>
                <a:spcPts val="0"/>
              </a:spcBef>
              <a:spcAft>
                <a:spcPts val="2400"/>
              </a:spcAft>
              <a:defRPr/>
            </a:pPr>
            <a:r>
              <a:rPr lang="en-US" sz="2800" dirty="0">
                <a:effectLst>
                  <a:outerShdw blurRad="38100" dist="38100" dir="2700000" algn="tl">
                    <a:srgbClr val="000000">
                      <a:alpha val="43137"/>
                    </a:srgbClr>
                  </a:outerShdw>
                </a:effectLst>
              </a:rPr>
              <a:t>Trans-generational reaffirmation despite perpetual national disobedience (</a:t>
            </a:r>
            <a:r>
              <a:rPr lang="en-US" sz="2800" dirty="0" err="1">
                <a:effectLst>
                  <a:outerShdw blurRad="38100" dist="38100" dir="2700000" algn="tl">
                    <a:srgbClr val="000000">
                      <a:alpha val="43137"/>
                    </a:srgbClr>
                  </a:outerShdw>
                </a:effectLst>
              </a:rPr>
              <a:t>Jer</a:t>
            </a:r>
            <a:r>
              <a:rPr lang="en-US" sz="2800"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Walvoord,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Millennial Kingdom</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72696396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algn="just">
              <a:lnSpc>
                <a:spcPct val="90000"/>
              </a:lnSpc>
              <a:spcBef>
                <a:spcPts val="0"/>
              </a:spcBef>
              <a:spcAft>
                <a:spcPts val="1200"/>
              </a:spcAft>
              <a:defRPr/>
            </a:pPr>
            <a:r>
              <a:rPr lang="en-US" sz="2400" dirty="0"/>
              <a:t>Extended context (Josh 13:1-7; Judges 1:19, 21, 27, 29, 30-36)</a:t>
            </a:r>
          </a:p>
          <a:p>
            <a:pPr algn="just">
              <a:lnSpc>
                <a:spcPct val="90000"/>
              </a:lnSpc>
              <a:spcBef>
                <a:spcPts val="0"/>
              </a:spcBef>
              <a:spcAft>
                <a:spcPts val="1200"/>
              </a:spcAft>
              <a:defRPr/>
            </a:pPr>
            <a:r>
              <a:rPr lang="en-US" sz="2400" dirty="0"/>
              <a:t>Land gained in conquest was only a fraction of what was promised (1 Kgs. 4:25)</a:t>
            </a:r>
          </a:p>
          <a:p>
            <a:pPr algn="just">
              <a:lnSpc>
                <a:spcPct val="90000"/>
              </a:lnSpc>
              <a:spcBef>
                <a:spcPts val="0"/>
              </a:spcBef>
              <a:spcAft>
                <a:spcPts val="1200"/>
              </a:spcAft>
              <a:defRPr/>
            </a:pPr>
            <a:r>
              <a:rPr lang="en-US" sz="2400" dirty="0"/>
              <a:t>Jerusalem not conquered in Joshua’s day (Josh 15:63; 2 Sam 5)</a:t>
            </a:r>
          </a:p>
          <a:p>
            <a:pPr algn="just">
              <a:lnSpc>
                <a:spcPct val="90000"/>
              </a:lnSpc>
              <a:spcBef>
                <a:spcPts val="0"/>
              </a:spcBef>
              <a:spcAft>
                <a:spcPts val="1200"/>
              </a:spcAft>
              <a:defRPr/>
            </a:pPr>
            <a:r>
              <a:rPr lang="en-US" sz="2400" dirty="0"/>
              <a:t>Solomon’s reign extended to the border of Egypt (1 Kgs. 4:21) and not the River of Egypt (Gen. 15:18)</a:t>
            </a:r>
          </a:p>
          <a:p>
            <a:pPr algn="just">
              <a:lnSpc>
                <a:spcPct val="90000"/>
              </a:lnSpc>
              <a:spcBef>
                <a:spcPts val="0"/>
              </a:spcBef>
              <a:spcAft>
                <a:spcPts val="1200"/>
              </a:spcAft>
              <a:defRPr/>
            </a:pPr>
            <a:r>
              <a:rPr lang="en-US" sz="2400" dirty="0"/>
              <a:t>Solomon’s reign was tributary only (1 Kgs. 4:21)</a:t>
            </a:r>
          </a:p>
          <a:p>
            <a:pPr algn="just">
              <a:lnSpc>
                <a:spcPct val="90000"/>
              </a:lnSpc>
              <a:spcBef>
                <a:spcPts val="0"/>
              </a:spcBef>
              <a:spcAft>
                <a:spcPts val="1200"/>
              </a:spcAft>
              <a:defRPr/>
            </a:pPr>
            <a:r>
              <a:rPr lang="en-US" sz="2400" dirty="0"/>
              <a:t>Forever? (Gen 17:7-8, 13, 19)</a:t>
            </a:r>
          </a:p>
          <a:p>
            <a:pPr algn="just">
              <a:lnSpc>
                <a:spcPct val="90000"/>
              </a:lnSpc>
              <a:spcBef>
                <a:spcPts val="0"/>
              </a:spcBef>
              <a:spcAft>
                <a:spcPts val="1200"/>
              </a:spcAft>
              <a:defRPr/>
            </a:pPr>
            <a:r>
              <a:rPr lang="en-US" sz="2400" dirty="0"/>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latin typeface="Calibri" panose="020F0502020204030204" pitchFamily="34" charset="0"/>
                <a:cs typeface="Calibri" panose="020F0502020204030204" pitchFamily="34" charset="0"/>
              </a:rPr>
              <a:t>Fruchtenbaum</a:t>
            </a:r>
            <a:r>
              <a:rPr lang="en-US" sz="2000"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Israelology</a:t>
            </a:r>
            <a:r>
              <a:rPr lang="en-US" sz="2000" dirty="0">
                <a:latin typeface="Calibri" panose="020F0502020204030204" pitchFamily="34" charset="0"/>
                <a:cs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206529289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BEE969-B975-4A8A-92C5-343CB6DFEAF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4579" name="Rectangle 3"/>
          <p:cNvSpPr>
            <a:spLocks noGrp="1"/>
          </p:cNvSpPr>
          <p:nvPr>
            <p:ph type="body" idx="4294967295"/>
          </p:nvPr>
        </p:nvSpPr>
        <p:spPr>
          <a:xfrm>
            <a:off x="0" y="0"/>
            <a:ext cx="9144000" cy="5029200"/>
          </a:xfrm>
        </p:spPr>
        <p:txBody>
          <a:bodyPr/>
          <a:lstStyle/>
          <a:p>
            <a:pPr marL="0" indent="0" algn="ctr">
              <a:spcBef>
                <a:spcPts val="0"/>
              </a:spcBef>
              <a:spcAft>
                <a:spcPts val="1200"/>
              </a:spcAft>
              <a:buNone/>
              <a:defRPr/>
            </a:pPr>
            <a:r>
              <a:rPr lang="en-US"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Jeremiah 31:35-37</a:t>
            </a:r>
          </a:p>
          <a:p>
            <a:pPr marL="0" indent="0" algn="just">
              <a:spcBef>
                <a:spcPts val="0"/>
              </a:spcBef>
              <a:buNone/>
              <a:defRPr/>
            </a:pPr>
            <a:r>
              <a:rPr lang="en-US" sz="2800" baseline="30000" dirty="0">
                <a:effectLst>
                  <a:outerShdw blurRad="38100" dist="38100" dir="2700000" algn="tl">
                    <a:srgbClr val="000000">
                      <a:alpha val="43137"/>
                    </a:srgbClr>
                  </a:outerShdw>
                </a:effectLst>
              </a:rPr>
              <a:t>35</a:t>
            </a:r>
            <a:r>
              <a:rPr lang="en-US" sz="2800" dirty="0">
                <a:effectLst>
                  <a:outerShdw blurRad="38100" dist="38100" dir="2700000" algn="tl">
                    <a:srgbClr val="000000">
                      <a:alpha val="43137"/>
                    </a:srgbClr>
                  </a:outerShdw>
                </a:effectLst>
              </a:rPr>
              <a:t> “Thus says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Who gives the sun for light by day And the fixed order of the moon and the stars for light by night, Who stirs up the sea so that its waves roar;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of hosts is His name: </a:t>
            </a:r>
            <a:r>
              <a:rPr lang="en-US" sz="2800" baseline="30000" dirty="0">
                <a:effectLst>
                  <a:outerShdw blurRad="38100" dist="38100" dir="2700000" algn="tl">
                    <a:srgbClr val="000000">
                      <a:alpha val="43137"/>
                    </a:srgbClr>
                  </a:outerShdw>
                </a:effectLst>
              </a:rPr>
              <a:t>36 </a:t>
            </a:r>
            <a:r>
              <a:rPr lang="en-US" sz="2800" dirty="0">
                <a:effectLst>
                  <a:outerShdw blurRad="38100" dist="38100" dir="2700000" algn="tl">
                    <a:srgbClr val="000000">
                      <a:alpha val="43137"/>
                    </a:srgbClr>
                  </a:outerShdw>
                </a:effectLst>
              </a:rPr>
              <a:t>“If this fixed order departs From before Me,” declares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“Then the offspring of Israel also will cease From being a nation before Me forever.” </a:t>
            </a:r>
            <a:r>
              <a:rPr lang="en-US" sz="2800" baseline="30000" dirty="0">
                <a:effectLst>
                  <a:outerShdw blurRad="38100" dist="38100" dir="2700000" algn="tl">
                    <a:srgbClr val="000000">
                      <a:alpha val="43137"/>
                    </a:srgbClr>
                  </a:outerShdw>
                </a:effectLst>
              </a:rPr>
              <a:t>37 </a:t>
            </a:r>
            <a:r>
              <a:rPr lang="en-US" sz="2800" dirty="0">
                <a:effectLst>
                  <a:outerShdw blurRad="38100" dist="38100" dir="2700000" algn="tl">
                    <a:srgbClr val="000000">
                      <a:alpha val="43137"/>
                    </a:srgbClr>
                  </a:outerShdw>
                </a:effectLst>
              </a:rPr>
              <a:t>Thus says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“If the heavens above can be measured And the foundations of the earth searched out below, Then I will also cast off all the offspring of Israel For all that they have done,” declares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65406822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533400" y="1155414"/>
            <a:ext cx="8077200" cy="39499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Revelation 7-144,000 Jews</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Revelation 11-Two Jewish witnesses</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Revelation 12-Israel flees</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Revelation 20:9-Jerusalem in the kingdom</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Revelation 21:12-13-Gates of the eternal city</a:t>
            </a: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God’s Work Through Israel</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000" y="4876800"/>
            <a:ext cx="1772093" cy="1828800"/>
          </a:xfrm>
          <a:prstGeom prst="rect">
            <a:avLst/>
          </a:prstGeom>
        </p:spPr>
      </p:pic>
    </p:spTree>
    <p:extLst>
      <p:ext uri="{BB962C8B-B14F-4D97-AF65-F5344CB8AC3E}">
        <p14:creationId xmlns:p14="http://schemas.microsoft.com/office/powerpoint/2010/main" val="304095558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629400" cy="3962400"/>
          </a:xfrm>
        </p:spPr>
        <p:txBody>
          <a:bodyPr/>
          <a:lstStyle/>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How is the book organized?</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How was the book delivered?</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What is the book about?</a:t>
            </a:r>
          </a:p>
          <a:p>
            <a:pPr marL="687388" indent="-687388" eaLnBrk="1" hangingPunct="1">
              <a:spcBef>
                <a:spcPts val="600"/>
              </a:spcBef>
              <a:spcAft>
                <a:spcPts val="2400"/>
              </a:spcAft>
              <a:buSzPct val="100000"/>
              <a:buFont typeface="+mj-lt"/>
              <a:buAutoNum type="arabicParenR"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Why was the book written?</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What makes the book different?</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stretch>
            <a:fillRect/>
          </a:stretch>
        </p:blipFill>
        <p:spPr>
          <a:xfrm>
            <a:off x="6478003" y="1523999"/>
            <a:ext cx="2437398" cy="2514601"/>
          </a:xfrm>
          <a:prstGeom prst="rect">
            <a:avLst/>
          </a:prstGeom>
        </p:spPr>
      </p:pic>
    </p:spTree>
    <p:extLst>
      <p:ext uri="{BB962C8B-B14F-4D97-AF65-F5344CB8AC3E}">
        <p14:creationId xmlns:p14="http://schemas.microsoft.com/office/powerpoint/2010/main" val="199689649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457200" y="1155414"/>
            <a:ext cx="8229600" cy="2806986"/>
          </a:xfrm>
        </p:spPr>
        <p:txBody>
          <a:bodyPr/>
          <a:lstStyle/>
          <a:p>
            <a:pPr marL="0" indent="0" algn="just" eaLnBrk="1" hangingPunct="1">
              <a:spcBef>
                <a:spcPts val="0"/>
              </a:spcBef>
              <a:spcAft>
                <a:spcPts val="2400"/>
              </a:spcAft>
              <a:buNone/>
              <a:defRPr/>
            </a:pPr>
            <a:r>
              <a:rPr lang="en-US" sz="3600" dirty="0">
                <a:effectLst>
                  <a:outerShdw blurRad="38100" dist="38100" dir="2700000" algn="tl">
                    <a:srgbClr val="000000">
                      <a:alpha val="43137"/>
                    </a:srgbClr>
                  </a:outerShdw>
                </a:effectLst>
                <a:cs typeface="Calibri" panose="020F0502020204030204" pitchFamily="34" charset="0"/>
              </a:rPr>
              <a:t>To comfort the oppressed churches of Asia Minor and stimulate them to practical holiness through a future reminder of God’s conquest and punishment of evil.</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926814"/>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Purpose</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401" y="3481426"/>
            <a:ext cx="3124200" cy="3224174"/>
          </a:xfrm>
          <a:prstGeom prst="rect">
            <a:avLst/>
          </a:prstGeom>
        </p:spPr>
      </p:pic>
    </p:spTree>
    <p:extLst>
      <p:ext uri="{BB962C8B-B14F-4D97-AF65-F5344CB8AC3E}">
        <p14:creationId xmlns:p14="http://schemas.microsoft.com/office/powerpoint/2010/main" val="44114868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74290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629400" cy="3962400"/>
          </a:xfrm>
        </p:spPr>
        <p:txBody>
          <a:bodyPr/>
          <a:lstStyle/>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How is the book organized?</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How was the book delivered?</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What is the book about?</a:t>
            </a:r>
          </a:p>
          <a:p>
            <a:pPr marL="687388" indent="-687388" eaLnBrk="1" hangingPunct="1">
              <a:spcBef>
                <a:spcPts val="600"/>
              </a:spcBef>
              <a:spcAft>
                <a:spcPts val="2400"/>
              </a:spcAft>
              <a:buSzPct val="100000"/>
              <a:buFont typeface="+mj-lt"/>
              <a:buAutoNum type="arabicParenR" startAt="6"/>
              <a:defRPr/>
            </a:pPr>
            <a:r>
              <a:rPr lang="en-US" dirty="0">
                <a:effectLst>
                  <a:outerShdw blurRad="38100" dist="38100" dir="2700000" algn="tl">
                    <a:srgbClr val="000000">
                      <a:alpha val="43137"/>
                    </a:srgbClr>
                  </a:outerShdw>
                </a:effectLst>
                <a:cs typeface="Calibri" panose="020F0502020204030204" pitchFamily="34" charset="0"/>
              </a:rPr>
              <a:t>Why was the book written?</a:t>
            </a:r>
          </a:p>
          <a:p>
            <a:pPr marL="687388" indent="-687388" eaLnBrk="1" hangingPunct="1">
              <a:spcBef>
                <a:spcPts val="600"/>
              </a:spcBef>
              <a:spcAft>
                <a:spcPts val="2400"/>
              </a:spcAft>
              <a:buSzPct val="100000"/>
              <a:buFont typeface="+mj-lt"/>
              <a:buAutoNum type="arabicParenR"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What makes the book different?</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stretch>
            <a:fillRect/>
          </a:stretch>
        </p:blipFill>
        <p:spPr>
          <a:xfrm>
            <a:off x="6478003" y="1523999"/>
            <a:ext cx="2437398" cy="2514601"/>
          </a:xfrm>
          <a:prstGeom prst="rect">
            <a:avLst/>
          </a:prstGeom>
        </p:spPr>
      </p:pic>
    </p:spTree>
    <p:extLst>
      <p:ext uri="{BB962C8B-B14F-4D97-AF65-F5344CB8AC3E}">
        <p14:creationId xmlns:p14="http://schemas.microsoft.com/office/powerpoint/2010/main" val="34435058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apokalypsis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Jesus Christ, which God gave Him to show to His bond-servants, the things which must soon take place; and He sent and communicated it by His angel to His bond-servant John.”</a:t>
            </a:r>
          </a:p>
        </p:txBody>
      </p:sp>
      <p:pic>
        <p:nvPicPr>
          <p:cNvPr id="5" name="Picture 4">
            <a:extLst>
              <a:ext uri="{FF2B5EF4-FFF2-40B4-BE49-F238E27FC236}">
                <a16:creationId xmlns:a16="http://schemas.microsoft.com/office/drawing/2014/main" id="{73B7573A-0221-4FA4-9CE7-24EA8F01DD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105884618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533400" y="1143000"/>
            <a:ext cx="8077200" cy="5486400"/>
          </a:xfrm>
        </p:spPr>
        <p:txBody>
          <a:bodyPr/>
          <a:lstStyle/>
          <a:p>
            <a:pPr marL="461963" indent="-461963" eaLnBrk="1" hangingPunct="1">
              <a:spcBef>
                <a:spcPts val="0"/>
              </a:spcBef>
              <a:spcAft>
                <a:spcPts val="600"/>
              </a:spcAft>
              <a:defRPr/>
            </a:pPr>
            <a:r>
              <a:rPr lang="en-US" sz="3000" dirty="0">
                <a:effectLst>
                  <a:outerShdw blurRad="38100" dist="38100" dir="2700000" algn="tl">
                    <a:srgbClr val="000000">
                      <a:alpha val="43137"/>
                    </a:srgbClr>
                  </a:outerShdw>
                </a:effectLst>
                <a:cs typeface="Calibri" panose="020F0502020204030204" pitchFamily="34" charset="0"/>
              </a:rPr>
              <a:t>Blessing to hearers and heeders (1:3; 22:7)</a:t>
            </a:r>
          </a:p>
          <a:p>
            <a:pPr marL="461963" indent="-461963" eaLnBrk="1" hangingPunct="1">
              <a:spcBef>
                <a:spcPts val="0"/>
              </a:spcBef>
              <a:spcAft>
                <a:spcPts val="600"/>
              </a:spcAft>
              <a:defRPr/>
            </a:pPr>
            <a:r>
              <a:rPr lang="en-US" sz="3000" dirty="0">
                <a:effectLst>
                  <a:outerShdw blurRad="38100" dist="38100" dir="2700000" algn="tl">
                    <a:srgbClr val="000000">
                      <a:alpha val="43137"/>
                    </a:srgbClr>
                  </a:outerShdw>
                </a:effectLst>
                <a:cs typeface="Calibri" panose="020F0502020204030204" pitchFamily="34" charset="0"/>
              </a:rPr>
              <a:t>Curse to subtractors (22:18-19)</a:t>
            </a:r>
          </a:p>
          <a:p>
            <a:pPr marL="461963" indent="-461963" eaLnBrk="1" hangingPunct="1">
              <a:spcBef>
                <a:spcPts val="0"/>
              </a:spcBef>
              <a:spcAft>
                <a:spcPts val="600"/>
              </a:spcAft>
              <a:defRPr/>
            </a:pPr>
            <a:r>
              <a:rPr lang="en-US" sz="3000" dirty="0">
                <a:effectLst>
                  <a:outerShdw blurRad="38100" dist="38100" dir="2700000" algn="tl">
                    <a:srgbClr val="000000">
                      <a:alpha val="43137"/>
                    </a:srgbClr>
                  </a:outerShdw>
                </a:effectLst>
                <a:cs typeface="Calibri" panose="020F0502020204030204" pitchFamily="34" charset="0"/>
              </a:rPr>
              <a:t>OT allusions</a:t>
            </a:r>
          </a:p>
          <a:p>
            <a:pPr marL="461963" indent="-461963" eaLnBrk="1" hangingPunct="1">
              <a:spcBef>
                <a:spcPts val="0"/>
              </a:spcBef>
              <a:spcAft>
                <a:spcPts val="600"/>
              </a:spcAft>
              <a:defRPr/>
            </a:pPr>
            <a:r>
              <a:rPr lang="en-US" sz="3000" dirty="0">
                <a:effectLst>
                  <a:outerShdw blurRad="38100" dist="38100" dir="2700000" algn="tl">
                    <a:srgbClr val="000000">
                      <a:alpha val="43137"/>
                    </a:srgbClr>
                  </a:outerShdw>
                </a:effectLst>
                <a:cs typeface="Calibri" panose="020F0502020204030204" pitchFamily="34" charset="0"/>
              </a:rPr>
              <a:t>Recurring numbers</a:t>
            </a:r>
          </a:p>
          <a:p>
            <a:pPr marL="461963" indent="-461963" eaLnBrk="1" hangingPunct="1">
              <a:spcBef>
                <a:spcPts val="0"/>
              </a:spcBef>
              <a:spcAft>
                <a:spcPts val="600"/>
              </a:spcAft>
              <a:defRPr/>
            </a:pPr>
            <a:r>
              <a:rPr lang="en-US" sz="3000" dirty="0">
                <a:effectLst>
                  <a:outerShdw blurRad="38100" dist="38100" dir="2700000" algn="tl">
                    <a:srgbClr val="000000">
                      <a:alpha val="43137"/>
                    </a:srgbClr>
                  </a:outerShdw>
                </a:effectLst>
                <a:cs typeface="Calibri" panose="020F0502020204030204" pitchFamily="34" charset="0"/>
              </a:rPr>
              <a:t>God’s vindication</a:t>
            </a:r>
          </a:p>
          <a:p>
            <a:pPr marL="461963" indent="-461963" eaLnBrk="1" hangingPunct="1">
              <a:spcBef>
                <a:spcPts val="0"/>
              </a:spcBef>
              <a:spcAft>
                <a:spcPts val="600"/>
              </a:spcAft>
              <a:defRPr/>
            </a:pPr>
            <a:r>
              <a:rPr lang="en-US" sz="3000" dirty="0">
                <a:effectLst>
                  <a:outerShdw blurRad="38100" dist="38100" dir="2700000" algn="tl">
                    <a:srgbClr val="000000">
                      <a:alpha val="43137"/>
                    </a:srgbClr>
                  </a:outerShdw>
                </a:effectLst>
                <a:cs typeface="Calibri" panose="020F0502020204030204" pitchFamily="34" charset="0"/>
              </a:rPr>
              <a:t>Lamb and lion</a:t>
            </a:r>
          </a:p>
          <a:p>
            <a:pPr marL="461963" indent="-461963" eaLnBrk="1" hangingPunct="1">
              <a:spcBef>
                <a:spcPts val="0"/>
              </a:spcBef>
              <a:spcAft>
                <a:spcPts val="600"/>
              </a:spcAft>
              <a:defRPr/>
            </a:pPr>
            <a:r>
              <a:rPr lang="en-US" sz="3000" dirty="0">
                <a:effectLst>
                  <a:outerShdw blurRad="38100" dist="38100" dir="2700000" algn="tl">
                    <a:srgbClr val="000000">
                      <a:alpha val="43137"/>
                    </a:srgbClr>
                  </a:outerShdw>
                </a:effectLst>
                <a:cs typeface="Calibri" panose="020F0502020204030204" pitchFamily="34" charset="0"/>
              </a:rPr>
              <a:t>Praises to God (4:2-5; 7:9-12; 15:2-8; 19:1-7)</a:t>
            </a:r>
          </a:p>
          <a:p>
            <a:pPr marL="461963" indent="-461963" eaLnBrk="1" hangingPunct="1">
              <a:spcBef>
                <a:spcPts val="0"/>
              </a:spcBef>
              <a:spcAft>
                <a:spcPts val="600"/>
              </a:spcAft>
              <a:defRPr/>
            </a:pPr>
            <a:r>
              <a:rPr lang="en-US" sz="3000" dirty="0">
                <a:effectLst>
                  <a:outerShdw blurRad="38100" dist="38100" dir="2700000" algn="tl">
                    <a:srgbClr val="000000">
                      <a:alpha val="43137"/>
                    </a:srgbClr>
                  </a:outerShdw>
                </a:effectLst>
                <a:cs typeface="Calibri" panose="020F0502020204030204" pitchFamily="34" charset="0"/>
              </a:rPr>
              <a:t>Symbols, visions, imagery</a:t>
            </a:r>
          </a:p>
          <a:p>
            <a:pPr marL="461963" indent="-461963" eaLnBrk="1" hangingPunct="1">
              <a:spcBef>
                <a:spcPts val="0"/>
              </a:spcBef>
              <a:spcAft>
                <a:spcPts val="600"/>
              </a:spcAft>
              <a:defRPr/>
            </a:pPr>
            <a:r>
              <a:rPr lang="en-US" sz="3000" dirty="0">
                <a:effectLst>
                  <a:outerShdw blurRad="38100" dist="38100" dir="2700000" algn="tl">
                    <a:srgbClr val="000000">
                      <a:alpha val="43137"/>
                    </a:srgbClr>
                  </a:outerShdw>
                </a:effectLst>
                <a:cs typeface="Calibri" panose="020F0502020204030204" pitchFamily="34" charset="0"/>
              </a:rPr>
              <a:t>Chronological organization </a:t>
            </a:r>
          </a:p>
          <a:p>
            <a:pPr marL="461963" indent="-461963" eaLnBrk="1" hangingPunct="1">
              <a:spcBef>
                <a:spcPts val="0"/>
              </a:spcBef>
              <a:spcAft>
                <a:spcPts val="600"/>
              </a:spcAft>
              <a:defRPr/>
            </a:pPr>
            <a:r>
              <a:rPr lang="en-US" sz="3000" dirty="0">
                <a:effectLst>
                  <a:outerShdw blurRad="38100" dist="38100" dir="2700000" algn="tl">
                    <a:srgbClr val="000000">
                      <a:alpha val="43137"/>
                    </a:srgbClr>
                  </a:outerShdw>
                </a:effectLst>
                <a:cs typeface="Calibri" panose="020F0502020204030204" pitchFamily="34" charset="0"/>
              </a:rPr>
              <a:t>Interconnected with other biblical material </a:t>
            </a:r>
            <a:endParaRPr lang="en-US" sz="30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Unique Characteristics</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3200" y="1828800"/>
            <a:ext cx="2229293" cy="2300630"/>
          </a:xfrm>
          <a:prstGeom prst="rect">
            <a:avLst/>
          </a:prstGeom>
        </p:spPr>
      </p:pic>
    </p:spTree>
    <p:extLst>
      <p:ext uri="{BB962C8B-B14F-4D97-AF65-F5344CB8AC3E}">
        <p14:creationId xmlns:p14="http://schemas.microsoft.com/office/powerpoint/2010/main" val="20586344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842636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4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5" name="Picture 4">
            <a:extLst>
              <a:ext uri="{FF2B5EF4-FFF2-40B4-BE49-F238E27FC236}">
                <a16:creationId xmlns:a16="http://schemas.microsoft.com/office/drawing/2014/main" id="{ADBFDBF1-9C78-48C0-A54D-ABCF96827A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234524520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685800" y="1140643"/>
            <a:ext cx="7772400" cy="5412557"/>
          </a:xfrm>
        </p:spPr>
        <p:txBody>
          <a:bodyPr/>
          <a:lstStyle/>
          <a:p>
            <a:pPr marL="688975" indent="-688975" eaLnBrk="1" hangingPunct="1">
              <a:spcBef>
                <a:spcPts val="0"/>
              </a:spcBef>
              <a:spcAft>
                <a:spcPts val="1200"/>
              </a:spcAft>
              <a:buSzPct val="100000"/>
              <a:buFont typeface="+mj-lt"/>
              <a:buAutoNum type="arabicParenR"/>
              <a:defRPr/>
            </a:pPr>
            <a:r>
              <a:rPr lang="en-US" sz="2500" dirty="0">
                <a:effectLst>
                  <a:outerShdw blurRad="38100" dist="38100" dir="2700000" algn="tl">
                    <a:srgbClr val="000000">
                      <a:alpha val="43137"/>
                    </a:srgbClr>
                  </a:outerShdw>
                </a:effectLst>
                <a:cs typeface="Calibri" panose="020F0502020204030204" pitchFamily="34" charset="0"/>
              </a:rPr>
              <a:t>What is the title – </a:t>
            </a:r>
            <a:r>
              <a:rPr lang="en-US" sz="25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500" dirty="0">
                <a:effectLst>
                  <a:outerShdw blurRad="38100" dist="38100" dir="2700000" algn="tl">
                    <a:srgbClr val="000000">
                      <a:alpha val="43137"/>
                    </a:srgbClr>
                  </a:outerShdw>
                </a:effectLst>
                <a:cs typeface="Calibri" panose="020F0502020204030204" pitchFamily="34" charset="0"/>
              </a:rPr>
              <a:t>Who wrote it? – </a:t>
            </a:r>
            <a:r>
              <a:rPr lang="en-US" sz="25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500" dirty="0">
                <a:effectLst>
                  <a:outerShdw blurRad="38100" dist="38100" dir="2700000" algn="tl">
                    <a:srgbClr val="000000">
                      <a:alpha val="43137"/>
                    </a:srgbClr>
                  </a:outerShdw>
                </a:effectLst>
                <a:cs typeface="Calibri" panose="020F0502020204030204" pitchFamily="34" charset="0"/>
              </a:rPr>
              <a:t>Where was it written from? – </a:t>
            </a:r>
            <a:r>
              <a:rPr lang="en-US" sz="25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500" dirty="0">
                <a:effectLst>
                  <a:outerShdw blurRad="38100" dist="38100" dir="2700000" algn="tl">
                    <a:srgbClr val="000000">
                      <a:alpha val="43137"/>
                    </a:srgbClr>
                  </a:outerShdw>
                </a:effectLst>
                <a:cs typeface="Calibri" panose="020F0502020204030204" pitchFamily="34" charset="0"/>
              </a:rPr>
              <a:t>To Whom was it written? – </a:t>
            </a:r>
            <a:r>
              <a:rPr lang="en-US" sz="25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500" dirty="0">
                <a:effectLst>
                  <a:outerShdw blurRad="38100" dist="38100" dir="2700000" algn="tl">
                    <a:srgbClr val="000000">
                      <a:alpha val="43137"/>
                    </a:srgbClr>
                  </a:outerShdw>
                </a:effectLst>
                <a:cs typeface="Calibri" panose="020F0502020204030204" pitchFamily="34" charset="0"/>
              </a:rPr>
              <a:t>When was it written? – </a:t>
            </a:r>
            <a:r>
              <a:rPr lang="en-US" sz="25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500" dirty="0">
                <a:effectLst>
                  <a:outerShdw blurRad="38100" dist="38100" dir="2700000" algn="tl">
                    <a:srgbClr val="000000">
                      <a:alpha val="43137"/>
                    </a:srgbClr>
                  </a:outerShdw>
                </a:effectLst>
                <a:cs typeface="Calibri" panose="020F0502020204030204" pitchFamily="34" charset="0"/>
              </a:rPr>
              <a:t>How is it organized (outline)? – </a:t>
            </a:r>
            <a:r>
              <a:rPr lang="en-US" sz="25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500" dirty="0">
                <a:effectLst>
                  <a:outerShdw blurRad="38100" dist="38100" dir="2700000" algn="tl">
                    <a:srgbClr val="000000">
                      <a:alpha val="43137"/>
                    </a:srgbClr>
                  </a:outerShdw>
                </a:effectLst>
                <a:cs typeface="Calibri" panose="020F0502020204030204" pitchFamily="34" charset="0"/>
              </a:rPr>
              <a:t>How was it delivered</a:t>
            </a:r>
            <a:r>
              <a:rPr lang="en-US" sz="25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500" dirty="0">
                <a:effectLst>
                  <a:outerShdw blurRad="38100" dist="38100" dir="2700000" algn="tl">
                    <a:srgbClr val="000000">
                      <a:alpha val="43137"/>
                    </a:srgbClr>
                  </a:outerShdw>
                </a:effectLst>
                <a:cs typeface="Calibri" panose="020F0502020204030204" pitchFamily="34" charset="0"/>
              </a:rPr>
              <a:t>– </a:t>
            </a:r>
            <a:r>
              <a:rPr lang="en-US" sz="25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500" dirty="0">
                <a:effectLst>
                  <a:outerShdw blurRad="38100" dist="38100" dir="2700000" algn="tl">
                    <a:srgbClr val="000000">
                      <a:alpha val="43137"/>
                    </a:srgbClr>
                  </a:outerShdw>
                </a:effectLst>
                <a:cs typeface="Calibri" panose="020F0502020204030204" pitchFamily="34" charset="0"/>
              </a:rPr>
              <a:t>Why was it written? – </a:t>
            </a:r>
            <a:r>
              <a:rPr lang="en-US" sz="25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500" dirty="0">
                <a:effectLst>
                  <a:outerShdw blurRad="38100" dist="38100" dir="2700000" algn="tl">
                    <a:srgbClr val="000000">
                      <a:alpha val="43137"/>
                    </a:srgbClr>
                  </a:outerShdw>
                </a:effectLst>
                <a:cs typeface="Calibri" panose="020F0502020204030204" pitchFamily="34" charset="0"/>
              </a:rPr>
              <a:t>What is it about? – </a:t>
            </a:r>
            <a:r>
              <a:rPr lang="en-US" sz="25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500" dirty="0">
                <a:effectLst>
                  <a:outerShdw blurRad="38100" dist="38100" dir="2700000" algn="tl">
                    <a:srgbClr val="000000">
                      <a:alpha val="43137"/>
                    </a:srgbClr>
                  </a:outerShdw>
                </a:effectLst>
                <a:cs typeface="Calibri" panose="020F0502020204030204" pitchFamily="34" charset="0"/>
              </a:rPr>
              <a:t>What makes the book different? – </a:t>
            </a:r>
            <a:r>
              <a:rPr lang="en-US" sz="25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105525792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19200"/>
            <a:ext cx="9144000" cy="5181600"/>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At the very least, it would be confusing to John’s first century readers, as well as to later generations, for him to write so much about Babylon when he really meant Rome (Paul was not afraid to speak directly against Rome in his writings, so why should John be?) or ‘the false church’ (all the apostles , including John, wrote plainly and scathingly about false teachers and false doctrines in the church and would not hide their teachings by symbols)</a:t>
            </a:r>
            <a:r>
              <a:rPr lang="en-US" sz="2800" dirty="0">
                <a:effectLst>
                  <a:outerShdw blurRad="38100" dist="38100" dir="2700000" algn="tl">
                    <a:srgbClr val="000000">
                      <a:alpha val="43137"/>
                    </a:srgbClr>
                  </a:outerShdw>
                </a:effectLst>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It must be stressed that Revelation means “unveiling,” not “veiling</a:t>
            </a:r>
            <a:r>
              <a:rPr lang="en-US" sz="2800" dirty="0">
                <a:effectLst>
                  <a:outerShdw blurRad="38100" dist="38100" dir="2700000" algn="tl">
                    <a:srgbClr val="000000">
                      <a:alpha val="43137"/>
                    </a:srgbClr>
                  </a:outerShdw>
                </a:effectLst>
                <a:cs typeface="Calibri" panose="020F0502020204030204" pitchFamily="34" charset="0"/>
              </a:rPr>
              <a:t>.</a:t>
            </a:r>
            <a:r>
              <a:rPr lang="en-US" altLang="en-US" sz="2800" dirty="0">
                <a:effectLst>
                  <a:outerShdw blurRad="38100" dist="38100" dir="2700000" algn="tl">
                    <a:srgbClr val="000000">
                      <a:alpha val="43137"/>
                    </a:srgbClr>
                  </a:outerShdw>
                </a:effectLst>
                <a:cs typeface="Calibri" panose="020F0502020204030204" pitchFamily="34" charset="0"/>
              </a:rPr>
              <a:t>” In the absence of any statement in the text to the contrary, therefore, we must assume that the term Babylon applies to the real city of Babylon…”</a:t>
            </a:r>
            <a:endParaRPr lang="en-US" altLang="en-US" sz="2800" dirty="0">
              <a:effectLst>
                <a:outerShdw blurRad="38100" dist="38100" dir="2700000" algn="tl">
                  <a:srgbClr val="000000">
                    <a:alpha val="43137"/>
                  </a:srgbClr>
                </a:outerShdw>
              </a:effectLst>
            </a:endParaRPr>
          </a:p>
        </p:txBody>
      </p:sp>
      <p:sp>
        <p:nvSpPr>
          <p:cNvPr id="68613" name="Text Box 5"/>
          <p:cNvSpPr txBox="1">
            <a:spLocks noChangeArrowheads="1"/>
          </p:cNvSpPr>
          <p:nvPr/>
        </p:nvSpPr>
        <p:spPr bwMode="auto">
          <a:xfrm>
            <a:off x="3162300" y="219670"/>
            <a:ext cx="2819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Morris</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Revelation Record, 323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76200"/>
            <a:ext cx="738834" cy="1097280"/>
          </a:xfrm>
          <a:prstGeom prst="rect">
            <a:avLst/>
          </a:prstGeom>
        </p:spPr>
      </p:pic>
    </p:spTree>
    <p:extLst>
      <p:ext uri="{BB962C8B-B14F-4D97-AF65-F5344CB8AC3E}">
        <p14:creationId xmlns:p14="http://schemas.microsoft.com/office/powerpoint/2010/main" val="40922817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F90ADF-0FC4-4F74-B4B0-30E44A67A5CD}"/>
              </a:ext>
            </a:extLst>
          </p:cNvPr>
          <p:cNvSpPr txBox="1">
            <a:spLocks noChangeArrowheads="1"/>
          </p:cNvSpPr>
          <p:nvPr/>
        </p:nvSpPr>
        <p:spPr bwMode="auto">
          <a:xfrm>
            <a:off x="0" y="1409700"/>
            <a:ext cx="9144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2550" i="1" kern="0"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2550" i="1" dirty="0">
                <a:solidFill>
                  <a:srgbClr val="FFFFCC"/>
                </a:solidFill>
                <a:effectLst>
                  <a:outerShdw blurRad="38100" dist="38100" dir="2700000" algn="tl">
                    <a:srgbClr val="000000">
                      <a:alpha val="43137"/>
                    </a:srgbClr>
                  </a:outerShdw>
                </a:effectLst>
                <a:cs typeface="Calibri" panose="020F0502020204030204" pitchFamily="34" charset="0"/>
              </a:rPr>
              <a:t>I miss more than one thing in this book, and this makes me hold it to be neither apostolic nor prophetic…I think of it almost as I do of the Fourth Book of Esdras, and can in no way detect that the Holy Spirit produced it…It is just the same as if we did not have it, and there are many far better books for us to keep. Finally, let everyone think of it [Revelation] as his own spirit gives him to. My spirit cannot fit itself into this book. There is one sufficient reason for me not to think highly of it — Christ is not taught or known in it; but to teach Christ is the thing which an apostle is bound, above all else, to do, as He says in Acts 1, ‘Ye shall be my witnesses.’ Therefore I stick to the books which give me Christ, clearly and purely.</a:t>
            </a:r>
            <a:r>
              <a:rPr lang="en-US" sz="2550" i="1" kern="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550" b="0" kern="0" dirty="0">
                <a:solidFill>
                  <a:schemeClr val="tx1"/>
                </a:solidFill>
                <a:effectLst>
                  <a:outerShdw blurRad="38100" dist="38100" dir="2700000" algn="tl">
                    <a:srgbClr val="000000">
                      <a:alpha val="43137"/>
                    </a:srgbClr>
                  </a:outerShdw>
                </a:effectLst>
                <a:cs typeface="Calibri" panose="020F0502020204030204" pitchFamily="34" charset="0"/>
              </a:rPr>
              <a:t>In 1545, Luther printed the Book of Revelation with Hebrews, James and Jude as an appendix to the New Testament.</a:t>
            </a:r>
          </a:p>
          <a:p>
            <a:pPr algn="just">
              <a:lnSpc>
                <a:spcPct val="100000"/>
              </a:lnSpc>
            </a:pPr>
            <a:endParaRPr lang="en-US" altLang="en-US" sz="2800" b="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1" name="Rectangle 3">
            <a:extLst>
              <a:ext uri="{FF2B5EF4-FFF2-40B4-BE49-F238E27FC236}">
                <a16:creationId xmlns:a16="http://schemas.microsoft.com/office/drawing/2014/main" id="{FA3C69A1-F911-49D5-8954-E4B9E209CBCC}"/>
              </a:ext>
            </a:extLst>
          </p:cNvPr>
          <p:cNvSpPr txBox="1">
            <a:spLocks noChangeArrowheads="1"/>
          </p:cNvSpPr>
          <p:nvPr/>
        </p:nvSpPr>
        <p:spPr bwMode="auto">
          <a:xfrm>
            <a:off x="1447800" y="228600"/>
            <a:ext cx="6248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50000"/>
              </a:spcBef>
              <a:buNone/>
              <a:defRPr/>
            </a:pPr>
            <a:r>
              <a:rPr lang="en-US" sz="3200" dirty="0">
                <a:solidFill>
                  <a:srgbClr val="00FFFF"/>
                </a:solidFill>
                <a:effectLst>
                  <a:outerShdw blurRad="38100" dist="38100" dir="2700000" algn="tl">
                    <a:srgbClr val="000000">
                      <a:alpha val="43137"/>
                    </a:srgbClr>
                  </a:outerShdw>
                </a:effectLst>
                <a:ea typeface="+mj-ea"/>
                <a:cs typeface="Calibri" panose="020F0502020204030204" pitchFamily="34" charset="0"/>
              </a:rPr>
              <a:t>Martin Luther</a:t>
            </a:r>
          </a:p>
          <a:p>
            <a:pPr marL="0" indent="0" algn="ctr" eaLnBrk="1" hangingPunct="1">
              <a:buNone/>
              <a:defRPr/>
            </a:pPr>
            <a:r>
              <a:rPr lang="en-US" sz="1600" dirty="0">
                <a:effectLst>
                  <a:outerShdw blurRad="38100" dist="38100" dir="2700000" algn="tl">
                    <a:srgbClr val="000000">
                      <a:alpha val="43137"/>
                    </a:srgbClr>
                  </a:outerShdw>
                </a:effectLst>
              </a:rPr>
              <a:t>Preface to the New Testament, 1522. </a:t>
            </a:r>
            <a:endParaRPr lang="en-US" sz="1600" kern="0" dirty="0">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6794239E-3396-4DE0-A91E-1E5598B106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28600"/>
            <a:ext cx="1005840" cy="10058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861250"/>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Revelation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God gave Him to show to His bond-servants, the things which must soon take place; and He sent and communicated it by His angel to His bond-servant John.”</a:t>
            </a:r>
          </a:p>
        </p:txBody>
      </p:sp>
      <p:pic>
        <p:nvPicPr>
          <p:cNvPr id="5" name="Picture 4">
            <a:extLst>
              <a:ext uri="{FF2B5EF4-FFF2-40B4-BE49-F238E27FC236}">
                <a16:creationId xmlns:a16="http://schemas.microsoft.com/office/drawing/2014/main" id="{A79420E9-942C-4FFA-A88B-C2F0BD08C4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42402160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70C7A11-2F8F-44F5-92D5-10DF684A35DD}"/>
              </a:ext>
            </a:extLst>
          </p:cNvPr>
          <p:cNvSpPr>
            <a:spLocks noGrp="1"/>
          </p:cNvSpPr>
          <p:nvPr>
            <p:ph type="title"/>
          </p:nvPr>
        </p:nvSpPr>
        <p:spPr>
          <a:xfrm>
            <a:off x="685800" y="228600"/>
            <a:ext cx="7772400" cy="6858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Revelation</a:t>
            </a:r>
          </a:p>
        </p:txBody>
      </p:sp>
      <p:sp>
        <p:nvSpPr>
          <p:cNvPr id="10243" name="Content Placeholder 2">
            <a:extLst>
              <a:ext uri="{FF2B5EF4-FFF2-40B4-BE49-F238E27FC236}">
                <a16:creationId xmlns:a16="http://schemas.microsoft.com/office/drawing/2014/main" id="{08D8F857-2355-4F98-B546-534B5BBD41B9}"/>
              </a:ext>
            </a:extLst>
          </p:cNvPr>
          <p:cNvSpPr>
            <a:spLocks noGrp="1"/>
          </p:cNvSpPr>
          <p:nvPr>
            <p:ph idx="1"/>
          </p:nvPr>
        </p:nvSpPr>
        <p:spPr>
          <a:xfrm>
            <a:off x="419100" y="1143000"/>
            <a:ext cx="8305800" cy="53340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Revelation of Jesus Christ</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Not John’s Revelation</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Unveils the final phase of Christ’s redemptive program</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Single vision</a:t>
            </a:r>
          </a:p>
          <a:p>
            <a:pPr eaLnBrk="1" hangingPunct="1">
              <a:defRPr/>
            </a:pP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20866463-2D32-4181-A423-D801F520CF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001" y="3324149"/>
            <a:ext cx="3276600" cy="3381451"/>
          </a:xfrm>
          <a:prstGeom prst="rect">
            <a:avLst/>
          </a:prstGeom>
        </p:spPr>
      </p:pic>
    </p:spTree>
    <p:extLst>
      <p:ext uri="{BB962C8B-B14F-4D97-AF65-F5344CB8AC3E}">
        <p14:creationId xmlns:p14="http://schemas.microsoft.com/office/powerpoint/2010/main" val="4130074220"/>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12851</TotalTime>
  <Words>1839</Words>
  <Application>Microsoft Office PowerPoint</Application>
  <PresentationFormat>On-screen Show (4:3)</PresentationFormat>
  <Paragraphs>248</Paragraphs>
  <Slides>57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Times New Roman</vt:lpstr>
      <vt:lpstr>Wingdings</vt:lpstr>
      <vt:lpstr>Azure</vt:lpstr>
      <vt:lpstr>REVELATION INTRODUCTION</vt:lpstr>
      <vt:lpstr>Answering Ten Questions</vt:lpstr>
      <vt:lpstr>Answering Ten Questions</vt:lpstr>
      <vt:lpstr>Answering Ten Questions</vt:lpstr>
      <vt:lpstr>PowerPoint Presentation</vt:lpstr>
      <vt:lpstr>PowerPoint Presentation</vt:lpstr>
      <vt:lpstr>PowerPoint Presentation</vt:lpstr>
      <vt:lpstr>PowerPoint Presentation</vt:lpstr>
      <vt:lpstr>Revelation</vt:lpstr>
      <vt:lpstr>PowerPoint Presentation</vt:lpstr>
      <vt:lpstr>PowerPoint Presentation</vt:lpstr>
      <vt:lpstr>PowerPoint Presentation</vt:lpstr>
      <vt:lpstr>PowerPoint Presentation</vt:lpstr>
      <vt:lpstr>Answering Ten Questions</vt:lpstr>
      <vt:lpstr>PowerPoint Presentation</vt:lpstr>
      <vt:lpstr>Johannine Authorship</vt:lpstr>
      <vt:lpstr>Answering Ten Questions</vt:lpstr>
      <vt:lpstr>PowerPoint Presentation</vt:lpstr>
      <vt:lpstr>PowerPoint Presentation</vt:lpstr>
      <vt:lpstr>PowerPoint Presentation</vt:lpstr>
      <vt:lpstr>Eusebius Ecclesiastical History, 3.18.4</vt:lpstr>
      <vt:lpstr>Tertullian Prescription Against Heretics, 36</vt:lpstr>
      <vt:lpstr>Answering Ten Questions</vt:lpstr>
      <vt:lpstr>PowerPoint Presentation</vt:lpstr>
      <vt:lpstr>PowerPoint Presentation</vt:lpstr>
      <vt:lpstr>John 20:30-31</vt:lpstr>
      <vt:lpstr>PowerPoint Presentation</vt:lpstr>
      <vt:lpstr>Answering Ten Questions</vt:lpstr>
      <vt:lpstr>Late Date (A.D. 95) Irenaeus Against Heresies 5.30.3</vt:lpstr>
      <vt:lpstr>Late Date (A.D. 95)</vt:lpstr>
      <vt:lpstr>Answering Ten Questions</vt:lpstr>
      <vt:lpstr>PowerPoint Presentation</vt:lpstr>
      <vt:lpstr>PowerPoint Presentation</vt:lpstr>
      <vt:lpstr>Revelation 1:19</vt:lpstr>
      <vt:lpstr>PowerPoint Presentation</vt:lpstr>
      <vt:lpstr>Answering Ten Questions</vt:lpstr>
      <vt:lpstr>PowerPoint Presentation</vt:lpstr>
      <vt:lpstr>PowerPoint Presentation</vt:lpstr>
      <vt:lpstr>Answering Ten Questions</vt:lpstr>
      <vt:lpstr>Message</vt:lpstr>
      <vt:lpstr>PowerPoint Presentation</vt:lpstr>
      <vt:lpstr>Evidence of Abrahamic Covenant’s Unconditional Nature</vt:lpstr>
      <vt:lpstr>Land Promises Fulfilled in the Time of Joshua (Josh. 11:23; 21:43-45) or Solomon (1 Kgs. 4:21)?</vt:lpstr>
      <vt:lpstr>PowerPoint Presentation</vt:lpstr>
      <vt:lpstr>PowerPoint Presentation</vt:lpstr>
      <vt:lpstr>Answering Ten Questions</vt:lpstr>
      <vt:lpstr>Purpose</vt:lpstr>
      <vt:lpstr>PowerPoint Presentation</vt:lpstr>
      <vt:lpstr>Answering Ten Questions</vt:lpstr>
      <vt:lpstr>PowerPoint Presentation</vt:lpstr>
      <vt:lpstr>PowerPoint Presentation</vt:lpstr>
      <vt:lpstr>PowerPoint Presentation</vt:lpstr>
      <vt:lpstr>PowerPoint Presentation</vt:lpstr>
      <vt:lpstr>PowerPoint Presentation</vt:lpstr>
      <vt:lpstr>Conclusion</vt:lpstr>
      <vt:lpstr>Answering Ten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Daniel-Intro</dc:title>
  <dc:subject>Daniel</dc:subject>
  <dc:creator>A. Woods</dc:creator>
  <dc:description>Modified by Jim McGowan</dc:description>
  <cp:lastModifiedBy>Andy Woods</cp:lastModifiedBy>
  <cp:revision>1371</cp:revision>
  <cp:lastPrinted>2016-09-13T15:21:19Z</cp:lastPrinted>
  <dcterms:created xsi:type="dcterms:W3CDTF">2009-03-17T12:21:13Z</dcterms:created>
  <dcterms:modified xsi:type="dcterms:W3CDTF">2018-05-19T15:21:07Z</dcterms:modified>
</cp:coreProperties>
</file>