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6"/>
  </p:notesMasterIdLst>
  <p:handoutMasterIdLst>
    <p:handoutMasterId r:id="rId87"/>
  </p:handoutMasterIdLst>
  <p:sldIdLst>
    <p:sldId id="2781" r:id="rId2"/>
    <p:sldId id="4232" r:id="rId3"/>
    <p:sldId id="4246" r:id="rId4"/>
    <p:sldId id="4247" r:id="rId5"/>
    <p:sldId id="4147" r:id="rId6"/>
    <p:sldId id="4148" r:id="rId7"/>
    <p:sldId id="4201" r:id="rId8"/>
    <p:sldId id="4202" r:id="rId9"/>
    <p:sldId id="4207" r:id="rId10"/>
    <p:sldId id="806" r:id="rId11"/>
    <p:sldId id="4214" r:id="rId12"/>
    <p:sldId id="4215" r:id="rId13"/>
    <p:sldId id="4216" r:id="rId14"/>
    <p:sldId id="4261" r:id="rId15"/>
    <p:sldId id="2761" r:id="rId16"/>
    <p:sldId id="4220" r:id="rId17"/>
    <p:sldId id="4233" r:id="rId18"/>
    <p:sldId id="4234" r:id="rId19"/>
    <p:sldId id="4235" r:id="rId20"/>
    <p:sldId id="4259" r:id="rId21"/>
    <p:sldId id="1618" r:id="rId22"/>
    <p:sldId id="4262" r:id="rId23"/>
    <p:sldId id="4266" r:id="rId24"/>
    <p:sldId id="4271" r:id="rId25"/>
    <p:sldId id="4274" r:id="rId26"/>
    <p:sldId id="4276" r:id="rId27"/>
    <p:sldId id="4277" r:id="rId28"/>
    <p:sldId id="4278" r:id="rId29"/>
    <p:sldId id="4279" r:id="rId30"/>
    <p:sldId id="4280" r:id="rId31"/>
    <p:sldId id="4281" r:id="rId32"/>
    <p:sldId id="4284" r:id="rId33"/>
    <p:sldId id="2309" r:id="rId34"/>
    <p:sldId id="4287" r:id="rId35"/>
    <p:sldId id="4282" r:id="rId36"/>
    <p:sldId id="4285" r:id="rId37"/>
    <p:sldId id="4186" r:id="rId38"/>
    <p:sldId id="2307" r:id="rId39"/>
    <p:sldId id="4283" r:id="rId40"/>
    <p:sldId id="4288" r:id="rId41"/>
    <p:sldId id="4286" r:id="rId42"/>
    <p:sldId id="4291" r:id="rId43"/>
    <p:sldId id="4292" r:id="rId44"/>
    <p:sldId id="2763" r:id="rId45"/>
    <p:sldId id="2371" r:id="rId46"/>
    <p:sldId id="4293" r:id="rId47"/>
    <p:sldId id="3079" r:id="rId48"/>
    <p:sldId id="4294" r:id="rId49"/>
    <p:sldId id="4330" r:id="rId50"/>
    <p:sldId id="4304" r:id="rId51"/>
    <p:sldId id="4305" r:id="rId52"/>
    <p:sldId id="4331" r:id="rId53"/>
    <p:sldId id="2336" r:id="rId54"/>
    <p:sldId id="2366" r:id="rId55"/>
    <p:sldId id="4332" r:id="rId56"/>
    <p:sldId id="2760" r:id="rId57"/>
    <p:sldId id="4333" r:id="rId58"/>
    <p:sldId id="4306" r:id="rId59"/>
    <p:sldId id="4270" r:id="rId60"/>
    <p:sldId id="4334" r:id="rId61"/>
    <p:sldId id="3032" r:id="rId62"/>
    <p:sldId id="3033" r:id="rId63"/>
    <p:sldId id="4335" r:id="rId64"/>
    <p:sldId id="4315" r:id="rId65"/>
    <p:sldId id="4316" r:id="rId66"/>
    <p:sldId id="4317" r:id="rId67"/>
    <p:sldId id="4318" r:id="rId68"/>
    <p:sldId id="4336" r:id="rId69"/>
    <p:sldId id="4319" r:id="rId70"/>
    <p:sldId id="4322" r:id="rId71"/>
    <p:sldId id="4321" r:id="rId72"/>
    <p:sldId id="4337" r:id="rId73"/>
    <p:sldId id="4323" r:id="rId74"/>
    <p:sldId id="4324" r:id="rId75"/>
    <p:sldId id="4325" r:id="rId76"/>
    <p:sldId id="4338" r:id="rId77"/>
    <p:sldId id="3738" r:id="rId78"/>
    <p:sldId id="4339" r:id="rId79"/>
    <p:sldId id="4327" r:id="rId80"/>
    <p:sldId id="4329" r:id="rId81"/>
    <p:sldId id="4328" r:id="rId82"/>
    <p:sldId id="4290" r:id="rId83"/>
    <p:sldId id="4260" r:id="rId84"/>
    <p:sldId id="4320" r:id="rId8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0000FF"/>
    <a:srgbClr val="A50021"/>
    <a:srgbClr val="990099"/>
    <a:srgbClr val="006600"/>
    <a:srgbClr val="FF9900"/>
    <a:srgbClr val="00CC00"/>
    <a:srgbClr val="A6A6A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1" autoAdjust="0"/>
    <p:restoredTop sz="93083" autoAdjust="0"/>
  </p:normalViewPr>
  <p:slideViewPr>
    <p:cSldViewPr>
      <p:cViewPr varScale="1">
        <p:scale>
          <a:sx n="103" d="100"/>
          <a:sy n="103" d="100"/>
        </p:scale>
        <p:origin x="18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3"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defTabSz="920700">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algn="r" defTabSz="920700">
              <a:defRPr sz="13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5/16/2018</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3" y="9122452"/>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defTabSz="920700">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a:t>
            </a:r>
            <a:r>
              <a:rPr lang="en-US" dirty="0" err="1">
                <a:latin typeface="Calibri" panose="020F0502020204030204" pitchFamily="34" charset="0"/>
                <a:cs typeface="Calibri" panose="020F0502020204030204" pitchFamily="34" charset="0"/>
              </a:rPr>
              <a:t>BIble</a:t>
            </a:r>
            <a:r>
              <a:rPr lang="en-US" dirty="0">
                <a:latin typeface="Calibri" panose="020F0502020204030204" pitchFamily="34" charset="0"/>
                <a:cs typeface="Calibri" panose="020F0502020204030204" pitchFamily="34" charset="0"/>
              </a:rPr>
              <a:t>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20700">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18T00:27:15.204"/>
    </inkml:context>
    <inkml:brush xml:id="br0">
      <inkml:brushProperty name="width" value="0.0265" units="cm"/>
      <inkml:brushProperty name="height" value="0.0265" units="cm"/>
    </inkml:brush>
    <inkml:brush xml:id="br1">
      <inkml:brushProperty name="width" value="0.025" units="cm"/>
      <inkml:brushProperty name="height" value="0.025" units="cm"/>
    </inkml:brush>
  </inkml:definitions>
  <inkml:trace contextRef="#ctx0" brushRef="#br0">20812 5228 9984,'0'0'3776,"0"0"-2048,0 0-2016,0 0 576,0 0-384,0 0 64,0 0 32,0 0 128,0 0-128,0 0 0</inkml:trace>
  <inkml:trace contextRef="#ctx0" brushRef="#br1" timeOffset="4298">20812 5228 9856,'0'0'3680,"0"0"-1984,0 0-1984,0 0 576,0 0-3552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defTabSz="920700">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1" y="0"/>
            <a:ext cx="3170763"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algn="r" defTabSz="920700">
              <a:defRPr sz="1300">
                <a:latin typeface="Calibri" panose="020F0502020204030204" pitchFamily="34" charset="0"/>
                <a:cs typeface="Calibri" panose="020F0502020204030204" pitchFamily="34" charset="0"/>
              </a:defRPr>
            </a:lvl1pPr>
          </a:lstStyle>
          <a:p>
            <a:pPr>
              <a:defRPr/>
            </a:pPr>
            <a:r>
              <a:rPr lang="en-US"/>
              <a:t>5/16/2018</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09" tIns="50504" rIns="101009" bIns="50504" rtlCol="0" anchor="ctr"/>
          <a:lstStyle/>
          <a:p>
            <a:pPr lvl="0"/>
            <a:endParaRPr lang="en-US" noProof="0" dirty="0"/>
          </a:p>
        </p:txBody>
      </p:sp>
      <p:sp>
        <p:nvSpPr>
          <p:cNvPr id="5" name="Notes Placeholder 4"/>
          <p:cNvSpPr>
            <a:spLocks noGrp="1"/>
          </p:cNvSpPr>
          <p:nvPr>
            <p:ph type="body" sz="quarter" idx="3"/>
          </p:nvPr>
        </p:nvSpPr>
        <p:spPr bwMode="auto">
          <a:xfrm>
            <a:off x="732366" y="4561228"/>
            <a:ext cx="5850473" cy="4318573"/>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bwMode="auto">
          <a:xfrm>
            <a:off x="3" y="9120813"/>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defTabSz="920700">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1" y="9120813"/>
            <a:ext cx="3170763"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20700">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8917">
              <a:defRPr>
                <a:solidFill>
                  <a:schemeClr val="tx1"/>
                </a:solidFill>
                <a:latin typeface="Arial" panose="020B0604020202020204" pitchFamily="34" charset="0"/>
                <a:cs typeface="Arial" panose="020B0604020202020204" pitchFamily="34" charset="0"/>
              </a:defRPr>
            </a:lvl1pPr>
            <a:lvl2pPr marL="776602" indent="-298693" defTabSz="1008917">
              <a:defRPr>
                <a:solidFill>
                  <a:schemeClr val="tx1"/>
                </a:solidFill>
                <a:latin typeface="Arial" panose="020B0604020202020204" pitchFamily="34" charset="0"/>
                <a:cs typeface="Arial" panose="020B0604020202020204" pitchFamily="34" charset="0"/>
              </a:defRPr>
            </a:lvl2pPr>
            <a:lvl3pPr marL="1194770" indent="-238953" defTabSz="1008917">
              <a:defRPr>
                <a:solidFill>
                  <a:schemeClr val="tx1"/>
                </a:solidFill>
                <a:latin typeface="Arial" panose="020B0604020202020204" pitchFamily="34" charset="0"/>
                <a:cs typeface="Arial" panose="020B0604020202020204" pitchFamily="34" charset="0"/>
              </a:defRPr>
            </a:lvl3pPr>
            <a:lvl4pPr marL="1672678" indent="-238953" defTabSz="1008917">
              <a:defRPr>
                <a:solidFill>
                  <a:schemeClr val="tx1"/>
                </a:solidFill>
                <a:latin typeface="Arial" panose="020B0604020202020204" pitchFamily="34" charset="0"/>
                <a:cs typeface="Arial" panose="020B0604020202020204" pitchFamily="34" charset="0"/>
              </a:defRPr>
            </a:lvl4pPr>
            <a:lvl5pPr marL="2150586" indent="-238953" defTabSz="1008917">
              <a:defRPr>
                <a:solidFill>
                  <a:schemeClr val="tx1"/>
                </a:solidFill>
                <a:latin typeface="Arial" panose="020B0604020202020204" pitchFamily="34" charset="0"/>
                <a:cs typeface="Arial" panose="020B0604020202020204" pitchFamily="34" charset="0"/>
              </a:defRPr>
            </a:lvl5pPr>
            <a:lvl6pPr marL="2628494"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403"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31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22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2</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307">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307">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5/16/2018</a:t>
            </a:r>
            <a:endParaRPr lang="en-US" dirty="0"/>
          </a:p>
        </p:txBody>
      </p:sp>
    </p:spTree>
    <p:extLst>
      <p:ext uri="{BB962C8B-B14F-4D97-AF65-F5344CB8AC3E}">
        <p14:creationId xmlns:p14="http://schemas.microsoft.com/office/powerpoint/2010/main" val="245969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p>
        </p:txBody>
      </p:sp>
      <p:sp>
        <p:nvSpPr>
          <p:cNvPr id="93188" name="Slide Number Placeholder 3"/>
          <p:cNvSpPr>
            <a:spLocks noGrp="1"/>
          </p:cNvSpPr>
          <p:nvPr>
            <p:ph type="sldNum" sz="quarter" idx="5"/>
          </p:nvPr>
        </p:nvSpPr>
        <p:spPr>
          <a:noFill/>
        </p:spPr>
        <p:txBody>
          <a:bodyPr/>
          <a:lstStyle/>
          <a:p>
            <a:pPr defTabSz="919309"/>
            <a:fld id="{0413A5C8-111D-4E5C-BB4C-D0F238F39719}" type="slidenum">
              <a:rPr lang="en-US" smtClean="0"/>
              <a:pPr defTabSz="919309"/>
              <a:t>5</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5/16/2018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367431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p>
        </p:txBody>
      </p:sp>
      <p:sp>
        <p:nvSpPr>
          <p:cNvPr id="93188" name="Slide Number Placeholder 3"/>
          <p:cNvSpPr>
            <a:spLocks noGrp="1"/>
          </p:cNvSpPr>
          <p:nvPr>
            <p:ph type="sldNum" sz="quarter" idx="5"/>
          </p:nvPr>
        </p:nvSpPr>
        <p:spPr>
          <a:noFill/>
        </p:spPr>
        <p:txBody>
          <a:bodyPr/>
          <a:lstStyle/>
          <a:p>
            <a:pPr defTabSz="879346"/>
            <a:fld id="{0413A5C8-111D-4E5C-BB4C-D0F238F39719}" type="slidenum">
              <a:rPr lang="en-US" smtClean="0"/>
              <a:pPr defTabSz="879346"/>
              <a:t>6</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263565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146" eaLnBrk="0" hangingPunct="0">
              <a:defRPr sz="2500">
                <a:solidFill>
                  <a:schemeClr val="tx1"/>
                </a:solidFill>
                <a:latin typeface="Times New Roman" panose="02020603050405020304" pitchFamily="18" charset="0"/>
                <a:cs typeface="Arial" panose="020B0604020202020204" pitchFamily="34" charset="0"/>
              </a:defRPr>
            </a:lvl1pPr>
            <a:lvl2pPr marL="770549" indent="-296365" defTabSz="912146" eaLnBrk="0" hangingPunct="0">
              <a:defRPr sz="2500">
                <a:solidFill>
                  <a:schemeClr val="tx1"/>
                </a:solidFill>
                <a:latin typeface="Times New Roman" panose="02020603050405020304" pitchFamily="18" charset="0"/>
                <a:cs typeface="Arial" panose="020B0604020202020204" pitchFamily="34" charset="0"/>
              </a:defRPr>
            </a:lvl2pPr>
            <a:lvl3pPr marL="1185461" indent="-237093" defTabSz="912146" eaLnBrk="0" hangingPunct="0">
              <a:defRPr sz="2500">
                <a:solidFill>
                  <a:schemeClr val="tx1"/>
                </a:solidFill>
                <a:latin typeface="Times New Roman" panose="02020603050405020304" pitchFamily="18" charset="0"/>
                <a:cs typeface="Arial" panose="020B0604020202020204" pitchFamily="34" charset="0"/>
              </a:defRPr>
            </a:lvl3pPr>
            <a:lvl4pPr marL="1659644" indent="-237093" defTabSz="912146" eaLnBrk="0" hangingPunct="0">
              <a:defRPr sz="2500">
                <a:solidFill>
                  <a:schemeClr val="tx1"/>
                </a:solidFill>
                <a:latin typeface="Times New Roman" panose="02020603050405020304" pitchFamily="18" charset="0"/>
                <a:cs typeface="Arial" panose="020B0604020202020204" pitchFamily="34" charset="0"/>
              </a:defRPr>
            </a:lvl4pPr>
            <a:lvl5pPr marL="2133829" indent="-237093" defTabSz="912146" eaLnBrk="0" hangingPunct="0">
              <a:defRPr sz="2500">
                <a:solidFill>
                  <a:schemeClr val="tx1"/>
                </a:solidFill>
                <a:latin typeface="Times New Roman" panose="02020603050405020304" pitchFamily="18" charset="0"/>
                <a:cs typeface="Arial" panose="020B0604020202020204" pitchFamily="34" charset="0"/>
              </a:defRPr>
            </a:lvl5pPr>
            <a:lvl6pPr marL="2608013"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196"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381"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0564"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5/16/2018</a:t>
            </a:r>
            <a:endParaRPr lang="en-US" dirty="0"/>
          </a:p>
        </p:txBody>
      </p:sp>
    </p:spTree>
    <p:extLst>
      <p:ext uri="{BB962C8B-B14F-4D97-AF65-F5344CB8AC3E}">
        <p14:creationId xmlns:p14="http://schemas.microsoft.com/office/powerpoint/2010/main" val="132032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5/16/2018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28</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5/16/2018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29</a:t>
            </a:fld>
            <a:endParaRPr lang="en-US" altLang="en-US" dirty="0"/>
          </a:p>
        </p:txBody>
      </p:sp>
    </p:spTree>
    <p:extLst>
      <p:ext uri="{BB962C8B-B14F-4D97-AF65-F5344CB8AC3E}">
        <p14:creationId xmlns:p14="http://schemas.microsoft.com/office/powerpoint/2010/main" val="241208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5/16/2018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41</a:t>
            </a:fld>
            <a:endParaRPr lang="en-US" altLang="en-US" dirty="0"/>
          </a:p>
        </p:txBody>
      </p:sp>
    </p:spTree>
    <p:extLst>
      <p:ext uri="{BB962C8B-B14F-4D97-AF65-F5344CB8AC3E}">
        <p14:creationId xmlns:p14="http://schemas.microsoft.com/office/powerpoint/2010/main" val="848628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5/16/2018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82</a:t>
            </a:fld>
            <a:endParaRPr lang="en-US" altLang="en-US" dirty="0"/>
          </a:p>
        </p:txBody>
      </p:sp>
    </p:spTree>
    <p:extLst>
      <p:ext uri="{BB962C8B-B14F-4D97-AF65-F5344CB8AC3E}">
        <p14:creationId xmlns:p14="http://schemas.microsoft.com/office/powerpoint/2010/main" val="111646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39601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850821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a:defRPr/>
            </a:lvl1pPr>
          </a:lstStyle>
          <a:p>
            <a:pPr>
              <a:defRPr/>
            </a:pPr>
            <a:endParaRPr lang="en-US"/>
          </a:p>
        </p:txBody>
      </p:sp>
      <p:sp>
        <p:nvSpPr>
          <p:cNvPr id="3" name="Rectangle 37"/>
          <p:cNvSpPr>
            <a:spLocks noGrp="1" noChangeArrowheads="1"/>
          </p:cNvSpPr>
          <p:nvPr>
            <p:ph type="ftr" sz="quarter" idx="11"/>
          </p:nvPr>
        </p:nvSpPr>
        <p:spPr/>
        <p:txBody>
          <a:bodyPr/>
          <a:lstStyle>
            <a:lvl1pPr>
              <a:defRPr/>
            </a:lvl1pPr>
          </a:lstStyle>
          <a:p>
            <a:pPr>
              <a:defRPr/>
            </a:pPr>
            <a:endParaRPr lang="en-US"/>
          </a:p>
        </p:txBody>
      </p:sp>
      <p:sp>
        <p:nvSpPr>
          <p:cNvPr id="4" name="Rectangle 38"/>
          <p:cNvSpPr>
            <a:spLocks noGrp="1" noChangeArrowheads="1"/>
          </p:cNvSpPr>
          <p:nvPr>
            <p:ph type="sldNum" sz="quarter" idx="12"/>
          </p:nvPr>
        </p:nvSpPr>
        <p:spPr/>
        <p:txBody>
          <a:bodyPr/>
          <a:lstStyle>
            <a:lvl1pPr>
              <a:defRPr/>
            </a:lvl1pPr>
          </a:lstStyle>
          <a:p>
            <a:pPr>
              <a:defRPr/>
            </a:pPr>
            <a:fld id="{E88018D1-EB7A-42CC-8926-8191D263DE2B}" type="slidenum">
              <a:rPr lang="en-US"/>
              <a:pPr>
                <a:defRPr/>
              </a:pPr>
              <a:t>‹#›</a:t>
            </a:fld>
            <a:endParaRPr lang="en-US"/>
          </a:p>
        </p:txBody>
      </p:sp>
    </p:spTree>
    <p:extLst>
      <p:ext uri="{BB962C8B-B14F-4D97-AF65-F5344CB8AC3E}">
        <p14:creationId xmlns:p14="http://schemas.microsoft.com/office/powerpoint/2010/main" val="237532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52" r:id="rId11"/>
    <p:sldLayoutId id="2147492661" r:id="rId12"/>
    <p:sldLayoutId id="2147492662" r:id="rId13"/>
    <p:sldLayoutId id="2147492663"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4.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5.xml"/><Relationship Id="rId7"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20.png"/><Relationship Id="rId9" Type="http://schemas.openxmlformats.org/officeDocument/2006/relationships/image" Target="../media/image24.jpeg"/></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9.xml"/><Relationship Id="rId4" Type="http://schemas.openxmlformats.org/officeDocument/2006/relationships/image" Target="../media/image1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40752"/>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Response to Kingdom Now Problem Passages</a:t>
            </a:r>
          </a:p>
        </p:txBody>
      </p:sp>
      <p:sp>
        <p:nvSpPr>
          <p:cNvPr id="14339" name="Content Placeholder 2"/>
          <p:cNvSpPr>
            <a:spLocks noGrp="1"/>
          </p:cNvSpPr>
          <p:nvPr>
            <p:ph idx="1"/>
          </p:nvPr>
        </p:nvSpPr>
        <p:spPr>
          <a:xfrm>
            <a:off x="1143000" y="1143000"/>
            <a:ext cx="6324600" cy="47117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Christ’s ministry</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Acts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Paul</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the General letters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Revelation</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Miscellaneous Arguments</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4794453"/>
            <a:ext cx="2738903" cy="1834947"/>
          </a:xfrm>
          <a:prstGeom prst="rect">
            <a:avLst/>
          </a:prstGeom>
          <a:noFill/>
          <a:ln w="9525">
            <a:noFill/>
            <a:miter lim="800000"/>
            <a:headEnd/>
            <a:tailEnd/>
          </a:ln>
        </p:spPr>
      </p:pic>
    </p:spTree>
    <p:extLst>
      <p:ext uri="{BB962C8B-B14F-4D97-AF65-F5344CB8AC3E}">
        <p14:creationId xmlns:p14="http://schemas.microsoft.com/office/powerpoint/2010/main" val="3814066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Response to Kingdom Now Problem Passages</a:t>
            </a:r>
          </a:p>
        </p:txBody>
      </p:sp>
      <p:sp>
        <p:nvSpPr>
          <p:cNvPr id="14339" name="Content Placeholder 2"/>
          <p:cNvSpPr>
            <a:spLocks noGrp="1"/>
          </p:cNvSpPr>
          <p:nvPr>
            <p:ph idx="1"/>
          </p:nvPr>
        </p:nvSpPr>
        <p:spPr>
          <a:xfrm>
            <a:off x="1143000" y="1143000"/>
            <a:ext cx="6324600" cy="47117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Passages from Christ’s ministry</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Acts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Paul</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the General letters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Revelation</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Miscellaneous Arguments</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4794453"/>
            <a:ext cx="2738903" cy="1834947"/>
          </a:xfrm>
          <a:prstGeom prst="rect">
            <a:avLst/>
          </a:prstGeom>
          <a:noFill/>
          <a:ln w="9525">
            <a:noFill/>
            <a:miter lim="800000"/>
            <a:headEnd/>
            <a:tailEnd/>
          </a:ln>
        </p:spPr>
      </p:pic>
    </p:spTree>
    <p:extLst>
      <p:ext uri="{BB962C8B-B14F-4D97-AF65-F5344CB8AC3E}">
        <p14:creationId xmlns:p14="http://schemas.microsoft.com/office/powerpoint/2010/main" val="101995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340192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43000"/>
            <a:ext cx="8691561" cy="5105400"/>
          </a:xfrm>
        </p:spPr>
        <p:txBody>
          <a:bodyPr/>
          <a:lstStyle/>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The kingdom is in your midst (Luke 17:21)</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Born again to enter the kingdom (John 3:3-5)</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No death until kingdom comes (Matt. 16:28)</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given to another people (Matt. 21:43)</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is not of this world (John 18:36)</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All authority given to me (Matt 28:18-20)</a:t>
            </a:r>
          </a:p>
        </p:txBody>
      </p:sp>
      <p:pic>
        <p:nvPicPr>
          <p:cNvPr id="6" name="Picture 2" descr="http://3.bp.blogspot.com/-QEkPt30fRNQ/US-EfJsZfRI/AAAAAAAASK4/JnP_SUUHRas/s1600/a.jpg">
            <a:extLst>
              <a:ext uri="{FF2B5EF4-FFF2-40B4-BE49-F238E27FC236}">
                <a16:creationId xmlns:a16="http://schemas.microsoft.com/office/drawing/2014/main" id="{B90B8316-0C95-413E-80D9-2C9BFBB2A0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263751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514350" indent="-514350">
              <a:spcBef>
                <a:spcPct val="0"/>
              </a:spcBef>
              <a:spcAft>
                <a:spcPts val="1800"/>
              </a:spcAft>
              <a:buClr>
                <a:srgbClr val="66FFFF"/>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31521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3:1-2</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in those days John the Baptist came, preaching in the wilderness of Judea,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 for the kingdom of heaven is at hand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engizō</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FA21E76-54AA-4E34-9312-F8C810577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6554" y="2971800"/>
            <a:ext cx="3270892" cy="1828800"/>
          </a:xfrm>
          <a:prstGeom prst="rect">
            <a:avLst/>
          </a:prstGeom>
        </p:spPr>
      </p:pic>
    </p:spTree>
    <p:extLst>
      <p:ext uri="{BB962C8B-B14F-4D97-AF65-F5344CB8AC3E}">
        <p14:creationId xmlns:p14="http://schemas.microsoft.com/office/powerpoint/2010/main" val="262499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a. The kingdom is at hand (Matt. 3:2)</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13110" y="1143000"/>
            <a:ext cx="8917781" cy="4419600"/>
          </a:xfrm>
        </p:spPr>
        <p:txBody>
          <a:bodyPr/>
          <a:lstStyle/>
          <a:p>
            <a:pPr marL="514350" indent="-514350">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Engizō</a:t>
            </a:r>
            <a:r>
              <a:rPr lang="en-US" altLang="en-US" i="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(James 5:8-9)</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Kingdom is undefined</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Christ’s later ministry (Matt. 20:20-23; Acts 1:6-7)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Christ’s immediate presence (Deut. 17:15)</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7137" y="4724400"/>
            <a:ext cx="2729727" cy="1828800"/>
          </a:xfrm>
          <a:prstGeom prst="rect">
            <a:avLst/>
          </a:prstGeom>
          <a:noFill/>
          <a:ln w="9525">
            <a:noFill/>
            <a:miter lim="800000"/>
            <a:headEnd/>
            <a:tailEnd/>
          </a:ln>
        </p:spPr>
      </p:pic>
    </p:spTree>
    <p:extLst>
      <p:ext uri="{BB962C8B-B14F-4D97-AF65-F5344CB8AC3E}">
        <p14:creationId xmlns:p14="http://schemas.microsoft.com/office/powerpoint/2010/main" val="130572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51781"/>
            <a:ext cx="8691562" cy="5020419"/>
          </a:xfrm>
        </p:spPr>
        <p:txBody>
          <a:bodyPr/>
          <a:lstStyle/>
          <a:p>
            <a:pPr marL="514350" indent="-514350">
              <a:spcBef>
                <a:spcPct val="0"/>
              </a:spcBef>
              <a:spcAft>
                <a:spcPts val="1800"/>
              </a:spcAft>
              <a:buClr>
                <a:srgbClr val="66FFFF"/>
              </a:buClr>
              <a:buSzPct val="100000"/>
              <a:buFont typeface="+mj-lt"/>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42311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33E7-46C1-4DD6-B3FA-D3ECC886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5:3, 10</a:t>
            </a:r>
          </a:p>
          <a:p>
            <a:pPr algn="just">
              <a:spcBef>
                <a:spcPts val="600"/>
              </a:spcBef>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are the poor in spirit, for theirs is </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eimi</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heaven...”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are those who have been persecuted for the sake of righteousness, for theirs is </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eimi</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kingdom of heaven.</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http://3.bp.blogspot.com/-QEkPt30fRNQ/US-EfJsZfRI/AAAAAAAASK4/JnP_SUUHRas/s1600/a.jpg">
            <a:extLst>
              <a:ext uri="{FF2B5EF4-FFF2-40B4-BE49-F238E27FC236}">
                <a16:creationId xmlns:a16="http://schemas.microsoft.com/office/drawing/2014/main" id="{3BFEBFD4-F5B1-4C2E-8D70-6251751EF0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623" y="3230880"/>
            <a:ext cx="2456755" cy="1645920"/>
          </a:xfrm>
          <a:prstGeom prst="rect">
            <a:avLst/>
          </a:prstGeom>
          <a:noFill/>
          <a:ln w="9525">
            <a:noFill/>
            <a:miter lim="800000"/>
            <a:headEnd/>
            <a:tailEnd/>
          </a:ln>
        </p:spPr>
      </p:pic>
    </p:spTree>
    <p:extLst>
      <p:ext uri="{BB962C8B-B14F-4D97-AF65-F5344CB8AC3E}">
        <p14:creationId xmlns:p14="http://schemas.microsoft.com/office/powerpoint/2010/main" val="900167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b. Theirs is the kingdom (Matt. 5:3, 10)</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390651" y="1371600"/>
            <a:ext cx="6362699" cy="2971800"/>
          </a:xfrm>
        </p:spPr>
        <p:txBody>
          <a:bodyPr/>
          <a:lstStyle/>
          <a:p>
            <a:pPr marL="457200" indent="-457200">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Future </a:t>
            </a:r>
            <a:r>
              <a:rPr lang="en-US" altLang="en-US" i="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(Matt. 5:19, 20; 6:10, 33)</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Futuristic present (1 John 2:17)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Kingdom undefined?</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Matthew 10:5-7</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7137" y="4572000"/>
            <a:ext cx="2729727" cy="1828800"/>
          </a:xfrm>
          <a:prstGeom prst="rect">
            <a:avLst/>
          </a:prstGeom>
          <a:noFill/>
          <a:ln w="9525">
            <a:noFill/>
            <a:miter lim="800000"/>
            <a:headEnd/>
            <a:tailEnd/>
          </a:ln>
        </p:spPr>
      </p:pic>
    </p:spTree>
    <p:extLst>
      <p:ext uri="{BB962C8B-B14F-4D97-AF65-F5344CB8AC3E}">
        <p14:creationId xmlns:p14="http://schemas.microsoft.com/office/powerpoint/2010/main" val="160035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16</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cs typeface="Calibri" panose="020F0502020204030204" pitchFamily="34" charset="0"/>
              </a:rPr>
              <a:t>Dr. Andy Woods</a:t>
            </a:r>
          </a:p>
          <a:p>
            <a:pPr eaLnBrk="1" hangingPunct="1"/>
            <a:endParaRPr lang="en-US" altLang="en-US" sz="20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 – Chafer Theological Seminary</a:t>
            </a:r>
            <a:r>
              <a:rPr lang="en-US" altLang="en-US" sz="2000"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4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51781"/>
            <a:ext cx="8691562" cy="5020419"/>
          </a:xfrm>
        </p:spPr>
        <p:txBody>
          <a:bodyPr/>
          <a:lstStyle/>
          <a:p>
            <a:pPr marL="457200" indent="-457200">
              <a:spcBef>
                <a:spcPct val="0"/>
              </a:spcBef>
              <a:spcAft>
                <a:spcPts val="1800"/>
              </a:spcAft>
              <a:buClr>
                <a:srgbClr val="66FFFF"/>
              </a:buClr>
              <a:buSzPct val="100000"/>
              <a:buFont typeface="+mj-lt"/>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88469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a:extLst>
              <a:ext uri="{FF2B5EF4-FFF2-40B4-BE49-F238E27FC236}">
                <a16:creationId xmlns:a16="http://schemas.microsoft.com/office/drawing/2014/main" id="{1477C159-88F3-44FF-8B3A-938B4B44ECAF}"/>
              </a:ext>
            </a:extLst>
          </p:cNvPr>
          <p:cNvSpPr>
            <a:spLocks noGrp="1"/>
          </p:cNvSpPr>
          <p:nvPr>
            <p:ph type="title" idx="4294967295"/>
          </p:nvPr>
        </p:nvSpPr>
        <p:spPr>
          <a:xfrm>
            <a:off x="685800" y="233916"/>
            <a:ext cx="7772400" cy="680484"/>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Lord’s Prayer (Matt 6:9-13)</a:t>
            </a:r>
          </a:p>
        </p:txBody>
      </p:sp>
      <p:sp>
        <p:nvSpPr>
          <p:cNvPr id="6" name="Content Placeholder 5">
            <a:extLst>
              <a:ext uri="{FF2B5EF4-FFF2-40B4-BE49-F238E27FC236}">
                <a16:creationId xmlns:a16="http://schemas.microsoft.com/office/drawing/2014/main" id="{577EE144-AE03-424C-85E8-4B9A5B67320E}"/>
              </a:ext>
            </a:extLst>
          </p:cNvPr>
          <p:cNvSpPr>
            <a:spLocks noGrp="1"/>
          </p:cNvSpPr>
          <p:nvPr>
            <p:ph idx="4294967295"/>
          </p:nvPr>
        </p:nvSpPr>
        <p:spPr>
          <a:xfrm>
            <a:off x="304800" y="1143000"/>
            <a:ext cx="8153400" cy="5181600"/>
          </a:xfrm>
        </p:spPr>
        <p:txBody>
          <a:bodyPr/>
          <a:lstStyle/>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Kingdom to Come (9b-10)</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Hallowed be your name (9b)</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Your kingdom come (10a)</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On earth as it is in heaven (10b)</a:t>
            </a:r>
          </a:p>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meeting of interim needs (11-13)</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Daily bread (11)</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Forgive us as we forgive others (12)</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Deliver us from evil (13)</a:t>
            </a:r>
          </a:p>
        </p:txBody>
      </p:sp>
      <p:pic>
        <p:nvPicPr>
          <p:cNvPr id="38916" name="Picture 2" descr="http://3.bp.blogspot.com/-QEkPt30fRNQ/US-EfJsZfRI/AAAAAAAASK4/JnP_SUUHRas/s1600/a.jpg">
            <a:extLst>
              <a:ext uri="{FF2B5EF4-FFF2-40B4-BE49-F238E27FC236}">
                <a16:creationId xmlns:a16="http://schemas.microsoft.com/office/drawing/2014/main" id="{F11DFA51-4C4E-424C-98CF-78AB2C41F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5600" y="1676400"/>
            <a:ext cx="227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a:extLst>
              <a:ext uri="{FF2B5EF4-FFF2-40B4-BE49-F238E27FC236}">
                <a16:creationId xmlns:a16="http://schemas.microsoft.com/office/drawing/2014/main" id="{10AE091E-FB18-4C74-8AF4-7C4D98A6B740}"/>
              </a:ext>
            </a:extLst>
          </p:cNvPr>
          <p:cNvSpPr txBox="1">
            <a:spLocks noChangeArrowheads="1"/>
          </p:cNvSpPr>
          <p:nvPr/>
        </p:nvSpPr>
        <p:spPr bwMode="auto">
          <a:xfrm>
            <a:off x="1295400" y="6400800"/>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107-112 </a:t>
            </a:r>
          </a:p>
        </p:txBody>
      </p:sp>
      <p:pic>
        <p:nvPicPr>
          <p:cNvPr id="7" name="Picture 6">
            <a:extLst>
              <a:ext uri="{FF2B5EF4-FFF2-40B4-BE49-F238E27FC236}">
                <a16:creationId xmlns:a16="http://schemas.microsoft.com/office/drawing/2014/main" id="{D52DF971-0DD3-4E07-A547-D5A4D80B1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355889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889580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33E7-46C1-4DD6-B3FA-D3ECC886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35503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day of the Lord will come like a thief, in which the heavens will pass away with a roar and the elements will be destroyed with intense heat, and the earth and its works will be burned up.</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all these things are to be destroyed in this way,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holy conduct and godliness.”</a:t>
            </a:r>
          </a:p>
        </p:txBody>
      </p:sp>
      <p:pic>
        <p:nvPicPr>
          <p:cNvPr id="4" name="Picture 2" descr="http://3.bp.blogspot.com/-QEkPt30fRNQ/US-EfJsZfRI/AAAAAAAASK4/JnP_SUUHRas/s1600/a.jpg">
            <a:extLst>
              <a:ext uri="{FF2B5EF4-FFF2-40B4-BE49-F238E27FC236}">
                <a16:creationId xmlns:a16="http://schemas.microsoft.com/office/drawing/2014/main" id="{3BFEBFD4-F5B1-4C2E-8D70-6251751EF0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623" y="3960598"/>
            <a:ext cx="2456755" cy="1645920"/>
          </a:xfrm>
          <a:prstGeom prst="rect">
            <a:avLst/>
          </a:prstGeom>
          <a:noFill/>
          <a:ln w="9525">
            <a:noFill/>
            <a:miter lim="800000"/>
            <a:headEnd/>
            <a:tailEnd/>
          </a:ln>
        </p:spPr>
      </p:pic>
    </p:spTree>
    <p:extLst>
      <p:ext uri="{BB962C8B-B14F-4D97-AF65-F5344CB8AC3E}">
        <p14:creationId xmlns:p14="http://schemas.microsoft.com/office/powerpoint/2010/main" val="178573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2494640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A75D1-F17A-4B72-83B1-A467A84D0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16:16</a:t>
            </a:r>
          </a:p>
          <a:p>
            <a:pPr algn="just">
              <a:spcBef>
                <a:spcPts val="600"/>
              </a:spcBef>
              <a:spcAft>
                <a:spcPts val="6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Law and the Prophets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were proclaimed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John; since that time the gospel of the kingdom of God has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preached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everyone is forcing his way into it.”</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BB8508C-4C12-4E3E-A63A-EE99157128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3024" y="3048000"/>
            <a:ext cx="2877952" cy="1828800"/>
          </a:xfrm>
          <a:prstGeom prst="rect">
            <a:avLst/>
          </a:prstGeom>
        </p:spPr>
      </p:pic>
    </p:spTree>
    <p:extLst>
      <p:ext uri="{BB962C8B-B14F-4D97-AF65-F5344CB8AC3E}">
        <p14:creationId xmlns:p14="http://schemas.microsoft.com/office/powerpoint/2010/main" val="377256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2169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FCC7F-4F2D-401A-B5F5-21A7F8F09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9353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1"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0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watching Satan fall from heaven like lightning.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94230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838200" y="197498"/>
            <a:ext cx="7467600" cy="1066800"/>
          </a:xfrm>
        </p:spPr>
        <p:txBody>
          <a:bodyPr/>
          <a:lstStyle/>
          <a:p>
            <a:pPr algn="ctr">
              <a:spcAft>
                <a:spcPts val="600"/>
              </a:spcAft>
            </a:pPr>
            <a:r>
              <a:rPr lang="en-US" sz="3200" dirty="0">
                <a:effectLst>
                  <a:outerShdw blurRad="38100" dist="38100" dir="2700000" algn="tl">
                    <a:srgbClr val="000000">
                      <a:alpha val="43137"/>
                    </a:srgbClr>
                  </a:outerShdw>
                </a:effectLst>
              </a:rPr>
              <a:t>Darrell Bock</a:t>
            </a:r>
            <a:br>
              <a:rPr lang="en-US" sz="24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Darrell Bock, “The Reign of the Lord Christ,” in Dispensationalism, Israel and the Church, ed. Craig A. </a:t>
            </a:r>
            <a:r>
              <a:rPr lang="en-US" sz="1600" dirty="0" err="1">
                <a:solidFill>
                  <a:schemeClr val="tx1"/>
                </a:solidFill>
                <a:effectLst>
                  <a:outerShdw blurRad="38100" dist="38100" dir="2700000" algn="tl">
                    <a:srgbClr val="000000">
                      <a:alpha val="43137"/>
                    </a:srgbClr>
                  </a:outerShdw>
                </a:effectLst>
              </a:rPr>
              <a:t>Blaising</a:t>
            </a:r>
            <a:r>
              <a:rPr lang="en-US" sz="1600" dirty="0">
                <a:solidFill>
                  <a:schemeClr val="tx1"/>
                </a:solidFill>
                <a:effectLst>
                  <a:outerShdw blurRad="38100" dist="38100" dir="2700000" algn="tl">
                    <a:srgbClr val="000000">
                      <a:alpha val="43137"/>
                    </a:srgbClr>
                  </a:outerShdw>
                </a:effectLst>
              </a:rPr>
              <a:t> and Darrell L. Bock (Grand Rapids: Zondervan, 1992), 40–41.</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400" dirty="0">
                <a:effectLst>
                  <a:outerShdw blurRad="38100" dist="38100" dir="2700000" algn="tl">
                    <a:srgbClr val="000000">
                      <a:alpha val="43137"/>
                    </a:srgbClr>
                  </a:outerShdw>
                </a:effectLst>
                <a:latin typeface="Calibri" panose="020F0502020204030204" pitchFamily="34" charset="0"/>
              </a:rPr>
              <a:t>Though the Acts message has more detail and focuses more clearly on Jesus, the message is essentially the same: </a:t>
            </a:r>
            <a:r>
              <a:rPr lang="en-US" sz="2400" i="1" dirty="0">
                <a:effectLst>
                  <a:outerShdw blurRad="38100" dist="38100" dir="2700000" algn="tl">
                    <a:srgbClr val="000000">
                      <a:alpha val="43137"/>
                    </a:srgbClr>
                  </a:outerShdw>
                </a:effectLst>
                <a:latin typeface="Calibri" panose="020F0502020204030204" pitchFamily="34" charset="0"/>
              </a:rPr>
              <a:t>the reign of God is inaugurated. </a:t>
            </a:r>
            <a:r>
              <a:rPr lang="en-US" sz="2400" dirty="0">
                <a:effectLst>
                  <a:outerShdw blurRad="38100" dist="38100" dir="2700000" algn="tl">
                    <a:srgbClr val="000000">
                      <a:alpha val="43137"/>
                    </a:srgbClr>
                  </a:outerShdw>
                </a:effectLst>
                <a:latin typeface="Calibri" panose="020F0502020204030204" pitchFamily="34" charset="0"/>
              </a:rPr>
              <a:t>In that inauguration the deliverance of God in the future God has been guaranteed.... Luke 10:18 confirms the arrival of authority with the announcement of the kingdom. </a:t>
            </a:r>
            <a:r>
              <a:rPr lang="en-US" sz="2400" b="1" u="sng" dirty="0">
                <a:solidFill>
                  <a:srgbClr val="FFFFCC"/>
                </a:solidFill>
                <a:effectLst>
                  <a:outerShdw blurRad="38100" dist="38100" dir="2700000" algn="tl">
                    <a:srgbClr val="000000">
                      <a:alpha val="43137"/>
                    </a:srgbClr>
                  </a:outerShdw>
                </a:effectLst>
                <a:latin typeface="Calibri" panose="020F0502020204030204" pitchFamily="34" charset="0"/>
              </a:rPr>
              <a:t>Here the ministry of the messengers is also discussed. Jesus notes that he saw the fall of Satan from heaven, a clear message of defeat for the arch demon in the exorcism ministry of the Seventy-two</a:t>
            </a:r>
            <a:r>
              <a:rPr lang="en-US" sz="2400" dirty="0">
                <a:effectLst>
                  <a:outerShdw blurRad="38100" dist="38100" dir="2700000" algn="tl">
                    <a:srgbClr val="000000">
                      <a:alpha val="43137"/>
                    </a:srgbClr>
                  </a:outerShdw>
                </a:effectLst>
                <a:latin typeface="Calibri" panose="020F0502020204030204" pitchFamily="34" charset="0"/>
              </a:rPr>
              <a:t>. In Judaism, the coming of the Messiah and the demonstration of His authority were seen as marking the end for Satan.... In Luke 10:18, however, the stress is on current events in Jesus’ earthly ministry that spell the defeat for Satan. The image of Satan’s defeat is important for it pictures his fall not just from heaven, but from rule as the next passage shows. The portrait of Luke 10 is of Jesus’ authority </a:t>
            </a:r>
            <a:r>
              <a:rPr lang="en-US" sz="2400" i="1" dirty="0">
                <a:effectLst>
                  <a:outerShdw blurRad="38100" dist="38100" dir="2700000" algn="tl">
                    <a:srgbClr val="000000">
                      <a:alpha val="43137"/>
                    </a:srgbClr>
                  </a:outerShdw>
                </a:effectLst>
                <a:latin typeface="Calibri" panose="020F0502020204030204" pitchFamily="34" charset="0"/>
              </a:rPr>
              <a:t>as expressed in His followers</a:t>
            </a:r>
            <a:r>
              <a:rPr lang="en-US" sz="2400" dirty="0">
                <a:effectLst>
                  <a:outerShdw blurRad="38100" dist="38100" dir="2700000" algn="tl">
                    <a:srgbClr val="000000">
                      <a:alpha val="43137"/>
                    </a:srgbClr>
                  </a:outerShdw>
                </a:effectLst>
                <a:latin typeface="Calibri" panose="020F0502020204030204" pitchFamily="34" charset="0"/>
              </a:rPr>
              <a:t>....”</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pic>
        <p:nvPicPr>
          <p:cNvPr id="2" name="Picture 1">
            <a:extLst>
              <a:ext uri="{FF2B5EF4-FFF2-40B4-BE49-F238E27FC236}">
                <a16:creationId xmlns:a16="http://schemas.microsoft.com/office/drawing/2014/main" id="{F83B76DF-AAFA-483A-B0F0-6CC1BB466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 y="76200"/>
            <a:ext cx="784189" cy="1097280"/>
          </a:xfrm>
          <a:prstGeom prst="rect">
            <a:avLst/>
          </a:prstGeom>
        </p:spPr>
      </p:pic>
    </p:spTree>
    <p:extLst>
      <p:ext uri="{BB962C8B-B14F-4D97-AF65-F5344CB8AC3E}">
        <p14:creationId xmlns:p14="http://schemas.microsoft.com/office/powerpoint/2010/main" val="311290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Although this is not Satan’s ultimate fall (Rev. 20:7–10), his authority now stands challenged and defeated in a decisive way. The ministry of Jesus and the disciples is a turning point.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 exorcisms by Jesus and the disciples are tied to the kingdom’s presence, as the next key text, Luke 11:20, makes clear</a:t>
            </a:r>
            <a:r>
              <a:rPr lang="en-US" sz="2800" dirty="0">
                <a:effectLst>
                  <a:outerShdw blurRad="38100" dist="38100" dir="2700000" algn="tl">
                    <a:srgbClr val="000000">
                      <a:alpha val="43137"/>
                    </a:srgbClr>
                  </a:outerShdw>
                </a:effectLst>
                <a:latin typeface="Calibri" panose="020F0502020204030204" pitchFamily="34" charset="0"/>
              </a:rPr>
              <a:t>. Any attempt to limit the meaning of this fall of Satan to just the activity of Jesus or to see it as merely proleptic fails. Any appeal to the presence of God’s kingly power in the person and message of Jesus misses the significance of this transfer of power to others and ignores the kingdom association Jesus makes in explaining these activities in Luke 11:20.”</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sp>
        <p:nvSpPr>
          <p:cNvPr id="9" name="Rectangle 2">
            <a:extLst>
              <a:ext uri="{FF2B5EF4-FFF2-40B4-BE49-F238E27FC236}">
                <a16:creationId xmlns:a16="http://schemas.microsoft.com/office/drawing/2014/main" id="{AE5D926B-198E-47D6-9292-1BDA2259C095}"/>
              </a:ext>
            </a:extLst>
          </p:cNvPr>
          <p:cNvSpPr>
            <a:spLocks noGrp="1" noChangeArrowheads="1"/>
          </p:cNvSpPr>
          <p:nvPr>
            <p:ph type="title"/>
          </p:nvPr>
        </p:nvSpPr>
        <p:spPr>
          <a:xfrm>
            <a:off x="838200" y="197498"/>
            <a:ext cx="7467600" cy="1066800"/>
          </a:xfrm>
        </p:spPr>
        <p:txBody>
          <a:bodyPr/>
          <a:lstStyle/>
          <a:p>
            <a:pPr algn="ctr">
              <a:spcAft>
                <a:spcPts val="600"/>
              </a:spcAft>
            </a:pPr>
            <a:r>
              <a:rPr lang="en-US" sz="3200" dirty="0">
                <a:effectLst>
                  <a:outerShdw blurRad="38100" dist="38100" dir="2700000" algn="tl">
                    <a:srgbClr val="000000">
                      <a:alpha val="43137"/>
                    </a:srgbClr>
                  </a:outerShdw>
                </a:effectLst>
              </a:rPr>
              <a:t>Darrell Bock</a:t>
            </a:r>
            <a:br>
              <a:rPr lang="en-US" sz="24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Darrell Bock, “The Reign of the Lord Christ,” in Dispensationalism, Israel and the Church, ed. Craig A. </a:t>
            </a:r>
            <a:r>
              <a:rPr lang="en-US" sz="1600" dirty="0" err="1">
                <a:solidFill>
                  <a:schemeClr val="tx1"/>
                </a:solidFill>
                <a:effectLst>
                  <a:outerShdw blurRad="38100" dist="38100" dir="2700000" algn="tl">
                    <a:srgbClr val="000000">
                      <a:alpha val="43137"/>
                    </a:srgbClr>
                  </a:outerShdw>
                </a:effectLst>
              </a:rPr>
              <a:t>Blaising</a:t>
            </a:r>
            <a:r>
              <a:rPr lang="en-US" sz="1600" dirty="0">
                <a:solidFill>
                  <a:schemeClr val="tx1"/>
                </a:solidFill>
                <a:effectLst>
                  <a:outerShdw blurRad="38100" dist="38100" dir="2700000" algn="tl">
                    <a:srgbClr val="000000">
                      <a:alpha val="43137"/>
                    </a:srgbClr>
                  </a:outerShdw>
                </a:effectLst>
              </a:rPr>
              <a:t> and Darrell L. Bock (Grand Rapids: Zondervan, 1992), 40–41.</a:t>
            </a:r>
            <a:endParaRPr lang="en-US" altLang="en-US" sz="1800" dirty="0">
              <a:solidFill>
                <a:schemeClr val="tx1"/>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FCC05DAD-43D2-4CC8-93BF-27FF120F89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 y="76200"/>
            <a:ext cx="784189" cy="1097280"/>
          </a:xfrm>
          <a:prstGeom prst="rect">
            <a:avLst/>
          </a:prstGeom>
        </p:spPr>
      </p:pic>
    </p:spTree>
    <p:extLst>
      <p:ext uri="{BB962C8B-B14F-4D97-AF65-F5344CB8AC3E}">
        <p14:creationId xmlns:p14="http://schemas.microsoft.com/office/powerpoint/2010/main" val="51079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223025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3772716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1077679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31262-18EB-4FF2-87A0-7EF8AB0A78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63203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watching Satan fall from heaven like lightning.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1911950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47875" y="251927"/>
            <a:ext cx="5048250" cy="1143000"/>
          </a:xfrm>
        </p:spPr>
        <p:txBody>
          <a:bodyPr/>
          <a:lstStyle/>
          <a:p>
            <a:pPr algn="ctr"/>
            <a:r>
              <a:rPr lang="en-US" sz="3200" dirty="0">
                <a:effectLst>
                  <a:outerShdw blurRad="38100" dist="38100" dir="2700000" algn="tl">
                    <a:srgbClr val="000000">
                      <a:alpha val="43137"/>
                    </a:srgbClr>
                  </a:outerShdw>
                </a:effectLst>
              </a:rPr>
              <a:t>J. Dwight Pentecost</a:t>
            </a:r>
            <a:br>
              <a:rPr lang="en-US" sz="36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Words and Works of Jesus Christ: A Study of the Life of Christ</a:t>
            </a:r>
            <a:r>
              <a:rPr lang="en-US" sz="1600" dirty="0">
                <a:solidFill>
                  <a:schemeClr val="tx1"/>
                </a:solidFill>
                <a:effectLst>
                  <a:outerShdw blurRad="38100" dist="38100" dir="2700000" algn="tl">
                    <a:srgbClr val="000000">
                      <a:alpha val="43137"/>
                    </a:srgbClr>
                  </a:outerShdw>
                </a:effectLst>
              </a:rPr>
              <a:t> (Grand Rapids: Zondervan, 1981), 297–98.</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After completing the ministry entrusted to them, the seventy-two returned to report to Christ. They seem to have been preoccupied with the miracles they had performed. They made no report on the response of the people to their ministry but reported on the response of the demons to the exercise of the authority that Christ had entrusted to them. It was necessary for Christ to rebuke the seventy-two. He reminded them that the authority was not theirs. It was His. He had conferred it on them (v. 19). This authority belonged to Him because He had expelled Satan from heaven at the time of his original fall (Luke 10:18; cf. Ezek. 28:12–15 to Isa. 14:12–15).</a:t>
            </a:r>
            <a:r>
              <a:rPr lang="en-US" sz="2800" i="1"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1B77E693-8DB3-470A-8ED4-43A7E619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2133051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19200" y="251927"/>
            <a:ext cx="6705600" cy="1143000"/>
          </a:xfrm>
        </p:spPr>
        <p:txBody>
          <a:bodyPr/>
          <a:lstStyle/>
          <a:p>
            <a:pPr algn="ctr"/>
            <a:r>
              <a:rPr lang="en-US" sz="3200" dirty="0">
                <a:effectLst>
                  <a:outerShdw blurRad="38100" dist="38100" dir="2700000" algn="tl">
                    <a:srgbClr val="000000">
                      <a:alpha val="43137"/>
                    </a:srgbClr>
                  </a:outerShdw>
                </a:effectLst>
              </a:rPr>
              <a:t>John Martin</a:t>
            </a:r>
            <a:br>
              <a:rPr lang="en-US" sz="36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“Luke,” in The Bible Knowledge Commentary, New Testament, ed. John F. Walvoord and Roy B. </a:t>
            </a:r>
            <a:r>
              <a:rPr lang="en-US" sz="1600" dirty="0" err="1">
                <a:solidFill>
                  <a:schemeClr val="tx1"/>
                </a:solidFill>
                <a:effectLst>
                  <a:outerShdw blurRad="38100" dist="38100" dir="2700000" algn="tl">
                    <a:srgbClr val="000000">
                      <a:alpha val="43137"/>
                    </a:srgbClr>
                  </a:outerShdw>
                </a:effectLst>
              </a:rPr>
              <a:t>Zuck</a:t>
            </a:r>
            <a:r>
              <a:rPr lang="en-US" sz="1600" dirty="0">
                <a:solidFill>
                  <a:schemeClr val="tx1"/>
                </a:solidFill>
                <a:effectLst>
                  <a:outerShdw blurRad="38100" dist="38100" dir="2700000" algn="tl">
                    <a:srgbClr val="000000">
                      <a:alpha val="43137"/>
                    </a:srgbClr>
                  </a:outerShdw>
                </a:effectLst>
              </a:rPr>
              <a:t> (Colorado Springs, CO: Chariot Victor, 1985), 233.</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152400" y="1524000"/>
            <a:ext cx="8839200" cy="4876800"/>
          </a:xfrm>
        </p:spPr>
        <p:txBody>
          <a:bodyPr/>
          <a:lstStyle/>
          <a:p>
            <a:pPr marL="0" indent="0" algn="just">
              <a:buFontTx/>
              <a:buNone/>
              <a:defRPr/>
            </a:pPr>
            <a:r>
              <a:rPr lang="en-US" sz="2400" i="1" dirty="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When the messengers came back, they were excited that even the demons had submitted to them in Jesus’ name. This was true because of the authority Jesus had given them. They had such authority because Satan’s power had been broken by Jesus. He answered them, I saw Satan fall like lightning from heaven. </a:t>
            </a:r>
            <a:r>
              <a:rPr lang="en-US" sz="2400" i="1" dirty="0">
                <a:effectLst>
                  <a:outerShdw blurRad="38100" dist="38100" dir="2700000" algn="tl">
                    <a:srgbClr val="000000">
                      <a:alpha val="43137"/>
                    </a:srgbClr>
                  </a:outerShdw>
                </a:effectLst>
              </a:rPr>
              <a:t>Jesus was not speaking of Satan being cast out at that precise moment</a:t>
            </a:r>
            <a:r>
              <a:rPr lang="en-US" sz="2400" dirty="0">
                <a:effectLst>
                  <a:outerShdw blurRad="38100" dist="38100" dir="2700000" algn="tl">
                    <a:srgbClr val="000000">
                      <a:alpha val="43137"/>
                    </a:srgbClr>
                  </a:outerShdw>
                </a:effectLst>
              </a:rPr>
              <a:t>, but that his power had been broken and that he was subject to Jesus’ authority. However, Jesus said the cause for their joy should not be what they could do in His name but in the fact that their names were written in heaven. The personal relationship of a believer with God should be the cause of his joy. The authority given to these workers and the promise of no harm from snakes and scorpions was given for this particular situation (italics added).</a:t>
            </a:r>
            <a:r>
              <a:rPr lang="en-US" sz="2400" i="1"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F2C30E3C-371C-414D-AC61-361083E9DD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6275" cy="1371600"/>
          </a:xfrm>
          <a:prstGeom prst="rect">
            <a:avLst/>
          </a:prstGeom>
        </p:spPr>
      </p:pic>
    </p:spTree>
    <p:extLst>
      <p:ext uri="{BB962C8B-B14F-4D97-AF65-F5344CB8AC3E}">
        <p14:creationId xmlns:p14="http://schemas.microsoft.com/office/powerpoint/2010/main" val="345593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1564226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C8BCB-02BC-40B9-B895-3C6A008479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12:31</a:t>
            </a:r>
          </a:p>
          <a:p>
            <a:pPr algn="just">
              <a:spcBef>
                <a:spcPts val="600"/>
              </a:spcBef>
              <a:spcAft>
                <a:spcPts val="600"/>
              </a:spcAft>
            </a:pPr>
            <a:r>
              <a:rPr lang="en-US" sz="3600" dirty="0">
                <a:latin typeface="Calibri" panose="020F0502020204030204" pitchFamily="34" charset="0"/>
                <a:cs typeface="Calibri" panose="020F0502020204030204" pitchFamily="34" charset="0"/>
              </a:rPr>
              <a:t>“</a:t>
            </a:r>
            <a:r>
              <a:rPr lang="en-US" sz="3600" b="1" u="sng" dirty="0">
                <a:solidFill>
                  <a:srgbClr val="FFFFCC"/>
                </a:solidFill>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judgment is upon this world; </a:t>
            </a:r>
            <a:r>
              <a:rPr lang="en-US" sz="3600" b="1" u="sng" dirty="0">
                <a:solidFill>
                  <a:srgbClr val="FFFFCC"/>
                </a:solidFill>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the ruler of this world will be cast out.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FA902B8-166D-4D6F-8F79-2E2EE848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0612" y="2057400"/>
            <a:ext cx="2582777" cy="2743200"/>
          </a:xfrm>
          <a:prstGeom prst="rect">
            <a:avLst/>
          </a:prstGeom>
        </p:spPr>
      </p:pic>
    </p:spTree>
    <p:extLst>
      <p:ext uri="{BB962C8B-B14F-4D97-AF65-F5344CB8AC3E}">
        <p14:creationId xmlns:p14="http://schemas.microsoft.com/office/powerpoint/2010/main" val="3957248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10385"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549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342900" y="2057399"/>
            <a:ext cx="8458200" cy="4572001"/>
          </a:xfrm>
        </p:spPr>
        <p:txBody>
          <a:bodyPr/>
          <a:lstStyle/>
          <a:p>
            <a:pPr marL="461963" indent="-461963">
              <a:spcBef>
                <a:spcPts val="0"/>
              </a:spcBef>
              <a:spcAft>
                <a:spcPts val="1800"/>
              </a:spcAft>
              <a:defRPr/>
            </a:pPr>
            <a:r>
              <a:rPr lang="en-US" dirty="0">
                <a:effectLst>
                  <a:outerShdw blurRad="38100" dist="38100" dir="2700000" algn="tl">
                    <a:srgbClr val="000000">
                      <a:alpha val="43137"/>
                    </a:srgbClr>
                  </a:outerShdw>
                </a:effectLst>
              </a:rPr>
              <a:t>Prince of this world (John 12:31; 14:30; 16:11)</a:t>
            </a:r>
          </a:p>
          <a:p>
            <a:pPr marL="461963" indent="-461963">
              <a:spcBef>
                <a:spcPts val="0"/>
              </a:spcBef>
              <a:spcAft>
                <a:spcPts val="1800"/>
              </a:spcAft>
              <a:defRPr/>
            </a:pPr>
            <a:r>
              <a:rPr lang="en-US" dirty="0">
                <a:effectLst>
                  <a:outerShdw blurRad="38100" dist="38100" dir="2700000" algn="tl">
                    <a:srgbClr val="000000">
                      <a:alpha val="43137"/>
                    </a:srgbClr>
                  </a:outerShdw>
                </a:effectLst>
              </a:rPr>
              <a:t>God of this age (2 Cor. 4:4)</a:t>
            </a:r>
          </a:p>
          <a:p>
            <a:pPr marL="461963" indent="-461963">
              <a:spcBef>
                <a:spcPts val="0"/>
              </a:spcBef>
              <a:spcAft>
                <a:spcPts val="1800"/>
              </a:spcAft>
              <a:defRPr/>
            </a:pPr>
            <a:r>
              <a:rPr lang="en-US" dirty="0">
                <a:effectLst>
                  <a:outerShdw blurRad="38100" dist="38100" dir="2700000" algn="tl">
                    <a:srgbClr val="000000">
                      <a:alpha val="43137"/>
                    </a:srgbClr>
                  </a:outerShdw>
                </a:effectLst>
              </a:rPr>
              <a:t>Prince and power of the air (Eph. 2:2)</a:t>
            </a:r>
          </a:p>
          <a:p>
            <a:pPr marL="461963" indent="-461963">
              <a:spcBef>
                <a:spcPts val="0"/>
              </a:spcBef>
              <a:spcAft>
                <a:spcPts val="1800"/>
              </a:spcAft>
              <a:defRPr/>
            </a:pPr>
            <a:r>
              <a:rPr lang="en-US" dirty="0">
                <a:effectLst>
                  <a:outerShdw blurRad="38100" dist="38100" dir="2700000" algn="tl">
                    <a:srgbClr val="000000">
                      <a:alpha val="43137"/>
                    </a:srgbClr>
                  </a:outerShdw>
                </a:effectLst>
              </a:rPr>
              <a:t>Who the believer wrestles with (Eph. 6:12)</a:t>
            </a:r>
          </a:p>
          <a:p>
            <a:pPr marL="461963" indent="-461963">
              <a:spcBef>
                <a:spcPts val="0"/>
              </a:spcBef>
              <a:spcAft>
                <a:spcPts val="1800"/>
              </a:spcAft>
              <a:defRPr/>
            </a:pPr>
            <a:r>
              <a:rPr lang="en-US" dirty="0">
                <a:effectLst>
                  <a:outerShdw blurRad="38100" dist="38100" dir="2700000" algn="tl">
                    <a:srgbClr val="000000">
                      <a:alpha val="43137"/>
                    </a:srgbClr>
                  </a:outerShdw>
                </a:effectLst>
              </a:rPr>
              <a:t>Roaring lion (1 Pet. 5:8)</a:t>
            </a:r>
          </a:p>
          <a:p>
            <a:pPr marL="461963" indent="-461963">
              <a:spcBef>
                <a:spcPts val="0"/>
              </a:spcBef>
              <a:spcAft>
                <a:spcPts val="1800"/>
              </a:spcAft>
              <a:defRPr/>
            </a:pPr>
            <a:r>
              <a:rPr lang="en-US"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852005"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275936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305497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a:t>
            </a:r>
            <a:r>
              <a:rPr lang="en-US" sz="30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theorēo</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fall from heaven like lightning.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3104926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181100" y="228600"/>
            <a:ext cx="6781800" cy="1066800"/>
          </a:xfrm>
        </p:spPr>
        <p:txBody>
          <a:bodyPr/>
          <a:lstStyle/>
          <a:p>
            <a:pPr algn="ctr">
              <a:spcAft>
                <a:spcPts val="600"/>
              </a:spcAft>
            </a:pPr>
            <a:r>
              <a:rPr lang="en-US" sz="3200" dirty="0"/>
              <a:t>Frederick L. Godet</a:t>
            </a:r>
            <a:br>
              <a:rPr lang="en-US" sz="2400" dirty="0"/>
            </a:br>
            <a:r>
              <a:rPr lang="en-US" sz="1600" dirty="0">
                <a:solidFill>
                  <a:schemeClr val="tx1"/>
                </a:solidFill>
              </a:rPr>
              <a:t>Frederick L. Godet, </a:t>
            </a:r>
            <a:r>
              <a:rPr lang="en-US" sz="1600" i="1" dirty="0">
                <a:solidFill>
                  <a:schemeClr val="tx1"/>
                </a:solidFill>
              </a:rPr>
              <a:t>A Commentary on the Gospel of St. Luke</a:t>
            </a:r>
            <a:r>
              <a:rPr lang="en-US" sz="1600" dirty="0">
                <a:solidFill>
                  <a:schemeClr val="tx1"/>
                </a:solidFill>
              </a:rPr>
              <a:t>, trans. E. W. </a:t>
            </a:r>
            <a:r>
              <a:rPr lang="en-US" sz="1600" dirty="0" err="1">
                <a:solidFill>
                  <a:schemeClr val="tx1"/>
                </a:solidFill>
              </a:rPr>
              <a:t>Shalders</a:t>
            </a:r>
            <a:r>
              <a:rPr lang="en-US" sz="1600" dirty="0">
                <a:solidFill>
                  <a:schemeClr val="tx1"/>
                </a:solidFill>
              </a:rPr>
              <a:t> &amp; M. D. </a:t>
            </a:r>
            <a:r>
              <a:rPr lang="en-US" sz="1600" dirty="0" err="1">
                <a:solidFill>
                  <a:schemeClr val="tx1"/>
                </a:solidFill>
              </a:rPr>
              <a:t>Cusin</a:t>
            </a:r>
            <a:r>
              <a:rPr lang="en-US" sz="1600" dirty="0">
                <a:solidFill>
                  <a:schemeClr val="tx1"/>
                </a:solidFill>
              </a:rPr>
              <a:t>, 2 vols., vol. 2 (New York: I. K. Funk and Co., 1881), 2:24.</a:t>
            </a:r>
            <a:endParaRPr lang="en-US" altLang="en-US" sz="1800" dirty="0">
              <a:solidFill>
                <a:schemeClr val="tx1"/>
              </a:solidFill>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52800" y="1600200"/>
            <a:ext cx="5670504" cy="4495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latin typeface="Calibri" panose="020F0502020204030204" pitchFamily="34" charset="0"/>
              </a:rPr>
              <a:t>The word </a:t>
            </a:r>
            <a:r>
              <a:rPr lang="el-GR" dirty="0">
                <a:effectLst/>
                <a:latin typeface="Calibri" panose="020F0502020204030204" pitchFamily="34" charset="0"/>
              </a:rPr>
              <a:t>ἐθεώρουν</a:t>
            </a:r>
            <a:r>
              <a:rPr lang="en-US" dirty="0">
                <a:effectLst/>
                <a:latin typeface="Calibri" panose="020F0502020204030204" pitchFamily="34" charset="0"/>
              </a:rPr>
              <a:t> [</a:t>
            </a:r>
            <a:r>
              <a:rPr lang="en-US" i="1" dirty="0" err="1">
                <a:effectLst/>
                <a:latin typeface="Calibri" panose="020F0502020204030204" pitchFamily="34" charset="0"/>
              </a:rPr>
              <a:t>theorēo</a:t>
            </a:r>
            <a:r>
              <a:rPr lang="en-US" dirty="0">
                <a:effectLst/>
                <a:latin typeface="Calibri" panose="020F0502020204030204" pitchFamily="34" charset="0"/>
              </a:rPr>
              <a:t>], </a:t>
            </a:r>
            <a:r>
              <a:rPr lang="en-US" i="1" dirty="0">
                <a:effectLst/>
                <a:latin typeface="Calibri" panose="020F0502020204030204" pitchFamily="34" charset="0"/>
              </a:rPr>
              <a:t>I was contemplating</a:t>
            </a:r>
            <a:r>
              <a:rPr lang="en-US" dirty="0">
                <a:effectLst/>
                <a:latin typeface="Calibri" panose="020F0502020204030204" pitchFamily="34" charset="0"/>
              </a:rPr>
              <a:t>, denotes an intuition, not a vision. Jesus does not appear to have had visions after that of His baptism. The two acts which the imperfect </a:t>
            </a:r>
            <a:r>
              <a:rPr lang="en-US" i="1" dirty="0">
                <a:effectLst/>
                <a:latin typeface="Calibri" panose="020F0502020204030204" pitchFamily="34" charset="0"/>
              </a:rPr>
              <a:t>I was contemplating</a:t>
            </a:r>
            <a:r>
              <a:rPr lang="en-US" dirty="0">
                <a:effectLst/>
                <a:latin typeface="Calibri" panose="020F0502020204030204" pitchFamily="34" charset="0"/>
              </a:rPr>
              <a:t> shows to be simultaneous, are evidently that informal perception.”</a:t>
            </a:r>
            <a:endParaRPr lang="en-US" sz="3000" dirty="0">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p:pic>
        <p:nvPicPr>
          <p:cNvPr id="2" name="Picture 1">
            <a:extLst>
              <a:ext uri="{FF2B5EF4-FFF2-40B4-BE49-F238E27FC236}">
                <a16:creationId xmlns:a16="http://schemas.microsoft.com/office/drawing/2014/main" id="{39AFB77B-CBEC-45BE-A5DE-52F0325846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 y="1750353"/>
            <a:ext cx="2965369" cy="3583647"/>
          </a:xfrm>
          <a:prstGeom prst="rect">
            <a:avLst/>
          </a:prstGeom>
        </p:spPr>
      </p:pic>
    </p:spTree>
    <p:extLst>
      <p:ext uri="{BB962C8B-B14F-4D97-AF65-F5344CB8AC3E}">
        <p14:creationId xmlns:p14="http://schemas.microsoft.com/office/powerpoint/2010/main" val="3955020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3353509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FCC7F-4F2D-401A-B5F5-21A7F8F09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1908215"/>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12:28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rPr>
              <a:t>But if I cast out demons by the Spirit of God, then </a:t>
            </a:r>
            <a:r>
              <a:rPr lang="en-US" sz="3600" b="1" u="sng" dirty="0">
                <a:solidFill>
                  <a:srgbClr val="FFFFCC"/>
                </a:solidFill>
                <a:latin typeface="Calibri" panose="020F0502020204030204" pitchFamily="34" charset="0"/>
              </a:rPr>
              <a:t>the kingdom of God has come upon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2" descr="http://3.bp.blogspot.com/-QEkPt30fRNQ/US-EfJsZfRI/AAAAAAAASK4/JnP_SUUHRas/s1600/a.jpg">
            <a:extLst>
              <a:ext uri="{FF2B5EF4-FFF2-40B4-BE49-F238E27FC236}">
                <a16:creationId xmlns:a16="http://schemas.microsoft.com/office/drawing/2014/main" id="{1E2C75AF-8566-498A-8829-B234E45185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4706" y="1981200"/>
            <a:ext cx="4094589" cy="2743200"/>
          </a:xfrm>
          <a:prstGeom prst="rect">
            <a:avLst/>
          </a:prstGeom>
          <a:noFill/>
          <a:ln w="9525">
            <a:noFill/>
            <a:miter lim="800000"/>
            <a:headEnd/>
            <a:tailEnd/>
          </a:ln>
        </p:spPr>
      </p:pic>
    </p:spTree>
    <p:extLst>
      <p:ext uri="{BB962C8B-B14F-4D97-AF65-F5344CB8AC3E}">
        <p14:creationId xmlns:p14="http://schemas.microsoft.com/office/powerpoint/2010/main" val="222077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4657727" y="1905003"/>
            <a:ext cx="4257673" cy="3581398"/>
          </a:xfrm>
        </p:spPr>
        <p:txBody>
          <a:bodyPr/>
          <a:lstStyle/>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John the Baptist – 3:2</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Jesus Christ – 4:17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12 Apostles – 10:5-7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295277" y="1905002"/>
            <a:ext cx="4048124"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18-20</a:t>
            </a:r>
          </a:p>
        </p:txBody>
      </p:sp>
    </p:spTree>
    <p:extLst>
      <p:ext uri="{BB962C8B-B14F-4D97-AF65-F5344CB8AC3E}">
        <p14:creationId xmlns:p14="http://schemas.microsoft.com/office/powerpoint/2010/main" val="2185208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FA567-9582-4EDF-8D00-58DAE07D8CCC}"/>
              </a:ext>
            </a:extLst>
          </p:cNvPr>
          <p:cNvPicPr>
            <a:picLocks noChangeAspect="1"/>
          </p:cNvPicPr>
          <p:nvPr/>
        </p:nvPicPr>
        <p:blipFill>
          <a:blip r:embed="rId2"/>
          <a:stretch>
            <a:fillRect/>
          </a:stretch>
        </p:blipFill>
        <p:spPr>
          <a:xfrm>
            <a:off x="0" y="0"/>
            <a:ext cx="9144000" cy="6857999"/>
          </a:xfrm>
          <a:prstGeom prst="rect">
            <a:avLst/>
          </a:prstGeom>
        </p:spPr>
      </p:pic>
      <p:sp>
        <p:nvSpPr>
          <p:cNvPr id="5" name="Subtitle 3"/>
          <p:cNvSpPr txBox="1">
            <a:spLocks/>
          </p:cNvSpPr>
          <p:nvPr/>
        </p:nvSpPr>
        <p:spPr bwMode="auto">
          <a:xfrm>
            <a:off x="0" y="0"/>
            <a:ext cx="9144000" cy="32882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Deuteronomy 17:15 </a:t>
            </a:r>
          </a:p>
          <a:p>
            <a:pPr marL="0" lvl="0" indent="0" algn="just" eaLnBrk="1" hangingPunct="1">
              <a:spcBef>
                <a:spcPct val="0"/>
              </a:spcBef>
              <a:spcAft>
                <a:spcPts val="1200"/>
              </a:spcAft>
              <a:buClrTx/>
              <a:buSzTx/>
              <a:buNone/>
            </a:pPr>
            <a:r>
              <a:rPr lang="en-US" dirty="0">
                <a:solidFill>
                  <a:srgbClr val="FFFFFF"/>
                </a:solidFill>
                <a:effectLst/>
                <a:cs typeface="Arial" charset="0"/>
              </a:rPr>
              <a:t>“</a:t>
            </a:r>
            <a:r>
              <a:rPr lang="en-US" b="1" u="sng" dirty="0">
                <a:solidFill>
                  <a:srgbClr val="FFFFCC"/>
                </a:solidFill>
                <a:effectLst/>
                <a:cs typeface="Arial" charset="0"/>
              </a:rPr>
              <a:t>you shall surely set a king over you whom the </a:t>
            </a:r>
            <a:r>
              <a:rPr lang="en-US" b="1" u="sng" cap="small" dirty="0">
                <a:solidFill>
                  <a:srgbClr val="FFFFCC"/>
                </a:solidFill>
                <a:effectLst/>
                <a:cs typeface="Arial" charset="0"/>
              </a:rPr>
              <a:t>Lord</a:t>
            </a:r>
            <a:r>
              <a:rPr lang="en-US" b="1" u="sng" dirty="0">
                <a:solidFill>
                  <a:srgbClr val="FFFFCC"/>
                </a:solidFill>
                <a:effectLst/>
                <a:cs typeface="Arial" charset="0"/>
              </a:rPr>
              <a:t> your God chooses</a:t>
            </a:r>
            <a:r>
              <a:rPr lang="en-US" dirty="0">
                <a:solidFill>
                  <a:srgbClr val="FFFFFF"/>
                </a:solidFill>
                <a:effectLst/>
                <a:cs typeface="Arial" charset="0"/>
              </a:rPr>
              <a:t>, </a:t>
            </a:r>
            <a:r>
              <a:rPr lang="en-US" i="1" dirty="0">
                <a:solidFill>
                  <a:srgbClr val="FFFFFF"/>
                </a:solidFill>
                <a:effectLst/>
                <a:cs typeface="Arial" charset="0"/>
              </a:rPr>
              <a:t>one</a:t>
            </a:r>
            <a:r>
              <a:rPr lang="en-US" dirty="0">
                <a:solidFill>
                  <a:srgbClr val="FFFFFF"/>
                </a:solidFill>
                <a:effectLst/>
                <a:cs typeface="Arial" charset="0"/>
              </a:rPr>
              <a:t> from among your countrymen you shall set as king over yourselves; you may not put a foreigner over yourselves who is not your countryman.</a:t>
            </a:r>
            <a:r>
              <a:rPr lang="en-US" altLang="en-US" dirty="0">
                <a:solidFill>
                  <a:srgbClr val="FFFFFF"/>
                </a:solidFill>
                <a:effectLst/>
                <a:cs typeface="Arial" charset="0"/>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281363" y="3048000"/>
            <a:ext cx="2581275" cy="1728854"/>
          </a:xfrm>
          <a:prstGeom prst="rect">
            <a:avLst/>
          </a:prstGeom>
          <a:noFill/>
          <a:ln w="9525">
            <a:noFill/>
            <a:miter lim="800000"/>
            <a:headEnd/>
            <a:tailEnd/>
          </a:ln>
        </p:spPr>
      </p:pic>
    </p:spTree>
    <p:extLst>
      <p:ext uri="{BB962C8B-B14F-4D97-AF65-F5344CB8AC3E}">
        <p14:creationId xmlns:p14="http://schemas.microsoft.com/office/powerpoint/2010/main" val="1424819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E2C8C-4B30-47B3-8ACE-81CAF162F69B}"/>
              </a:ext>
            </a:extLst>
          </p:cNvPr>
          <p:cNvPicPr>
            <a:picLocks noChangeAspect="1"/>
          </p:cNvPicPr>
          <p:nvPr/>
        </p:nvPicPr>
        <p:blipFill>
          <a:blip r:embed="rId2"/>
          <a:stretch>
            <a:fillRect/>
          </a:stretch>
        </p:blipFill>
        <p:spPr>
          <a:xfrm>
            <a:off x="0" y="0"/>
            <a:ext cx="9144000" cy="6857999"/>
          </a:xfrm>
          <a:prstGeom prst="rect">
            <a:avLst/>
          </a:prstGeom>
        </p:spPr>
      </p:pic>
      <p:sp>
        <p:nvSpPr>
          <p:cNvPr id="5" name="Subtitle 3"/>
          <p:cNvSpPr txBox="1">
            <a:spLocks/>
          </p:cNvSpPr>
          <p:nvPr/>
        </p:nvSpPr>
        <p:spPr bwMode="auto">
          <a:xfrm>
            <a:off x="0" y="0"/>
            <a:ext cx="9144000" cy="23621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Hebrews 6:5 </a:t>
            </a:r>
          </a:p>
          <a:p>
            <a:pPr marL="0" lvl="0" indent="0" algn="just" eaLnBrk="1" hangingPunct="1">
              <a:spcBef>
                <a:spcPct val="0"/>
              </a:spcBef>
              <a:spcAft>
                <a:spcPts val="1200"/>
              </a:spcAft>
              <a:buClrTx/>
              <a:buSzTx/>
              <a:buNone/>
            </a:pPr>
            <a:r>
              <a:rPr lang="en-US" sz="4000" dirty="0">
                <a:solidFill>
                  <a:srgbClr val="FFFFFF"/>
                </a:solidFill>
                <a:effectLst/>
                <a:cs typeface="Arial" charset="0"/>
              </a:rPr>
              <a:t>“</a:t>
            </a:r>
            <a:r>
              <a:rPr lang="en-US" sz="4000" b="1" baseline="30000" dirty="0">
                <a:effectLst/>
              </a:rPr>
              <a:t>5 </a:t>
            </a:r>
            <a:r>
              <a:rPr lang="en-US" sz="4000" dirty="0">
                <a:effectLst/>
              </a:rPr>
              <a:t>and have </a:t>
            </a:r>
            <a:r>
              <a:rPr lang="en-US" sz="4000" b="1" u="sng" dirty="0">
                <a:solidFill>
                  <a:srgbClr val="FFFFCC"/>
                </a:solidFill>
                <a:effectLst/>
              </a:rPr>
              <a:t>tasted</a:t>
            </a:r>
            <a:r>
              <a:rPr lang="en-US" sz="4000" dirty="0">
                <a:effectLst/>
              </a:rPr>
              <a:t> the good word of God and </a:t>
            </a:r>
            <a:r>
              <a:rPr lang="en-US" sz="4000" b="1" u="sng" dirty="0">
                <a:solidFill>
                  <a:srgbClr val="FFFFCC"/>
                </a:solidFill>
                <a:effectLst/>
              </a:rPr>
              <a:t>the powers of the age to come</a:t>
            </a:r>
            <a:r>
              <a:rPr lang="en-US" sz="4000" dirty="0">
                <a:effectLst/>
              </a:rPr>
              <a:t>.</a:t>
            </a:r>
            <a:r>
              <a:rPr lang="en-US" altLang="en-US" sz="4000" dirty="0">
                <a:solidFill>
                  <a:srgbClr val="FFFFFF"/>
                </a:solidFill>
                <a:effectLst/>
                <a:cs typeface="Arial" charset="0"/>
              </a:rPr>
              <a:t>”</a:t>
            </a:r>
          </a:p>
        </p:txBody>
      </p:sp>
      <p:pic>
        <p:nvPicPr>
          <p:cNvPr id="7" name="Picture 2" descr="http://3.bp.blogspot.com/-QEkPt30fRNQ/US-EfJsZfRI/AAAAAAAASK4/JnP_SUUHRas/s1600/a.jpg">
            <a:extLst>
              <a:ext uri="{FF2B5EF4-FFF2-40B4-BE49-F238E27FC236}">
                <a16:creationId xmlns:a16="http://schemas.microsoft.com/office/drawing/2014/main" id="{F6C72E18-75E9-4F85-A470-F950F9D7340E}"/>
              </a:ext>
            </a:extLst>
          </p:cNvPr>
          <p:cNvPicPr>
            <a:picLocks noChangeAspect="1" noChangeArrowheads="1"/>
          </p:cNvPicPr>
          <p:nvPr/>
        </p:nvPicPr>
        <p:blipFill>
          <a:blip r:embed="rId3" cstate="print"/>
          <a:srcRect/>
          <a:stretch>
            <a:fillRect/>
          </a:stretch>
        </p:blipFill>
        <p:spPr bwMode="auto">
          <a:xfrm>
            <a:off x="3281363" y="3048000"/>
            <a:ext cx="2581275" cy="1728854"/>
          </a:xfrm>
          <a:prstGeom prst="rect">
            <a:avLst/>
          </a:prstGeom>
          <a:noFill/>
          <a:ln w="9525">
            <a:noFill/>
            <a:miter lim="800000"/>
            <a:headEnd/>
            <a:tailEnd/>
          </a:ln>
        </p:spPr>
      </p:pic>
    </p:spTree>
    <p:extLst>
      <p:ext uri="{BB962C8B-B14F-4D97-AF65-F5344CB8AC3E}">
        <p14:creationId xmlns:p14="http://schemas.microsoft.com/office/powerpoint/2010/main" val="916118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3820" cy="2308324"/>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“Both the ‘signs’ (Matthew 11:4; 16:3) and the ‘powers’ (Heb. 2:3; 6:5) of the kingdom—the Messianic, earthly one—were displayed by Christ.”</a:t>
            </a:r>
          </a:p>
        </p:txBody>
      </p:sp>
      <p:sp>
        <p:nvSpPr>
          <p:cNvPr id="8" name="TextBox 7"/>
          <p:cNvSpPr txBox="1"/>
          <p:nvPr/>
        </p:nvSpPr>
        <p:spPr>
          <a:xfrm>
            <a:off x="723900" y="6477000"/>
            <a:ext cx="76962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A. W. Pink (2005). </a:t>
            </a:r>
            <a:r>
              <a:rPr lang="en-US" sz="1400" i="1" dirty="0">
                <a:latin typeface="Calibri" panose="020F0502020204030204" pitchFamily="34" charset="0"/>
                <a:cs typeface="Calibri" panose="020F0502020204030204" pitchFamily="34" charset="0"/>
              </a:rPr>
              <a:t>The Prophetic Parables of Matthew Thirteen</a:t>
            </a:r>
            <a:r>
              <a:rPr lang="en-US" sz="1400" dirty="0">
                <a:latin typeface="Calibri" panose="020F0502020204030204" pitchFamily="34" charset="0"/>
                <a:cs typeface="Calibri" panose="020F0502020204030204" pitchFamily="34" charset="0"/>
              </a:rPr>
              <a:t>. Bellingham, WA: Logos Bible Software.</a:t>
            </a:r>
          </a:p>
        </p:txBody>
      </p:sp>
      <p:sp>
        <p:nvSpPr>
          <p:cNvPr id="3" name="Rectangle 2"/>
          <p:cNvSpPr/>
          <p:nvPr/>
        </p:nvSpPr>
        <p:spPr>
          <a:xfrm>
            <a:off x="590550" y="247471"/>
            <a:ext cx="7962899" cy="1200329"/>
          </a:xfrm>
          <a:prstGeom prst="rect">
            <a:avLst/>
          </a:prstGeom>
        </p:spPr>
        <p:txBody>
          <a:bodyPr wrap="square">
            <a:spAutoFit/>
          </a:bodyPr>
          <a:lstStyle/>
          <a:p>
            <a:pPr algn="ctr"/>
            <a:r>
              <a:rPr lang="en-US" sz="3600" dirty="0">
                <a:solidFill>
                  <a:schemeClr val="tx2"/>
                </a:solidFill>
                <a:latin typeface="Calibri" panose="020F0502020204030204" pitchFamily="34" charset="0"/>
                <a:ea typeface="+mj-ea"/>
                <a:cs typeface="Calibri" panose="020F0502020204030204" pitchFamily="34" charset="0"/>
              </a:rPr>
              <a:t>The Prophetic Parables of </a:t>
            </a:r>
          </a:p>
          <a:p>
            <a:pPr algn="ctr"/>
            <a:r>
              <a:rPr lang="en-US" sz="3600" dirty="0">
                <a:solidFill>
                  <a:schemeClr val="tx2"/>
                </a:solidFill>
                <a:latin typeface="Calibri" panose="020F0502020204030204" pitchFamily="34" charset="0"/>
                <a:ea typeface="+mj-ea"/>
                <a:cs typeface="Calibri" panose="020F0502020204030204" pitchFamily="34" charset="0"/>
              </a:rPr>
              <a:t>Matthew Thirteen -  A. W. Pink</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509957" y="1769632"/>
              <a:ext cx="180" cy="180"/>
            </p14:xfrm>
          </p:contentPart>
        </mc:Choice>
        <mc:Fallback xmlns="">
          <p:pic>
            <p:nvPicPr>
              <p:cNvPr id="4" name="Ink 3"/>
              <p:cNvPicPr/>
              <p:nvPr/>
            </p:nvPicPr>
            <p:blipFill>
              <a:blip r:embed="rId3"/>
              <a:stretch>
                <a:fillRect/>
              </a:stretch>
            </p:blipFill>
            <p:spPr>
              <a:xfrm>
                <a:off x="5507617" y="1767292"/>
                <a:ext cx="4860" cy="4860"/>
              </a:xfrm>
              <a:prstGeom prst="rect">
                <a:avLst/>
              </a:prstGeom>
            </p:spPr>
          </p:pic>
        </mc:Fallback>
      </mc:AlternateContent>
    </p:spTree>
    <p:extLst>
      <p:ext uri="{BB962C8B-B14F-4D97-AF65-F5344CB8AC3E}">
        <p14:creationId xmlns:p14="http://schemas.microsoft.com/office/powerpoint/2010/main" val="4278949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400766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272722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3878951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5514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Kings 11:38</a:t>
            </a:r>
          </a:p>
          <a:p>
            <a:pPr algn="just">
              <a:spcBef>
                <a:spcPts val="600"/>
              </a:spcBef>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rPr>
              <a:t>38 </a:t>
            </a:r>
            <a:r>
              <a:rPr lang="en-US" sz="3600" dirty="0">
                <a:latin typeface="Calibri" panose="020F0502020204030204" pitchFamily="34" charset="0"/>
              </a:rPr>
              <a:t>Then it will be, that </a:t>
            </a:r>
            <a:r>
              <a:rPr lang="en-US" sz="3600" b="1" u="sng" dirty="0">
                <a:solidFill>
                  <a:srgbClr val="FFFFCC"/>
                </a:solidFill>
                <a:latin typeface="Calibri" panose="020F0502020204030204" pitchFamily="34" charset="0"/>
              </a:rPr>
              <a:t>if</a:t>
            </a:r>
            <a:r>
              <a:rPr lang="en-US" sz="3600" dirty="0">
                <a:latin typeface="Calibri" panose="020F0502020204030204" pitchFamily="34" charset="0"/>
              </a:rPr>
              <a:t> you listen to all that I command you and walk in My ways, and do what is right in My sight by observing My statutes and My commandments, as My servant David did, </a:t>
            </a:r>
            <a:r>
              <a:rPr lang="en-US" sz="3600" b="1" u="sng" dirty="0">
                <a:solidFill>
                  <a:srgbClr val="FFFFCC"/>
                </a:solidFill>
                <a:latin typeface="Calibri" panose="020F0502020204030204" pitchFamily="34" charset="0"/>
              </a:rPr>
              <a:t>then</a:t>
            </a:r>
            <a:r>
              <a:rPr lang="en-US" sz="3600" dirty="0">
                <a:latin typeface="Calibri" panose="020F0502020204030204" pitchFamily="34" charset="0"/>
              </a:rPr>
              <a:t> I will be with you and build you an enduring house as I built for David, and I will give Israel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87970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3214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Jeremiah 18:7-10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baseline="30000" dirty="0">
                <a:latin typeface="Calibri" panose="020F0502020204030204" pitchFamily="34" charset="0"/>
              </a:rPr>
              <a:t>7</a:t>
            </a:r>
            <a:r>
              <a:rPr lang="en-US" sz="3000" dirty="0">
                <a:latin typeface="Calibri" panose="020F0502020204030204" pitchFamily="34" charset="0"/>
              </a:rPr>
              <a:t>At one moment I might speak concerning a nation or concerning a kingdom to uproot, to pull down, or to destroy </a:t>
            </a:r>
            <a:r>
              <a:rPr lang="en-US" sz="3000" i="1" dirty="0">
                <a:latin typeface="Calibri" panose="020F0502020204030204" pitchFamily="34" charset="0"/>
              </a:rPr>
              <a:t>it</a:t>
            </a:r>
            <a:r>
              <a:rPr lang="en-US" sz="3000" dirty="0">
                <a:latin typeface="Calibri" panose="020F0502020204030204" pitchFamily="34" charset="0"/>
              </a:rPr>
              <a:t>; </a:t>
            </a:r>
            <a:r>
              <a:rPr lang="en-US" sz="3000" b="1" baseline="30000" dirty="0">
                <a:latin typeface="Calibri" panose="020F0502020204030204" pitchFamily="34" charset="0"/>
              </a:rPr>
              <a:t>8 </a:t>
            </a:r>
            <a:r>
              <a:rPr lang="en-US" sz="3000" b="1" u="sng" dirty="0">
                <a:solidFill>
                  <a:srgbClr val="FFFFCC"/>
                </a:solidFill>
                <a:latin typeface="Calibri" panose="020F0502020204030204" pitchFamily="34" charset="0"/>
              </a:rPr>
              <a:t>if</a:t>
            </a:r>
            <a:r>
              <a:rPr lang="en-US" sz="3000" dirty="0">
                <a:latin typeface="Calibri" panose="020F0502020204030204" pitchFamily="34" charset="0"/>
              </a:rPr>
              <a:t> that nation against which I have spoken turns from its evil, I will relent concerning the calamity I planned to bring on it. </a:t>
            </a:r>
            <a:r>
              <a:rPr lang="en-US" sz="3000" b="1" baseline="30000" dirty="0">
                <a:latin typeface="Calibri" panose="020F0502020204030204" pitchFamily="34" charset="0"/>
              </a:rPr>
              <a:t>9 </a:t>
            </a:r>
            <a:r>
              <a:rPr lang="en-US" sz="3000" dirty="0">
                <a:latin typeface="Calibri" panose="020F0502020204030204" pitchFamily="34" charset="0"/>
              </a:rPr>
              <a:t>Or at another moment I might speak concerning a nation or concerning a kingdom to build up or to plant </a:t>
            </a:r>
            <a:r>
              <a:rPr lang="en-US" sz="3000" i="1" dirty="0">
                <a:latin typeface="Calibri" panose="020F0502020204030204" pitchFamily="34" charset="0"/>
              </a:rPr>
              <a:t>it</a:t>
            </a:r>
            <a:r>
              <a:rPr lang="en-US" sz="3000" dirty="0">
                <a:latin typeface="Calibri" panose="020F0502020204030204" pitchFamily="34" charset="0"/>
              </a:rPr>
              <a:t>; </a:t>
            </a:r>
            <a:r>
              <a:rPr lang="en-US" sz="3000" b="1" baseline="30000" dirty="0">
                <a:latin typeface="Calibri" panose="020F0502020204030204" pitchFamily="34" charset="0"/>
              </a:rPr>
              <a:t>10 </a:t>
            </a:r>
            <a:r>
              <a:rPr lang="en-US" sz="3000" b="1" u="sng" dirty="0">
                <a:solidFill>
                  <a:srgbClr val="FFFFCC"/>
                </a:solidFill>
                <a:latin typeface="Calibri" panose="020F0502020204030204" pitchFamily="34" charset="0"/>
              </a:rPr>
              <a:t>if</a:t>
            </a:r>
            <a:r>
              <a:rPr lang="en-US" sz="3000" dirty="0">
                <a:latin typeface="Calibri" panose="020F0502020204030204" pitchFamily="34" charset="0"/>
              </a:rPr>
              <a:t> it does evil in My sight by not obeying My voice, </a:t>
            </a:r>
            <a:r>
              <a:rPr lang="en-US" sz="3000" b="1" u="sng" dirty="0">
                <a:solidFill>
                  <a:srgbClr val="FFFFCC"/>
                </a:solidFill>
                <a:latin typeface="Calibri" panose="020F0502020204030204" pitchFamily="34" charset="0"/>
              </a:rPr>
              <a:t>then</a:t>
            </a:r>
            <a:r>
              <a:rPr lang="en-US" sz="3000" dirty="0">
                <a:latin typeface="Calibri" panose="020F0502020204030204" pitchFamily="34" charset="0"/>
              </a:rPr>
              <a:t> I will think better of the good with which I had promised to bless 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966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2298732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304800"/>
            <a:ext cx="9144000" cy="1447800"/>
          </a:xfrm>
        </p:spPr>
        <p:txBody>
          <a:bodyPr/>
          <a:lstStyle/>
          <a:p>
            <a:pPr algn="ctr"/>
            <a:r>
              <a:rPr lang="en-US" sz="3600" dirty="0"/>
              <a:t>Six Parts of a Suzerain-Vassal </a:t>
            </a:r>
            <a:br>
              <a:rPr lang="en-US" sz="3600" dirty="0"/>
            </a:br>
            <a:r>
              <a:rPr lang="en-US" sz="3600" dirty="0"/>
              <a:t>Treaty in Deuteronomy</a:t>
            </a:r>
          </a:p>
        </p:txBody>
      </p:sp>
      <p:sp>
        <p:nvSpPr>
          <p:cNvPr id="36867" name="Rectangle 3"/>
          <p:cNvSpPr>
            <a:spLocks noGrp="1" noChangeArrowheads="1"/>
          </p:cNvSpPr>
          <p:nvPr>
            <p:ph type="body" idx="4294967295"/>
          </p:nvPr>
        </p:nvSpPr>
        <p:spPr>
          <a:xfrm>
            <a:off x="228600" y="1828800"/>
            <a:ext cx="6019800" cy="4571999"/>
          </a:xfrm>
          <a:noFill/>
        </p:spPr>
        <p:txBody>
          <a:bodyPr/>
          <a:lstStyle/>
          <a:p>
            <a:pPr marL="457200" indent="-457200">
              <a:spcBef>
                <a:spcPts val="0"/>
              </a:spcBef>
              <a:spcAft>
                <a:spcPts val="1200"/>
              </a:spcAft>
            </a:pPr>
            <a:r>
              <a:rPr lang="en-US" sz="3000" dirty="0">
                <a:effectLst/>
              </a:rPr>
              <a:t>Preamble (1:1-5)</a:t>
            </a:r>
          </a:p>
          <a:p>
            <a:pPr marL="457200" indent="-457200">
              <a:spcBef>
                <a:spcPts val="0"/>
              </a:spcBef>
              <a:spcAft>
                <a:spcPts val="1200"/>
              </a:spcAft>
            </a:pPr>
            <a:r>
              <a:rPr lang="en-US" sz="3000" dirty="0">
                <a:effectLst/>
              </a:rPr>
              <a:t>Prologue (1:6</a:t>
            </a:r>
            <a:r>
              <a:rPr lang="en-US" sz="3000" dirty="0">
                <a:effectLst/>
                <a:cs typeface="Calibri" panose="020F0502020204030204" pitchFamily="34" charset="0"/>
              </a:rPr>
              <a:t>–4:40)</a:t>
            </a:r>
            <a:endParaRPr lang="en-US" sz="3000" dirty="0">
              <a:effectLst/>
            </a:endParaRPr>
          </a:p>
          <a:p>
            <a:pPr marL="457200" indent="-457200">
              <a:spcBef>
                <a:spcPts val="0"/>
              </a:spcBef>
              <a:spcAft>
                <a:spcPts val="1200"/>
              </a:spcAft>
            </a:pPr>
            <a:r>
              <a:rPr lang="en-US" sz="3000" dirty="0">
                <a:effectLst/>
              </a:rPr>
              <a:t>Covenant obligations (5</a:t>
            </a:r>
            <a:r>
              <a:rPr lang="en-US" sz="3000" dirty="0">
                <a:effectLst/>
                <a:cs typeface="Calibri" panose="020F0502020204030204" pitchFamily="34" charset="0"/>
              </a:rPr>
              <a:t>–26)</a:t>
            </a:r>
            <a:endParaRPr lang="en-US" sz="3000" dirty="0">
              <a:effectLst/>
            </a:endParaRPr>
          </a:p>
          <a:p>
            <a:pPr marL="457200" indent="-457200">
              <a:spcBef>
                <a:spcPts val="0"/>
              </a:spcBef>
              <a:spcAft>
                <a:spcPts val="1200"/>
              </a:spcAft>
            </a:pPr>
            <a:r>
              <a:rPr lang="en-US" sz="3000" dirty="0">
                <a:effectLst/>
              </a:rPr>
              <a:t>Storage and reading instructions (27:2-3; 31:9, 24, 26)</a:t>
            </a:r>
          </a:p>
          <a:p>
            <a:pPr marL="457200" indent="-457200">
              <a:spcBef>
                <a:spcPts val="0"/>
              </a:spcBef>
              <a:spcAft>
                <a:spcPts val="1200"/>
              </a:spcAft>
            </a:pPr>
            <a:r>
              <a:rPr lang="en-US" sz="3000" dirty="0">
                <a:effectLst/>
              </a:rPr>
              <a:t>Witnesses (32:1)</a:t>
            </a:r>
          </a:p>
          <a:p>
            <a:pPr marL="457200" indent="-457200">
              <a:spcBef>
                <a:spcPts val="0"/>
              </a:spcBef>
              <a:spcAft>
                <a:spcPts val="1200"/>
              </a:spcAft>
            </a:pPr>
            <a:r>
              <a:rPr lang="en-US" sz="3000"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922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516724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B0DC-B9EA-44F7-B208-39BA7629DAEF}"/>
              </a:ext>
            </a:extLst>
          </p:cNvPr>
          <p:cNvPicPr>
            <a:picLocks noChangeAspect="1"/>
          </p:cNvPicPr>
          <p:nvPr/>
        </p:nvPicPr>
        <p:blipFill>
          <a:blip r:embed="rId2"/>
          <a:stretch>
            <a:fillRect/>
          </a:stretch>
        </p:blipFill>
        <p:spPr>
          <a:xfrm>
            <a:off x="0" y="0"/>
            <a:ext cx="9144000" cy="6857999"/>
          </a:xfrm>
          <a:prstGeom prst="rect">
            <a:avLst/>
          </a:prstGeom>
        </p:spPr>
      </p:pic>
      <p:sp>
        <p:nvSpPr>
          <p:cNvPr id="5" name="Subtitle 3"/>
          <p:cNvSpPr txBox="1">
            <a:spLocks/>
          </p:cNvSpPr>
          <p:nvPr/>
        </p:nvSpPr>
        <p:spPr bwMode="auto">
          <a:xfrm>
            <a:off x="0" y="0"/>
            <a:ext cx="9144000" cy="40385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Exodus 19:5-6</a:t>
            </a:r>
            <a:endParaRPr lang="en-US" sz="4000" kern="0" dirty="0">
              <a:effectLst>
                <a:outerShdw blurRad="38100" dist="38100" dir="2700000" algn="tl">
                  <a:srgbClr val="000000">
                    <a:alpha val="43137"/>
                  </a:srgbClr>
                </a:outerShdw>
              </a:effectLst>
            </a:endParaRPr>
          </a:p>
          <a:p>
            <a:pPr marL="0" indent="0" algn="just">
              <a:buNone/>
              <a:defRPr/>
            </a:pPr>
            <a:r>
              <a:rPr lang="en-US" kern="0" dirty="0"/>
              <a:t>“Now then, </a:t>
            </a:r>
            <a:r>
              <a:rPr lang="en-US" b="1" u="sng" kern="0" dirty="0">
                <a:solidFill>
                  <a:srgbClr val="FFFFCC"/>
                </a:solidFill>
              </a:rPr>
              <a:t>if</a:t>
            </a:r>
            <a:r>
              <a:rPr lang="en-US" kern="0" dirty="0"/>
              <a:t> you will indeed obey My voice and keep My covenant, </a:t>
            </a:r>
            <a:r>
              <a:rPr lang="en-US" b="1" u="sng" kern="0" dirty="0">
                <a:solidFill>
                  <a:srgbClr val="FFFFCC"/>
                </a:solidFill>
              </a:rPr>
              <a:t>then</a:t>
            </a:r>
            <a:r>
              <a:rPr lang="en-US" kern="0" dirty="0"/>
              <a:t> you shall be My own possession among all the peoples, for all the earth is Mine; and you shall be to Me a kingdom of priests and a holy nation.’ These are the words that you shall speak to the sons of Israel.”</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429000"/>
            <a:ext cx="2047875" cy="1371600"/>
          </a:xfrm>
          <a:prstGeom prst="rect">
            <a:avLst/>
          </a:prstGeom>
          <a:noFill/>
          <a:ln w="9525">
            <a:noFill/>
            <a:miter lim="800000"/>
            <a:headEnd/>
            <a:tailEnd/>
          </a:ln>
        </p:spPr>
      </p:pic>
    </p:spTree>
    <p:extLst>
      <p:ext uri="{BB962C8B-B14F-4D97-AF65-F5344CB8AC3E}">
        <p14:creationId xmlns:p14="http://schemas.microsoft.com/office/powerpoint/2010/main" val="2280377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2138953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1642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10:5-7</a:t>
            </a:r>
          </a:p>
          <a:p>
            <a:pPr algn="just">
              <a:spcBef>
                <a:spcPts val="600"/>
              </a:spcBef>
              <a:spcAft>
                <a:spcPts val="600"/>
              </a:spcAft>
            </a:pPr>
            <a:r>
              <a:rPr lang="en-US" altLang="en-US" sz="3200" kern="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These twelve Jesus sent out after instructing them: “</a:t>
            </a:r>
            <a:r>
              <a:rPr lang="en-US" sz="3200" b="1" u="sng" kern="0" dirty="0">
                <a:solidFill>
                  <a:srgbClr val="FFFFCC"/>
                </a:solidFill>
                <a:effectLst>
                  <a:outerShdw blurRad="38100" dist="38100" dir="2700000" algn="tl">
                    <a:srgbClr val="000000"/>
                  </a:outerShdw>
                </a:effectLst>
                <a:latin typeface="Calibri" panose="020F0502020204030204" pitchFamily="34" charset="0"/>
                <a:cs typeface="+mn-cs"/>
              </a:rPr>
              <a:t>Do not go in the way of the Gentiles, and do not enter any city of the Samaritans; 6 but rather go to the lost sheep of the house of Israel</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rPr>
              <a:t>And as you go, preach, saying, ‘The kingdom of heaven is at hand </a:t>
            </a:r>
            <a:r>
              <a:rPr lang="en-US" altLang="en-US" sz="3200" kern="0" dirty="0">
                <a:effectLst>
                  <a:outerShdw blurRad="38100" dist="38100" dir="2700000" algn="tl">
                    <a:srgbClr val="000000">
                      <a:alpha val="43137"/>
                    </a:srgbClr>
                  </a:outerShdw>
                </a:effectLst>
                <a:latin typeface="Calibri" panose="020F0502020204030204" pitchFamily="34" charset="0"/>
              </a:rPr>
              <a:t>(</a:t>
            </a:r>
            <a:r>
              <a:rPr lang="en-US" altLang="en-US" sz="3200" i="1" kern="0" dirty="0">
                <a:effectLst>
                  <a:outerShdw blurRad="38100" dist="38100" dir="2700000" algn="tl">
                    <a:srgbClr val="000000">
                      <a:alpha val="43137"/>
                    </a:srgbClr>
                  </a:outerShdw>
                </a:effectLst>
                <a:latin typeface="Calibri" panose="020F0502020204030204" pitchFamily="34" charset="0"/>
              </a:rPr>
              <a:t>engizō</a:t>
            </a:r>
            <a:r>
              <a:rPr lang="en-US" altLang="en-US" sz="3200" kern="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4C7A4422-040E-4883-A69F-F91F19561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441440"/>
            <a:ext cx="2453168" cy="1371600"/>
          </a:xfrm>
          <a:prstGeom prst="rect">
            <a:avLst/>
          </a:prstGeom>
        </p:spPr>
      </p:pic>
    </p:spTree>
    <p:extLst>
      <p:ext uri="{BB962C8B-B14F-4D97-AF65-F5344CB8AC3E}">
        <p14:creationId xmlns:p14="http://schemas.microsoft.com/office/powerpoint/2010/main" val="3958934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3662948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9288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11:14</a:t>
            </a:r>
          </a:p>
          <a:p>
            <a:pPr algn="just">
              <a:spcBef>
                <a:spcPts val="600"/>
              </a:spcBef>
              <a:spcAft>
                <a:spcPts val="600"/>
              </a:spcAft>
            </a:pPr>
            <a:r>
              <a:rPr lang="en-US" altLang="en-US" sz="4000" kern="0" dirty="0">
                <a:effectLst>
                  <a:outerShdw blurRad="38100" dist="38100" dir="2700000" algn="tl">
                    <a:srgbClr val="000000">
                      <a:alpha val="43137"/>
                    </a:srgbClr>
                  </a:outerShdw>
                </a:effectLst>
                <a:latin typeface="Calibri" panose="020F0502020204030204" pitchFamily="34" charset="0"/>
              </a:rPr>
              <a:t>“</a:t>
            </a:r>
            <a:r>
              <a:rPr lang="en-US" sz="4000" dirty="0">
                <a:latin typeface="Calibri" panose="020F0502020204030204" pitchFamily="34" charset="0"/>
              </a:rPr>
              <a:t>And </a:t>
            </a:r>
            <a:r>
              <a:rPr lang="en-US" sz="4000" b="1" u="sng" dirty="0">
                <a:solidFill>
                  <a:srgbClr val="FFFFCC"/>
                </a:solidFill>
                <a:latin typeface="Calibri" panose="020F0502020204030204" pitchFamily="34" charset="0"/>
              </a:rPr>
              <a:t>if</a:t>
            </a:r>
            <a:r>
              <a:rPr lang="en-US" sz="4000" dirty="0">
                <a:latin typeface="Calibri" panose="020F0502020204030204" pitchFamily="34" charset="0"/>
              </a:rPr>
              <a:t> you are willing to accept </a:t>
            </a:r>
            <a:r>
              <a:rPr lang="en-US" sz="4000" i="1" dirty="0">
                <a:latin typeface="Calibri" panose="020F0502020204030204" pitchFamily="34" charset="0"/>
              </a:rPr>
              <a:t>it</a:t>
            </a:r>
            <a:r>
              <a:rPr lang="en-US" sz="4000" dirty="0">
                <a:latin typeface="Calibri" panose="020F0502020204030204" pitchFamily="34" charset="0"/>
              </a:rPr>
              <a:t>, John himself is Elijah who was to come</a:t>
            </a:r>
            <a:r>
              <a:rPr lang="en-US" sz="4000" dirty="0">
                <a:effectLst>
                  <a:outerShdw blurRad="38100" dist="38100" dir="2700000" algn="tl">
                    <a:srgbClr val="000000">
                      <a:alpha val="43137"/>
                    </a:srgbClr>
                  </a:outerShdw>
                </a:effectLst>
                <a:latin typeface="Calibri" panose="020F0502020204030204" pitchFamily="34" charset="0"/>
              </a:rPr>
              <a:t>.”</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4C7A4422-040E-4883-A69F-F91F19561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2209799"/>
            <a:ext cx="4510568" cy="2521921"/>
          </a:xfrm>
          <a:prstGeom prst="rect">
            <a:avLst/>
          </a:prstGeom>
        </p:spPr>
      </p:pic>
    </p:spTree>
    <p:extLst>
      <p:ext uri="{BB962C8B-B14F-4D97-AF65-F5344CB8AC3E}">
        <p14:creationId xmlns:p14="http://schemas.microsoft.com/office/powerpoint/2010/main" val="90442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53DA972-A1A5-4510-AA66-58FF56AC8A33}"/>
              </a:ext>
            </a:extLst>
          </p:cNvPr>
          <p:cNvSpPr>
            <a:spLocks noGrp="1" noChangeArrowheads="1"/>
          </p:cNvSpPr>
          <p:nvPr>
            <p:ph type="title"/>
          </p:nvPr>
        </p:nvSpPr>
        <p:spPr>
          <a:xfrm>
            <a:off x="2695575" y="228600"/>
            <a:ext cx="3752850" cy="1219200"/>
          </a:xfrm>
        </p:spPr>
        <p:txBody>
          <a:bodyPr anchor="t"/>
          <a:lstStyle/>
          <a:p>
            <a:pPr algn="ctr" eaLnBrk="1" hangingPunct="1">
              <a:spcAft>
                <a:spcPts val="2400"/>
              </a:spcAft>
              <a:defRPr/>
            </a:pPr>
            <a:r>
              <a:rPr lang="en-US" sz="3200" dirty="0">
                <a:effectLst>
                  <a:outerShdw blurRad="38100" dist="38100" dir="2700000" algn="tl">
                    <a:srgbClr val="000000">
                      <a:alpha val="43137"/>
                    </a:srgbClr>
                  </a:outerShdw>
                </a:effectLst>
                <a:ea typeface="+mn-ea"/>
                <a:cs typeface="+mn-cs"/>
              </a:rPr>
              <a:t>Stanley D. Toussaint</a:t>
            </a:r>
            <a:br>
              <a:rPr lang="en-US" sz="32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Behold the King: A Study of Matthew (Grand Rapids, Kregel, 2005), 153.</a:t>
            </a:r>
            <a:endParaRPr lang="en-US" sz="2000" dirty="0">
              <a:solidFill>
                <a:schemeClr val="tx1"/>
              </a:solidFill>
              <a:effectLst>
                <a:outerShdw blurRad="38100" dist="38100" dir="2700000" algn="tl">
                  <a:srgbClr val="000000">
                    <a:alpha val="43137"/>
                  </a:srgbClr>
                </a:outerShdw>
              </a:effectLst>
            </a:endParaRPr>
          </a:p>
        </p:txBody>
      </p:sp>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2819400" y="1562476"/>
            <a:ext cx="6172200" cy="4762123"/>
          </a:xfrm>
        </p:spPr>
        <p:txBody>
          <a:bodyPr/>
          <a:lstStyle/>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dirty="0">
                <a:effectLst/>
              </a:rPr>
              <a:t>There is scarcely a passage in Scripture which shows more clearly that the kingdom was being offered to Israel at this time. Its coming was contingent upon one thing: Israel receiving it by genuine repentance</a:t>
            </a:r>
            <a:r>
              <a:rPr lang="en-US"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CAB02AFB-67E9-4B22-BCD8-3FFA20CFF198}"/>
              </a:ext>
            </a:extLst>
          </p:cNvPr>
          <p:cNvPicPr>
            <a:picLocks noChangeAspect="1"/>
          </p:cNvPicPr>
          <p:nvPr/>
        </p:nvPicPr>
        <p:blipFill>
          <a:blip r:embed="rId2"/>
          <a:stretch>
            <a:fillRect/>
          </a:stretch>
        </p:blipFill>
        <p:spPr>
          <a:xfrm>
            <a:off x="152400" y="1752600"/>
            <a:ext cx="2466975" cy="3810000"/>
          </a:xfrm>
          <a:prstGeom prst="rect">
            <a:avLst/>
          </a:prstGeom>
        </p:spPr>
      </p:pic>
      <p:pic>
        <p:nvPicPr>
          <p:cNvPr id="6" name="Picture 5">
            <a:extLst>
              <a:ext uri="{FF2B5EF4-FFF2-40B4-BE49-F238E27FC236}">
                <a16:creationId xmlns:a16="http://schemas.microsoft.com/office/drawing/2014/main" id="{1000F073-BE8D-469E-B3C4-ED2A4C7B4F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253504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2478825021"/>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Transfer of Kingdom Authority</a:t>
                      </a:r>
                    </a:p>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177752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689180"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a:t>
            </a:r>
            <a:r>
              <a:rPr lang="en-US" altLang="en-US" baseline="30000" dirty="0">
                <a:effectLst>
                  <a:outerShdw blurRad="38100" dist="38100" dir="2700000" algn="tl">
                    <a:srgbClr val="000000">
                      <a:alpha val="43137"/>
                    </a:srgbClr>
                  </a:outerShdw>
                </a:effectLst>
              </a:rPr>
              <a:t>st</a:t>
            </a:r>
            <a:r>
              <a:rPr lang="en-US" altLang="en-US" dirty="0">
                <a:effectLst>
                  <a:outerShdw blurRad="38100" dist="38100" dir="2700000" algn="tl">
                    <a:srgbClr val="000000">
                      <a:alpha val="43137"/>
                    </a:srgbClr>
                  </a:outerShdw>
                </a:effectLst>
              </a:rPr>
              <a: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3657443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rPr>
              <a:t>Matthew Outline</a:t>
            </a:r>
          </a:p>
        </p:txBody>
      </p:sp>
      <p:sp>
        <p:nvSpPr>
          <p:cNvPr id="26627" name="Rectangle 3"/>
          <p:cNvSpPr>
            <a:spLocks noGrp="1" noChangeArrowheads="1"/>
          </p:cNvSpPr>
          <p:nvPr>
            <p:ph type="body" idx="1"/>
          </p:nvPr>
        </p:nvSpPr>
        <p:spPr>
          <a:xfrm>
            <a:off x="164969" y="1244338"/>
            <a:ext cx="8814062" cy="5184742"/>
          </a:xfrm>
        </p:spPr>
        <p:txBody>
          <a:bodyPr/>
          <a:lstStyle/>
          <a:p>
            <a:pPr marL="0" indent="0" eaLnBrk="1" hangingPunct="1">
              <a:lnSpc>
                <a:spcPct val="90000"/>
              </a:lnSpc>
              <a:buNone/>
              <a:defRPr/>
            </a:pPr>
            <a:r>
              <a:rPr lang="en-US" sz="2800" dirty="0"/>
              <a:t>Pedigree of the king (1</a:t>
            </a:r>
            <a:r>
              <a:rPr lang="en-US" sz="2800" dirty="0">
                <a:cs typeface="Calibri" panose="020F0502020204030204" pitchFamily="34" charset="0"/>
              </a:rPr>
              <a:t>–2)</a:t>
            </a:r>
            <a:endParaRPr lang="en-US" sz="2800" dirty="0"/>
          </a:p>
          <a:p>
            <a:pPr lvl="1" eaLnBrk="1" hangingPunct="1">
              <a:lnSpc>
                <a:spcPct val="90000"/>
              </a:lnSpc>
              <a:defRPr/>
            </a:pPr>
            <a:r>
              <a:rPr lang="en-US" dirty="0"/>
              <a:t>Preparation of the king (3</a:t>
            </a:r>
            <a:r>
              <a:rPr lang="en-US" dirty="0">
                <a:cs typeface="Calibri" panose="020F0502020204030204" pitchFamily="34" charset="0"/>
              </a:rPr>
              <a:t>–4)</a:t>
            </a:r>
            <a:endParaRPr lang="en-US" dirty="0"/>
          </a:p>
          <a:p>
            <a:pPr lvl="2" eaLnBrk="1" hangingPunct="1">
              <a:lnSpc>
                <a:spcPct val="90000"/>
              </a:lnSpc>
              <a:defRPr/>
            </a:pPr>
            <a:r>
              <a:rPr lang="en-US" sz="2800" dirty="0"/>
              <a:t>Pedagogy of the king (5</a:t>
            </a:r>
            <a:r>
              <a:rPr lang="en-US" sz="2800" dirty="0">
                <a:cs typeface="Calibri" panose="020F0502020204030204" pitchFamily="34" charset="0"/>
              </a:rPr>
              <a:t>–7)</a:t>
            </a:r>
            <a:endParaRPr lang="en-US" sz="2800" dirty="0"/>
          </a:p>
          <a:p>
            <a:pPr lvl="3" eaLnBrk="1" hangingPunct="1">
              <a:lnSpc>
                <a:spcPct val="90000"/>
              </a:lnSpc>
              <a:defRPr/>
            </a:pPr>
            <a:r>
              <a:rPr lang="en-US" sz="2800" dirty="0"/>
              <a:t>Power of the king (8</a:t>
            </a:r>
            <a:r>
              <a:rPr lang="en-US" sz="2800" dirty="0">
                <a:cs typeface="Calibri" panose="020F0502020204030204" pitchFamily="34" charset="0"/>
              </a:rPr>
              <a:t>–9)</a:t>
            </a:r>
          </a:p>
          <a:p>
            <a:pPr lvl="4" eaLnBrk="1" hangingPunct="1">
              <a:lnSpc>
                <a:spcPct val="90000"/>
              </a:lnSpc>
              <a:defRPr/>
            </a:pPr>
            <a:r>
              <a:rPr lang="en-US" sz="2800" dirty="0">
                <a:cs typeface="Calibri" panose="020F0502020204030204" pitchFamily="34" charset="0"/>
              </a:rPr>
              <a:t>Program of the king (10)</a:t>
            </a:r>
            <a:endParaRPr lang="en-US" sz="2800" dirty="0"/>
          </a:p>
          <a:p>
            <a:pPr lvl="5">
              <a:lnSpc>
                <a:spcPct val="90000"/>
              </a:lnSpc>
              <a:defRPr/>
            </a:pPr>
            <a:r>
              <a:rPr lang="en-US" sz="2800" dirty="0">
                <a:latin typeface="Calibri" panose="020F0502020204030204" pitchFamily="34" charset="0"/>
              </a:rPr>
              <a:t>Progressive rejection of the king (11</a:t>
            </a:r>
            <a:r>
              <a:rPr lang="en-US" sz="2800" dirty="0">
                <a:latin typeface="Calibri" panose="020F0502020204030204" pitchFamily="34" charset="0"/>
                <a:cs typeface="Calibri" panose="020F0502020204030204" pitchFamily="34" charset="0"/>
              </a:rPr>
              <a:t>–12)</a:t>
            </a:r>
            <a:endParaRPr lang="en-US" sz="2800" dirty="0">
              <a:latin typeface="Calibri" panose="020F0502020204030204" pitchFamily="34" charset="0"/>
            </a:endParaRPr>
          </a:p>
          <a:p>
            <a:pPr lvl="4" eaLnBrk="1" hangingPunct="1">
              <a:lnSpc>
                <a:spcPct val="90000"/>
              </a:lnSpc>
              <a:defRPr/>
            </a:pPr>
            <a:r>
              <a:rPr lang="en-US" sz="2800" dirty="0"/>
              <a:t>Preparation of the king’s disciples (13</a:t>
            </a:r>
            <a:r>
              <a:rPr lang="en-US" sz="2800" dirty="0">
                <a:cs typeface="Calibri" panose="020F0502020204030204" pitchFamily="34" charset="0"/>
              </a:rPr>
              <a:t>–20)</a:t>
            </a:r>
            <a:endParaRPr lang="en-US" sz="2800" dirty="0"/>
          </a:p>
          <a:p>
            <a:pPr lvl="3" eaLnBrk="1" hangingPunct="1">
              <a:lnSpc>
                <a:spcPct val="90000"/>
              </a:lnSpc>
              <a:defRPr/>
            </a:pPr>
            <a:r>
              <a:rPr lang="en-US" sz="2800" dirty="0"/>
              <a:t>Presentation &amp; rejection of the king (21</a:t>
            </a:r>
            <a:r>
              <a:rPr lang="en-US" sz="2800" dirty="0">
                <a:cs typeface="Calibri" panose="020F0502020204030204" pitchFamily="34" charset="0"/>
              </a:rPr>
              <a:t>–23)</a:t>
            </a:r>
            <a:r>
              <a:rPr lang="en-US" sz="2800" dirty="0"/>
              <a:t> </a:t>
            </a:r>
          </a:p>
          <a:p>
            <a:pPr lvl="2" eaLnBrk="1" hangingPunct="1">
              <a:lnSpc>
                <a:spcPct val="90000"/>
              </a:lnSpc>
              <a:defRPr/>
            </a:pPr>
            <a:r>
              <a:rPr lang="en-US" sz="2800" dirty="0"/>
              <a:t>Prophecies of the king (24</a:t>
            </a:r>
            <a:r>
              <a:rPr lang="en-US" sz="2800" dirty="0">
                <a:cs typeface="Calibri" panose="020F0502020204030204" pitchFamily="34" charset="0"/>
              </a:rPr>
              <a:t>–25)</a:t>
            </a:r>
            <a:endParaRPr lang="en-US" sz="2800" dirty="0"/>
          </a:p>
          <a:p>
            <a:pPr lvl="1" eaLnBrk="1" hangingPunct="1">
              <a:lnSpc>
                <a:spcPct val="90000"/>
              </a:lnSpc>
              <a:defRPr/>
            </a:pPr>
            <a:r>
              <a:rPr lang="en-US" dirty="0"/>
              <a:t>Passion of the king (26</a:t>
            </a:r>
            <a:r>
              <a:rPr lang="en-US" dirty="0">
                <a:cs typeface="Calibri" panose="020F0502020204030204" pitchFamily="34" charset="0"/>
              </a:rPr>
              <a:t>–27)</a:t>
            </a:r>
            <a:endParaRPr lang="en-US" dirty="0"/>
          </a:p>
          <a:p>
            <a:pPr marL="0" indent="0" eaLnBrk="1" hangingPunct="1">
              <a:lnSpc>
                <a:spcPct val="90000"/>
              </a:lnSpc>
              <a:buNone/>
              <a:defRPr/>
            </a:pPr>
            <a:r>
              <a:rPr lang="en-US" sz="2800" dirty="0"/>
              <a:t>Proof of the king (</a:t>
            </a:r>
            <a:r>
              <a:rPr lang="en-US" sz="2800" dirty="0">
                <a:cs typeface="Calibri" panose="020F0502020204030204" pitchFamily="34" charset="0"/>
              </a:rPr>
              <a:t>28)</a:t>
            </a:r>
          </a:p>
        </p:txBody>
      </p:sp>
    </p:spTree>
    <p:extLst>
      <p:ext uri="{BB962C8B-B14F-4D97-AF65-F5344CB8AC3E}">
        <p14:creationId xmlns:p14="http://schemas.microsoft.com/office/powerpoint/2010/main" val="1056996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rPr>
              <a:t>Matthew Outline</a:t>
            </a:r>
          </a:p>
        </p:txBody>
      </p:sp>
      <p:sp>
        <p:nvSpPr>
          <p:cNvPr id="26627" name="Rectangle 3"/>
          <p:cNvSpPr>
            <a:spLocks noGrp="1" noChangeArrowheads="1"/>
          </p:cNvSpPr>
          <p:nvPr>
            <p:ph type="body" idx="1"/>
          </p:nvPr>
        </p:nvSpPr>
        <p:spPr>
          <a:xfrm>
            <a:off x="164969" y="1244338"/>
            <a:ext cx="8814062" cy="5184742"/>
          </a:xfrm>
        </p:spPr>
        <p:txBody>
          <a:bodyPr/>
          <a:lstStyle/>
          <a:p>
            <a:pPr marL="0" indent="0" eaLnBrk="1" hangingPunct="1">
              <a:lnSpc>
                <a:spcPct val="90000"/>
              </a:lnSpc>
              <a:buNone/>
              <a:defRPr/>
            </a:pPr>
            <a:r>
              <a:rPr lang="en-US" sz="2800" dirty="0"/>
              <a:t>Pedigree of the king (1</a:t>
            </a:r>
            <a:r>
              <a:rPr lang="en-US" sz="2800" dirty="0">
                <a:cs typeface="Calibri" panose="020F0502020204030204" pitchFamily="34" charset="0"/>
              </a:rPr>
              <a:t>–2)</a:t>
            </a:r>
            <a:endParaRPr lang="en-US" sz="2800" dirty="0"/>
          </a:p>
          <a:p>
            <a:pPr lvl="1" eaLnBrk="1" hangingPunct="1">
              <a:lnSpc>
                <a:spcPct val="90000"/>
              </a:lnSpc>
              <a:defRPr/>
            </a:pPr>
            <a:r>
              <a:rPr lang="en-US" dirty="0"/>
              <a:t>Preparation of the king (3</a:t>
            </a:r>
            <a:r>
              <a:rPr lang="en-US" dirty="0">
                <a:cs typeface="Calibri" panose="020F0502020204030204" pitchFamily="34" charset="0"/>
              </a:rPr>
              <a:t>–4)</a:t>
            </a:r>
            <a:endParaRPr lang="en-US" dirty="0"/>
          </a:p>
          <a:p>
            <a:pPr lvl="2" eaLnBrk="1" hangingPunct="1">
              <a:lnSpc>
                <a:spcPct val="90000"/>
              </a:lnSpc>
              <a:defRPr/>
            </a:pPr>
            <a:r>
              <a:rPr lang="en-US" sz="2800" dirty="0"/>
              <a:t>Pedagogy of the king (5</a:t>
            </a:r>
            <a:r>
              <a:rPr lang="en-US" sz="2800" dirty="0">
                <a:cs typeface="Calibri" panose="020F0502020204030204" pitchFamily="34" charset="0"/>
              </a:rPr>
              <a:t>–7)</a:t>
            </a:r>
            <a:endParaRPr lang="en-US" sz="2800" dirty="0"/>
          </a:p>
          <a:p>
            <a:pPr lvl="3" eaLnBrk="1" hangingPunct="1">
              <a:lnSpc>
                <a:spcPct val="90000"/>
              </a:lnSpc>
              <a:defRPr/>
            </a:pPr>
            <a:r>
              <a:rPr lang="en-US" sz="2800" dirty="0"/>
              <a:t>Power of the king (8</a:t>
            </a:r>
            <a:r>
              <a:rPr lang="en-US" sz="2800" dirty="0">
                <a:cs typeface="Calibri" panose="020F0502020204030204" pitchFamily="34" charset="0"/>
              </a:rPr>
              <a:t>–9)</a:t>
            </a:r>
          </a:p>
          <a:p>
            <a:pPr lvl="4" eaLnBrk="1" hangingPunct="1">
              <a:lnSpc>
                <a:spcPct val="90000"/>
              </a:lnSpc>
              <a:defRPr/>
            </a:pPr>
            <a:r>
              <a:rPr lang="en-US" sz="2800" dirty="0">
                <a:cs typeface="Calibri" panose="020F0502020204030204" pitchFamily="34" charset="0"/>
              </a:rPr>
              <a:t>Program of the king (10)</a:t>
            </a:r>
            <a:endParaRPr lang="en-US" sz="2800" dirty="0"/>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t>Preparation of the king’s disciples (13</a:t>
            </a:r>
            <a:r>
              <a:rPr lang="en-US" sz="2800" dirty="0">
                <a:cs typeface="Calibri" panose="020F0502020204030204" pitchFamily="34" charset="0"/>
              </a:rPr>
              <a:t>–20)</a:t>
            </a:r>
            <a:endParaRPr lang="en-US" sz="2800" dirty="0"/>
          </a:p>
          <a:p>
            <a:pPr lvl="3" eaLnBrk="1" hangingPunct="1">
              <a:lnSpc>
                <a:spcPct val="90000"/>
              </a:lnSpc>
              <a:defRPr/>
            </a:pPr>
            <a:r>
              <a:rPr lang="en-US" sz="2800" dirty="0"/>
              <a:t>Presentation &amp; rejection of the king (21</a:t>
            </a:r>
            <a:r>
              <a:rPr lang="en-US" sz="2800" dirty="0">
                <a:cs typeface="Calibri" panose="020F0502020204030204" pitchFamily="34" charset="0"/>
              </a:rPr>
              <a:t>–23)</a:t>
            </a:r>
            <a:r>
              <a:rPr lang="en-US" sz="2800" dirty="0"/>
              <a:t> </a:t>
            </a:r>
          </a:p>
          <a:p>
            <a:pPr lvl="2" eaLnBrk="1" hangingPunct="1">
              <a:lnSpc>
                <a:spcPct val="90000"/>
              </a:lnSpc>
              <a:defRPr/>
            </a:pPr>
            <a:r>
              <a:rPr lang="en-US" sz="2800" dirty="0"/>
              <a:t>Prophecies of the king (24</a:t>
            </a:r>
            <a:r>
              <a:rPr lang="en-US" sz="2800" dirty="0">
                <a:cs typeface="Calibri" panose="020F0502020204030204" pitchFamily="34" charset="0"/>
              </a:rPr>
              <a:t>–25)</a:t>
            </a:r>
            <a:endParaRPr lang="en-US" sz="2800" dirty="0"/>
          </a:p>
          <a:p>
            <a:pPr lvl="1" eaLnBrk="1" hangingPunct="1">
              <a:lnSpc>
                <a:spcPct val="90000"/>
              </a:lnSpc>
              <a:defRPr/>
            </a:pPr>
            <a:r>
              <a:rPr lang="en-US" dirty="0"/>
              <a:t>Passion of the king (26</a:t>
            </a:r>
            <a:r>
              <a:rPr lang="en-US" dirty="0">
                <a:cs typeface="Calibri" panose="020F0502020204030204" pitchFamily="34" charset="0"/>
              </a:rPr>
              <a:t>–27)</a:t>
            </a:r>
            <a:endParaRPr lang="en-US" dirty="0"/>
          </a:p>
          <a:p>
            <a:pPr marL="0" indent="0" eaLnBrk="1" hangingPunct="1">
              <a:lnSpc>
                <a:spcPct val="90000"/>
              </a:lnSpc>
              <a:buNone/>
              <a:defRPr/>
            </a:pPr>
            <a:r>
              <a:rPr lang="en-US" sz="2800" dirty="0"/>
              <a:t>Proof of the king (</a:t>
            </a:r>
            <a:r>
              <a:rPr lang="en-US" sz="2800" dirty="0">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882838"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Announcement of judgment of 1st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2422525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85800" y="304800"/>
            <a:ext cx="7772400" cy="1447800"/>
          </a:xfrm>
        </p:spPr>
        <p:txBody>
          <a:bodyPr/>
          <a:lstStyle/>
          <a:p>
            <a:pPr algn="ctr"/>
            <a:r>
              <a:rPr lang="en-US" sz="3600" dirty="0"/>
              <a:t>Six Parts of a Suzerain-Vassal </a:t>
            </a:r>
            <a:br>
              <a:rPr lang="en-US" sz="3600" dirty="0"/>
            </a:br>
            <a:r>
              <a:rPr lang="en-US" sz="3600" dirty="0"/>
              <a:t>Treaty in Deuteronomy</a:t>
            </a:r>
          </a:p>
        </p:txBody>
      </p:sp>
      <p:sp>
        <p:nvSpPr>
          <p:cNvPr id="36867" name="Rectangle 3"/>
          <p:cNvSpPr>
            <a:spLocks noGrp="1" noChangeArrowheads="1"/>
          </p:cNvSpPr>
          <p:nvPr>
            <p:ph type="body" idx="4294967295"/>
          </p:nvPr>
        </p:nvSpPr>
        <p:spPr>
          <a:xfrm>
            <a:off x="228600" y="1828800"/>
            <a:ext cx="6019800" cy="4571999"/>
          </a:xfrm>
          <a:noFill/>
        </p:spPr>
        <p:txBody>
          <a:bodyPr/>
          <a:lstStyle/>
          <a:p>
            <a:pPr marL="457200" indent="-457200">
              <a:spcBef>
                <a:spcPts val="0"/>
              </a:spcBef>
              <a:spcAft>
                <a:spcPts val="1200"/>
              </a:spcAft>
            </a:pPr>
            <a:r>
              <a:rPr lang="en-US" sz="3000" dirty="0">
                <a:effectLst/>
              </a:rPr>
              <a:t>Preamble (1:1-5)</a:t>
            </a:r>
          </a:p>
          <a:p>
            <a:pPr marL="457200" indent="-457200">
              <a:spcBef>
                <a:spcPts val="0"/>
              </a:spcBef>
              <a:spcAft>
                <a:spcPts val="1200"/>
              </a:spcAft>
            </a:pPr>
            <a:r>
              <a:rPr lang="en-US" sz="3000" dirty="0">
                <a:effectLst/>
              </a:rPr>
              <a:t>Prologue (1:6</a:t>
            </a:r>
            <a:r>
              <a:rPr lang="en-US" sz="3000" dirty="0">
                <a:effectLst/>
                <a:cs typeface="Calibri" panose="020F0502020204030204" pitchFamily="34" charset="0"/>
              </a:rPr>
              <a:t>–4:40)</a:t>
            </a:r>
            <a:endParaRPr lang="en-US" sz="3000" dirty="0">
              <a:effectLst/>
            </a:endParaRPr>
          </a:p>
          <a:p>
            <a:pPr marL="457200" indent="-457200">
              <a:spcBef>
                <a:spcPts val="0"/>
              </a:spcBef>
              <a:spcAft>
                <a:spcPts val="1200"/>
              </a:spcAft>
            </a:pPr>
            <a:r>
              <a:rPr lang="en-US" sz="3000" dirty="0">
                <a:effectLst/>
              </a:rPr>
              <a:t>Covenant obligations (5</a:t>
            </a:r>
            <a:r>
              <a:rPr lang="en-US" sz="3000" dirty="0">
                <a:effectLst/>
                <a:cs typeface="Calibri" panose="020F0502020204030204" pitchFamily="34" charset="0"/>
              </a:rPr>
              <a:t>–26)</a:t>
            </a:r>
            <a:endParaRPr lang="en-US" sz="3000" dirty="0">
              <a:effectLst/>
            </a:endParaRPr>
          </a:p>
          <a:p>
            <a:pPr marL="457200" indent="-457200">
              <a:spcBef>
                <a:spcPts val="0"/>
              </a:spcBef>
              <a:spcAft>
                <a:spcPts val="1200"/>
              </a:spcAft>
            </a:pPr>
            <a:r>
              <a:rPr lang="en-US" sz="3000" dirty="0">
                <a:effectLst/>
              </a:rPr>
              <a:t>Storage and reading instructions (27:2-3; 31:9, 24, 26)</a:t>
            </a:r>
          </a:p>
          <a:p>
            <a:pPr marL="457200" indent="-457200">
              <a:spcBef>
                <a:spcPts val="0"/>
              </a:spcBef>
              <a:spcAft>
                <a:spcPts val="1200"/>
              </a:spcAft>
            </a:pPr>
            <a:r>
              <a:rPr lang="en-US" sz="3000" dirty="0">
                <a:effectLst/>
              </a:rPr>
              <a:t>Witnesses (32:1)</a:t>
            </a:r>
          </a:p>
          <a:p>
            <a:pPr marL="457200" indent="-457200">
              <a:spcBef>
                <a:spcPts val="0"/>
              </a:spcBef>
              <a:spcAft>
                <a:spcPts val="1200"/>
              </a:spcAft>
            </a:pPr>
            <a:r>
              <a:rPr lang="en-US" sz="3000" b="1" i="1" u="sng" dirty="0">
                <a:solidFill>
                  <a:srgbClr val="FFFFCC"/>
                </a:solidFill>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922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509387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26270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9:26</a:t>
            </a:r>
          </a:p>
          <a:p>
            <a:pPr algn="just">
              <a:spcBef>
                <a:spcPts val="600"/>
              </a:spcBef>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a:t>
            </a:r>
            <a:r>
              <a:rPr lang="en-US" sz="3600" dirty="0">
                <a:latin typeface="Calibri" panose="020F0502020204030204" pitchFamily="34" charset="0"/>
              </a:rPr>
              <a:t>Then after the sixty-two weeks the Messiah will be cut off and have nothing, and </a:t>
            </a:r>
            <a:r>
              <a:rPr lang="en-US" sz="3600" b="1" u="sng" dirty="0">
                <a:solidFill>
                  <a:srgbClr val="FFFFCC"/>
                </a:solidFill>
                <a:latin typeface="Calibri" panose="020F0502020204030204" pitchFamily="34" charset="0"/>
              </a:rPr>
              <a:t>the people of the prince who is to come will destroy the city and the sanctuary. And its end </a:t>
            </a:r>
            <a:r>
              <a:rPr lang="en-US" sz="3600" b="1" i="1" u="sng" dirty="0">
                <a:solidFill>
                  <a:srgbClr val="FFFFCC"/>
                </a:solidFill>
                <a:latin typeface="Calibri" panose="020F0502020204030204" pitchFamily="34" charset="0"/>
              </a:rPr>
              <a:t>will come </a:t>
            </a:r>
            <a:r>
              <a:rPr lang="en-US" sz="3600" b="1" u="sng" dirty="0">
                <a:solidFill>
                  <a:srgbClr val="FFFFCC"/>
                </a:solidFill>
                <a:latin typeface="Calibri" panose="020F0502020204030204" pitchFamily="34" charset="0"/>
              </a:rPr>
              <a:t>with a flood</a:t>
            </a:r>
            <a:r>
              <a:rPr lang="en-US" sz="3600" dirty="0">
                <a:latin typeface="Calibri" panose="020F0502020204030204" pitchFamily="34" charset="0"/>
              </a:rPr>
              <a:t>; even to the end there will be war; desolations are determined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9127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23:35-36</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rPr>
              <a:t>35 </a:t>
            </a:r>
            <a:r>
              <a:rPr lang="en-US" sz="3600" dirty="0">
                <a:latin typeface="Calibri" panose="020F0502020204030204" pitchFamily="34" charset="0"/>
              </a:rPr>
              <a:t>so that upon you may fall </a:t>
            </a:r>
            <a:r>
              <a:rPr lang="en-US" sz="3600" i="1" dirty="0">
                <a:latin typeface="Calibri" panose="020F0502020204030204" pitchFamily="34" charset="0"/>
              </a:rPr>
              <a:t>the guilt of</a:t>
            </a:r>
            <a:r>
              <a:rPr lang="en-US" sz="3600" dirty="0">
                <a:latin typeface="Calibri" panose="020F0502020204030204" pitchFamily="34" charset="0"/>
              </a:rPr>
              <a:t> all the righteous blood shed on earth, from the blood of righteous Abel to the blood of Zechariah, the son of </a:t>
            </a:r>
            <a:r>
              <a:rPr lang="en-US" sz="3600" dirty="0" err="1">
                <a:latin typeface="Calibri" panose="020F0502020204030204" pitchFamily="34" charset="0"/>
              </a:rPr>
              <a:t>Berechiah</a:t>
            </a:r>
            <a:r>
              <a:rPr lang="en-US" sz="3600" dirty="0">
                <a:latin typeface="Calibri" panose="020F0502020204030204" pitchFamily="34" charset="0"/>
              </a:rPr>
              <a:t>, whom you murdered between the temple and the altar.</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36 </a:t>
            </a:r>
            <a:r>
              <a:rPr lang="en-US" sz="3600" dirty="0">
                <a:latin typeface="Calibri" panose="020F0502020204030204" pitchFamily="34" charset="0"/>
              </a:rPr>
              <a:t>Truly I say to you, </a:t>
            </a:r>
            <a:r>
              <a:rPr lang="en-US" sz="3600" b="1" u="sng" dirty="0">
                <a:solidFill>
                  <a:srgbClr val="FFFFCC"/>
                </a:solidFill>
                <a:latin typeface="Calibri" panose="020F0502020204030204" pitchFamily="34" charset="0"/>
              </a:rPr>
              <a:t>all these things will come upon this generation</a:t>
            </a:r>
            <a:r>
              <a:rPr lang="en-US" sz="3600" dirty="0">
                <a:latin typeface="Calibri" panose="020F0502020204030204" pitchFamily="34" charset="0"/>
              </a:rPr>
              <a:t>.”</a:t>
            </a:r>
          </a:p>
        </p:txBody>
      </p:sp>
    </p:spTree>
    <p:extLst>
      <p:ext uri="{BB962C8B-B14F-4D97-AF65-F5344CB8AC3E}">
        <p14:creationId xmlns:p14="http://schemas.microsoft.com/office/powerpoint/2010/main" val="3205952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32202"/>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200" baseline="30000" dirty="0">
                <a:latin typeface="Calibri" panose="020F0502020204030204" pitchFamily="34" charset="0"/>
              </a:rPr>
              <a:t> </a:t>
            </a:r>
            <a:r>
              <a:rPr lang="en-US" sz="3200" dirty="0">
                <a:latin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rPr>
              <a:t>43 </a:t>
            </a:r>
            <a:r>
              <a:rPr lang="en-US" sz="3200" dirty="0">
                <a:latin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rPr>
              <a:t>44 </a:t>
            </a:r>
            <a:r>
              <a:rPr lang="en-US" sz="3200" dirty="0">
                <a:latin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3408144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882838"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1st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405774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4657727" y="1905003"/>
            <a:ext cx="4257673" cy="3581398"/>
          </a:xfrm>
        </p:spPr>
        <p:txBody>
          <a:bodyPr/>
          <a:lstStyle/>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John the Baptist – 3:2</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Jesus Christ – 4:17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12 Apostles – 10:5-7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295277" y="1905002"/>
            <a:ext cx="4048124"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18-20</a:t>
            </a:r>
          </a:p>
        </p:txBody>
      </p:sp>
    </p:spTree>
    <p:extLst>
      <p:ext uri="{BB962C8B-B14F-4D97-AF65-F5344CB8AC3E}">
        <p14:creationId xmlns:p14="http://schemas.microsoft.com/office/powerpoint/2010/main" val="292053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1117143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10:9-11</a:t>
            </a:r>
          </a:p>
          <a:p>
            <a:pPr algn="just">
              <a:spcBef>
                <a:spcPts val="600"/>
              </a:spcBef>
              <a:spcAft>
                <a:spcPts val="600"/>
              </a:spcAft>
            </a:pPr>
            <a:r>
              <a:rPr lang="en-US" altLang="en-US" sz="3600" dirty="0">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latin typeface="Calibri" panose="020F0502020204030204" pitchFamily="34" charset="0"/>
              </a:rPr>
              <a:t> and heal those in it who are sick, and say to them, ‘</a:t>
            </a:r>
            <a:r>
              <a:rPr lang="en-US" sz="3600" b="1" u="sng" dirty="0">
                <a:solidFill>
                  <a:srgbClr val="FFFFCC"/>
                </a:solidFill>
                <a:latin typeface="Calibri" panose="020F0502020204030204" pitchFamily="34" charset="0"/>
              </a:rPr>
              <a:t>The kingdom of God has come near</a:t>
            </a:r>
            <a:r>
              <a:rPr lang="en-US" sz="3600" dirty="0">
                <a:latin typeface="Calibri" panose="020F0502020204030204" pitchFamily="34" charset="0"/>
              </a:rPr>
              <a:t> to you.’</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latin typeface="Calibri" panose="020F0502020204030204" pitchFamily="34" charset="0"/>
              </a:rPr>
              <a:t> But whatever city you enter and they do not receive you, go out into its streets and say,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latin typeface="Calibri" panose="020F0502020204030204" pitchFamily="34" charset="0"/>
              </a:rPr>
              <a:t> ‘Even the dust of your city which clings to our feet we wipe off in protest against you; yet be sure of this, that </a:t>
            </a:r>
            <a:r>
              <a:rPr lang="en-US" sz="3600" b="1" u="sng" dirty="0">
                <a:solidFill>
                  <a:srgbClr val="FFFFCC"/>
                </a:solidFill>
                <a:latin typeface="Calibri" panose="020F0502020204030204" pitchFamily="34" charset="0"/>
              </a:rPr>
              <a:t>the kingdom of God has come near</a:t>
            </a:r>
            <a:r>
              <a:rPr lang="en-US" sz="3600" b="1" dirty="0">
                <a:latin typeface="Calibri" panose="020F0502020204030204" pitchFamily="34" charset="0"/>
              </a:rPr>
              <a:t>.</a:t>
            </a:r>
            <a:r>
              <a:rPr lang="en-US" sz="3600" dirty="0">
                <a:latin typeface="Calibri" panose="020F0502020204030204" pitchFamily="34" charset="0"/>
              </a:rPr>
              <a:t>’”</a:t>
            </a:r>
          </a:p>
        </p:txBody>
      </p:sp>
    </p:spTree>
    <p:extLst>
      <p:ext uri="{BB962C8B-B14F-4D97-AF65-F5344CB8AC3E}">
        <p14:creationId xmlns:p14="http://schemas.microsoft.com/office/powerpoint/2010/main" val="1696205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19:11</a:t>
            </a:r>
          </a:p>
          <a:p>
            <a:pPr algn="just">
              <a:spcBef>
                <a:spcPts val="600"/>
              </a:spcBef>
              <a:spcAft>
                <a:spcPts val="600"/>
              </a:spcAft>
            </a:pPr>
            <a:r>
              <a:rPr lang="en-US" altLang="en-US" sz="3600" dirty="0">
                <a:latin typeface="Calibri" panose="020F0502020204030204" pitchFamily="34" charset="0"/>
              </a:rPr>
              <a:t>“</a:t>
            </a:r>
            <a:r>
              <a:rPr lang="en-US" sz="3600" dirty="0">
                <a:latin typeface="Calibri" panose="020F0502020204030204" pitchFamily="34" charset="0"/>
              </a:rPr>
              <a:t>While they were listening to these things, Jesus went on to tell a parable, because He was near Jerusalem, </a:t>
            </a:r>
            <a:r>
              <a:rPr lang="en-US" sz="3600" b="1" u="sng" dirty="0">
                <a:solidFill>
                  <a:srgbClr val="FFFFCC"/>
                </a:solidFill>
                <a:latin typeface="Calibri" panose="020F0502020204030204" pitchFamily="34" charset="0"/>
              </a:rPr>
              <a:t>and they supposed that the kingdom of God was going to appear immediately</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23745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882838"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1st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1320368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24:14</a:t>
            </a:r>
          </a:p>
          <a:p>
            <a:pPr algn="just">
              <a:spcBef>
                <a:spcPts val="600"/>
              </a:spcBef>
              <a:spcAft>
                <a:spcPts val="600"/>
              </a:spcAft>
            </a:pPr>
            <a:r>
              <a:rPr lang="en-US" altLang="en-US" sz="3600" dirty="0">
                <a:latin typeface="Calibri" panose="020F0502020204030204" pitchFamily="34" charset="0"/>
              </a:rPr>
              <a:t>“</a:t>
            </a:r>
            <a:r>
              <a:rPr lang="en-US" sz="3600" dirty="0">
                <a:latin typeface="Calibri" panose="020F0502020204030204" pitchFamily="34" charset="0"/>
              </a:rPr>
              <a:t>This </a:t>
            </a:r>
            <a:r>
              <a:rPr lang="en-US" sz="3600" b="1" u="sng" dirty="0">
                <a:solidFill>
                  <a:srgbClr val="FFFFCC"/>
                </a:solidFill>
                <a:latin typeface="Calibri" panose="020F0502020204030204" pitchFamily="34" charset="0"/>
              </a:rPr>
              <a:t>gospel of the kingdom</a:t>
            </a:r>
            <a:r>
              <a:rPr lang="en-US" sz="3600" dirty="0">
                <a:latin typeface="Calibri" panose="020F0502020204030204" pitchFamily="34" charset="0"/>
              </a:rPr>
              <a:t> shall be preached in the whole world as a testimony to all the nations, and then the end will come</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pic>
        <p:nvPicPr>
          <p:cNvPr id="4" name="Picture 2" descr="http://3.bp.blogspot.com/-QEkPt30fRNQ/US-EfJsZfRI/AAAAAAAASK4/JnP_SUUHRas/s1600/a.jpg">
            <a:extLst>
              <a:ext uri="{FF2B5EF4-FFF2-40B4-BE49-F238E27FC236}">
                <a16:creationId xmlns:a16="http://schemas.microsoft.com/office/drawing/2014/main" id="{21E23495-E882-4DB0-B99C-97ED70AADAB7}"/>
              </a:ext>
            </a:extLst>
          </p:cNvPr>
          <p:cNvPicPr>
            <a:picLocks noChangeAspect="1" noChangeArrowheads="1"/>
          </p:cNvPicPr>
          <p:nvPr/>
        </p:nvPicPr>
        <p:blipFill>
          <a:blip r:embed="rId3" cstate="print"/>
          <a:srcRect/>
          <a:stretch>
            <a:fillRect/>
          </a:stretch>
        </p:blipFill>
        <p:spPr bwMode="auto">
          <a:xfrm>
            <a:off x="2865438" y="2514600"/>
            <a:ext cx="3413124" cy="2286000"/>
          </a:xfrm>
          <a:prstGeom prst="rect">
            <a:avLst/>
          </a:prstGeom>
          <a:noFill/>
          <a:ln w="9525">
            <a:noFill/>
            <a:miter lim="800000"/>
            <a:headEnd/>
            <a:tailEnd/>
          </a:ln>
        </p:spPr>
      </p:pic>
    </p:spTree>
    <p:extLst>
      <p:ext uri="{BB962C8B-B14F-4D97-AF65-F5344CB8AC3E}">
        <p14:creationId xmlns:p14="http://schemas.microsoft.com/office/powerpoint/2010/main" val="3159960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10:9-11</a:t>
            </a:r>
          </a:p>
          <a:p>
            <a:pPr algn="just">
              <a:spcBef>
                <a:spcPts val="600"/>
              </a:spcBef>
              <a:spcAft>
                <a:spcPts val="600"/>
              </a:spcAft>
            </a:pPr>
            <a:r>
              <a:rPr lang="en-US" altLang="en-US" sz="3600" dirty="0">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latin typeface="Calibri" panose="020F0502020204030204" pitchFamily="34" charset="0"/>
              </a:rPr>
              <a:t> and heal those in it who are sick, and say to them, ‘</a:t>
            </a:r>
            <a:r>
              <a:rPr lang="en-US" sz="3600" b="1" u="sng" dirty="0">
                <a:solidFill>
                  <a:srgbClr val="FFFFCC"/>
                </a:solidFill>
                <a:latin typeface="Calibri" panose="020F0502020204030204" pitchFamily="34" charset="0"/>
              </a:rPr>
              <a:t>The kingdom of God has come near</a:t>
            </a:r>
            <a:r>
              <a:rPr lang="en-US" sz="3600" dirty="0">
                <a:latin typeface="Calibri" panose="020F0502020204030204" pitchFamily="34" charset="0"/>
              </a:rPr>
              <a:t> to you.</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latin typeface="Calibri" panose="020F0502020204030204" pitchFamily="34" charset="0"/>
              </a:rPr>
              <a:t> But whatever city you enter and they do not receive you, go out into its streets and say,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latin typeface="Calibri" panose="020F0502020204030204" pitchFamily="34" charset="0"/>
              </a:rPr>
              <a:t> ‘Even the dust of your city which clings to our feet we wipe off in protest against you; yet be sure of this, that </a:t>
            </a:r>
            <a:r>
              <a:rPr lang="en-US" sz="3600" b="1" u="sng" dirty="0">
                <a:solidFill>
                  <a:srgbClr val="FFFFCC"/>
                </a:solidFill>
                <a:latin typeface="Calibri" panose="020F0502020204030204" pitchFamily="34" charset="0"/>
              </a:rPr>
              <a:t>the kingdom of God has come near</a:t>
            </a:r>
            <a:r>
              <a:rPr lang="en-US" sz="3600" dirty="0">
                <a:latin typeface="Calibri" panose="020F0502020204030204" pitchFamily="34" charset="0"/>
              </a:rPr>
              <a:t>.’”</a:t>
            </a:r>
          </a:p>
        </p:txBody>
      </p:sp>
    </p:spTree>
    <p:extLst>
      <p:ext uri="{BB962C8B-B14F-4D97-AF65-F5344CB8AC3E}">
        <p14:creationId xmlns:p14="http://schemas.microsoft.com/office/powerpoint/2010/main" val="999449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782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21:25-32</a:t>
            </a:r>
          </a:p>
          <a:p>
            <a:pPr algn="just">
              <a:spcBef>
                <a:spcPts val="600"/>
              </a:spcBef>
              <a:spcAft>
                <a:spcPts val="600"/>
              </a:spcAft>
            </a:pPr>
            <a:r>
              <a:rPr lang="en-US" sz="3200" baseline="30000" dirty="0">
                <a:latin typeface="Calibri" panose="020F0502020204030204" pitchFamily="34" charset="0"/>
              </a:rPr>
              <a:t>25 </a:t>
            </a:r>
            <a:r>
              <a:rPr lang="en-US" sz="3200" dirty="0">
                <a:latin typeface="Calibri" panose="020F0502020204030204" pitchFamily="34" charset="0"/>
              </a:rPr>
              <a:t>“There will be signs in sun and moon and stars, and on the earth dismay among nations, in perplexity at the roaring of the sea and the waves, </a:t>
            </a:r>
            <a:r>
              <a:rPr lang="en-US" sz="3200" baseline="30000" dirty="0">
                <a:latin typeface="Calibri" panose="020F0502020204030204" pitchFamily="34" charset="0"/>
              </a:rPr>
              <a:t>26 </a:t>
            </a:r>
            <a:r>
              <a:rPr lang="en-US" sz="3200" dirty="0">
                <a:latin typeface="Calibri" panose="020F0502020204030204" pitchFamily="34" charset="0"/>
              </a:rPr>
              <a:t>men fainting from fear and the expectation of the things which are coming upon the world; for the powers of the heavens will be shaken. </a:t>
            </a:r>
            <a:r>
              <a:rPr lang="en-US" sz="3200" baseline="30000" dirty="0">
                <a:latin typeface="Calibri" panose="020F0502020204030204" pitchFamily="34" charset="0"/>
              </a:rPr>
              <a:t>27 </a:t>
            </a:r>
            <a:r>
              <a:rPr lang="en-US" sz="3200" dirty="0">
                <a:latin typeface="Calibri" panose="020F0502020204030204" pitchFamily="34" charset="0"/>
              </a:rPr>
              <a:t>Then they will see </a:t>
            </a:r>
            <a:r>
              <a:rPr lang="en-US" sz="3200" cap="small" dirty="0">
                <a:latin typeface="Calibri" panose="020F0502020204030204" pitchFamily="34" charset="0"/>
              </a:rPr>
              <a:t>the Son of Man coming in a cloud</a:t>
            </a:r>
            <a:r>
              <a:rPr lang="en-US" sz="3200" dirty="0">
                <a:latin typeface="Calibri" panose="020F0502020204030204" pitchFamily="34" charset="0"/>
              </a:rPr>
              <a:t> with power and great glory. </a:t>
            </a:r>
            <a:r>
              <a:rPr lang="en-US" sz="3200" baseline="30000" dirty="0">
                <a:latin typeface="Calibri" panose="020F0502020204030204" pitchFamily="34" charset="0"/>
              </a:rPr>
              <a:t>28 </a:t>
            </a:r>
            <a:r>
              <a:rPr lang="en-US" sz="3200" dirty="0">
                <a:latin typeface="Calibri" panose="020F0502020204030204" pitchFamily="34" charset="0"/>
              </a:rPr>
              <a:t>But when these things begin to take place, …</a:t>
            </a:r>
            <a:endParaRPr lang="en-US" sz="3600" dirty="0">
              <a:latin typeface="Calibri" panose="020F0502020204030204" pitchFamily="34" charset="0"/>
            </a:endParaRPr>
          </a:p>
        </p:txBody>
      </p:sp>
    </p:spTree>
    <p:extLst>
      <p:ext uri="{BB962C8B-B14F-4D97-AF65-F5344CB8AC3E}">
        <p14:creationId xmlns:p14="http://schemas.microsoft.com/office/powerpoint/2010/main" val="21852076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607858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21:25-32</a:t>
            </a:r>
          </a:p>
          <a:p>
            <a:pPr algn="just">
              <a:spcBef>
                <a:spcPts val="600"/>
              </a:spcBef>
              <a:spcAft>
                <a:spcPts val="600"/>
              </a:spcAft>
            </a:pPr>
            <a:r>
              <a:rPr lang="en-US" sz="3200" dirty="0">
                <a:latin typeface="Calibri" panose="020F0502020204030204" pitchFamily="34" charset="0"/>
              </a:rPr>
              <a:t>… straighten up and lift up your heads, because your redemption is drawing near.” </a:t>
            </a:r>
            <a:r>
              <a:rPr lang="en-US" sz="3200" baseline="30000" dirty="0">
                <a:latin typeface="Calibri" panose="020F0502020204030204" pitchFamily="34" charset="0"/>
              </a:rPr>
              <a:t>29 </a:t>
            </a:r>
            <a:r>
              <a:rPr lang="en-US" sz="3200" dirty="0">
                <a:latin typeface="Calibri" panose="020F0502020204030204" pitchFamily="34" charset="0"/>
              </a:rPr>
              <a:t>Then He told them a parable: “Behold the fig tree and all the trees;</a:t>
            </a:r>
            <a:r>
              <a:rPr lang="en-US" sz="3200" baseline="30000" dirty="0">
                <a:latin typeface="Calibri" panose="020F0502020204030204" pitchFamily="34" charset="0"/>
              </a:rPr>
              <a:t>30 </a:t>
            </a:r>
            <a:r>
              <a:rPr lang="en-US" sz="3200" dirty="0">
                <a:latin typeface="Calibri" panose="020F0502020204030204" pitchFamily="34" charset="0"/>
              </a:rPr>
              <a:t>as soon as they put forth </a:t>
            </a:r>
            <a:r>
              <a:rPr lang="en-US" sz="3200" i="1" dirty="0">
                <a:latin typeface="Calibri" panose="020F0502020204030204" pitchFamily="34" charset="0"/>
              </a:rPr>
              <a:t>leaves</a:t>
            </a:r>
            <a:r>
              <a:rPr lang="en-US" sz="3200" dirty="0">
                <a:latin typeface="Calibri" panose="020F0502020204030204" pitchFamily="34" charset="0"/>
              </a:rPr>
              <a:t>, you see it and know for yourselves that summer is now near. </a:t>
            </a:r>
            <a:r>
              <a:rPr lang="en-US" sz="3200" baseline="30000" dirty="0">
                <a:latin typeface="Calibri" panose="020F0502020204030204" pitchFamily="34" charset="0"/>
              </a:rPr>
              <a:t>31 </a:t>
            </a:r>
            <a:r>
              <a:rPr lang="en-US" sz="3200" dirty="0">
                <a:latin typeface="Calibri" panose="020F0502020204030204" pitchFamily="34" charset="0"/>
              </a:rPr>
              <a:t>So you also, when you see these things happening, recognize </a:t>
            </a:r>
            <a:r>
              <a:rPr lang="en-US" sz="3200" b="1" u="sng" dirty="0">
                <a:solidFill>
                  <a:srgbClr val="FFFFCC"/>
                </a:solidFill>
                <a:latin typeface="Calibri" panose="020F0502020204030204" pitchFamily="34" charset="0"/>
              </a:rPr>
              <a:t>that the kingdom of God is near</a:t>
            </a:r>
            <a:r>
              <a:rPr lang="en-US" sz="3200" dirty="0">
                <a:latin typeface="Calibri" panose="020F0502020204030204" pitchFamily="34" charset="0"/>
              </a:rPr>
              <a:t>. </a:t>
            </a:r>
            <a:r>
              <a:rPr lang="en-US" sz="3200" baseline="30000" dirty="0">
                <a:latin typeface="Calibri" panose="020F0502020204030204" pitchFamily="34" charset="0"/>
              </a:rPr>
              <a:t>32</a:t>
            </a:r>
            <a:r>
              <a:rPr lang="en-US" sz="3200" b="1" baseline="30000" dirty="0">
                <a:latin typeface="Calibri" panose="020F0502020204030204" pitchFamily="34" charset="0"/>
              </a:rPr>
              <a:t> </a:t>
            </a:r>
            <a:r>
              <a:rPr lang="en-US" sz="3200" dirty="0">
                <a:latin typeface="Calibri" panose="020F0502020204030204" pitchFamily="34" charset="0"/>
              </a:rPr>
              <a:t>Truly I say to you, this generation will not pass away until all things take place.”</a:t>
            </a:r>
          </a:p>
          <a:p>
            <a:pPr algn="just">
              <a:spcBef>
                <a:spcPts val="600"/>
              </a:spcBef>
              <a:spcAft>
                <a:spcPts val="600"/>
              </a:spcAft>
            </a:pPr>
            <a:endParaRPr lang="en-US" sz="3600" dirty="0">
              <a:latin typeface="Calibri" panose="020F0502020204030204" pitchFamily="34" charset="0"/>
            </a:endParaRPr>
          </a:p>
        </p:txBody>
      </p:sp>
    </p:spTree>
    <p:extLst>
      <p:ext uri="{BB962C8B-B14F-4D97-AF65-F5344CB8AC3E}">
        <p14:creationId xmlns:p14="http://schemas.microsoft.com/office/powerpoint/2010/main" val="157389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37E2B5-93F8-47B6-B4EF-ED223620E7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11:15</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spTree>
    <p:extLst>
      <p:ext uri="{BB962C8B-B14F-4D97-AF65-F5344CB8AC3E}">
        <p14:creationId xmlns:p14="http://schemas.microsoft.com/office/powerpoint/2010/main" val="2345245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43000" y="304800"/>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Offer of the Kingdom Framework</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08762" y="1142999"/>
            <a:ext cx="8882838" cy="4850185"/>
          </a:xfrm>
        </p:spPr>
        <p:txBody>
          <a:bodyPr/>
          <a:lstStyle/>
          <a:p>
            <a:pPr marL="514350" indent="-514350">
              <a:spcBef>
                <a:spcPct val="0"/>
              </a:spcBef>
              <a:spcAft>
                <a:spcPts val="12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Contingency in OT (1 Kgs. 11:38; Jer. 18:7-10)</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Mosaic Covenant (Exod. 19:5-6)</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confined to Israel (Matt. 10:5-7)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Contingency in JC’s teaching (Matt. 11:14)</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Cessation of announcement after rejection</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Announcement of judgment of 1st Century Israel</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Postponement in JC’s parables (Luke 19:11-27)</a:t>
            </a:r>
          </a:p>
          <a:p>
            <a:pPr marL="457200" indent="-457200">
              <a:spcBef>
                <a:spcPct val="0"/>
              </a:spcBef>
              <a:spcAft>
                <a:spcPts val="12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Message does not reappear until 70th Week</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
        <p:nvSpPr>
          <p:cNvPr id="2" name="TextBox 1">
            <a:extLst>
              <a:ext uri="{FF2B5EF4-FFF2-40B4-BE49-F238E27FC236}">
                <a16:creationId xmlns:a16="http://schemas.microsoft.com/office/drawing/2014/main" id="{D637168C-6EBE-4500-891E-CB06E5C0F371}"/>
              </a:ext>
            </a:extLst>
          </p:cNvPr>
          <p:cNvSpPr txBox="1"/>
          <p:nvPr/>
        </p:nvSpPr>
        <p:spPr>
          <a:xfrm>
            <a:off x="1265123" y="6400800"/>
            <a:ext cx="6553200" cy="400110"/>
          </a:xfrm>
          <a:prstGeom prst="rect">
            <a:avLst/>
          </a:prstGeom>
          <a:noFill/>
        </p:spPr>
        <p:txBody>
          <a:bodyPr wrap="square" rtlCol="0">
            <a:spAutoFit/>
          </a:bodyPr>
          <a:lstStyle/>
          <a:p>
            <a:pPr algn="ctr"/>
            <a:r>
              <a:rPr lang="en-US" sz="1000" dirty="0">
                <a:latin typeface="Calibri" panose="020F0502020204030204" pitchFamily="34" charset="0"/>
              </a:rPr>
              <a:t>Stanley D. Toussaint, “The Contingency of the Coming Kingdom,” in </a:t>
            </a:r>
            <a:r>
              <a:rPr lang="en-US" sz="1000" i="1" dirty="0">
                <a:latin typeface="Calibri" panose="020F0502020204030204" pitchFamily="34" charset="0"/>
              </a:rPr>
              <a:t>Integrity of Heart, Skillfulness of Hands: Biblical and Leadership Studies in Honor of Donald K. Campbell</a:t>
            </a:r>
            <a:r>
              <a:rPr lang="en-US" sz="1000" dirty="0">
                <a:latin typeface="Calibri" panose="020F0502020204030204" pitchFamily="34" charset="0"/>
              </a:rPr>
              <a:t> (Grand Rapids: Baker, 1994), 225, 232–35.</a:t>
            </a:r>
          </a:p>
        </p:txBody>
      </p:sp>
    </p:spTree>
    <p:extLst>
      <p:ext uri="{BB962C8B-B14F-4D97-AF65-F5344CB8AC3E}">
        <p14:creationId xmlns:p14="http://schemas.microsoft.com/office/powerpoint/2010/main" val="3584823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FCC7F-4F2D-401A-B5F5-21A7F8F09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1"/>
            <a:ext cx="9144000" cy="6857999"/>
          </a:xfrm>
          <a:prstGeom prst="rect">
            <a:avLst/>
          </a:prstGeom>
        </p:spPr>
      </p:pic>
      <p:sp>
        <p:nvSpPr>
          <p:cNvPr id="134147" name="Rectangle 1"/>
          <p:cNvSpPr>
            <a:spLocks noChangeArrowheads="1"/>
          </p:cNvSpPr>
          <p:nvPr/>
        </p:nvSpPr>
        <p:spPr bwMode="auto">
          <a:xfrm>
            <a:off x="0" y="0"/>
            <a:ext cx="91440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12:28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rPr>
              <a:t>But if I cast out demons by the Spirit of God, then </a:t>
            </a:r>
            <a:r>
              <a:rPr lang="en-US" sz="3600" b="1" u="sng" dirty="0">
                <a:solidFill>
                  <a:srgbClr val="FFFFCC"/>
                </a:solidFill>
                <a:latin typeface="Calibri" panose="020F0502020204030204" pitchFamily="34" charset="0"/>
              </a:rPr>
              <a:t>the kingdom of God has come [</a:t>
            </a:r>
            <a:r>
              <a:rPr lang="en-US" sz="3600" b="1" i="1" u="sng" dirty="0" err="1">
                <a:solidFill>
                  <a:srgbClr val="FFFFCC"/>
                </a:solidFill>
                <a:latin typeface="Calibri" panose="020F0502020204030204" pitchFamily="34" charset="0"/>
              </a:rPr>
              <a:t>phthanō</a:t>
            </a:r>
            <a:r>
              <a:rPr lang="en-US" sz="3600" b="1" u="sng" dirty="0">
                <a:solidFill>
                  <a:srgbClr val="FFFFCC"/>
                </a:solidFill>
                <a:latin typeface="Calibri" panose="020F0502020204030204" pitchFamily="34" charset="0"/>
              </a:rPr>
              <a:t>] upon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2" descr="http://3.bp.blogspot.com/-QEkPt30fRNQ/US-EfJsZfRI/AAAAAAAASK4/JnP_SUUHRas/s1600/a.jpg">
            <a:extLst>
              <a:ext uri="{FF2B5EF4-FFF2-40B4-BE49-F238E27FC236}">
                <a16:creationId xmlns:a16="http://schemas.microsoft.com/office/drawing/2014/main" id="{1E2C75AF-8566-498A-8829-B234E45185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5921" y="2438400"/>
            <a:ext cx="3412159" cy="2286000"/>
          </a:xfrm>
          <a:prstGeom prst="rect">
            <a:avLst/>
          </a:prstGeom>
          <a:noFill/>
          <a:ln w="9525">
            <a:noFill/>
            <a:miter lim="800000"/>
            <a:headEnd/>
            <a:tailEnd/>
          </a:ln>
        </p:spPr>
      </p:pic>
    </p:spTree>
    <p:extLst>
      <p:ext uri="{BB962C8B-B14F-4D97-AF65-F5344CB8AC3E}">
        <p14:creationId xmlns:p14="http://schemas.microsoft.com/office/powerpoint/2010/main" val="332349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228600"/>
            <a:ext cx="7772400" cy="1149312"/>
          </a:xfrm>
        </p:spPr>
        <p:txBody>
          <a:bodyPr/>
          <a:lstStyle/>
          <a:p>
            <a:pPr algn="ctr" eaLnBrk="1" hangingPunct="1"/>
            <a:r>
              <a:rPr lang="en-US" altLang="en-US" sz="3600" dirty="0">
                <a:effectLst>
                  <a:outerShdw blurRad="38100" dist="38100" dir="2700000" algn="tl">
                    <a:srgbClr val="000000">
                      <a:alpha val="43137"/>
                    </a:srgbClr>
                  </a:outerShdw>
                </a:effectLst>
              </a:rPr>
              <a:t>2. The Main Problem with Kingdom Now NT interpretations</a:t>
            </a:r>
          </a:p>
        </p:txBody>
      </p:sp>
      <p:sp>
        <p:nvSpPr>
          <p:cNvPr id="16387" name="Rectangle 3"/>
          <p:cNvSpPr>
            <a:spLocks noGrp="1" noChangeArrowheads="1"/>
          </p:cNvSpPr>
          <p:nvPr>
            <p:ph type="body" sz="half" idx="2"/>
          </p:nvPr>
        </p:nvSpPr>
        <p:spPr>
          <a:xfrm>
            <a:off x="266700" y="1600200"/>
            <a:ext cx="8610600" cy="3962400"/>
          </a:xfrm>
        </p:spPr>
        <p:txBody>
          <a:bodyPr/>
          <a:lstStyle/>
          <a:p>
            <a:pPr marL="463550" indent="-463550" eaLnBrk="1" hangingPunct="1">
              <a:spcBef>
                <a:spcPts val="0"/>
              </a:spcBef>
              <a:spcAft>
                <a:spcPts val="3600"/>
              </a:spcAft>
              <a:buSzPct val="100000"/>
              <a:buFont typeface="+mj-lt"/>
              <a:buAutoNum type="alphaLcPeriod"/>
              <a:defRPr/>
            </a:pPr>
            <a:r>
              <a:rPr lang="en-US" dirty="0">
                <a:effectLst>
                  <a:outerShdw blurRad="38100" dist="38100" dir="2700000" algn="tl">
                    <a:srgbClr val="000000">
                      <a:alpha val="43137"/>
                    </a:srgbClr>
                  </a:outerShdw>
                </a:effectLst>
              </a:rPr>
              <a:t>The kingdom is always earthly (Gen. 15:18-21) over a repentant Israel (Ezek. 36‒37)</a:t>
            </a:r>
          </a:p>
          <a:p>
            <a:pPr marL="463550" indent="-463550" eaLnBrk="1" hangingPunct="1">
              <a:spcBef>
                <a:spcPts val="0"/>
              </a:spcBef>
              <a:spcAft>
                <a:spcPts val="3600"/>
              </a:spcAft>
              <a:buSzPct val="100000"/>
              <a:buFont typeface="+mj-lt"/>
              <a:buAutoNum type="alphaLcPeriod"/>
              <a:defRPr/>
            </a:pPr>
            <a:r>
              <a:rPr lang="en-US" dirty="0">
                <a:effectLst>
                  <a:outerShdw blurRad="38100" dist="38100" dir="2700000" algn="tl">
                    <a:srgbClr val="000000">
                      <a:alpha val="43137"/>
                    </a:srgbClr>
                  </a:outerShdw>
                </a:effectLst>
              </a:rPr>
              <a:t>The kingdom will only manifest after a time of tribulation (Jer. 30:7; Dan. 9:24-27)</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7280564" y="3886200"/>
            <a:ext cx="1524000" cy="2063712"/>
          </a:xfrm>
        </p:spPr>
      </p:pic>
    </p:spTree>
    <p:extLst>
      <p:ext uri="{BB962C8B-B14F-4D97-AF65-F5344CB8AC3E}">
        <p14:creationId xmlns:p14="http://schemas.microsoft.com/office/powerpoint/2010/main" val="11086473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96" y="0"/>
            <a:ext cx="9144000" cy="6857999"/>
          </a:xfrm>
          <a:prstGeom prst="rect">
            <a:avLst/>
          </a:prstGeom>
        </p:spPr>
      </p:pic>
      <p:sp>
        <p:nvSpPr>
          <p:cNvPr id="134147" name="Rectangle 1"/>
          <p:cNvSpPr>
            <a:spLocks noChangeArrowheads="1"/>
          </p:cNvSpPr>
          <p:nvPr/>
        </p:nvSpPr>
        <p:spPr bwMode="auto">
          <a:xfrm>
            <a:off x="0" y="0"/>
            <a:ext cx="9144000" cy="290848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17:20</a:t>
            </a:r>
          </a:p>
          <a:p>
            <a:pPr algn="just">
              <a:spcBef>
                <a:spcPts val="600"/>
              </a:spcBef>
              <a:spcAft>
                <a:spcPts val="600"/>
              </a:spcAft>
            </a:pPr>
            <a:r>
              <a:rPr lang="en-US" altLang="en-US" sz="3200" dirty="0">
                <a:latin typeface="Calibri" panose="020F0502020204030204" pitchFamily="34" charset="0"/>
              </a:rPr>
              <a:t>“</a:t>
            </a:r>
            <a:r>
              <a:rPr lang="en-US" sz="3200" b="1" baseline="30000" dirty="0">
                <a:latin typeface="Calibri" panose="020F0502020204030204" pitchFamily="34" charset="0"/>
              </a:rPr>
              <a:t>20 </a:t>
            </a:r>
            <a:r>
              <a:rPr lang="en-US" sz="3200" dirty="0">
                <a:latin typeface="Calibri" panose="020F0502020204030204" pitchFamily="34" charset="0"/>
              </a:rPr>
              <a:t>Now having been questioned by the Pharisees as to when </a:t>
            </a:r>
            <a:r>
              <a:rPr lang="en-US" sz="3200" b="1" u="sng" dirty="0">
                <a:solidFill>
                  <a:srgbClr val="FFFFCC"/>
                </a:solidFill>
                <a:latin typeface="Calibri" panose="020F0502020204030204" pitchFamily="34" charset="0"/>
              </a:rPr>
              <a:t>the kingdom of God was coming [</a:t>
            </a:r>
            <a:r>
              <a:rPr lang="en-US" sz="3200" b="1" i="1" u="sng" dirty="0" err="1">
                <a:solidFill>
                  <a:srgbClr val="FFFFCC"/>
                </a:solidFill>
                <a:latin typeface="Calibri" panose="020F0502020204030204" pitchFamily="34" charset="0"/>
              </a:rPr>
              <a:t>erchomai</a:t>
            </a:r>
            <a:r>
              <a:rPr lang="en-US" sz="3200" b="1" u="sng" dirty="0">
                <a:solidFill>
                  <a:srgbClr val="FFFFCC"/>
                </a:solidFill>
                <a:latin typeface="Calibri" panose="020F0502020204030204" pitchFamily="34" charset="0"/>
              </a:rPr>
              <a:t>]</a:t>
            </a:r>
            <a:r>
              <a:rPr lang="en-US" sz="3200" dirty="0">
                <a:latin typeface="Calibri" panose="020F0502020204030204" pitchFamily="34" charset="0"/>
              </a:rPr>
              <a:t>, He answered them and said, “</a:t>
            </a:r>
            <a:r>
              <a:rPr lang="en-US" sz="3200" b="1" u="sng" dirty="0">
                <a:solidFill>
                  <a:srgbClr val="FFFFCC"/>
                </a:solidFill>
                <a:latin typeface="Calibri" panose="020F0502020204030204" pitchFamily="34" charset="0"/>
              </a:rPr>
              <a:t>The kingdom of God is not coming [</a:t>
            </a:r>
            <a:r>
              <a:rPr lang="en-US" sz="3200" b="1" i="1" u="sng" dirty="0" err="1">
                <a:solidFill>
                  <a:srgbClr val="FFFFCC"/>
                </a:solidFill>
                <a:latin typeface="Calibri" panose="020F0502020204030204" pitchFamily="34" charset="0"/>
              </a:rPr>
              <a:t>erchomai</a:t>
            </a:r>
            <a:r>
              <a:rPr lang="en-US" sz="3200" b="1" u="sng" dirty="0">
                <a:solidFill>
                  <a:srgbClr val="FFFFCC"/>
                </a:solidFill>
                <a:latin typeface="Calibri" panose="020F0502020204030204" pitchFamily="34" charset="0"/>
              </a:rPr>
              <a:t>]</a:t>
            </a:r>
            <a:r>
              <a:rPr lang="en-US" sz="3200" dirty="0">
                <a:latin typeface="Calibri" panose="020F0502020204030204" pitchFamily="34" charset="0"/>
              </a:rPr>
              <a:t> with signs to be observed.”</a:t>
            </a:r>
          </a:p>
        </p:txBody>
      </p:sp>
      <p:pic>
        <p:nvPicPr>
          <p:cNvPr id="4" name="Picture 2" descr="http://3.bp.blogspot.com/-QEkPt30fRNQ/US-EfJsZfRI/AAAAAAAASK4/JnP_SUUHRas/s1600/a.jpg">
            <a:extLst>
              <a:ext uri="{FF2B5EF4-FFF2-40B4-BE49-F238E27FC236}">
                <a16:creationId xmlns:a16="http://schemas.microsoft.com/office/drawing/2014/main" id="{3836B06E-190B-4AC5-83FC-A45F2365B0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0162" y="2893100"/>
            <a:ext cx="2883676" cy="1931940"/>
          </a:xfrm>
          <a:prstGeom prst="rect">
            <a:avLst/>
          </a:prstGeom>
          <a:noFill/>
          <a:ln w="9525">
            <a:noFill/>
            <a:miter lim="800000"/>
            <a:headEnd/>
            <a:tailEnd/>
          </a:ln>
        </p:spPr>
      </p:pic>
    </p:spTree>
    <p:extLst>
      <p:ext uri="{BB962C8B-B14F-4D97-AF65-F5344CB8AC3E}">
        <p14:creationId xmlns:p14="http://schemas.microsoft.com/office/powerpoint/2010/main" val="1833782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0C0B0-8A2E-4066-863B-4D1CD7923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0870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19:11</a:t>
            </a:r>
          </a:p>
          <a:p>
            <a:pPr algn="just">
              <a:spcBef>
                <a:spcPts val="600"/>
              </a:spcBef>
              <a:spcAft>
                <a:spcPts val="600"/>
              </a:spcAft>
            </a:pPr>
            <a:r>
              <a:rPr lang="en-US" altLang="en-US" sz="3600" dirty="0">
                <a:latin typeface="Calibri" panose="020F0502020204030204" pitchFamily="34" charset="0"/>
              </a:rPr>
              <a:t>“</a:t>
            </a:r>
            <a:r>
              <a:rPr lang="en-US" sz="3600" dirty="0">
                <a:latin typeface="Calibri" panose="020F0502020204030204" pitchFamily="34" charset="0"/>
              </a:rPr>
              <a:t>While they were listening to these things, Jesus went on to tell a parable, because He was near Jerusalem, </a:t>
            </a:r>
            <a:r>
              <a:rPr lang="en-US" sz="3600" b="1" u="sng" dirty="0">
                <a:solidFill>
                  <a:srgbClr val="FFFFCC"/>
                </a:solidFill>
                <a:latin typeface="Calibri" panose="020F0502020204030204" pitchFamily="34" charset="0"/>
              </a:rPr>
              <a:t>and they supposed that the kingdom of God was going to appear [</a:t>
            </a:r>
            <a:r>
              <a:rPr lang="en-US" sz="3600" b="1" i="1" u="sng" dirty="0" err="1">
                <a:solidFill>
                  <a:srgbClr val="FFFFCC"/>
                </a:solidFill>
                <a:latin typeface="Calibri" panose="020F0502020204030204" pitchFamily="34" charset="0"/>
              </a:rPr>
              <a:t>anaphainō</a:t>
            </a:r>
            <a:r>
              <a:rPr lang="en-US" sz="3600" b="1" u="sng" dirty="0">
                <a:solidFill>
                  <a:srgbClr val="FFFFCC"/>
                </a:solidFill>
                <a:latin typeface="Calibri" panose="020F0502020204030204" pitchFamily="34" charset="0"/>
              </a:rPr>
              <a:t>] immediately</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748405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166615" y="304800"/>
            <a:ext cx="4810770" cy="1066800"/>
          </a:xfrm>
        </p:spPr>
        <p:txBody>
          <a:bodyPr/>
          <a:lstStyle/>
          <a:p>
            <a:pPr algn="ctr">
              <a:spcAft>
                <a:spcPts val="600"/>
              </a:spcAft>
            </a:pPr>
            <a:r>
              <a:rPr lang="en-US" sz="3200" dirty="0">
                <a:effectLst>
                  <a:outerShdw blurRad="38100" dist="38100" dir="2700000" algn="tl">
                    <a:srgbClr val="000000">
                      <a:alpha val="43137"/>
                    </a:srgbClr>
                  </a:outerShdw>
                </a:effectLst>
              </a:rPr>
              <a:t>E.R. Craven</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t>
            </a:r>
            <a:r>
              <a:rPr lang="en-US" sz="1800" i="1" dirty="0">
                <a:solidFill>
                  <a:schemeClr val="tx1"/>
                </a:solidFill>
                <a:effectLst>
                  <a:outerShdw blurRad="38100" dist="38100" dir="2700000" algn="tl">
                    <a:srgbClr val="000000">
                      <a:alpha val="43137"/>
                    </a:srgbClr>
                  </a:outerShdw>
                </a:effectLst>
              </a:rPr>
              <a:t>Excursus on the </a:t>
            </a:r>
            <a:r>
              <a:rPr lang="en-US" sz="1800" i="1" dirty="0" err="1">
                <a:solidFill>
                  <a:schemeClr val="tx1"/>
                </a:solidFill>
                <a:effectLst>
                  <a:outerShdw blurRad="38100" dist="38100" dir="2700000" algn="tl">
                    <a:srgbClr val="000000">
                      <a:alpha val="43137"/>
                    </a:srgbClr>
                  </a:outerShdw>
                </a:effectLst>
              </a:rPr>
              <a:t>Basileia</a:t>
            </a:r>
            <a:r>
              <a:rPr lang="en-US" sz="1800" dirty="0">
                <a:solidFill>
                  <a:schemeClr val="tx1"/>
                </a:solidFill>
                <a:effectLst>
                  <a:outerShdw blurRad="38100" dist="38100" dir="2700000" algn="tl">
                    <a:srgbClr val="000000">
                      <a:alpha val="43137"/>
                    </a:srgbClr>
                  </a:outerShdw>
                </a:effectLst>
              </a:rPr>
              <a:t>,” in Revelation of John, J. P. Lange (New York: Scribner, 1874), 96.</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latin typeface="Calibri" panose="020F0502020204030204" pitchFamily="34" charset="0"/>
              </a:rPr>
              <a:t>In the New Testament . . . </a:t>
            </a:r>
            <a:r>
              <a:rPr lang="en-US" sz="2800" i="1" dirty="0" err="1">
                <a:effectLst/>
                <a:latin typeface="Calibri" panose="020F0502020204030204" pitchFamily="34" charset="0"/>
              </a:rPr>
              <a:t>phthanō</a:t>
            </a:r>
            <a:r>
              <a:rPr lang="en-US" sz="2800" dirty="0">
                <a:effectLst/>
                <a:latin typeface="Calibri" panose="020F0502020204030204" pitchFamily="34" charset="0"/>
              </a:rPr>
              <a:t> occurs only in the later, weakened sense of </a:t>
            </a:r>
            <a:r>
              <a:rPr lang="en-US" sz="2800" i="1" dirty="0">
                <a:effectLst/>
                <a:latin typeface="Calibri" panose="020F0502020204030204" pitchFamily="34" charset="0"/>
              </a:rPr>
              <a:t>reaching to</a:t>
            </a:r>
            <a:r>
              <a:rPr lang="en-US" sz="2800" dirty="0">
                <a:effectLst/>
                <a:latin typeface="Calibri" panose="020F0502020204030204" pitchFamily="34" charset="0"/>
              </a:rPr>
              <a:t>. . . . The phrase is similar to the one in 1 Thess. 2:16, where, manifestly, it was not designed to represent the wrath spoken of as </a:t>
            </a:r>
            <a:r>
              <a:rPr lang="en-US" sz="2800" i="1" dirty="0">
                <a:effectLst/>
                <a:latin typeface="Calibri" panose="020F0502020204030204" pitchFamily="34" charset="0"/>
              </a:rPr>
              <a:t>already poured forth</a:t>
            </a:r>
            <a:r>
              <a:rPr lang="en-US" sz="2800" dirty="0">
                <a:effectLst/>
                <a:latin typeface="Calibri" panose="020F0502020204030204" pitchFamily="34" charset="0"/>
              </a:rPr>
              <a:t> upon its objects—they were living men, but as </a:t>
            </a:r>
            <a:r>
              <a:rPr lang="en-US" sz="2800" i="1" dirty="0">
                <a:effectLst/>
                <a:latin typeface="Calibri" panose="020F0502020204030204" pitchFamily="34" charset="0"/>
              </a:rPr>
              <a:t>having reached unto, overhanging</a:t>
            </a:r>
            <a:r>
              <a:rPr lang="en-US" sz="2800" dirty="0">
                <a:effectLst/>
                <a:latin typeface="Calibri" panose="020F0502020204030204" pitchFamily="34" charset="0"/>
              </a:rPr>
              <a:t> them, comp. also Rom. 9:31; 2 Cor. 10:14; Phil. 3:16; 1 Thess. 4:15. . . . The passages under consideration aptly accord with the idea of a near approach of the </a:t>
            </a:r>
            <a:r>
              <a:rPr lang="en-US" sz="2800" i="1" dirty="0" err="1">
                <a:effectLst/>
                <a:latin typeface="Calibri" panose="020F0502020204030204" pitchFamily="34" charset="0"/>
              </a:rPr>
              <a:t>Basileia</a:t>
            </a:r>
            <a:r>
              <a:rPr lang="en-US" sz="2800" dirty="0">
                <a:effectLst/>
                <a:latin typeface="Calibri" panose="020F0502020204030204" pitchFamily="34" charset="0"/>
              </a:rPr>
              <a:t> to the Jews in the person of Christ, implying an offer of establishment which might be withdrawn; they are equivalent to the declaration of Luke 10:9, 11</a:t>
            </a:r>
            <a:r>
              <a:rPr lang="en-US" sz="2800" dirty="0">
                <a:effectLst>
                  <a:outerShdw blurRad="38100" dist="38100" dir="2700000" algn="tl">
                    <a:srgbClr val="000000">
                      <a:alpha val="43137"/>
                    </a:srgbClr>
                  </a:outerShdw>
                </a:effectLst>
                <a:latin typeface="Calibri" panose="020F0502020204030204" pitchFamily="34" charset="0"/>
              </a:rPr>
              <a:t>.”</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spTree>
    <p:extLst>
      <p:ext uri="{BB962C8B-B14F-4D97-AF65-F5344CB8AC3E}">
        <p14:creationId xmlns:p14="http://schemas.microsoft.com/office/powerpoint/2010/main" val="832187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21D5-8896-46A3-B445-B7807A4F35A4}"/>
              </a:ext>
            </a:extLst>
          </p:cNvPr>
          <p:cNvSpPr txBox="1">
            <a:spLocks/>
          </p:cNvSpPr>
          <p:nvPr/>
        </p:nvSpPr>
        <p:spPr>
          <a:xfrm>
            <a:off x="226219" y="2807494"/>
            <a:ext cx="8691562" cy="1243012"/>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sz="48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245745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43000"/>
            <a:ext cx="8691561" cy="5105400"/>
          </a:xfrm>
        </p:spPr>
        <p:txBody>
          <a:bodyPr/>
          <a:lstStyle/>
          <a:p>
            <a:pPr marL="514350" indent="-514350">
              <a:spcBef>
                <a:spcPct val="0"/>
              </a:spcBef>
              <a:spcAft>
                <a:spcPts val="1800"/>
              </a:spcAft>
              <a:buClr>
                <a:srgbClr val="66FFFF"/>
              </a:buClr>
              <a:buSzPct val="100000"/>
              <a:buFont typeface="+mj-lt"/>
              <a:buAutoNum type="alphaLcPeriod" startAt="8"/>
            </a:pPr>
            <a:r>
              <a:rPr lang="en-US" altLang="en-US" b="1" u="sng" dirty="0">
                <a:solidFill>
                  <a:srgbClr val="FFFFCC"/>
                </a:solidFill>
                <a:effectLst>
                  <a:outerShdw blurRad="38100" dist="38100" dir="2700000" algn="tl">
                    <a:srgbClr val="000000">
                      <a:alpha val="43137"/>
                    </a:srgbClr>
                  </a:outerShdw>
                </a:effectLst>
              </a:rPr>
              <a:t>The kingdom is in your midst (Luke 17:21)</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Born again to enter the kingdom (John 3:3-5)</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No death until kingdom comes (Matt. 16:28)</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given to another people (Matt. 21:43)</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is not of this world (John 18:36)</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All authority given to me (Matt 28:18-20)</a:t>
            </a:r>
          </a:p>
        </p:txBody>
      </p:sp>
      <p:pic>
        <p:nvPicPr>
          <p:cNvPr id="6" name="Picture 2" descr="http://3.bp.blogspot.com/-QEkPt30fRNQ/US-EfJsZfRI/AAAAAAAASK4/JnP_SUUHRas/s1600/a.jpg">
            <a:extLst>
              <a:ext uri="{FF2B5EF4-FFF2-40B4-BE49-F238E27FC236}">
                <a16:creationId xmlns:a16="http://schemas.microsoft.com/office/drawing/2014/main" id="{B90B8316-0C95-413E-80D9-2C9BFBB2A0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31826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762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2898847563"/>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20432</TotalTime>
  <Words>4420</Words>
  <Application>Microsoft Office PowerPoint</Application>
  <PresentationFormat>On-screen Show (4:3)</PresentationFormat>
  <Paragraphs>446</Paragraphs>
  <Slides>84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Times New Roman</vt:lpstr>
      <vt:lpstr>Wingdings</vt:lpstr>
      <vt:lpstr>Azure</vt:lpstr>
      <vt:lpstr>PowerPoint Presentation</vt:lpstr>
      <vt:lpstr>The Coming Kingdom Chapter 16</vt:lpstr>
      <vt:lpstr>Kingdom Study Outline</vt:lpstr>
      <vt:lpstr>Kingdom Study Outline</vt:lpstr>
      <vt:lpstr>1. Kingdom Throughout the Bible</vt:lpstr>
      <vt:lpstr>1. Kingdom Throughout the Bible</vt:lpstr>
      <vt:lpstr>Kingdom Study Outline</vt:lpstr>
      <vt:lpstr>2. The Main Problem with Kingdom Now NT interpretations</vt:lpstr>
      <vt:lpstr>Kingdom Study Outline</vt:lpstr>
      <vt:lpstr>Response to Kingdom Now Problem Passages</vt:lpstr>
      <vt:lpstr>Response to Kingdom Now Problem Passages</vt:lpstr>
      <vt:lpstr>1. Passages from Christ’s ministry</vt:lpstr>
      <vt:lpstr>1. Passages from Christ’s ministry</vt:lpstr>
      <vt:lpstr>1. Passages from Christ’s ministry</vt:lpstr>
      <vt:lpstr>PowerPoint Presentation</vt:lpstr>
      <vt:lpstr>a. The kingdom is at hand (Matt. 3:2)</vt:lpstr>
      <vt:lpstr>1. Passages from Christ’s ministry</vt:lpstr>
      <vt:lpstr>PowerPoint Presentation</vt:lpstr>
      <vt:lpstr>b. Theirs is the kingdom (Matt. 5:3, 10)</vt:lpstr>
      <vt:lpstr>1. Passages from Christ’s ministry</vt:lpstr>
      <vt:lpstr>Lord’s Prayer (Matt 6:9-13)</vt:lpstr>
      <vt:lpstr>1. Passages from Christ’s ministry</vt:lpstr>
      <vt:lpstr>PowerPoint Presentation</vt:lpstr>
      <vt:lpstr>1. Passages from Christ’s ministry</vt:lpstr>
      <vt:lpstr>PowerPoint Presentation</vt:lpstr>
      <vt:lpstr>1. Passages from Christ’s ministry</vt:lpstr>
      <vt:lpstr>PowerPoint Presentation</vt:lpstr>
      <vt:lpstr>Darrell Bock Darrell Bock, “The Reign of the Lord Christ,” in Dispensationalism, Israel and the Church, ed. Craig A. Blaising and Darrell L. Bock (Grand Rapids: Zondervan, 1992), 40–41.</vt:lpstr>
      <vt:lpstr>Darrell Bock Darrell Bock, “The Reign of the Lord Christ,” in Dispensationalism, Israel and the Church, ed. Craig A. Blaising and Darrell L. Bock (Grand Rapids: Zondervan, 1992), 40–41.</vt:lpstr>
      <vt:lpstr>f. Satan Falls Like Lightning (Luke 10:18)</vt:lpstr>
      <vt:lpstr>f. Satan Falls Like Lightning (Luke 10:18)</vt:lpstr>
      <vt:lpstr>PowerPoint Presentation</vt:lpstr>
      <vt:lpstr>J. Dwight Pentecost The Words and Works of Jesus Christ: A Study of the Life of Christ (Grand Rapids: Zondervan, 1981), 297–98.</vt:lpstr>
      <vt:lpstr>John Martin “Luke,” in The Bible Knowledge Commentary, New Testament, ed. John F. Walvoord and Roy B. Zuck (Colorado Springs, CO: Chariot Victor, 1985), 233.</vt:lpstr>
      <vt:lpstr>f. Satan Falls Like Lightning (Luke 10:18)</vt:lpstr>
      <vt:lpstr>PowerPoint Presentation</vt:lpstr>
      <vt:lpstr>Satan’s Progressive Defeat</vt:lpstr>
      <vt:lpstr>Names &amp; Titles Demonstrating Satan’s Post-Fall, Earthly Authority  (Job 1:7; 2:2; Luke 4:5-8; Rom. 8:19-22)</vt:lpstr>
      <vt:lpstr>f. Satan Falls Like Lightning (Luke 10:18)</vt:lpstr>
      <vt:lpstr>PowerPoint Presentation</vt:lpstr>
      <vt:lpstr>Frederick L. Godet Frederick L. Godet, A Commentary on the Gospel of St. Luke, trans. E. W. Shalders &amp; M. D. Cusin, 2 vols., vol. 2 (New York: I. K. Funk and Co., 1881), 2:24.</vt:lpstr>
      <vt:lpstr>1. Passages from Christ’s ministry</vt:lpstr>
      <vt:lpstr>PowerPoint Presentation</vt:lpstr>
      <vt:lpstr>Messengers of the Kingdom In Matthew</vt:lpstr>
      <vt:lpstr>PowerPoint Presentation</vt:lpstr>
      <vt:lpstr>PowerPoint Presentation</vt:lpstr>
      <vt:lpstr>PowerPoint Presentation</vt:lpstr>
      <vt:lpstr>Offer of the Kingdom Framework</vt:lpstr>
      <vt:lpstr>Offer of the Kingdom Framework</vt:lpstr>
      <vt:lpstr>PowerPoint Presentation</vt:lpstr>
      <vt:lpstr>PowerPoint Presentation</vt:lpstr>
      <vt:lpstr>Offer of the Kingdom Framework</vt:lpstr>
      <vt:lpstr>Six Parts of a Suzerain-Vassal  Treaty in Deuteronomy</vt:lpstr>
      <vt:lpstr>PowerPoint Presentation</vt:lpstr>
      <vt:lpstr>Offer of the Kingdom Framework</vt:lpstr>
      <vt:lpstr>PowerPoint Presentation</vt:lpstr>
      <vt:lpstr>Offer of the Kingdom Framework</vt:lpstr>
      <vt:lpstr>PowerPoint Presentation</vt:lpstr>
      <vt:lpstr>Stanley D. Toussaint Behold the King: A Study of Matthew (Grand Rapids, Kregel, 2005), 153.</vt:lpstr>
      <vt:lpstr>Offer of the Kingdom Framework</vt:lpstr>
      <vt:lpstr>Matthew Outline</vt:lpstr>
      <vt:lpstr>Matthew Outline</vt:lpstr>
      <vt:lpstr>Offer of the Kingdom Framework</vt:lpstr>
      <vt:lpstr>Six Parts of a Suzerain-Vassal  Treaty in Deuteronomy</vt:lpstr>
      <vt:lpstr>PowerPoint Presentation</vt:lpstr>
      <vt:lpstr>PowerPoint Presentation</vt:lpstr>
      <vt:lpstr>PowerPoint Presentation</vt:lpstr>
      <vt:lpstr>Offer of the Kingdom Framework</vt:lpstr>
      <vt:lpstr>Messengers of the Kingdom In Matthew</vt:lpstr>
      <vt:lpstr>PowerPoint Presentation</vt:lpstr>
      <vt:lpstr>PowerPoint Presentation</vt:lpstr>
      <vt:lpstr>Offer of the Kingdom Framework</vt:lpstr>
      <vt:lpstr>PowerPoint Presentation</vt:lpstr>
      <vt:lpstr>PowerPoint Presentation</vt:lpstr>
      <vt:lpstr>PowerPoint Presentation</vt:lpstr>
      <vt:lpstr>PowerPoint Presentation</vt:lpstr>
      <vt:lpstr>PowerPoint Presentation</vt:lpstr>
      <vt:lpstr>Offer of the Kingdom Framework</vt:lpstr>
      <vt:lpstr>PowerPoint Presentation</vt:lpstr>
      <vt:lpstr>PowerPoint Presentation</vt:lpstr>
      <vt:lpstr>PowerPoint Presentation</vt:lpstr>
      <vt:lpstr>E.R. Craven “Excursus on the Basileia,” in Revelation of John, J. P. Lange (New York: Scribner, 1874), 96.</vt:lpstr>
      <vt:lpstr>PowerPoint Presentation</vt:lpstr>
      <vt:lpstr>1. Passages from Christ’s ministry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SLBC_042 -Kingdom_April-18-2018</dc:title>
  <dc:subject>Kingdom Series</dc:subject>
  <dc:creator>A. Woods</dc:creator>
  <dc:description>Modified by Jim McGowan</dc:description>
  <cp:lastModifiedBy>Andy Woods</cp:lastModifiedBy>
  <cp:revision>2326</cp:revision>
  <cp:lastPrinted>2018-05-15T23:17:55Z</cp:lastPrinted>
  <dcterms:created xsi:type="dcterms:W3CDTF">2009-03-17T12:21:13Z</dcterms:created>
  <dcterms:modified xsi:type="dcterms:W3CDTF">2018-05-16T14:52:21Z</dcterms:modified>
</cp:coreProperties>
</file>