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408" r:id="rId2"/>
    <p:sldId id="3553" r:id="rId3"/>
    <p:sldId id="3452" r:id="rId4"/>
    <p:sldId id="3480" r:id="rId5"/>
    <p:sldId id="3405" r:id="rId6"/>
    <p:sldId id="3885" r:id="rId7"/>
    <p:sldId id="3630" r:id="rId8"/>
    <p:sldId id="3792" r:id="rId9"/>
    <p:sldId id="3696" r:id="rId10"/>
    <p:sldId id="3828" r:id="rId11"/>
    <p:sldId id="3863" r:id="rId12"/>
    <p:sldId id="3864" r:id="rId13"/>
    <p:sldId id="406" r:id="rId14"/>
    <p:sldId id="3867" r:id="rId15"/>
    <p:sldId id="3868" r:id="rId16"/>
    <p:sldId id="3869" r:id="rId17"/>
    <p:sldId id="3902" r:id="rId18"/>
    <p:sldId id="295" r:id="rId19"/>
    <p:sldId id="2241" r:id="rId20"/>
    <p:sldId id="4158" r:id="rId21"/>
    <p:sldId id="4178" r:id="rId22"/>
    <p:sldId id="4179" r:id="rId23"/>
    <p:sldId id="4180" r:id="rId24"/>
    <p:sldId id="1260" r:id="rId25"/>
    <p:sldId id="1804" r:id="rId26"/>
    <p:sldId id="4181" r:id="rId27"/>
    <p:sldId id="4173" r:id="rId28"/>
    <p:sldId id="4150" r:id="rId29"/>
    <p:sldId id="312" r:id="rId30"/>
    <p:sldId id="309" r:id="rId31"/>
    <p:sldId id="455" r:id="rId32"/>
    <p:sldId id="4184" r:id="rId33"/>
    <p:sldId id="4182" r:id="rId34"/>
    <p:sldId id="3858" r:id="rId35"/>
    <p:sldId id="3860" r:id="rId36"/>
    <p:sldId id="3861" r:id="rId37"/>
    <p:sldId id="3229" r:id="rId38"/>
    <p:sldId id="4183" r:id="rId39"/>
    <p:sldId id="571" r:id="rId40"/>
    <p:sldId id="3848" r:id="rId41"/>
    <p:sldId id="4185" r:id="rId42"/>
    <p:sldId id="1348" r:id="rId43"/>
    <p:sldId id="2238" r:id="rId44"/>
    <p:sldId id="2282" r:id="rId45"/>
    <p:sldId id="2292" r:id="rId46"/>
    <p:sldId id="3488" r:id="rId4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0021"/>
    <a:srgbClr val="0000CC"/>
    <a:srgbClr val="99FF66"/>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5" autoAdjust="0"/>
    <p:restoredTop sz="86921" autoAdjust="0"/>
  </p:normalViewPr>
  <p:slideViewPr>
    <p:cSldViewPr>
      <p:cViewPr>
        <p:scale>
          <a:sx n="90" d="100"/>
          <a:sy n="90" d="100"/>
        </p:scale>
        <p:origin x="199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0T01:23:40.795"/>
    </inkml:context>
    <inkml:brush xml:id="br0">
      <inkml:brushProperty name="width" value="0.06667" units="cm"/>
      <inkml:brushProperty name="height" value="0.06667" units="cm"/>
    </inkml:brush>
  </inkml:definitions>
  <inkml:trace contextRef="#ctx0" brushRef="#br0">15446 14542 8064,'-16'-23'3680,"16"21"-2912,3-5-960,-3 7 576,0 0-352,0 0-160,0 0 96,0 0 0,-3 4 32,-2-1 0,0 4 0,0-1 0,1 0 0,-1 0 0,0 2 0,5-2 512,-3-3-384,3-3 32,0 4-96,0-4 32,0 0-64,0 0 64,0 0-64,0 0-32,0 0 32,0 0-128,0 0 64,0 0 480,0 0-352,0 0 128,0 0-160,0 0 256,0-4-256,0 8-128,-5-8 64,5 4 96,0-3-96,0 3-64,0-4 32,0 2 32,0-2 0,0 4 64,0 0-32,0 0 64,0 0-64,0 0-32,0 0 32,0 0-32,0 0 0,0 0 0,0-4 0,0 4-96,0-2 64,0 2 128,0-4-96,0 4 0,0-3 32,0 3-128,0 0 64,0 0 192,0 0-128,0 0 0,0 0 0,0 0 128,0 0-128,0 0-160,0 0 96,0 0 0,0 0 32,0 0 0,0 0 0,0 0-96,0 0 64,5 7 32,-5-7 0,0 0 64,0 0-32,0 0-32,0 0 32,0 0 32,0 0-32,0 0-32,0 0 32,0 0-32,0 0 0,0 0 0,0 0 0,0 0 64,0 0-32,3 6-32,-3-6 32,0 0-224,0 0 160,0 0 96,0 0-64,0 0 192,0 0-160,0 0-160,0 0 96,0 6 0,0-6 32,0 0-96,0 0 64,0 0 128,0 0-96,0 0 96,0 0-64,0 0-32,0 0 32,0 0-224,0 0 160,0 0 192,0 0-160,0 0-128,0 0 96,5 0 192,0 0-160,-5 0 32,4 0 0,-4 0-224,5-2 160,-5 2 192,0-4-160,0 4 32,0 0 0,0 0-32,0 0 0,0 0 64,0 0-32,0 0-192,0 0 128,0 0-1152,0 0 896,0 0-5056,5 4 4128,-5-4-3712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and </a:t>
            </a:r>
            <a:r>
              <a:rPr lang="en-US" dirty="0" err="1"/>
              <a:t>fro</a:t>
            </a:r>
            <a:r>
              <a:rPr lang="en-US" dirty="0"/>
              <a:t>‘ – refers to the increase in knowledge through searching out the scriptures; progressive illumination</a:t>
            </a:r>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24</a:t>
            </a:fld>
            <a:endParaRPr lang="en-US" altLang="en-US" dirty="0"/>
          </a:p>
        </p:txBody>
      </p:sp>
    </p:spTree>
    <p:extLst>
      <p:ext uri="{BB962C8B-B14F-4D97-AF65-F5344CB8AC3E}">
        <p14:creationId xmlns:p14="http://schemas.microsoft.com/office/powerpoint/2010/main" val="2277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32</a:t>
            </a:fld>
            <a:endParaRPr lang="en-US" altLang="en-US" dirty="0"/>
          </a:p>
        </p:txBody>
      </p:sp>
    </p:spTree>
    <p:extLst>
      <p:ext uri="{BB962C8B-B14F-4D97-AF65-F5344CB8AC3E}">
        <p14:creationId xmlns:p14="http://schemas.microsoft.com/office/powerpoint/2010/main" val="409766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5/13/2018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5/13/2018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80" r:id="rId13"/>
    <p:sldLayoutId id="214748368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ustomXml" Target="../ink/ink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t>
            </a:r>
            <a:r>
              <a:rPr lang="en-US">
                <a:effectLst>
                  <a:outerShdw blurRad="38100" dist="38100" dir="2700000" algn="tl">
                    <a:srgbClr val="000000">
                      <a:alpha val="43137"/>
                    </a:srgbClr>
                  </a:outerShdw>
                </a:effectLst>
                <a:cs typeface="Calibri" pitchFamily="34" charset="0"/>
              </a:rPr>
              <a:t>Andy </a:t>
            </a:r>
            <a:r>
              <a:rPr lang="en-US" dirty="0">
                <a:effectLst>
                  <a:outerShdw blurRad="38100" dist="38100" dir="2700000" algn="tl">
                    <a:srgbClr val="000000">
                      <a:alpha val="43137"/>
                    </a:srgbClr>
                  </a:outerShdw>
                </a:effectLst>
                <a:cs typeface="Calibri" pitchFamily="34" charset="0"/>
              </a:rPr>
              <a:t>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835548"/>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F1B670-98BB-4824-A1A7-B19BE0BEDFA8}"/>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3620998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u="sng"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829400-93F1-433F-B6CB-D704FD087AB4}"/>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1199037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2BEAF0-0064-41F9-A3E2-C43B79BB3555}"/>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1232843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163638" y="304800"/>
            <a:ext cx="6816725" cy="838200"/>
          </a:xfrm>
        </p:spPr>
        <p:txBody>
          <a:bodyPr>
            <a:noAutofit/>
          </a:bodyPr>
          <a:lstStyle/>
          <a:p>
            <a:pPr algn="ctr"/>
            <a:r>
              <a:rPr lang="en-US" altLang="en-US" sz="4000" dirty="0">
                <a:solidFill>
                  <a:srgbClr val="00FFFF"/>
                </a:solidFill>
                <a:effectLst>
                  <a:outerShdw blurRad="38100" dist="38100" dir="2700000" algn="tl">
                    <a:srgbClr val="000000">
                      <a:alpha val="43137"/>
                    </a:srgbClr>
                  </a:outerShdw>
                </a:effectLst>
              </a:rPr>
              <a:t>Two Basic Truths  of Daniel 12:7</a:t>
            </a:r>
            <a:endPar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19459" name="Rectangle 3"/>
          <p:cNvSpPr>
            <a:spLocks noGrp="1" noChangeArrowheads="1"/>
          </p:cNvSpPr>
          <p:nvPr>
            <p:ph type="body" idx="1"/>
          </p:nvPr>
        </p:nvSpPr>
        <p:spPr>
          <a:xfrm>
            <a:off x="1257300" y="1600200"/>
            <a:ext cx="6972300" cy="32004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600" dirty="0">
                <a:effectLst>
                  <a:outerShdw blurRad="38100" dist="38100" dir="2700000" algn="tl">
                    <a:srgbClr val="000000">
                      <a:alpha val="43137"/>
                    </a:srgbClr>
                  </a:outerShdw>
                </a:effectLst>
              </a:rPr>
              <a:t>Duration of the Time Period (7a)</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600" dirty="0">
                <a:effectLst>
                  <a:outerShdw blurRad="38100" dist="38100" dir="2700000" algn="tl">
                    <a:srgbClr val="000000">
                      <a:alpha val="43137"/>
                    </a:srgbClr>
                  </a:outerShdw>
                </a:effectLst>
              </a:rPr>
              <a:t>The Conversion of Israel (7b)</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5267791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999BB2-7FD7-4D07-9E27-D6E7F26BBE2A}"/>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9649226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b="1" u="sng" dirty="0">
                <a:solidFill>
                  <a:srgbClr val="FFFFCC"/>
                </a:solidFill>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E524A9-2EE8-4F8F-8417-F77286A34650}"/>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0147082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Font typeface="Wingdings" pitchFamily="2" charset="2"/>
              <a:buAutoNum type="arabicPeriod"/>
            </a:pPr>
            <a:r>
              <a:rPr lang="en-US" altLang="en-US" b="1" u="sng" dirty="0">
                <a:solidFill>
                  <a:srgbClr val="FFFFCC"/>
                </a:solidFill>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63A846-7CED-41C7-BF87-92DD2F724501}"/>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9139952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8602412" cy="3604680"/>
          </a:xfrm>
        </p:spPr>
        <p:txBody>
          <a:bodyPr/>
          <a:lstStyle/>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Progressive illumination (9)</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Contrast between the righteous &amp; wicked (10)</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Temple (11)</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Kingdom (12)</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Daniel’s predicted inheritance (13)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Answer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12:9-13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0042" y="5257800"/>
            <a:ext cx="2923916" cy="113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0357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EA4C29-0DD7-4AA1-BB49-0585939499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961" y="304800"/>
            <a:ext cx="8468078" cy="5681964"/>
          </a:xfrm>
          <a:prstGeom prst="rect">
            <a:avLst/>
          </a:prstGeom>
        </p:spPr>
      </p:pic>
    </p:spTree>
    <p:extLst>
      <p:ext uri="{BB962C8B-B14F-4D97-AF65-F5344CB8AC3E}">
        <p14:creationId xmlns:p14="http://schemas.microsoft.com/office/powerpoint/2010/main" val="35474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724150" y="304800"/>
            <a:ext cx="3695700" cy="1143000"/>
          </a:xfrm>
        </p:spPr>
        <p:txBody>
          <a:bodyPr/>
          <a:lstStyle/>
          <a:p>
            <a:pPr algn="ctr"/>
            <a:r>
              <a:rPr lang="en-US" altLang="en-US" sz="3200" dirty="0">
                <a:effectLst>
                  <a:outerShdw blurRad="38100" dist="38100" dir="2700000" algn="tl">
                    <a:srgbClr val="000000">
                      <a:alpha val="43137"/>
                    </a:srgbClr>
                  </a:outerShdw>
                </a:effectLst>
              </a:rPr>
              <a:t>The 75 DAY Interval</a:t>
            </a:r>
            <a:br>
              <a:rPr lang="en-US" altLang="en-US" sz="28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Daniel 12:11-12</a:t>
            </a:r>
            <a:endParaRPr lang="en-US" sz="2800" dirty="0">
              <a:effectLst>
                <a:outerShdw blurRad="38100" dist="38100" dir="2700000" algn="tl">
                  <a:srgbClr val="000000">
                    <a:alpha val="43137"/>
                  </a:srgbClr>
                </a:outerShdw>
              </a:effectLst>
            </a:endParaRPr>
          </a:p>
        </p:txBody>
      </p:sp>
      <p:sp>
        <p:nvSpPr>
          <p:cNvPr id="35843" name="Rectangle 3"/>
          <p:cNvSpPr>
            <a:spLocks noGrp="1" noChangeArrowheads="1"/>
          </p:cNvSpPr>
          <p:nvPr>
            <p:ph type="body" idx="1"/>
          </p:nvPr>
        </p:nvSpPr>
        <p:spPr>
          <a:xfrm>
            <a:off x="76200" y="1600200"/>
            <a:ext cx="9067800" cy="4460875"/>
          </a:xfrm>
        </p:spPr>
        <p:txBody>
          <a:bodyPr/>
          <a:lstStyle/>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 Beast cast into the Lake of Fire (Rev. 19:20)</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 False Prophet cast into the Lake of Fire (Rev. 19:20)</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 binding of Satan (Rev. 20:1-3)</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 Judgment of the Jews (Ezek. 20:33-44)</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 Judgment of the Gentiles (Matt. 25:31-46)</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Resurrection of OT saints (Dan. 12:2) &amp; Tribulation martyrs (Rev. 20:4-5)</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Rewarding of OT saints &amp; Tribulation martyrs (Dan. 12:3)</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effectLst>
                  <a:outerShdw blurRad="38100" dist="38100" dir="2700000" algn="tl">
                    <a:srgbClr val="000000">
                      <a:alpha val="43137"/>
                    </a:srgbClr>
                  </a:outerShdw>
                </a:effectLst>
                <a:latin typeface="Calibri" panose="020F0502020204030204" pitchFamily="34" charset="0"/>
              </a:rPr>
              <a:t>Fruchtenbaum</a:t>
            </a:r>
            <a:r>
              <a:rPr lang="en-US" sz="2000" dirty="0">
                <a:effectLst>
                  <a:outerShdw blurRad="38100" dist="38100" dir="2700000" algn="tl">
                    <a:srgbClr val="000000">
                      <a:alpha val="43137"/>
                    </a:srgbClr>
                  </a:outerShdw>
                </a:effectLst>
                <a:latin typeface="Calibri" panose="020F0502020204030204" pitchFamily="34" charset="0"/>
              </a:rPr>
              <a:t>, </a:t>
            </a:r>
            <a:r>
              <a:rPr lang="en-US" sz="2000" i="1" dirty="0">
                <a:effectLst>
                  <a:outerShdw blurRad="38100" dist="38100" dir="2700000" algn="tl">
                    <a:srgbClr val="000000">
                      <a:alpha val="43137"/>
                    </a:srgbClr>
                  </a:outerShdw>
                </a:effectLst>
                <a:latin typeface="Calibri" panose="020F0502020204030204" pitchFamily="34" charset="0"/>
              </a:rPr>
              <a:t>Footsteps of the Messiah</a:t>
            </a:r>
            <a:r>
              <a:rPr lang="en-US" sz="2000" dirty="0">
                <a:effectLst>
                  <a:outerShdw blurRad="38100" dist="38100" dir="2700000" algn="tl">
                    <a:srgbClr val="000000">
                      <a:alpha val="43137"/>
                    </a:srgbClr>
                  </a:outerShdw>
                </a:effectLst>
                <a:latin typeface="Calibri" panose="020F0502020204030204" pitchFamily="34" charset="0"/>
              </a:rPr>
              <a:t>, 367-78</a:t>
            </a:r>
          </a:p>
        </p:txBody>
      </p:sp>
      <p:pic>
        <p:nvPicPr>
          <p:cNvPr id="6" name="Picture 5">
            <a:extLst>
              <a:ext uri="{FF2B5EF4-FFF2-40B4-BE49-F238E27FC236}">
                <a16:creationId xmlns:a16="http://schemas.microsoft.com/office/drawing/2014/main" id="{8F6B62B7-047F-4FB0-9A0B-83DFF835E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4908"/>
            <a:ext cx="820011" cy="1097280"/>
          </a:xfrm>
          <a:prstGeom prst="rect">
            <a:avLst/>
          </a:prstGeom>
        </p:spPr>
      </p:pic>
    </p:spTree>
    <p:extLst>
      <p:ext uri="{BB962C8B-B14F-4D97-AF65-F5344CB8AC3E}">
        <p14:creationId xmlns:p14="http://schemas.microsoft.com/office/powerpoint/2010/main" val="20652928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8602412" cy="3604680"/>
          </a:xfrm>
        </p:spPr>
        <p:txBody>
          <a:bodyPr/>
          <a:lstStyle/>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Progressive illumination (9)</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Contrast between the righteous &amp; wicked (10)</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Temple (11)</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Kingdom (12)</a:t>
            </a:r>
          </a:p>
          <a:p>
            <a:pPr marL="514350" indent="-514350">
              <a:spcBef>
                <a:spcPct val="0"/>
              </a:spcBef>
              <a:spcAft>
                <a:spcPts val="1800"/>
              </a:spcAft>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Daniel’s predicted inheritance (13)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Answer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12:9-13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0042" y="5257800"/>
            <a:ext cx="2923916" cy="113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680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12:13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as for you, go your way to the end; then you will enter into rest and rise again for your allotted portion at the end of the age.”</a:t>
            </a:r>
          </a:p>
        </p:txBody>
      </p:sp>
      <p:pic>
        <p:nvPicPr>
          <p:cNvPr id="4" name="Picture 3">
            <a:extLst>
              <a:ext uri="{FF2B5EF4-FFF2-40B4-BE49-F238E27FC236}">
                <a16:creationId xmlns:a16="http://schemas.microsoft.com/office/drawing/2014/main" id="{697FAA74-28E8-4115-AEDD-7DB049C3A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41867905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12:13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as for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 your way to the end; then you will enter into rest and rise again for your allotted portion at the end of the age.”</a:t>
            </a:r>
          </a:p>
        </p:txBody>
      </p:sp>
      <p:pic>
        <p:nvPicPr>
          <p:cNvPr id="4" name="Picture 3">
            <a:extLst>
              <a:ext uri="{FF2B5EF4-FFF2-40B4-BE49-F238E27FC236}">
                <a16:creationId xmlns:a16="http://schemas.microsoft.com/office/drawing/2014/main" id="{697FAA74-28E8-4115-AEDD-7DB049C3A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16594441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12:13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as for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 your way to the end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you will enter into rest and rise again for your allotted portion at the end of the age.”</a:t>
            </a:r>
          </a:p>
        </p:txBody>
      </p:sp>
      <p:pic>
        <p:nvPicPr>
          <p:cNvPr id="4" name="Picture 3">
            <a:extLst>
              <a:ext uri="{FF2B5EF4-FFF2-40B4-BE49-F238E27FC236}">
                <a16:creationId xmlns:a16="http://schemas.microsoft.com/office/drawing/2014/main" id="{697FAA74-28E8-4115-AEDD-7DB049C3A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30479196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7BF77-7B35-448F-97B6-D51F69192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fontAlgn="auto">
              <a:spcBef>
                <a:spcPts val="0"/>
              </a:spcBef>
              <a:spcAft>
                <a:spcPts val="1200"/>
              </a:spcAft>
              <a:buClrTx/>
              <a:buSzTx/>
              <a:buNone/>
              <a:defRPr/>
            </a:pPr>
            <a:r>
              <a:rPr lang="en-US" altLang="en-US" sz="4400" dirty="0">
                <a:solidFill>
                  <a:srgbClr val="00FFFF"/>
                </a:solidFill>
                <a:effectLst>
                  <a:outerShdw blurRad="38100" dist="38100" dir="2700000" algn="tl">
                    <a:srgbClr val="000000">
                      <a:alpha val="43137"/>
                    </a:srgbClr>
                  </a:outerShdw>
                </a:effectLst>
                <a:ea typeface="+mj-ea"/>
                <a:cs typeface="+mj-cs"/>
              </a:rPr>
              <a:t>Daniel 12:4, 9</a:t>
            </a:r>
          </a:p>
          <a:p>
            <a:pPr marL="0" lvl="0" indent="0" algn="just">
              <a:spcBef>
                <a:spcPct val="0"/>
              </a:spcBef>
              <a:buClrTx/>
              <a:buSzTx/>
              <a:buNone/>
            </a:pP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600" dirty="0">
                <a:effectLst>
                  <a:outerShdw blurRad="38100" dist="38100" dir="2700000" algn="tl">
                    <a:srgbClr val="000000">
                      <a:alpha val="43137"/>
                    </a:srgbClr>
                  </a:outerShdw>
                </a:effectLst>
              </a:rPr>
              <a:t>But as for you, Daniel, conceal these words and seal up the book until the end of time; many will go back and forth, and </a:t>
            </a:r>
            <a:r>
              <a:rPr lang="en-US" sz="3600" b="1" u="sng" dirty="0">
                <a:solidFill>
                  <a:srgbClr val="FFFFCC"/>
                </a:solidFill>
                <a:effectLst>
                  <a:outerShdw blurRad="38100" dist="38100" dir="2700000" algn="tl">
                    <a:srgbClr val="000000">
                      <a:alpha val="43137"/>
                    </a:srgbClr>
                  </a:outerShdw>
                </a:effectLst>
              </a:rPr>
              <a:t>knowledge will increase</a:t>
            </a:r>
            <a:r>
              <a:rPr lang="en-US" sz="3600" dirty="0">
                <a:effectLst>
                  <a:outerShdw blurRad="38100" dist="38100" dir="2700000" algn="tl">
                    <a:srgbClr val="000000">
                      <a:alpha val="43137"/>
                    </a:srgbClr>
                  </a:outerShdw>
                </a:effectLst>
              </a:rPr>
              <a:t>...Go </a:t>
            </a:r>
            <a:r>
              <a:rPr lang="en-US" sz="3600" i="1" dirty="0">
                <a:effectLst>
                  <a:outerShdw blurRad="38100" dist="38100" dir="2700000" algn="tl">
                    <a:srgbClr val="000000">
                      <a:alpha val="43137"/>
                    </a:srgbClr>
                  </a:outerShdw>
                </a:effectLst>
              </a:rPr>
              <a:t>your way</a:t>
            </a:r>
            <a:r>
              <a:rPr lang="en-US" sz="3600" dirty="0">
                <a:effectLst>
                  <a:outerShdw blurRad="38100" dist="38100" dir="2700000" algn="tl">
                    <a:srgbClr val="000000">
                      <a:alpha val="43137"/>
                    </a:srgbClr>
                  </a:outerShdw>
                </a:effectLst>
              </a:rPr>
              <a:t>, Daniel, for </a:t>
            </a:r>
            <a:r>
              <a:rPr lang="en-US" sz="3600" i="1" dirty="0">
                <a:effectLst>
                  <a:outerShdw blurRad="38100" dist="38100" dir="2700000" algn="tl">
                    <a:srgbClr val="000000">
                      <a:alpha val="43137"/>
                    </a:srgbClr>
                  </a:outerShdw>
                </a:effectLst>
              </a:rPr>
              <a:t>these</a:t>
            </a:r>
            <a:r>
              <a:rPr lang="en-US" sz="3600" dirty="0">
                <a:effectLst>
                  <a:outerShdw blurRad="38100" dist="38100" dir="2700000" algn="tl">
                    <a:srgbClr val="000000">
                      <a:alpha val="43137"/>
                    </a:srgbClr>
                  </a:outerShdw>
                </a:effectLst>
              </a:rPr>
              <a:t> words are concealed and sealed up </a:t>
            </a:r>
            <a:r>
              <a:rPr lang="en-US" sz="3600" b="1" u="sng" dirty="0">
                <a:solidFill>
                  <a:srgbClr val="FFFFCC"/>
                </a:solidFill>
                <a:effectLst>
                  <a:outerShdw blurRad="38100" dist="38100" dir="2700000" algn="tl">
                    <a:srgbClr val="000000">
                      <a:alpha val="43137"/>
                    </a:srgbClr>
                  </a:outerShdw>
                </a:effectLst>
              </a:rPr>
              <a:t>until the end time</a:t>
            </a:r>
            <a:r>
              <a:rPr lang="en-US" sz="3600" dirty="0">
                <a:effectLst>
                  <a:outerShdw blurRad="38100" dist="38100" dir="2700000" algn="tl">
                    <a:srgbClr val="000000">
                      <a:alpha val="43137"/>
                    </a:srgbClr>
                  </a:outerShdw>
                </a:effectLst>
              </a:rPr>
              <a:t>.</a:t>
            </a: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282896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14500" y="228600"/>
            <a:ext cx="5715000" cy="609600"/>
          </a:xfrm>
        </p:spPr>
        <p:txBody>
          <a:bodyPr anchor="t"/>
          <a:lstStyle/>
          <a:p>
            <a:pPr algn="ctr"/>
            <a:r>
              <a:rPr lang="en-US" sz="3200" dirty="0">
                <a:latin typeface="Calibri" panose="020F0502020204030204" pitchFamily="34" charset="0"/>
              </a:rPr>
              <a:t>Mark Twain, </a:t>
            </a:r>
            <a:r>
              <a:rPr lang="en-US" sz="3200" i="1" dirty="0">
                <a:latin typeface="Calibri" panose="020F0502020204030204" pitchFamily="34" charset="0"/>
              </a:rPr>
              <a:t>Autobiography</a:t>
            </a:r>
            <a:r>
              <a:rPr lang="en-US" sz="3200" dirty="0">
                <a:latin typeface="Calibri" panose="020F0502020204030204" pitchFamily="34" charset="0"/>
              </a:rPr>
              <a:t>, 2:37</a:t>
            </a:r>
          </a:p>
        </p:txBody>
      </p:sp>
      <p:sp>
        <p:nvSpPr>
          <p:cNvPr id="56323" name="Rectangle 3"/>
          <p:cNvSpPr>
            <a:spLocks noGrp="1" noChangeArrowheads="1"/>
          </p:cNvSpPr>
          <p:nvPr>
            <p:ph type="body" idx="1"/>
          </p:nvPr>
        </p:nvSpPr>
        <p:spPr>
          <a:xfrm>
            <a:off x="228600" y="990600"/>
            <a:ext cx="8686800" cy="5638800"/>
          </a:xfrm>
        </p:spPr>
        <p:txBody>
          <a:bodyPr/>
          <a:lstStyle/>
          <a:p>
            <a:pPr marL="0" indent="0" algn="just">
              <a:lnSpc>
                <a:spcPct val="90000"/>
              </a:lnSpc>
              <a:buFontTx/>
              <a:buNone/>
              <a:defRPr/>
            </a:pPr>
            <a:r>
              <a:rPr lang="en-US" sz="2700" dirty="0">
                <a:latin typeface="Calibri" panose="020F0502020204030204" pitchFamily="34" charset="0"/>
              </a:rPr>
              <a:t>“A myriad of men are born; they labor and sweat and struggle for bread; they squabble and scold and fight; they scramble for little mean advantages over each other. Age creeps upon them and infirmities follow; shames and humiliations bring down their prides and their vanities. Those they love are taken from them, and the joy of life is turned to aching grief. The burden of pain, care, and misery grows heavier year by year. At length ambition is dead, pride is dead, vanity is dead; longing for release is in their place. It comes at last-the only un-poisoned gift earth ever had for them-and they vanish from a world where they were of no consequence; where they achieved nothing, where they were a mistake and a failure and a foolishness; where they left no sign that they have existed-a world that will lament them a day and forget them forever.”</a:t>
            </a:r>
          </a:p>
        </p:txBody>
      </p:sp>
    </p:spTree>
    <p:extLst>
      <p:ext uri="{BB962C8B-B14F-4D97-AF65-F5344CB8AC3E}">
        <p14:creationId xmlns:p14="http://schemas.microsoft.com/office/powerpoint/2010/main" val="2044940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12:13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as for you, go your way to the end;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you will enter into rest and rise again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your allotted portion at the end of the age.”</a:t>
            </a:r>
          </a:p>
        </p:txBody>
      </p:sp>
      <p:pic>
        <p:nvPicPr>
          <p:cNvPr id="4" name="Picture 3">
            <a:extLst>
              <a:ext uri="{FF2B5EF4-FFF2-40B4-BE49-F238E27FC236}">
                <a16:creationId xmlns:a16="http://schemas.microsoft.com/office/drawing/2014/main" id="{697FAA74-28E8-4115-AEDD-7DB049C3A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22880675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52400" y="0"/>
            <a:ext cx="8839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everlasting life, but the others to disgrace and everlasting contempt.”</a:t>
            </a:r>
          </a:p>
        </p:txBody>
      </p:sp>
      <p:pic>
        <p:nvPicPr>
          <p:cNvPr id="2" name="Picture 1">
            <a:extLst>
              <a:ext uri="{FF2B5EF4-FFF2-40B4-BE49-F238E27FC236}">
                <a16:creationId xmlns:a16="http://schemas.microsoft.com/office/drawing/2014/main" id="{05D377E6-85C1-4B23-BF12-7D9CADAB52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2000" y="3077766"/>
            <a:ext cx="2340000" cy="1828800"/>
          </a:xfrm>
          <a:prstGeom prst="rect">
            <a:avLst/>
          </a:prstGeom>
        </p:spPr>
      </p:pic>
    </p:spTree>
    <p:extLst>
      <p:ext uri="{BB962C8B-B14F-4D97-AF65-F5344CB8AC3E}">
        <p14:creationId xmlns:p14="http://schemas.microsoft.com/office/powerpoint/2010/main" val="21159099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6245E6-BF4F-410D-9C8F-EA84352F81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5:24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has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passed out of death into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0850F689-F9CB-4FCE-AEDE-7508CB540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w="28575">
            <a:solidFill>
              <a:schemeClr val="tx1"/>
            </a:solidFill>
          </a:ln>
        </p:spPr>
      </p:pic>
    </p:spTree>
    <p:extLst>
      <p:ext uri="{BB962C8B-B14F-4D97-AF65-F5344CB8AC3E}">
        <p14:creationId xmlns:p14="http://schemas.microsoft.com/office/powerpoint/2010/main" val="42135061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52400"/>
            <a:ext cx="82296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DTS Doctrinal Statement</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Article XI—Assurance</a:t>
            </a:r>
          </a:p>
        </p:txBody>
      </p:sp>
      <p:sp>
        <p:nvSpPr>
          <p:cNvPr id="11267" name="Content Placeholder 2"/>
          <p:cNvSpPr>
            <a:spLocks noGrp="1"/>
          </p:cNvSpPr>
          <p:nvPr>
            <p:ph idx="1"/>
          </p:nvPr>
        </p:nvSpPr>
        <p:spPr>
          <a:xfrm>
            <a:off x="0" y="1371600"/>
            <a:ext cx="9144000" cy="4648200"/>
          </a:xfrm>
        </p:spPr>
        <p:txBody>
          <a:bodyPr>
            <a:noAutofit/>
          </a:bodyPr>
          <a:lstStyle/>
          <a:p>
            <a:pPr marL="0" indent="0" algn="just" fontAlgn="auto">
              <a:spcBef>
                <a:spcPts val="0"/>
              </a:spcBef>
              <a:spcAft>
                <a:spcPts val="2400"/>
              </a:spcAft>
              <a:buNone/>
              <a:defRPr/>
            </a:pPr>
            <a:r>
              <a:rPr lang="en-US" dirty="0">
                <a:effectLst>
                  <a:outerShdw blurRad="38100" dist="38100" dir="2700000" algn="tl">
                    <a:srgbClr val="000000">
                      <a:alpha val="43137"/>
                    </a:srgbClr>
                  </a:outerShdw>
                </a:effectLst>
                <a:cs typeface="Times New Roman" pitchFamily="18" charset="0"/>
              </a:rPr>
              <a:t>We believe it is the privilege, not only of some, but of </a:t>
            </a:r>
            <a:r>
              <a:rPr lang="en-US" b="1" u="sng" dirty="0">
                <a:solidFill>
                  <a:srgbClr val="FFFFCC"/>
                </a:solidFill>
                <a:effectLst>
                  <a:outerShdw blurRad="38100" dist="38100" dir="2700000" algn="tl">
                    <a:srgbClr val="000000">
                      <a:alpha val="43137"/>
                    </a:srgbClr>
                  </a:outerShdw>
                </a:effectLst>
                <a:cs typeface="Times New Roman" pitchFamily="18" charset="0"/>
              </a:rPr>
              <a:t>all</a:t>
            </a:r>
            <a:r>
              <a:rPr lang="en-US" dirty="0">
                <a:effectLst>
                  <a:outerShdw blurRad="38100" dist="38100" dir="2700000" algn="tl">
                    <a:srgbClr val="000000">
                      <a:alpha val="43137"/>
                    </a:srgbClr>
                  </a:outerShdw>
                </a:effectLst>
                <a:cs typeface="Times New Roman" pitchFamily="18" charset="0"/>
              </a:rPr>
              <a:t> by the Spirit through faith who are born again in Christ as revealed in the Scriptures, to be </a:t>
            </a:r>
            <a:r>
              <a:rPr lang="en-US" b="1" u="sng" dirty="0">
                <a:solidFill>
                  <a:srgbClr val="FFFFCC"/>
                </a:solidFill>
                <a:effectLst>
                  <a:outerShdw blurRad="38100" dist="38100" dir="2700000" algn="tl">
                    <a:srgbClr val="000000">
                      <a:alpha val="43137"/>
                    </a:srgbClr>
                  </a:outerShdw>
                </a:effectLst>
                <a:cs typeface="Times New Roman" pitchFamily="18" charset="0"/>
              </a:rPr>
              <a:t>assured</a:t>
            </a:r>
            <a:r>
              <a:rPr lang="en-US" dirty="0">
                <a:effectLst>
                  <a:outerShdw blurRad="38100" dist="38100" dir="2700000" algn="tl">
                    <a:srgbClr val="000000">
                      <a:alpha val="43137"/>
                    </a:srgbClr>
                  </a:outerShdw>
                </a:effectLst>
                <a:cs typeface="Times New Roman" pitchFamily="18" charset="0"/>
              </a:rPr>
              <a:t> of their salvation from the </a:t>
            </a:r>
            <a:r>
              <a:rPr lang="en-US" b="1" u="sng" dirty="0">
                <a:solidFill>
                  <a:srgbClr val="FFFFCC"/>
                </a:solidFill>
                <a:effectLst>
                  <a:outerShdw blurRad="38100" dist="38100" dir="2700000" algn="tl">
                    <a:srgbClr val="000000">
                      <a:alpha val="43137"/>
                    </a:srgbClr>
                  </a:outerShdw>
                </a:effectLst>
                <a:cs typeface="Times New Roman" pitchFamily="18" charset="0"/>
              </a:rPr>
              <a:t>very day</a:t>
            </a:r>
            <a:r>
              <a:rPr lang="en-US" b="1" dirty="0">
                <a:solidFill>
                  <a:srgbClr val="FFFFCC"/>
                </a:solidFill>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they take Him to be their Savior and that this assurance is </a:t>
            </a:r>
            <a:r>
              <a:rPr lang="en-US" b="1" u="sng" dirty="0">
                <a:solidFill>
                  <a:srgbClr val="FFFFCC"/>
                </a:solidFill>
                <a:effectLst>
                  <a:outerShdw blurRad="38100" dist="38100" dir="2700000" algn="tl">
                    <a:srgbClr val="000000">
                      <a:alpha val="43137"/>
                    </a:srgbClr>
                  </a:outerShdw>
                </a:effectLst>
                <a:cs typeface="Times New Roman" pitchFamily="18" charset="0"/>
              </a:rPr>
              <a:t>not</a:t>
            </a:r>
            <a:r>
              <a:rPr lang="en-US" dirty="0">
                <a:effectLst>
                  <a:outerShdw blurRad="38100" dist="38100" dir="2700000" algn="tl">
                    <a:srgbClr val="000000">
                      <a:alpha val="43137"/>
                    </a:srgbClr>
                  </a:outerShdw>
                </a:effectLst>
                <a:cs typeface="Times New Roman" pitchFamily="18" charset="0"/>
              </a:rPr>
              <a:t> founded upon any fancied discovery of their own </a:t>
            </a:r>
            <a:r>
              <a:rPr lang="en-US" b="1" u="sng" dirty="0">
                <a:solidFill>
                  <a:srgbClr val="FFFFCC"/>
                </a:solidFill>
                <a:effectLst>
                  <a:outerShdw blurRad="38100" dist="38100" dir="2700000" algn="tl">
                    <a:srgbClr val="000000">
                      <a:alpha val="43137"/>
                    </a:srgbClr>
                  </a:outerShdw>
                </a:effectLst>
                <a:cs typeface="Times New Roman" pitchFamily="18" charset="0"/>
              </a:rPr>
              <a:t>worthiness</a:t>
            </a:r>
            <a:r>
              <a:rPr lang="en-US" dirty="0">
                <a:effectLst>
                  <a:outerShdw blurRad="38100" dist="38100" dir="2700000" algn="tl">
                    <a:srgbClr val="000000">
                      <a:alpha val="43137"/>
                    </a:srgbClr>
                  </a:outerShdw>
                </a:effectLst>
                <a:cs typeface="Times New Roman" pitchFamily="18" charset="0"/>
              </a:rPr>
              <a:t> or fitness, but wholly upon the testimony of God in His </a:t>
            </a:r>
            <a:r>
              <a:rPr lang="en-US" b="1" u="sng" dirty="0">
                <a:solidFill>
                  <a:srgbClr val="FFFFCC"/>
                </a:solidFill>
                <a:effectLst>
                  <a:outerShdw blurRad="38100" dist="38100" dir="2700000" algn="tl">
                    <a:srgbClr val="000000">
                      <a:alpha val="43137"/>
                    </a:srgbClr>
                  </a:outerShdw>
                </a:effectLst>
                <a:cs typeface="Times New Roman" pitchFamily="18" charset="0"/>
              </a:rPr>
              <a:t>written Word</a:t>
            </a:r>
            <a:r>
              <a:rPr lang="en-US" dirty="0">
                <a:effectLst>
                  <a:outerShdw blurRad="38100" dist="38100" dir="2700000" algn="tl">
                    <a:srgbClr val="000000">
                      <a:alpha val="43137"/>
                    </a:srgbClr>
                  </a:outerShdw>
                </a:effectLst>
                <a:cs typeface="Times New Roman" pitchFamily="18" charset="0"/>
              </a:rPr>
              <a:t>, exciting within His children filial love...</a:t>
            </a:r>
          </a:p>
        </p:txBody>
      </p:sp>
    </p:spTree>
    <p:extLst>
      <p:ext uri="{BB962C8B-B14F-4D97-AF65-F5344CB8AC3E}">
        <p14:creationId xmlns:p14="http://schemas.microsoft.com/office/powerpoint/2010/main" val="27652014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336800" y="1600201"/>
            <a:ext cx="6570133" cy="2554545"/>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a:t>
            </a: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Hence, there is an ongoing need to be dedicated to the Lord and to deny ourselves so that we might make it.”</a:t>
            </a:r>
          </a:p>
        </p:txBody>
      </p:sp>
      <p:sp>
        <p:nvSpPr>
          <p:cNvPr id="77827" name="TextBox 4"/>
          <p:cNvSpPr txBox="1">
            <a:spLocks noChangeArrowheads="1"/>
          </p:cNvSpPr>
          <p:nvPr/>
        </p:nvSpPr>
        <p:spPr bwMode="auto">
          <a:xfrm>
            <a:off x="0" y="6121402"/>
            <a:ext cx="9144000" cy="5847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John Piper and Pastoral Staff, TULIP: What We Believe about the Five Points of Calvinism: Position Paper of the Pastoral Staff (Desiring God Ministries, 1997), 25, cited in Dave Hunt, </a:t>
            </a:r>
            <a:r>
              <a:rPr lang="en-US" alt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Love is This?</a:t>
            </a:r>
            <a:r>
              <a:rPr lang="en-US" alt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379.</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2534" y="1713360"/>
            <a:ext cx="1752599" cy="2381298"/>
          </a:xfrm>
          <a:prstGeom prst="rect">
            <a:avLst/>
          </a:prstGeom>
          <a:noFill/>
          <a:ln w="38100">
            <a:solidFill>
              <a:schemeClr val="bg1"/>
            </a:solidFill>
            <a:miter lim="800000"/>
            <a:headEnd/>
            <a:tailEnd/>
          </a:ln>
        </p:spPr>
      </p:pic>
      <p:sp>
        <p:nvSpPr>
          <p:cNvPr id="2" name="Rectangle 1"/>
          <p:cNvSpPr/>
          <p:nvPr/>
        </p:nvSpPr>
        <p:spPr>
          <a:xfrm>
            <a:off x="3424240" y="496891"/>
            <a:ext cx="2294218" cy="646331"/>
          </a:xfrm>
          <a:prstGeom prst="rect">
            <a:avLst/>
          </a:prstGeom>
        </p:spPr>
        <p:txBody>
          <a:bodyPr wrap="none">
            <a:spAutoFit/>
          </a:bodyPr>
          <a:lstStyle/>
          <a:p>
            <a:pPr>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Piper </a:t>
            </a:r>
          </a:p>
        </p:txBody>
      </p:sp>
    </p:spTree>
    <p:extLst>
      <p:ext uri="{BB962C8B-B14F-4D97-AF65-F5344CB8AC3E}">
        <p14:creationId xmlns:p14="http://schemas.microsoft.com/office/powerpoint/2010/main" val="10848379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pPr algn="ct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Assurance of Salvation in Lordship Salvation?</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412500" y="5153384"/>
              <a:ext cx="19440" cy="19080"/>
            </p14:xfrm>
          </p:contentPart>
        </mc:Choice>
        <mc:Fallback xmlns="">
          <p:pic>
            <p:nvPicPr>
              <p:cNvPr id="6" name="Ink 5"/>
              <p:cNvPicPr/>
              <p:nvPr/>
            </p:nvPicPr>
            <p:blipFill>
              <a:blip r:embed="rId4"/>
              <a:stretch>
                <a:fillRect/>
              </a:stretch>
            </p:blipFill>
            <p:spPr>
              <a:xfrm>
                <a:off x="4400980" y="5143491"/>
                <a:ext cx="38520" cy="39927"/>
              </a:xfrm>
              <a:prstGeom prst="rect">
                <a:avLst/>
              </a:prstGeom>
            </p:spPr>
          </p:pic>
        </mc:Fallback>
      </mc:AlternateContent>
      <p:pic>
        <p:nvPicPr>
          <p:cNvPr id="5" name="Picture 4"/>
          <p:cNvPicPr>
            <a:picLocks noChangeAspect="1"/>
          </p:cNvPicPr>
          <p:nvPr/>
        </p:nvPicPr>
        <p:blipFill>
          <a:blip r:embed="rId5"/>
          <a:stretch>
            <a:fillRect/>
          </a:stretch>
        </p:blipFill>
        <p:spPr>
          <a:xfrm>
            <a:off x="1799492" y="1265448"/>
            <a:ext cx="5545016"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170127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DCE75C-D1C9-41E1-9944-253C47893629}"/>
              </a:ext>
            </a:extLst>
          </p:cNvPr>
          <p:cNvSpPr txBox="1"/>
          <p:nvPr/>
        </p:nvSpPr>
        <p:spPr>
          <a:xfrm>
            <a:off x="1428719" y="133290"/>
            <a:ext cx="6286562"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From the Middletown Bible Church Website</a:t>
            </a:r>
          </a:p>
        </p:txBody>
      </p:sp>
      <p:pic>
        <p:nvPicPr>
          <p:cNvPr id="2" name="Picture 1">
            <a:extLst>
              <a:ext uri="{FF2B5EF4-FFF2-40B4-BE49-F238E27FC236}">
                <a16:creationId xmlns:a16="http://schemas.microsoft.com/office/drawing/2014/main" id="{248C9ACD-C800-4A59-ACFC-54F65C0D84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478" y="685800"/>
            <a:ext cx="6846882" cy="5943600"/>
          </a:xfrm>
          <a:prstGeom prst="rect">
            <a:avLst/>
          </a:prstGeom>
        </p:spPr>
      </p:pic>
    </p:spTree>
    <p:extLst>
      <p:ext uri="{BB962C8B-B14F-4D97-AF65-F5344CB8AC3E}">
        <p14:creationId xmlns:p14="http://schemas.microsoft.com/office/powerpoint/2010/main" val="219851140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12:13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as for you, go your way to the end; then you will enter into rest and rise again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allotted portion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end of the age.”</a:t>
            </a:r>
          </a:p>
        </p:txBody>
      </p:sp>
      <p:pic>
        <p:nvPicPr>
          <p:cNvPr id="4" name="Picture 3">
            <a:extLst>
              <a:ext uri="{FF2B5EF4-FFF2-40B4-BE49-F238E27FC236}">
                <a16:creationId xmlns:a16="http://schemas.microsoft.com/office/drawing/2014/main" id="{697FAA74-28E8-4115-AEDD-7DB049C3A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19315965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insight will shine brightly like the brightness of the expanse of heaven, and those who lead the many to righteousness, like the stars forever and ever.”</a:t>
            </a:r>
          </a:p>
        </p:txBody>
      </p:sp>
      <p:pic>
        <p:nvPicPr>
          <p:cNvPr id="2" name="Picture 1">
            <a:extLst>
              <a:ext uri="{FF2B5EF4-FFF2-40B4-BE49-F238E27FC236}">
                <a16:creationId xmlns:a16="http://schemas.microsoft.com/office/drawing/2014/main" id="{2A03FA90-B4C3-4121-9BA4-E14FBFC2B2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61123787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insight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shine brightly like the brightness of the expanse of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those who lead the many to righteousness,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like the stars forever and 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2505574-59A8-40E8-8BC2-1D0D22458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149325485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insight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shine brightly like the brightness of the expanse of heaven,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lead the many to righteousness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the stars forever and ever.”</a:t>
            </a:r>
          </a:p>
        </p:txBody>
      </p:sp>
      <p:pic>
        <p:nvPicPr>
          <p:cNvPr id="4" name="Picture 3">
            <a:extLst>
              <a:ext uri="{FF2B5EF4-FFF2-40B4-BE49-F238E27FC236}">
                <a16:creationId xmlns:a16="http://schemas.microsoft.com/office/drawing/2014/main" id="{697FAA74-28E8-4115-AEDD-7DB049C3A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36131618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HP Desktop\Pictures\Gabe's images\DivisionOfLandInMillennium.jpg">
            <a:extLst>
              <a:ext uri="{FF2B5EF4-FFF2-40B4-BE49-F238E27FC236}">
                <a16:creationId xmlns:a16="http://schemas.microsoft.com/office/drawing/2014/main" id="{CB49F7B9-2864-4EA9-8BC2-4C212BD704B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019" y="91440"/>
            <a:ext cx="8915963"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35981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12:13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as for you, go your way to the end; then you will enter into rest and rise again for your allotted portion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end of the 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7FAA74-28E8-4115-AEDD-7DB049C3A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2655334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Statue </a:t>
            </a:r>
          </a:p>
          <a:p>
            <a:pPr algn="ctr" eaLnBrk="1" hangingPunct="1">
              <a:defRPr/>
            </a:pPr>
            <a:r>
              <a:rPr lang="en-US" altLang="en-US" kern="0" dirty="0">
                <a:effectLst>
                  <a:outerShdw blurRad="38100" dist="38100" dir="2700000" algn="tl">
                    <a:srgbClr val="000000">
                      <a:alpha val="43137"/>
                    </a:srgbClr>
                  </a:outerShdw>
                </a:effectLst>
              </a:rPr>
              <a:t>&amp; </a:t>
            </a:r>
          </a:p>
          <a:p>
            <a:pPr algn="ctr" eaLnBrk="1" hangingPunct="1">
              <a:defRPr/>
            </a:pPr>
            <a:r>
              <a:rPr lang="en-US" altLang="en-US" kern="0"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233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2:44</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days of those kings the God of heaven will set up a kingdom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will never be destroyed, and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kingdom will not be left for another people; it will crush and put an end to all these kingdoms, but it will itself endure forever.”</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EEF3D0-0F95-4C8B-A9F5-B2FB72422E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7563" y="3429000"/>
            <a:ext cx="2328874" cy="1603387"/>
          </a:xfrm>
          <a:prstGeom prst="rect">
            <a:avLst/>
          </a:prstGeom>
        </p:spPr>
      </p:pic>
    </p:spTree>
    <p:extLst>
      <p:ext uri="{BB962C8B-B14F-4D97-AF65-F5344CB8AC3E}">
        <p14:creationId xmlns:p14="http://schemas.microsoft.com/office/powerpoint/2010/main" val="105884618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228600" y="0"/>
            <a:ext cx="86868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Timothy 2:13</a:t>
            </a:r>
          </a:p>
          <a:p>
            <a:pPr algn="just">
              <a:spcAft>
                <a:spcPts val="1200"/>
              </a:spcAft>
            </a:pP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t>
            </a:r>
            <a:r>
              <a:rPr lang="en-US" sz="4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a:t>
            </a:r>
            <a:r>
              <a:rPr lang="en-US" sz="4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faithless</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remains </a:t>
            </a:r>
            <a:r>
              <a:rPr lang="en-US" sz="4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faithful</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cannot deny Himself.”</a:t>
            </a:r>
          </a:p>
        </p:txBody>
      </p:sp>
      <p:pic>
        <p:nvPicPr>
          <p:cNvPr id="2" name="Picture 1">
            <a:extLst>
              <a:ext uri="{FF2B5EF4-FFF2-40B4-BE49-F238E27FC236}">
                <a16:creationId xmlns:a16="http://schemas.microsoft.com/office/drawing/2014/main" id="{2A03FA90-B4C3-4121-9BA4-E14FBFC2B2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3813769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82726502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effectLst>
                  <a:outerShdw blurRad="38100" dist="38100" dir="2700000" algn="tl">
                    <a:srgbClr val="000000">
                      <a:alpha val="43137"/>
                    </a:srgbClr>
                  </a:outerShdw>
                </a:effectLst>
              </a:rPr>
              <a:t>Message</a:t>
            </a:r>
          </a:p>
        </p:txBody>
      </p:sp>
      <p:sp>
        <p:nvSpPr>
          <p:cNvPr id="35843" name="Rectangle 3"/>
          <p:cNvSpPr>
            <a:spLocks noGrp="1" noChangeArrowheads="1"/>
          </p:cNvSpPr>
          <p:nvPr>
            <p:ph type="body" idx="1"/>
          </p:nvPr>
        </p:nvSpPr>
        <p:spPr>
          <a:xfrm>
            <a:off x="571500" y="1768415"/>
            <a:ext cx="8001000" cy="1965385"/>
          </a:xfrm>
        </p:spPr>
        <p:txBody>
          <a:bodyPr/>
          <a:lstStyle/>
          <a:p>
            <a:pPr marL="0" indent="0" algn="just" eaLnBrk="1" hangingPunct="1">
              <a:lnSpc>
                <a:spcPct val="90000"/>
              </a:lnSpc>
              <a:buFont typeface="Wingdings" panose="05000000000000000000" pitchFamily="2" charset="2"/>
              <a:buNone/>
              <a:defRPr/>
            </a:pPr>
            <a:r>
              <a:rPr lang="en-US" sz="4000" dirty="0">
                <a:effectLst>
                  <a:outerShdw blurRad="38100" dist="38100" dir="2700000" algn="tl">
                    <a:srgbClr val="000000">
                      <a:alpha val="43137"/>
                    </a:srgbClr>
                  </a:outerShdw>
                </a:effectLst>
              </a:rPr>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effectLst>
                <a:outerShdw blurRad="38100" dist="38100" dir="2700000" algn="tl">
                  <a:srgbClr val="000000">
                    <a:alpha val="43137"/>
                  </a:srgbClr>
                </a:outerShdw>
              </a:effectLst>
            </a:endParaRP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91115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effectLst>
                  <a:outerShdw blurRad="38100" dist="38100" dir="2700000" algn="tl">
                    <a:srgbClr val="000000">
                      <a:alpha val="43137"/>
                    </a:srgbClr>
                  </a:outerShdw>
                </a:effectLst>
              </a:rPr>
              <a:t>Purpose</a:t>
            </a:r>
          </a:p>
        </p:txBody>
      </p:sp>
      <p:sp>
        <p:nvSpPr>
          <p:cNvPr id="35843" name="Rectangle 3"/>
          <p:cNvSpPr>
            <a:spLocks noGrp="1" noChangeArrowheads="1"/>
          </p:cNvSpPr>
          <p:nvPr>
            <p:ph type="body" idx="1"/>
          </p:nvPr>
        </p:nvSpPr>
        <p:spPr>
          <a:xfrm>
            <a:off x="457200" y="1768415"/>
            <a:ext cx="8229600" cy="4114800"/>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rPr>
              <a:t>To encourage Judah by emphasizing  the sovereignty of God during the Babylonian captivity and to teach  Judah how to live while outside the land</a:t>
            </a:r>
          </a:p>
        </p:txBody>
      </p:sp>
      <p:pic>
        <p:nvPicPr>
          <p:cNvPr id="5" name="Picture 2" descr="http://slbc.org/wp-content/uploads/2014/09/Book-of-Daniel-weppage.jpg">
            <a:extLst>
              <a:ext uri="{FF2B5EF4-FFF2-40B4-BE49-F238E27FC236}">
                <a16:creationId xmlns:a16="http://schemas.microsoft.com/office/drawing/2014/main" id="{C587F091-436C-4194-B3BE-3B3EF689E9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85386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028700" y="152400"/>
            <a:ext cx="7086600" cy="838200"/>
          </a:xfrm>
        </p:spPr>
        <p:txBody>
          <a:bodyPr/>
          <a:lstStyle/>
          <a:p>
            <a:pPr algn="ctr" eaLnBrk="1" hangingPunct="1"/>
            <a:r>
              <a:rPr lang="en-US" altLang="en-US" sz="4000" dirty="0">
                <a:effectLst>
                  <a:outerShdw blurRad="38100" dist="38100" dir="2700000" algn="tl">
                    <a:srgbClr val="000000">
                      <a:alpha val="43137"/>
                    </a:srgbClr>
                  </a:outerShdw>
                </a:effectLst>
              </a:rPr>
              <a:t>Diversity of Topics in Daniel</a:t>
            </a:r>
          </a:p>
        </p:txBody>
      </p:sp>
      <p:sp>
        <p:nvSpPr>
          <p:cNvPr id="25603" name="Rectangle 1027"/>
          <p:cNvSpPr>
            <a:spLocks noGrp="1" noChangeArrowheads="1"/>
          </p:cNvSpPr>
          <p:nvPr>
            <p:ph type="body" idx="1"/>
          </p:nvPr>
        </p:nvSpPr>
        <p:spPr>
          <a:xfrm>
            <a:off x="533400" y="1219200"/>
            <a:ext cx="7543800" cy="5105400"/>
          </a:xfrm>
        </p:spPr>
        <p:txBody>
          <a:bodyPr/>
          <a:lstStyle/>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Prophecy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Eschatology </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Confidence that the Bible is God’s word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Knowledge of Intertestamental Period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Angelology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Spiritual Warfare</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Living for God in a Pagan Society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God’s Sovereignty Over Empires</a:t>
            </a:r>
          </a:p>
          <a:p>
            <a:pPr marL="533400" indent="-533400" eaLnBrk="1" hangingPunct="1">
              <a:buFont typeface="Wingdings" panose="05000000000000000000" pitchFamily="2" charset="2"/>
              <a:buNone/>
              <a:defRPr/>
            </a:pPr>
            <a:endParaRPr lang="en-US" sz="2800" dirty="0">
              <a:effectLst>
                <a:outerShdw blurRad="38100" dist="38100" dir="2700000" algn="tl">
                  <a:srgbClr val="000000">
                    <a:alpha val="43137"/>
                  </a:srgbClr>
                </a:outerShdw>
              </a:effectLst>
            </a:endParaRP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3812" y="1295400"/>
            <a:ext cx="236438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8623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4D07E-FA6C-4C65-BBED-1DD0436370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660143"/>
          </a:xfrm>
          <a:prstGeom prst="rect">
            <a:avLst/>
          </a:prstGeom>
        </p:spPr>
      </p:pic>
    </p:spTree>
    <p:extLst>
      <p:ext uri="{BB962C8B-B14F-4D97-AF65-F5344CB8AC3E}">
        <p14:creationId xmlns:p14="http://schemas.microsoft.com/office/powerpoint/2010/main" val="34473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287222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3505200"/>
          </a:xfrm>
        </p:spPr>
        <p:txBody>
          <a:bodyPr/>
          <a:lstStyle/>
          <a:p>
            <a:pPr marL="457200" indent="-457200">
              <a:spcBef>
                <a:spcPct val="0"/>
              </a:spcBef>
              <a:spcAft>
                <a:spcPts val="18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Description of the End Times (1-4)</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Separation (2)</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BA1F86-3E75-4046-BE91-38EB75C9FEDA}"/>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10585664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22223</TotalTime>
  <Words>1412</Words>
  <Application>Microsoft Office PowerPoint</Application>
  <PresentationFormat>On-screen Show (4:3)</PresentationFormat>
  <Paragraphs>201</Paragraphs>
  <Slides>46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vt:lpstr>
      <vt:lpstr>Azure</vt:lpstr>
      <vt:lpstr>THE BOOK OF DANIEL</vt:lpstr>
      <vt:lpstr>DANIEL 10-12 THE FINAL VISION</vt:lpstr>
      <vt:lpstr>PowerPoint Presentation</vt:lpstr>
      <vt:lpstr>Chapter 10–12 Outline</vt:lpstr>
      <vt:lpstr>IV. The Prophecy of the Heavenly Messenger (11:2–12:13)</vt:lpstr>
      <vt:lpstr>PowerPoint Presentation</vt:lpstr>
      <vt:lpstr>IV. The Prophecy of the Heavenly Messenger (11:2–12:13)</vt:lpstr>
      <vt:lpstr>IV. The Prophecy of the Heavenly Messenger (11:2–12:13)</vt:lpstr>
      <vt:lpstr>The Tribulation &amp; Millennium  Daniel 12:1-13</vt:lpstr>
      <vt:lpstr>The Tribulation &amp; Millennium  Daniel 12:1-13</vt:lpstr>
      <vt:lpstr>The Tribulation &amp; Millennium  Daniel 12:1-13</vt:lpstr>
      <vt:lpstr>The Tribulation &amp; Millennium  Daniel 12:1-13</vt:lpstr>
      <vt:lpstr>Two Basic Truths  of Daniel 12:7</vt:lpstr>
      <vt:lpstr>The Tribulation &amp; Millennium  Daniel 12:1-13</vt:lpstr>
      <vt:lpstr>The Tribulation &amp; Millennium  Daniel 12:1-13</vt:lpstr>
      <vt:lpstr>The Tribulation &amp; Millennium  Daniel 12:1-13</vt:lpstr>
      <vt:lpstr>Answer  Daniel 12:9-13</vt:lpstr>
      <vt:lpstr>PowerPoint Presentation</vt:lpstr>
      <vt:lpstr>The 75 DAY Interval Daniel 12:11-12</vt:lpstr>
      <vt:lpstr>Answer  Daniel 12:9-13</vt:lpstr>
      <vt:lpstr>PowerPoint Presentation</vt:lpstr>
      <vt:lpstr>PowerPoint Presentation</vt:lpstr>
      <vt:lpstr>PowerPoint Presentation</vt:lpstr>
      <vt:lpstr>PowerPoint Presentation</vt:lpstr>
      <vt:lpstr>Mark Twain, Autobiography, 2:37</vt:lpstr>
      <vt:lpstr>PowerPoint Presentation</vt:lpstr>
      <vt:lpstr>PowerPoint Presentation</vt:lpstr>
      <vt:lpstr>PowerPoint Presentation</vt:lpstr>
      <vt:lpstr>DTS Doctrinal Statement Article XI—Assurance</vt:lpstr>
      <vt:lpstr>PowerPoint Presentation</vt:lpstr>
      <vt:lpstr>Assurance of Salvation in Lordship Salvation?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Message</vt:lpstr>
      <vt:lpstr>Purpose</vt:lpstr>
      <vt:lpstr>Diversity of Topics in Daniel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Jim McGowan</cp:lastModifiedBy>
  <cp:revision>2143</cp:revision>
  <cp:lastPrinted>2017-02-05T01:03:10Z</cp:lastPrinted>
  <dcterms:created xsi:type="dcterms:W3CDTF">2009-03-17T12:21:13Z</dcterms:created>
  <dcterms:modified xsi:type="dcterms:W3CDTF">2018-05-13T12:25:50Z</dcterms:modified>
</cp:coreProperties>
</file>