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1"/>
  </p:notesMasterIdLst>
  <p:handoutMasterIdLst>
    <p:handoutMasterId r:id="rId52"/>
  </p:handoutMasterIdLst>
  <p:sldIdLst>
    <p:sldId id="256" r:id="rId2"/>
    <p:sldId id="372" r:id="rId3"/>
    <p:sldId id="990" r:id="rId4"/>
    <p:sldId id="3352" r:id="rId5"/>
    <p:sldId id="3889" r:id="rId6"/>
    <p:sldId id="3842" r:id="rId7"/>
    <p:sldId id="3843" r:id="rId8"/>
    <p:sldId id="3862" r:id="rId9"/>
    <p:sldId id="3853" r:id="rId10"/>
    <p:sldId id="3863" r:id="rId11"/>
    <p:sldId id="3864" r:id="rId12"/>
    <p:sldId id="3884" r:id="rId13"/>
    <p:sldId id="3891" r:id="rId14"/>
    <p:sldId id="3919" r:id="rId15"/>
    <p:sldId id="3890" r:id="rId16"/>
    <p:sldId id="279" r:id="rId17"/>
    <p:sldId id="280" r:id="rId18"/>
    <p:sldId id="719" r:id="rId19"/>
    <p:sldId id="308" r:id="rId20"/>
    <p:sldId id="3922" r:id="rId21"/>
    <p:sldId id="3923" r:id="rId22"/>
    <p:sldId id="3924" r:id="rId23"/>
    <p:sldId id="3894" r:id="rId24"/>
    <p:sldId id="3830" r:id="rId25"/>
    <p:sldId id="3895" r:id="rId26"/>
    <p:sldId id="3896" r:id="rId27"/>
    <p:sldId id="3897" r:id="rId28"/>
    <p:sldId id="3898" r:id="rId29"/>
    <p:sldId id="3899" r:id="rId30"/>
    <p:sldId id="3925" r:id="rId31"/>
    <p:sldId id="3901" r:id="rId32"/>
    <p:sldId id="3902" r:id="rId33"/>
    <p:sldId id="3904" r:id="rId34"/>
    <p:sldId id="3903" r:id="rId35"/>
    <p:sldId id="3905" r:id="rId36"/>
    <p:sldId id="3906" r:id="rId37"/>
    <p:sldId id="3907" r:id="rId38"/>
    <p:sldId id="3908" r:id="rId39"/>
    <p:sldId id="3909" r:id="rId40"/>
    <p:sldId id="3910" r:id="rId41"/>
    <p:sldId id="3911" r:id="rId42"/>
    <p:sldId id="3912" r:id="rId43"/>
    <p:sldId id="3913" r:id="rId44"/>
    <p:sldId id="273" r:id="rId45"/>
    <p:sldId id="3914" r:id="rId46"/>
    <p:sldId id="2595" r:id="rId47"/>
    <p:sldId id="3915" r:id="rId48"/>
    <p:sldId id="3916" r:id="rId49"/>
    <p:sldId id="3917" r:id="rId5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6FF99"/>
    <a:srgbClr val="003300"/>
    <a:srgbClr val="00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21" autoAdjust="0"/>
    <p:restoredTop sz="94824" autoAdjust="0"/>
  </p:normalViewPr>
  <p:slideViewPr>
    <p:cSldViewPr>
      <p:cViewPr varScale="1">
        <p:scale>
          <a:sx n="105" d="100"/>
          <a:sy n="105" d="100"/>
        </p:scale>
        <p:origin x="1998"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Dr. Andy Woods - Ecclessiology</a:t>
            </a:r>
            <a:endParaRPr lang="en-US" dirty="0">
              <a:latin typeface="Calibri" panose="020F0502020204030204" pitchFamily="34" charset="0"/>
            </a:endParaRPr>
          </a:p>
        </p:txBody>
      </p:sp>
      <p:sp>
        <p:nvSpPr>
          <p:cNvPr id="25603" name="Rectangle 3"/>
          <p:cNvSpPr>
            <a:spLocks noGrp="1" noChangeArrowheads="1"/>
          </p:cNvSpPr>
          <p:nvPr>
            <p:ph type="dt" sz="quarter" idx="1"/>
          </p:nvPr>
        </p:nvSpPr>
        <p:spPr bwMode="auto">
          <a:xfrm>
            <a:off x="4144618"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510" eaLnBrk="1" hangingPunct="1">
              <a:defRPr sz="1200">
                <a:latin typeface="Times New Roman" charset="0"/>
              </a:defRPr>
            </a:lvl1pPr>
          </a:lstStyle>
          <a:p>
            <a:pPr>
              <a:defRPr/>
            </a:pPr>
            <a:r>
              <a:rPr lang="en-US">
                <a:latin typeface="Calibri" panose="020F0502020204030204" pitchFamily="34" charset="0"/>
              </a:rPr>
              <a:t>5/13/2018</a:t>
            </a:r>
            <a:endParaRPr lang="en-US" dirty="0">
              <a:latin typeface="Calibri" panose="020F0502020204030204" pitchFamily="34" charset="0"/>
            </a:endParaRPr>
          </a:p>
        </p:txBody>
      </p:sp>
      <p:sp>
        <p:nvSpPr>
          <p:cNvPr id="25604" name="Rectangle 4"/>
          <p:cNvSpPr>
            <a:spLocks noGrp="1" noChangeArrowheads="1"/>
          </p:cNvSpPr>
          <p:nvPr>
            <p:ph type="ftr" sz="quarter" idx="2"/>
          </p:nvPr>
        </p:nvSpPr>
        <p:spPr bwMode="auto">
          <a:xfrm>
            <a:off x="0"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25605" name="Rectangle 5"/>
          <p:cNvSpPr>
            <a:spLocks noGrp="1" noChangeArrowheads="1"/>
          </p:cNvSpPr>
          <p:nvPr>
            <p:ph type="sldNum" sz="quarter" idx="3"/>
          </p:nvPr>
        </p:nvSpPr>
        <p:spPr bwMode="auto">
          <a:xfrm>
            <a:off x="4144618"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510" eaLnBrk="1" hangingPunct="1">
              <a:defRPr sz="1200" smtClean="0"/>
            </a:lvl1pPr>
          </a:lstStyle>
          <a:p>
            <a:pPr>
              <a:defRPr/>
            </a:pPr>
            <a:fld id="{64D9FA50-B652-4374-A60C-942D4D86F55D}"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19T16:48:20.075"/>
    </inkml:context>
    <inkml:brush xml:id="br0">
      <inkml:brushProperty name="width" value="0.0265" units="cm"/>
      <inkml:brushProperty name="height" value="0.0265" units="cm"/>
    </inkml:brush>
  </inkml:definitions>
  <inkml:trace contextRef="#ctx0" brushRef="#br0">17 0 2688,'-17'0'1056,"17"0"-576,0 34-512,0-18 224</inkml:trace>
  <inkml:trace contextRef="#ctx0" brushRef="#br0" timeOffset="90.0217">1 51 4000,'0'0'-576,"0"0"288,0 0 128,0 0 192,0 0 64,0 0-32,0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40" tIns="47420" rIns="94840" bIns="47420" rtlCol="0"/>
          <a:lstStyle>
            <a:lvl1pPr algn="l" eaLnBrk="1" hangingPunct="1">
              <a:defRPr sz="1200">
                <a:latin typeface="Calibri" panose="020F0502020204030204" pitchFamily="34" charset="0"/>
              </a:defRPr>
            </a:lvl1pPr>
          </a:lstStyle>
          <a:p>
            <a:pPr>
              <a:defRPr/>
            </a:pPr>
            <a:r>
              <a:rPr lang="en-US"/>
              <a:t>Dr. Andy Woods - Ecclessiology</a:t>
            </a:r>
            <a:endParaRPr lang="en-US" dirty="0"/>
          </a:p>
        </p:txBody>
      </p:sp>
      <p:sp>
        <p:nvSpPr>
          <p:cNvPr id="3" name="Date Placeholder 2"/>
          <p:cNvSpPr>
            <a:spLocks noGrp="1"/>
          </p:cNvSpPr>
          <p:nvPr>
            <p:ph type="dt" idx="1"/>
          </p:nvPr>
        </p:nvSpPr>
        <p:spPr>
          <a:xfrm>
            <a:off x="4142962" y="0"/>
            <a:ext cx="3170583" cy="480388"/>
          </a:xfrm>
          <a:prstGeom prst="rect">
            <a:avLst/>
          </a:prstGeom>
        </p:spPr>
        <p:txBody>
          <a:bodyPr vert="horz" lIns="94840" tIns="47420" rIns="94840" bIns="47420" rtlCol="0"/>
          <a:lstStyle>
            <a:lvl1pPr algn="r" eaLnBrk="1" hangingPunct="1">
              <a:defRPr sz="1200">
                <a:latin typeface="Calibri" panose="020F0502020204030204" pitchFamily="34" charset="0"/>
              </a:defRPr>
            </a:lvl1pPr>
          </a:lstStyle>
          <a:p>
            <a:pPr>
              <a:defRPr/>
            </a:pPr>
            <a:r>
              <a:rPr lang="en-US"/>
              <a:t>5/13/2018</a:t>
            </a:r>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40" tIns="47420" rIns="94840" bIns="47420" rtlCol="0" anchor="ctr"/>
          <a:lstStyle/>
          <a:p>
            <a:pPr lvl="0"/>
            <a:endParaRPr lang="en-US" noProof="0"/>
          </a:p>
        </p:txBody>
      </p:sp>
      <p:sp>
        <p:nvSpPr>
          <p:cNvPr id="5" name="Notes Placeholder 4"/>
          <p:cNvSpPr>
            <a:spLocks noGrp="1"/>
          </p:cNvSpPr>
          <p:nvPr>
            <p:ph type="body" sz="quarter" idx="3"/>
          </p:nvPr>
        </p:nvSpPr>
        <p:spPr>
          <a:xfrm>
            <a:off x="732183" y="4561227"/>
            <a:ext cx="5850835" cy="4320213"/>
          </a:xfrm>
          <a:prstGeom prst="rect">
            <a:avLst/>
          </a:prstGeom>
        </p:spPr>
        <p:txBody>
          <a:bodyPr vert="horz" lIns="94840" tIns="47420" rIns="94840" bIns="474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4840" tIns="47420" rIns="94840" bIns="47420" rtlCol="0" anchor="b"/>
          <a:lstStyle>
            <a:lvl1pPr algn="l" eaLnBrk="1" hangingPunct="1">
              <a:defRPr sz="1200">
                <a:latin typeface="Calibri" panose="020F0502020204030204" pitchFamily="34" charset="0"/>
              </a:defRPr>
            </a:lvl1pPr>
          </a:lstStyle>
          <a:p>
            <a:pPr>
              <a:defRPr/>
            </a:pPr>
            <a:r>
              <a:rPr lang="en-US"/>
              <a:t>Sugar Land Bible Church</a:t>
            </a:r>
            <a:endParaRPr lang="en-US" dirty="0"/>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wrap="square" lIns="94840" tIns="47420" rIns="94840" bIns="474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EE12E10-4977-4B34-9E69-F74DF60D6BD7}"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sldNum="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846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846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45D4CAFE-C319-4571-8217-AC672F7692FF}" type="slidenum">
              <a:rPr lang="en-US" altLang="en-US"/>
              <a:pPr>
                <a:defRPr/>
              </a:pPr>
              <a:t>‹#›</a:t>
            </a:fld>
            <a:endParaRPr lang="en-US" altLang="en-US"/>
          </a:p>
        </p:txBody>
      </p:sp>
    </p:spTree>
    <p:extLst>
      <p:ext uri="{BB962C8B-B14F-4D97-AF65-F5344CB8AC3E}">
        <p14:creationId xmlns:p14="http://schemas.microsoft.com/office/powerpoint/2010/main" val="98785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C0876B10-3D84-4311-8447-02D560279475}" type="slidenum">
              <a:rPr lang="en-US" altLang="en-US"/>
              <a:pPr>
                <a:defRPr/>
              </a:pPr>
              <a:t>‹#›</a:t>
            </a:fld>
            <a:endParaRPr lang="en-US" altLang="en-US"/>
          </a:p>
        </p:txBody>
      </p:sp>
    </p:spTree>
    <p:extLst>
      <p:ext uri="{BB962C8B-B14F-4D97-AF65-F5344CB8AC3E}">
        <p14:creationId xmlns:p14="http://schemas.microsoft.com/office/powerpoint/2010/main" val="254181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8D6343EB-E510-474F-81AE-1CC688088EE5}" type="slidenum">
              <a:rPr lang="en-US" altLang="en-US"/>
              <a:pPr>
                <a:defRPr/>
              </a:pPr>
              <a:t>‹#›</a:t>
            </a:fld>
            <a:endParaRPr lang="en-US" altLang="en-US"/>
          </a:p>
        </p:txBody>
      </p:sp>
    </p:spTree>
    <p:extLst>
      <p:ext uri="{BB962C8B-B14F-4D97-AF65-F5344CB8AC3E}">
        <p14:creationId xmlns:p14="http://schemas.microsoft.com/office/powerpoint/2010/main" val="971881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a:p>
        </p:txBody>
      </p:sp>
    </p:spTree>
    <p:extLst>
      <p:ext uri="{BB962C8B-B14F-4D97-AF65-F5344CB8AC3E}">
        <p14:creationId xmlns:p14="http://schemas.microsoft.com/office/powerpoint/2010/main" val="1969174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25792325"/>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7189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A60F24F6-3D46-4411-917A-59364F9CF2A7}" type="slidenum">
              <a:rPr lang="en-US" altLang="en-US"/>
              <a:pPr>
                <a:defRPr/>
              </a:pPr>
              <a:t>‹#›</a:t>
            </a:fld>
            <a:endParaRPr lang="en-US" altLang="en-US"/>
          </a:p>
        </p:txBody>
      </p:sp>
    </p:spTree>
    <p:extLst>
      <p:ext uri="{BB962C8B-B14F-4D97-AF65-F5344CB8AC3E}">
        <p14:creationId xmlns:p14="http://schemas.microsoft.com/office/powerpoint/2010/main" val="66505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53F88F1C-F52B-4866-9B19-20E62C6DC28C}" type="slidenum">
              <a:rPr lang="en-US" altLang="en-US"/>
              <a:pPr>
                <a:defRPr/>
              </a:pPr>
              <a:t>‹#›</a:t>
            </a:fld>
            <a:endParaRPr lang="en-US" altLang="en-US"/>
          </a:p>
        </p:txBody>
      </p:sp>
    </p:spTree>
    <p:extLst>
      <p:ext uri="{BB962C8B-B14F-4D97-AF65-F5344CB8AC3E}">
        <p14:creationId xmlns:p14="http://schemas.microsoft.com/office/powerpoint/2010/main" val="86658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1834585D-10B2-47BE-B30E-3840132CB95F}" type="slidenum">
              <a:rPr lang="en-US" altLang="en-US"/>
              <a:pPr>
                <a:defRPr/>
              </a:pPr>
              <a:t>‹#›</a:t>
            </a:fld>
            <a:endParaRPr lang="en-US" altLang="en-US"/>
          </a:p>
        </p:txBody>
      </p:sp>
    </p:spTree>
    <p:extLst>
      <p:ext uri="{BB962C8B-B14F-4D97-AF65-F5344CB8AC3E}">
        <p14:creationId xmlns:p14="http://schemas.microsoft.com/office/powerpoint/2010/main" val="71582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p:cNvSpPr>
            <a:spLocks noGrp="1" noChangeArrowheads="1"/>
          </p:cNvSpPr>
          <p:nvPr>
            <p:ph type="dt" sz="half" idx="10"/>
          </p:nvPr>
        </p:nvSpPr>
        <p:spPr/>
        <p:txBody>
          <a:bodyPr/>
          <a:lstStyle>
            <a:lvl1pPr>
              <a:defRPr/>
            </a:lvl1pPr>
          </a:lstStyle>
          <a:p>
            <a:pPr>
              <a:defRPr/>
            </a:pPr>
            <a:endParaRPr lang="en-US"/>
          </a:p>
        </p:txBody>
      </p:sp>
      <p:sp>
        <p:nvSpPr>
          <p:cNvPr id="8" name="Rectangle 1060"/>
          <p:cNvSpPr>
            <a:spLocks noGrp="1" noChangeArrowheads="1"/>
          </p:cNvSpPr>
          <p:nvPr>
            <p:ph type="ftr" sz="quarter" idx="11"/>
          </p:nvPr>
        </p:nvSpPr>
        <p:spPr/>
        <p:txBody>
          <a:bodyPr/>
          <a:lstStyle>
            <a:lvl1pPr>
              <a:defRPr/>
            </a:lvl1pPr>
          </a:lstStyle>
          <a:p>
            <a:pPr>
              <a:defRPr/>
            </a:pPr>
            <a:endParaRPr lang="en-US"/>
          </a:p>
        </p:txBody>
      </p:sp>
      <p:sp>
        <p:nvSpPr>
          <p:cNvPr id="9" name="Rectangle 1061"/>
          <p:cNvSpPr>
            <a:spLocks noGrp="1" noChangeArrowheads="1"/>
          </p:cNvSpPr>
          <p:nvPr>
            <p:ph type="sldNum" sz="quarter" idx="12"/>
          </p:nvPr>
        </p:nvSpPr>
        <p:spPr/>
        <p:txBody>
          <a:bodyPr/>
          <a:lstStyle>
            <a:lvl1pPr>
              <a:defRPr smtClean="0"/>
            </a:lvl1pPr>
          </a:lstStyle>
          <a:p>
            <a:pPr>
              <a:defRPr/>
            </a:pPr>
            <a:fld id="{71C7DA9A-C91F-4D7C-9543-1232334F43DC}" type="slidenum">
              <a:rPr lang="en-US" altLang="en-US"/>
              <a:pPr>
                <a:defRPr/>
              </a:pPr>
              <a:t>‹#›</a:t>
            </a:fld>
            <a:endParaRPr lang="en-US" altLang="en-US"/>
          </a:p>
        </p:txBody>
      </p:sp>
    </p:spTree>
    <p:extLst>
      <p:ext uri="{BB962C8B-B14F-4D97-AF65-F5344CB8AC3E}">
        <p14:creationId xmlns:p14="http://schemas.microsoft.com/office/powerpoint/2010/main" val="389128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p:cNvSpPr>
            <a:spLocks noGrp="1" noChangeArrowheads="1"/>
          </p:cNvSpPr>
          <p:nvPr>
            <p:ph type="dt" sz="half" idx="10"/>
          </p:nvPr>
        </p:nvSpPr>
        <p:spPr/>
        <p:txBody>
          <a:bodyPr/>
          <a:lstStyle>
            <a:lvl1pPr>
              <a:defRPr/>
            </a:lvl1pPr>
          </a:lstStyle>
          <a:p>
            <a:pPr>
              <a:defRPr/>
            </a:pPr>
            <a:endParaRPr lang="en-US"/>
          </a:p>
        </p:txBody>
      </p:sp>
      <p:sp>
        <p:nvSpPr>
          <p:cNvPr id="4" name="Rectangle 1060"/>
          <p:cNvSpPr>
            <a:spLocks noGrp="1" noChangeArrowheads="1"/>
          </p:cNvSpPr>
          <p:nvPr>
            <p:ph type="ftr" sz="quarter" idx="11"/>
          </p:nvPr>
        </p:nvSpPr>
        <p:spPr/>
        <p:txBody>
          <a:bodyPr/>
          <a:lstStyle>
            <a:lvl1pPr>
              <a:defRPr/>
            </a:lvl1pPr>
          </a:lstStyle>
          <a:p>
            <a:pPr>
              <a:defRPr/>
            </a:pPr>
            <a:endParaRPr lang="en-US"/>
          </a:p>
        </p:txBody>
      </p:sp>
      <p:sp>
        <p:nvSpPr>
          <p:cNvPr id="5" name="Rectangle 1061"/>
          <p:cNvSpPr>
            <a:spLocks noGrp="1" noChangeArrowheads="1"/>
          </p:cNvSpPr>
          <p:nvPr>
            <p:ph type="sldNum" sz="quarter" idx="12"/>
          </p:nvPr>
        </p:nvSpPr>
        <p:spPr/>
        <p:txBody>
          <a:bodyPr/>
          <a:lstStyle>
            <a:lvl1pPr>
              <a:defRPr smtClean="0"/>
            </a:lvl1pPr>
          </a:lstStyle>
          <a:p>
            <a:pPr>
              <a:defRPr/>
            </a:pPr>
            <a:fld id="{228044A3-C64B-439C-B7F2-9F7A50A2C066}" type="slidenum">
              <a:rPr lang="en-US" altLang="en-US"/>
              <a:pPr>
                <a:defRPr/>
              </a:pPr>
              <a:t>‹#›</a:t>
            </a:fld>
            <a:endParaRPr lang="en-US" altLang="en-US"/>
          </a:p>
        </p:txBody>
      </p:sp>
    </p:spTree>
    <p:extLst>
      <p:ext uri="{BB962C8B-B14F-4D97-AF65-F5344CB8AC3E}">
        <p14:creationId xmlns:p14="http://schemas.microsoft.com/office/powerpoint/2010/main" val="399702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p:cNvSpPr>
            <a:spLocks noGrp="1" noChangeArrowheads="1"/>
          </p:cNvSpPr>
          <p:nvPr>
            <p:ph type="dt" sz="half" idx="10"/>
          </p:nvPr>
        </p:nvSpPr>
        <p:spPr/>
        <p:txBody>
          <a:bodyPr/>
          <a:lstStyle>
            <a:lvl1pPr>
              <a:defRPr/>
            </a:lvl1pPr>
          </a:lstStyle>
          <a:p>
            <a:pPr>
              <a:defRPr/>
            </a:pPr>
            <a:endParaRPr lang="en-US"/>
          </a:p>
        </p:txBody>
      </p:sp>
      <p:sp>
        <p:nvSpPr>
          <p:cNvPr id="3" name="Rectangle 1060"/>
          <p:cNvSpPr>
            <a:spLocks noGrp="1" noChangeArrowheads="1"/>
          </p:cNvSpPr>
          <p:nvPr>
            <p:ph type="ftr" sz="quarter" idx="11"/>
          </p:nvPr>
        </p:nvSpPr>
        <p:spPr/>
        <p:txBody>
          <a:bodyPr/>
          <a:lstStyle>
            <a:lvl1pPr>
              <a:defRPr/>
            </a:lvl1pPr>
          </a:lstStyle>
          <a:p>
            <a:pPr>
              <a:defRPr/>
            </a:pPr>
            <a:endParaRPr lang="en-US"/>
          </a:p>
        </p:txBody>
      </p:sp>
      <p:sp>
        <p:nvSpPr>
          <p:cNvPr id="4" name="Rectangle 1061"/>
          <p:cNvSpPr>
            <a:spLocks noGrp="1" noChangeArrowheads="1"/>
          </p:cNvSpPr>
          <p:nvPr>
            <p:ph type="sldNum" sz="quarter" idx="12"/>
          </p:nvPr>
        </p:nvSpPr>
        <p:spPr/>
        <p:txBody>
          <a:bodyPr/>
          <a:lstStyle>
            <a:lvl1pPr>
              <a:defRPr smtClean="0"/>
            </a:lvl1pPr>
          </a:lstStyle>
          <a:p>
            <a:pPr>
              <a:defRPr/>
            </a:pPr>
            <a:fld id="{E2E853EB-C01D-41FA-99BA-0A731164B337}" type="slidenum">
              <a:rPr lang="en-US" altLang="en-US"/>
              <a:pPr>
                <a:defRPr/>
              </a:pPr>
              <a:t>‹#›</a:t>
            </a:fld>
            <a:endParaRPr lang="en-US" altLang="en-US"/>
          </a:p>
        </p:txBody>
      </p:sp>
    </p:spTree>
    <p:extLst>
      <p:ext uri="{BB962C8B-B14F-4D97-AF65-F5344CB8AC3E}">
        <p14:creationId xmlns:p14="http://schemas.microsoft.com/office/powerpoint/2010/main" val="250422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47164743-69A0-4AE9-A82A-E469AF6283A7}" type="slidenum">
              <a:rPr lang="en-US" altLang="en-US"/>
              <a:pPr>
                <a:defRPr/>
              </a:pPr>
              <a:t>‹#›</a:t>
            </a:fld>
            <a:endParaRPr lang="en-US" altLang="en-US"/>
          </a:p>
        </p:txBody>
      </p:sp>
    </p:spTree>
    <p:extLst>
      <p:ext uri="{BB962C8B-B14F-4D97-AF65-F5344CB8AC3E}">
        <p14:creationId xmlns:p14="http://schemas.microsoft.com/office/powerpoint/2010/main" val="10288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E63F167E-0034-4040-A80B-059AAEDBFB1F}" type="slidenum">
              <a:rPr lang="en-US" altLang="en-US"/>
              <a:pPr>
                <a:defRPr/>
              </a:pPr>
              <a:t>‹#›</a:t>
            </a:fld>
            <a:endParaRPr lang="en-US" altLang="en-US"/>
          </a:p>
        </p:txBody>
      </p:sp>
    </p:spTree>
    <p:extLst>
      <p:ext uri="{BB962C8B-B14F-4D97-AF65-F5344CB8AC3E}">
        <p14:creationId xmlns:p14="http://schemas.microsoft.com/office/powerpoint/2010/main" val="187523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0" y="0"/>
            <a:ext cx="1085850" cy="6854825"/>
            <a:chOff x="0" y="0"/>
            <a:chExt cx="684" cy="4318"/>
          </a:xfrm>
        </p:grpSpPr>
        <p:sp>
          <p:nvSpPr>
            <p:cNvPr id="17411" name="Rectangle 1027"/>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p:cNvGrpSpPr>
              <a:grpSpLocks/>
            </p:cNvGrpSpPr>
            <p:nvPr/>
          </p:nvGrpSpPr>
          <p:grpSpPr bwMode="auto">
            <a:xfrm>
              <a:off x="48" y="102"/>
              <a:ext cx="96" cy="4128"/>
              <a:chOff x="48" y="102"/>
              <a:chExt cx="96" cy="4128"/>
            </a:xfrm>
          </p:grpSpPr>
          <p:sp>
            <p:nvSpPr>
              <p:cNvPr id="1034" name="Rectangle 1029"/>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1030"/>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1031"/>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1032"/>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1033"/>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34"/>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035"/>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036"/>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037"/>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038"/>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039"/>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040"/>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041"/>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042"/>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043"/>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1044"/>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1045"/>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1046"/>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1047"/>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1048"/>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1049"/>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1050"/>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1051"/>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1052"/>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1053"/>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1054"/>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1055"/>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1056"/>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1057"/>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1058"/>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7443" name="Rectangle 1059"/>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17444" name="Rectangle 106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17445" name="Rectangle 106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4A62825-CB94-47F8-9653-B250F41B4225}" type="slidenum">
              <a:rPr lang="en-US" altLang="en-US" smtClean="0"/>
              <a:pPr>
                <a:defRPr/>
              </a:pPr>
              <a:t>‹#›</a:t>
            </a:fld>
            <a:endParaRPr lang="en-US" altLang="en-US" dirty="0"/>
          </a:p>
        </p:txBody>
      </p:sp>
      <p:sp>
        <p:nvSpPr>
          <p:cNvPr id="17446" name="Rectangle 1062"/>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7" r:id="rId13"/>
    <p:sldLayoutId id="2147483928"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6996" y="2477941"/>
            <a:ext cx="1390008" cy="1902117"/>
          </a:xfrm>
          <a:prstGeom prst="rect">
            <a:avLst/>
          </a:prstGeom>
        </p:spPr>
      </p:pic>
      <p:sp>
        <p:nvSpPr>
          <p:cNvPr id="5" name="Title 1"/>
          <p:cNvSpPr txBox="1">
            <a:spLocks/>
          </p:cNvSpPr>
          <p:nvPr/>
        </p:nvSpPr>
        <p:spPr bwMode="auto">
          <a:xfrm>
            <a:off x="2971800" y="685800"/>
            <a:ext cx="3048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rgbClr val="00FFFF"/>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eaLnBrk="1" hangingPunct="1">
              <a:defRPr/>
            </a:pPr>
            <a:r>
              <a:rPr lang="en-US" altLang="en-US" dirty="0">
                <a:effectLst>
                  <a:outerShdw blurRad="38100" dist="38100" dir="2700000" algn="tl">
                    <a:srgbClr val="000000">
                      <a:alpha val="43137"/>
                    </a:srgbClr>
                  </a:outerShdw>
                </a:effectLst>
                <a:cs typeface="Calibri" panose="020F0502020204030204" pitchFamily="34" charset="0"/>
              </a:rPr>
              <a:t>Ecclesiology</a:t>
            </a:r>
            <a:br>
              <a:rPr lang="en-US" altLang="en-US" b="1" kern="0" dirty="0">
                <a:effectLst>
                  <a:outerShdw blurRad="38100" dist="38100" dir="2700000" algn="tl">
                    <a:srgbClr val="000000">
                      <a:alpha val="43137"/>
                    </a:srgbClr>
                  </a:outerShdw>
                </a:effectLst>
              </a:rPr>
            </a:br>
            <a:r>
              <a:rPr lang="en-US" altLang="en-US" sz="2800" kern="0" dirty="0">
                <a:effectLst>
                  <a:outerShdw blurRad="38100" dist="38100" dir="2700000" algn="tl">
                    <a:srgbClr val="000000">
                      <a:alpha val="43137"/>
                    </a:srgbClr>
                  </a:outerShdw>
                </a:effectLst>
              </a:rPr>
              <a:t>Session 23</a:t>
            </a:r>
            <a:endParaRPr lang="en-US" altLang="en-US" kern="0" dirty="0">
              <a:effectLst>
                <a:outerShdw blurRad="38100" dist="38100" dir="2700000" algn="tl">
                  <a:srgbClr val="000000">
                    <a:alpha val="43137"/>
                  </a:srgbClr>
                </a:outerShdw>
              </a:effectLst>
            </a:endParaRPr>
          </a:p>
        </p:txBody>
      </p:sp>
      <p:sp>
        <p:nvSpPr>
          <p:cNvPr id="8" name="Subtitle 2"/>
          <p:cNvSpPr txBox="1">
            <a:spLocks/>
          </p:cNvSpPr>
          <p:nvPr/>
        </p:nvSpPr>
        <p:spPr bwMode="auto">
          <a:xfrm>
            <a:off x="838200" y="4572000"/>
            <a:ext cx="7467600" cy="1752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endParaRPr lang="en-US" altLang="en-US" sz="2000" kern="0" dirty="0">
              <a:solidFill>
                <a:schemeClr val="tx1"/>
              </a:solidFill>
              <a:effectLst>
                <a:outerShdw blurRad="38100" dist="38100" dir="2700000" algn="tl">
                  <a:srgbClr val="000000">
                    <a:alpha val="43137"/>
                  </a:srgbClr>
                </a:outerShdw>
              </a:effectLst>
            </a:endParaRP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E27B7D1-57B0-45DC-ABD1-2E4F00DC204F}"/>
                  </a:ext>
                </a:extLst>
              </p14:cNvPr>
              <p14:cNvContentPartPr/>
              <p14:nvPr/>
            </p14:nvContentPartPr>
            <p14:xfrm>
              <a:off x="10853129" y="4297026"/>
              <a:ext cx="6120" cy="18180"/>
            </p14:xfrm>
          </p:contentPart>
        </mc:Choice>
        <mc:Fallback xmlns="">
          <p:pic>
            <p:nvPicPr>
              <p:cNvPr id="6" name="Ink 5">
                <a:extLst>
                  <a:ext uri="{FF2B5EF4-FFF2-40B4-BE49-F238E27FC236}">
                    <a16:creationId xmlns:a16="http://schemas.microsoft.com/office/drawing/2014/main" id="{3E27B7D1-57B0-45DC-ABD1-2E4F00DC204F}"/>
                  </a:ext>
                </a:extLst>
              </p:cNvPr>
              <p:cNvPicPr/>
              <p:nvPr/>
            </p:nvPicPr>
            <p:blipFill>
              <a:blip r:embed="rId4"/>
              <a:stretch>
                <a:fillRect/>
              </a:stretch>
            </p:blipFill>
            <p:spPr>
              <a:xfrm>
                <a:off x="10848709" y="4292481"/>
                <a:ext cx="14620" cy="26920"/>
              </a:xfrm>
              <a:prstGeom prst="rect">
                <a:avLst/>
              </a:prstGeom>
            </p:spPr>
          </p:pic>
        </mc:Fallback>
      </mc:AlternateContent>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573484" y="1143000"/>
            <a:ext cx="7997033"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buSzPct val="100000"/>
              <a:buFont typeface="+mj-lt"/>
              <a:buAutoNum type="arabicPeriod"/>
            </a:pPr>
            <a:r>
              <a:rPr lang="en-US" altLang="en-US" dirty="0">
                <a:effectLst>
                  <a:outerShdw blurRad="38100" dist="38100" dir="2700000" algn="tl">
                    <a:srgbClr val="000000">
                      <a:alpha val="43137"/>
                    </a:srgbClr>
                  </a:outerShdw>
                </a:effectLst>
              </a:rPr>
              <a:t>What are some general observations about spiritual gifts?</a:t>
            </a:r>
          </a:p>
          <a:p>
            <a:pPr marL="514350" indent="-514350">
              <a:buSzPct val="100000"/>
              <a:buFont typeface="+mj-lt"/>
              <a:buAutoNum type="arabicPeriod"/>
            </a:pPr>
            <a:r>
              <a:rPr lang="en-US" altLang="en-US" dirty="0">
                <a:effectLst>
                  <a:outerShdw blurRad="38100" dist="38100" dir="2700000" algn="tl">
                    <a:srgbClr val="000000">
                      <a:alpha val="43137"/>
                    </a:srgbClr>
                  </a:outerShdw>
                </a:effectLst>
              </a:rPr>
              <a:t>Are all the spiritual gifts for today?</a:t>
            </a:r>
          </a:p>
          <a:p>
            <a:pPr marL="514350" indent="-514350">
              <a:buSzPct val="100000"/>
              <a:buFont typeface="+mj-lt"/>
              <a:buAutoNum type="arabicPeriod"/>
            </a:pPr>
            <a:r>
              <a:rPr lang="en-US" altLang="en-US" dirty="0">
                <a:effectLst>
                  <a:outerShdw blurRad="38100" dist="38100" dir="2700000" algn="tl">
                    <a:srgbClr val="000000">
                      <a:alpha val="43137"/>
                    </a:srgbClr>
                  </a:outerShdw>
                </a:effectLst>
              </a:rPr>
              <a:t>What are the spiritual gifts?</a:t>
            </a:r>
          </a:p>
          <a:p>
            <a:pPr marL="514350" indent="-514350">
              <a:buSzPct val="100000"/>
              <a:buFont typeface="+mj-lt"/>
              <a:buAutoNum type="arabicPeriod"/>
            </a:pPr>
            <a:r>
              <a:rPr lang="en-US" altLang="en-US"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056917"/>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3866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573484" y="1143000"/>
            <a:ext cx="7997033"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What are some general observations about spiritual gifts?</a:t>
            </a:r>
          </a:p>
          <a:p>
            <a:pPr marL="514350" indent="-514350">
              <a:buSzPct val="100000"/>
              <a:buFont typeface="+mj-lt"/>
              <a:buAutoNum type="arabicPeriod"/>
            </a:pPr>
            <a:r>
              <a:rPr lang="en-US" altLang="en-US" dirty="0">
                <a:effectLst>
                  <a:outerShdw blurRad="38100" dist="38100" dir="2700000" algn="tl">
                    <a:srgbClr val="000000">
                      <a:alpha val="43137"/>
                    </a:srgbClr>
                  </a:outerShdw>
                </a:effectLst>
              </a:rPr>
              <a:t>Are all the spiritual gifts for today?</a:t>
            </a:r>
          </a:p>
          <a:p>
            <a:pPr marL="514350" indent="-514350">
              <a:buSzPct val="100000"/>
              <a:buFont typeface="+mj-lt"/>
              <a:buAutoNum type="arabicPeriod"/>
            </a:pPr>
            <a:r>
              <a:rPr lang="en-US" altLang="en-US" dirty="0">
                <a:effectLst>
                  <a:outerShdw blurRad="38100" dist="38100" dir="2700000" algn="tl">
                    <a:srgbClr val="000000">
                      <a:alpha val="43137"/>
                    </a:srgbClr>
                  </a:outerShdw>
                </a:effectLst>
              </a:rPr>
              <a:t>What are the spiritual gifts?</a:t>
            </a:r>
          </a:p>
          <a:p>
            <a:pPr marL="514350" indent="-514350">
              <a:buSzPct val="100000"/>
              <a:buFont typeface="+mj-lt"/>
              <a:buAutoNum type="arabicPeriod"/>
            </a:pPr>
            <a:r>
              <a:rPr lang="en-US" altLang="en-US"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056917"/>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2622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573484" y="1143000"/>
            <a:ext cx="7997033"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buSzPct val="100000"/>
              <a:buFont typeface="+mj-lt"/>
              <a:buAutoNum type="arabicPeriod"/>
            </a:pPr>
            <a:r>
              <a:rPr lang="en-US" altLang="en-US" dirty="0">
                <a:effectLst>
                  <a:outerShdw blurRad="38100" dist="38100" dir="2700000" algn="tl">
                    <a:srgbClr val="000000">
                      <a:alpha val="43137"/>
                    </a:srgbClr>
                  </a:outerShdw>
                </a:effectLst>
              </a:rPr>
              <a:t>What are some general observations about spiritual gifts?</a:t>
            </a:r>
          </a:p>
          <a:p>
            <a:pPr marL="514350" indent="-514350">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Are all the spiritual gifts for today?</a:t>
            </a:r>
          </a:p>
          <a:p>
            <a:pPr marL="514350" indent="-514350">
              <a:buSzPct val="100000"/>
              <a:buFont typeface="+mj-lt"/>
              <a:buAutoNum type="arabicPeriod"/>
            </a:pPr>
            <a:r>
              <a:rPr lang="en-US" altLang="en-US" dirty="0">
                <a:effectLst>
                  <a:outerShdw blurRad="38100" dist="38100" dir="2700000" algn="tl">
                    <a:srgbClr val="000000">
                      <a:alpha val="43137"/>
                    </a:srgbClr>
                  </a:outerShdw>
                </a:effectLst>
              </a:rPr>
              <a:t>What are the spiritual gifts?</a:t>
            </a:r>
          </a:p>
          <a:p>
            <a:pPr marL="514350" indent="-514350">
              <a:buSzPct val="100000"/>
              <a:buFont typeface="+mj-lt"/>
              <a:buAutoNum type="arabicPeriod"/>
            </a:pPr>
            <a:r>
              <a:rPr lang="en-US" altLang="en-US"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056917"/>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0446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228600" y="914400"/>
            <a:ext cx="89154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526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228600" y="914400"/>
            <a:ext cx="89154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b="1" u="sng" dirty="0">
                <a:solidFill>
                  <a:srgbClr val="FFFFCC"/>
                </a:solidFill>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413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59B3378-E2ED-4ABD-BD97-5B0ACFD15AA6}"/>
              </a:ext>
            </a:extLst>
          </p:cNvPr>
          <p:cNvSpPr>
            <a:spLocks noGrp="1" noChangeArrowheads="1"/>
          </p:cNvSpPr>
          <p:nvPr>
            <p:ph type="title" idx="4294967295"/>
          </p:nvPr>
        </p:nvSpPr>
        <p:spPr>
          <a:xfrm>
            <a:off x="685800" y="228600"/>
            <a:ext cx="7772400" cy="914400"/>
          </a:xfrm>
        </p:spPr>
        <p:txBody>
          <a:bodyPr/>
          <a:lstStyle/>
          <a:p>
            <a:pPr algn="ctr"/>
            <a:r>
              <a:rPr lang="en-US" altLang="en-US" sz="4000" dirty="0">
                <a:effectLst>
                  <a:outerShdw blurRad="38100" dist="38100" dir="2700000" algn="tl">
                    <a:srgbClr val="000000">
                      <a:alpha val="43137"/>
                    </a:srgbClr>
                  </a:outerShdw>
                </a:effectLst>
              </a:rPr>
              <a:t>12/12/4/4</a:t>
            </a:r>
          </a:p>
        </p:txBody>
      </p:sp>
      <p:sp>
        <p:nvSpPr>
          <p:cNvPr id="9219" name="Rectangle 3">
            <a:extLst>
              <a:ext uri="{FF2B5EF4-FFF2-40B4-BE49-F238E27FC236}">
                <a16:creationId xmlns:a16="http://schemas.microsoft.com/office/drawing/2014/main" id="{C27276FE-97DF-4272-9659-0D74A7F1C8DA}"/>
              </a:ext>
            </a:extLst>
          </p:cNvPr>
          <p:cNvSpPr>
            <a:spLocks noGrp="1" noChangeArrowheads="1"/>
          </p:cNvSpPr>
          <p:nvPr>
            <p:ph type="body" idx="4294967295"/>
          </p:nvPr>
        </p:nvSpPr>
        <p:spPr>
          <a:xfrm>
            <a:off x="762000" y="1600200"/>
            <a:ext cx="4495800" cy="4460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0375" indent="-460375">
              <a:spcBef>
                <a:spcPts val="0"/>
              </a:spcBef>
              <a:spcAft>
                <a:spcPts val="3600"/>
              </a:spcAft>
            </a:pPr>
            <a:r>
              <a:rPr lang="en-US" altLang="en-US" sz="3600" dirty="0">
                <a:effectLst>
                  <a:outerShdw blurRad="38100" dist="38100" dir="2700000" algn="tl">
                    <a:srgbClr val="000000">
                      <a:alpha val="43137"/>
                    </a:srgbClr>
                  </a:outerShdw>
                </a:effectLst>
              </a:rPr>
              <a:t>Romans 12</a:t>
            </a:r>
          </a:p>
          <a:p>
            <a:pPr marL="460375" indent="-460375">
              <a:spcBef>
                <a:spcPts val="0"/>
              </a:spcBef>
              <a:spcAft>
                <a:spcPts val="3600"/>
              </a:spcAft>
            </a:pPr>
            <a:r>
              <a:rPr lang="en-US" altLang="en-US" sz="3600" dirty="0">
                <a:effectLst>
                  <a:outerShdw blurRad="38100" dist="38100" dir="2700000" algn="tl">
                    <a:srgbClr val="000000">
                      <a:alpha val="43137"/>
                    </a:srgbClr>
                  </a:outerShdw>
                </a:effectLst>
              </a:rPr>
              <a:t>1 Corinthians 12</a:t>
            </a:r>
          </a:p>
          <a:p>
            <a:pPr marL="460375" indent="-460375">
              <a:spcBef>
                <a:spcPts val="0"/>
              </a:spcBef>
              <a:spcAft>
                <a:spcPts val="3600"/>
              </a:spcAft>
            </a:pPr>
            <a:r>
              <a:rPr lang="en-US" altLang="en-US" sz="3600" dirty="0">
                <a:effectLst>
                  <a:outerShdw blurRad="38100" dist="38100" dir="2700000" algn="tl">
                    <a:srgbClr val="000000">
                      <a:alpha val="43137"/>
                    </a:srgbClr>
                  </a:outerShdw>
                </a:effectLst>
              </a:rPr>
              <a:t>1 Peter 4</a:t>
            </a:r>
          </a:p>
          <a:p>
            <a:pPr marL="460375" indent="-460375">
              <a:spcBef>
                <a:spcPts val="0"/>
              </a:spcBef>
              <a:spcAft>
                <a:spcPts val="3600"/>
              </a:spcAft>
            </a:pPr>
            <a:r>
              <a:rPr lang="en-US" altLang="en-US" sz="3600" dirty="0">
                <a:effectLst>
                  <a:outerShdw blurRad="38100" dist="38100" dir="2700000" algn="tl">
                    <a:srgbClr val="000000">
                      <a:alpha val="43137"/>
                    </a:srgbClr>
                  </a:outerShdw>
                </a:effectLst>
              </a:rPr>
              <a:t>Ephesians 4</a:t>
            </a:r>
          </a:p>
        </p:txBody>
      </p:sp>
      <p:pic>
        <p:nvPicPr>
          <p:cNvPr id="9220" name="Picture 5" descr="C:\Users\awoods\AppData\Local\Microsoft\Windows\Temporary Internet Files\Content.IE5\O6YQEJO4\MC900371042[1].wmf">
            <a:extLst>
              <a:ext uri="{FF2B5EF4-FFF2-40B4-BE49-F238E27FC236}">
                <a16:creationId xmlns:a16="http://schemas.microsoft.com/office/drawing/2014/main" id="{70768875-1EF7-4E73-BE87-AA6528BB82C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70012" y="1752600"/>
            <a:ext cx="28071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010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228600"/>
            <a:ext cx="7772400" cy="838200"/>
          </a:xfrm>
        </p:spPr>
        <p:txBody>
          <a:bodyPr/>
          <a:lstStyle/>
          <a:p>
            <a:pPr algn="ctr"/>
            <a:r>
              <a:rPr lang="en-US" altLang="en-US" sz="4000" dirty="0">
                <a:effectLst>
                  <a:outerShdw blurRad="38100" dist="38100" dir="2700000" algn="tl">
                    <a:srgbClr val="000000">
                      <a:alpha val="43137"/>
                    </a:srgbClr>
                  </a:outerShdw>
                </a:effectLst>
              </a:rPr>
              <a:t>The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963613" y="1143000"/>
            <a:ext cx="55133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0375" indent="-460375">
              <a:spcBef>
                <a:spcPts val="0"/>
              </a:spcBef>
              <a:spcAft>
                <a:spcPts val="2400"/>
              </a:spcAft>
            </a:pPr>
            <a:r>
              <a:rPr lang="en-US" altLang="en-US" sz="3600" dirty="0">
                <a:effectLst>
                  <a:outerShdw blurRad="38100" dist="38100" dir="2700000" algn="tl">
                    <a:srgbClr val="000000">
                      <a:alpha val="43137"/>
                    </a:srgbClr>
                  </a:outerShdw>
                </a:effectLst>
              </a:rPr>
              <a:t>Apostle</a:t>
            </a:r>
          </a:p>
          <a:p>
            <a:pPr marL="460375" indent="-460375">
              <a:spcBef>
                <a:spcPts val="0"/>
              </a:spcBef>
              <a:spcAft>
                <a:spcPts val="2400"/>
              </a:spcAft>
            </a:pPr>
            <a:r>
              <a:rPr lang="en-US" altLang="en-US" sz="3600" dirty="0">
                <a:effectLst>
                  <a:outerShdw blurRad="38100" dist="38100" dir="2700000" algn="tl">
                    <a:srgbClr val="000000">
                      <a:alpha val="43137"/>
                    </a:srgbClr>
                  </a:outerShdw>
                </a:effectLst>
              </a:rPr>
              <a:t>Prophet</a:t>
            </a:r>
          </a:p>
          <a:p>
            <a:pPr marL="460375" indent="-460375">
              <a:spcBef>
                <a:spcPts val="0"/>
              </a:spcBef>
              <a:spcAft>
                <a:spcPts val="2400"/>
              </a:spcAft>
            </a:pPr>
            <a:r>
              <a:rPr lang="en-US" altLang="en-US" sz="3600" dirty="0">
                <a:effectLst>
                  <a:outerShdw blurRad="38100" dist="38100" dir="2700000" algn="tl">
                    <a:srgbClr val="000000">
                      <a:alpha val="43137"/>
                    </a:srgbClr>
                  </a:outerShdw>
                </a:effectLst>
              </a:rPr>
              <a:t>Worker of Miracles</a:t>
            </a:r>
          </a:p>
          <a:p>
            <a:pPr marL="460375" indent="-460375">
              <a:spcBef>
                <a:spcPts val="0"/>
              </a:spcBef>
              <a:spcAft>
                <a:spcPts val="2400"/>
              </a:spcAft>
            </a:pPr>
            <a:r>
              <a:rPr lang="en-US" altLang="en-US" sz="3600" dirty="0">
                <a:effectLst>
                  <a:outerShdw blurRad="38100" dist="38100" dir="2700000" algn="tl">
                    <a:srgbClr val="000000">
                      <a:alpha val="43137"/>
                    </a:srgbClr>
                  </a:outerShdw>
                </a:effectLst>
              </a:rPr>
              <a:t>Tongues</a:t>
            </a:r>
          </a:p>
          <a:p>
            <a:pPr marL="460375" indent="-460375">
              <a:spcBef>
                <a:spcPts val="0"/>
              </a:spcBef>
              <a:spcAft>
                <a:spcPts val="2400"/>
              </a:spcAft>
            </a:pPr>
            <a:r>
              <a:rPr lang="en-US" altLang="en-US" sz="3600" dirty="0">
                <a:effectLst>
                  <a:outerShdw blurRad="38100" dist="38100" dir="2700000" algn="tl">
                    <a:srgbClr val="000000">
                      <a:alpha val="43137"/>
                    </a:srgbClr>
                  </a:outerShdw>
                </a:effectLst>
              </a:rPr>
              <a:t>Interpretation of tongues</a:t>
            </a:r>
          </a:p>
          <a:p>
            <a:pPr marL="460375" indent="-460375">
              <a:spcBef>
                <a:spcPts val="0"/>
              </a:spcBef>
              <a:spcAft>
                <a:spcPts val="2400"/>
              </a:spcAft>
            </a:pPr>
            <a:r>
              <a:rPr lang="en-US" altLang="en-US" sz="3600" dirty="0">
                <a:effectLst>
                  <a:outerShdw blurRad="38100" dist="38100" dir="2700000" algn="tl">
                    <a:srgbClr val="000000">
                      <a:alpha val="43137"/>
                    </a:srgbClr>
                  </a:outerShdw>
                </a:effectLst>
              </a:rPr>
              <a:t>Healing</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960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5DBB898-F084-4043-8FC6-4014783A9ACA}"/>
              </a:ext>
            </a:extLst>
          </p:cNvPr>
          <p:cNvSpPr>
            <a:spLocks noGrp="1" noChangeArrowheads="1"/>
          </p:cNvSpPr>
          <p:nvPr>
            <p:ph type="title" idx="4294967295"/>
          </p:nvPr>
        </p:nvSpPr>
        <p:spPr>
          <a:xfrm>
            <a:off x="685800" y="228600"/>
            <a:ext cx="7772400" cy="914400"/>
          </a:xfrm>
        </p:spPr>
        <p:txBody>
          <a:bodyPr/>
          <a:lstStyle/>
          <a:p>
            <a:pPr algn="ctr"/>
            <a:r>
              <a:rPr lang="en-US" altLang="en-US" sz="4000" dirty="0">
                <a:effectLst>
                  <a:outerShdw blurRad="38100" dist="38100" dir="2700000" algn="tl">
                    <a:srgbClr val="000000">
                      <a:alpha val="43137"/>
                    </a:srgbClr>
                  </a:outerShdw>
                </a:effectLst>
              </a:rPr>
              <a:t>Two Camps</a:t>
            </a:r>
          </a:p>
        </p:txBody>
      </p:sp>
      <p:sp>
        <p:nvSpPr>
          <p:cNvPr id="6147" name="Rectangle 3">
            <a:extLst>
              <a:ext uri="{FF2B5EF4-FFF2-40B4-BE49-F238E27FC236}">
                <a16:creationId xmlns:a16="http://schemas.microsoft.com/office/drawing/2014/main" id="{6610D133-84FF-4309-BDCE-7370FAB5219D}"/>
              </a:ext>
            </a:extLst>
          </p:cNvPr>
          <p:cNvSpPr>
            <a:spLocks noGrp="1" noChangeArrowheads="1"/>
          </p:cNvSpPr>
          <p:nvPr>
            <p:ph type="body" idx="4294967295"/>
          </p:nvPr>
        </p:nvSpPr>
        <p:spPr>
          <a:xfrm>
            <a:off x="457201" y="1600200"/>
            <a:ext cx="8229599" cy="4460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0375" indent="-460375">
              <a:spcBef>
                <a:spcPts val="0"/>
              </a:spcBef>
              <a:spcAft>
                <a:spcPts val="2400"/>
              </a:spcAft>
            </a:pPr>
            <a:r>
              <a:rPr lang="en-US" altLang="en-US" b="1" u="sng" dirty="0">
                <a:solidFill>
                  <a:srgbClr val="FFFFCC"/>
                </a:solidFill>
                <a:effectLst>
                  <a:outerShdw blurRad="38100" dist="38100" dir="2700000" algn="tl">
                    <a:srgbClr val="000000">
                      <a:alpha val="43137"/>
                    </a:srgbClr>
                  </a:outerShdw>
                </a:effectLst>
              </a:rPr>
              <a:t>Charismatics</a:t>
            </a:r>
            <a:r>
              <a:rPr lang="en-US" altLang="en-US" b="1"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 All the spiritual gifts are in operation today</a:t>
            </a:r>
          </a:p>
          <a:p>
            <a:pPr marL="460375" indent="-460375">
              <a:spcBef>
                <a:spcPts val="0"/>
              </a:spcBef>
              <a:spcAft>
                <a:spcPts val="2400"/>
              </a:spcAft>
            </a:pPr>
            <a:r>
              <a:rPr lang="en-US" altLang="en-US" b="1" u="sng" dirty="0" err="1">
                <a:solidFill>
                  <a:srgbClr val="FFFFCC"/>
                </a:solidFill>
                <a:effectLst>
                  <a:outerShdw blurRad="38100" dist="38100" dir="2700000" algn="tl">
                    <a:srgbClr val="000000">
                      <a:alpha val="43137"/>
                    </a:srgbClr>
                  </a:outerShdw>
                </a:effectLst>
              </a:rPr>
              <a:t>Cessationists</a:t>
            </a:r>
            <a:r>
              <a:rPr lang="en-US" altLang="en-US" b="1"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 Most of the spiritual gifts are in operation today</a:t>
            </a:r>
          </a:p>
        </p:txBody>
      </p:sp>
    </p:spTree>
    <p:extLst>
      <p:ext uri="{BB962C8B-B14F-4D97-AF65-F5344CB8AC3E}">
        <p14:creationId xmlns:p14="http://schemas.microsoft.com/office/powerpoint/2010/main" val="3632225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DC01CE94-03A5-452C-8A8B-29C2B9291AB1}"/>
              </a:ext>
            </a:extLst>
          </p:cNvPr>
          <p:cNvSpPr>
            <a:spLocks noChangeArrowheads="1"/>
          </p:cNvSpPr>
          <p:nvPr/>
        </p:nvSpPr>
        <p:spPr bwMode="auto">
          <a:xfrm>
            <a:off x="0" y="1647885"/>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“Although agreement with the </a:t>
            </a:r>
            <a:r>
              <a:rPr lang="en-US" alt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POSITION STATEMENTS</a:t>
            </a:r>
            <a:r>
              <a:rPr lang="en-US" alt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a:t>
            </a: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required for membership, they are taught in this church. The </a:t>
            </a:r>
            <a:r>
              <a:rPr lang="en-US" alt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POSITION STATEMENTS are not meant to prohibit</a:t>
            </a:r>
            <a:r>
              <a:rPr lang="en-US" alt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honest and healthy discussions concerning what the Bible teaches about these issues; however, we believe that such discussions must be conducted under the guiding principle that believers are to strive to maintain unity.”</a:t>
            </a:r>
          </a:p>
        </p:txBody>
      </p:sp>
      <p:sp>
        <p:nvSpPr>
          <p:cNvPr id="57347" name="TextBox 2">
            <a:extLst>
              <a:ext uri="{FF2B5EF4-FFF2-40B4-BE49-F238E27FC236}">
                <a16:creationId xmlns:a16="http://schemas.microsoft.com/office/drawing/2014/main" id="{B8529CD8-7597-408E-9A86-45C36F894EA6}"/>
              </a:ext>
            </a:extLst>
          </p:cNvPr>
          <p:cNvSpPr txBox="1">
            <a:spLocks noChangeArrowheads="1"/>
          </p:cNvSpPr>
          <p:nvPr/>
        </p:nvSpPr>
        <p:spPr bwMode="auto">
          <a:xfrm>
            <a:off x="1257300" y="228600"/>
            <a:ext cx="6629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Preamble to Position Statements of SLBC Constitution</a:t>
            </a:r>
          </a:p>
        </p:txBody>
      </p:sp>
    </p:spTree>
    <p:extLst>
      <p:ext uri="{BB962C8B-B14F-4D97-AF65-F5344CB8AC3E}">
        <p14:creationId xmlns:p14="http://schemas.microsoft.com/office/powerpoint/2010/main" val="1014423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95C18B4-3333-4DA6-8D6E-6290BDCE8111}"/>
              </a:ext>
            </a:extLst>
          </p:cNvPr>
          <p:cNvSpPr>
            <a:spLocks noChangeArrowheads="1"/>
          </p:cNvSpPr>
          <p:nvPr/>
        </p:nvSpPr>
        <p:spPr bwMode="auto">
          <a:xfrm>
            <a:off x="0" y="1011734"/>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TEMPORARY SPIRITUAL GIFTS</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church teaches that the miraculous sign gifts, including the gift of tongues, (always the ability to speak in a previously unlearned, known language) along with the gift of healings were temporal gifts, given by the Holy Spirit solely to authenticate both the apostles and their message before the close of the canon of Scripture (1 Cor. 13:8-10).  We do not believe that these are active as gifts today.  However, we affirm that God is sovereign and may heal and/or give someone the ability to speak in a tongue (foreign language) today.  We believe that the majority of what is termed ‘miraculous’ within the contemporary charismatic movement is something other than the Biblical gifts of tongues or healing.”</a:t>
            </a:r>
            <a:endPar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A863381-68EB-46BD-96E4-BD482E1C14A2}"/>
              </a:ext>
            </a:extLst>
          </p:cNvPr>
          <p:cNvSpPr txBox="1"/>
          <p:nvPr/>
        </p:nvSpPr>
        <p:spPr>
          <a:xfrm>
            <a:off x="1638300" y="228600"/>
            <a:ext cx="5867400" cy="646331"/>
          </a:xfrm>
          <a:prstGeom prst="rect">
            <a:avLst/>
          </a:prstGeom>
          <a:noFill/>
        </p:spPr>
        <p:txBody>
          <a:bodyPr wrap="square" rtlCol="0">
            <a:spAutoFit/>
          </a:bodyPr>
          <a:lstStyle/>
          <a:p>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SLBC Position Statement No. 7</a:t>
            </a:r>
          </a:p>
        </p:txBody>
      </p:sp>
    </p:spTree>
    <p:extLst>
      <p:ext uri="{BB962C8B-B14F-4D97-AF65-F5344CB8AC3E}">
        <p14:creationId xmlns:p14="http://schemas.microsoft.com/office/powerpoint/2010/main" val="2213389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dirty="0">
                <a:effectLst>
                  <a:outerShdw blurRad="38100" dist="38100" dir="2700000" algn="tl">
                    <a:srgbClr val="000000">
                      <a:alpha val="43137"/>
                    </a:srgbClr>
                  </a:outerShdw>
                </a:effectLst>
              </a:rPr>
              <a:t>Prolegomena – Introduction</a:t>
            </a:r>
          </a:p>
          <a:p>
            <a:pPr>
              <a:spcBef>
                <a:spcPts val="0"/>
              </a:spcBef>
              <a:spcAft>
                <a:spcPts val="600"/>
              </a:spcAft>
            </a:pPr>
            <a:r>
              <a:rPr lang="en-US" altLang="en-US" dirty="0">
                <a:effectLst>
                  <a:outerShdw blurRad="38100" dist="38100" dir="2700000" algn="tl">
                    <a:srgbClr val="000000">
                      <a:alpha val="43137"/>
                    </a:srgbClr>
                  </a:outerShdw>
                </a:effectLst>
              </a:rPr>
              <a:t>Theology – Study of God</a:t>
            </a:r>
          </a:p>
          <a:p>
            <a:pPr>
              <a:spcBef>
                <a:spcPts val="0"/>
              </a:spcBef>
              <a:spcAft>
                <a:spcPts val="600"/>
              </a:spcAft>
            </a:pPr>
            <a:r>
              <a:rPr lang="en-US" altLang="en-US" dirty="0">
                <a:effectLst>
                  <a:outerShdw blurRad="38100" dist="38100" dir="2700000" algn="tl">
                    <a:srgbClr val="000000">
                      <a:alpha val="43137"/>
                    </a:srgbClr>
                  </a:outerShdw>
                </a:effectLst>
              </a:rPr>
              <a:t>Christology – Study of Christ</a:t>
            </a:r>
          </a:p>
          <a:p>
            <a:pPr>
              <a:spcBef>
                <a:spcPts val="0"/>
              </a:spcBef>
              <a:spcAft>
                <a:spcPts val="600"/>
              </a:spcAft>
            </a:pPr>
            <a:r>
              <a:rPr lang="en-US" altLang="en-US" dirty="0">
                <a:effectLst>
                  <a:outerShdw blurRad="38100" dist="38100" dir="2700000" algn="tl">
                    <a:srgbClr val="000000">
                      <a:alpha val="43137"/>
                    </a:srgbClr>
                  </a:outerShdw>
                </a:effectLst>
              </a:rPr>
              <a:t>Pneumatology – Study of the Holy Spirit</a:t>
            </a:r>
          </a:p>
          <a:p>
            <a:pPr>
              <a:spcBef>
                <a:spcPts val="0"/>
              </a:spcBef>
              <a:spcAft>
                <a:spcPts val="600"/>
              </a:spcAft>
            </a:pPr>
            <a:r>
              <a:rPr lang="en-US" altLang="en-US" dirty="0">
                <a:effectLst>
                  <a:outerShdw blurRad="38100" dist="38100" dir="2700000" algn="tl">
                    <a:srgbClr val="000000">
                      <a:alpha val="43137"/>
                    </a:srgbClr>
                  </a:outerShdw>
                </a:effectLst>
              </a:rPr>
              <a:t>Anthropology – Study of Man</a:t>
            </a:r>
          </a:p>
          <a:p>
            <a:pPr>
              <a:spcBef>
                <a:spcPts val="0"/>
              </a:spcBef>
              <a:spcAft>
                <a:spcPts val="600"/>
              </a:spcAft>
            </a:pPr>
            <a:r>
              <a:rPr lang="en-US" altLang="en-US" dirty="0">
                <a:effectLst>
                  <a:outerShdw blurRad="38100" dist="38100" dir="2700000" algn="tl">
                    <a:srgbClr val="000000">
                      <a:alpha val="43137"/>
                    </a:srgbClr>
                  </a:outerShdw>
                </a:effectLst>
              </a:rPr>
              <a:t>Hamartiology – Study of sin</a:t>
            </a:r>
          </a:p>
          <a:p>
            <a:pPr>
              <a:spcBef>
                <a:spcPts val="0"/>
              </a:spcBef>
              <a:spcAft>
                <a:spcPts val="600"/>
              </a:spcAft>
            </a:pPr>
            <a:r>
              <a:rPr lang="en-US" altLang="en-US" dirty="0">
                <a:effectLst>
                  <a:outerShdw blurRad="38100" dist="38100" dir="2700000" algn="tl">
                    <a:srgbClr val="000000">
                      <a:alpha val="43137"/>
                    </a:srgbClr>
                  </a:outerShdw>
                </a:effectLst>
              </a:rPr>
              <a:t>Soteriology – Study of salvation</a:t>
            </a:r>
          </a:p>
          <a:p>
            <a:pPr>
              <a:spcBef>
                <a:spcPts val="0"/>
              </a:spcBef>
              <a:spcAft>
                <a:spcPts val="600"/>
              </a:spcAft>
            </a:pPr>
            <a:r>
              <a:rPr lang="en-US" altLang="en-US" dirty="0">
                <a:effectLst>
                  <a:outerShdw blurRad="38100" dist="38100" dir="2700000" algn="tl">
                    <a:srgbClr val="000000">
                      <a:alpha val="43137"/>
                    </a:srgbClr>
                  </a:outerShdw>
                </a:effectLst>
              </a:rPr>
              <a:t>Angelology – Study of angels</a:t>
            </a:r>
          </a:p>
          <a:p>
            <a:pPr>
              <a:spcBef>
                <a:spcPts val="0"/>
              </a:spcBef>
              <a:spcAft>
                <a:spcPts val="600"/>
              </a:spcAft>
            </a:pPr>
            <a:r>
              <a:rPr lang="en-US" altLang="en-US" b="1" u="sng" dirty="0">
                <a:solidFill>
                  <a:srgbClr val="FFFFCC"/>
                </a:solidFill>
                <a:effectLst>
                  <a:outerShdw blurRad="38100" dist="38100" dir="2700000" algn="tl">
                    <a:srgbClr val="000000">
                      <a:alpha val="43137"/>
                    </a:srgbClr>
                  </a:outerShdw>
                </a:effectLst>
              </a:rPr>
              <a:t>Ecclesiology – Study of the Church</a:t>
            </a:r>
          </a:p>
          <a:p>
            <a:pPr>
              <a:spcBef>
                <a:spcPts val="0"/>
              </a:spcBef>
              <a:spcAft>
                <a:spcPts val="600"/>
              </a:spcAft>
            </a:pPr>
            <a:r>
              <a:rPr lang="en-US" altLang="en-US"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29609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228600" y="914400"/>
            <a:ext cx="89154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646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228600" y="914400"/>
            <a:ext cx="89154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b="1" u="sng" dirty="0">
                <a:solidFill>
                  <a:srgbClr val="FFFFCC"/>
                </a:solidFill>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294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228600" y="914400"/>
            <a:ext cx="89154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b="1" dirty="0">
                <a:solidFill>
                  <a:srgbClr val="FFFFCC"/>
                </a:solidFill>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b="1" u="sng" dirty="0">
                <a:solidFill>
                  <a:srgbClr val="FFFFCC"/>
                </a:solidFill>
                <a:effectLst>
                  <a:outerShdw blurRad="38100" dist="38100" dir="2700000" algn="tl">
                    <a:srgbClr val="000000">
                      <a:alpha val="43137"/>
                    </a:srgbClr>
                  </a:outerShdw>
                </a:effectLst>
                <a:ea typeface="+mn-ea"/>
                <a:cs typeface="+mn-cs"/>
              </a:rPr>
              <a:t>Foundational (</a:t>
            </a:r>
            <a:r>
              <a:rPr lang="en-US" altLang="en-US" sz="3000" b="1" u="sng" dirty="0" err="1">
                <a:solidFill>
                  <a:srgbClr val="FFFFCC"/>
                </a:solidFill>
                <a:effectLst>
                  <a:outerShdw blurRad="38100" dist="38100" dir="2700000" algn="tl">
                    <a:srgbClr val="000000">
                      <a:alpha val="43137"/>
                    </a:srgbClr>
                  </a:outerShdw>
                </a:effectLst>
                <a:ea typeface="+mn-ea"/>
                <a:cs typeface="+mn-cs"/>
              </a:rPr>
              <a:t>Eph</a:t>
            </a:r>
            <a:r>
              <a:rPr lang="en-US" altLang="en-US" sz="3000" b="1" u="sng" dirty="0">
                <a:solidFill>
                  <a:srgbClr val="FFFFCC"/>
                </a:solidFill>
                <a:effectLst>
                  <a:outerShdw blurRad="38100" dist="38100" dir="2700000" algn="tl">
                    <a:srgbClr val="000000">
                      <a:alpha val="43137"/>
                    </a:srgbClr>
                  </a:outerShdw>
                </a:effectLst>
                <a:ea typeface="+mn-ea"/>
                <a:cs typeface="+mn-cs"/>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59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228600"/>
            <a:ext cx="7772400" cy="838200"/>
          </a:xfrm>
        </p:spPr>
        <p:txBody>
          <a:bodyPr/>
          <a:lstStyle/>
          <a:p>
            <a:pPr algn="ctr"/>
            <a:r>
              <a:rPr lang="en-US" altLang="en-US" sz="4000" dirty="0">
                <a:effectLst>
                  <a:outerShdw blurRad="38100" dist="38100" dir="2700000" algn="tl">
                    <a:srgbClr val="000000">
                      <a:alpha val="43137"/>
                    </a:srgbClr>
                  </a:outerShdw>
                </a:effectLst>
              </a:rPr>
              <a:t>The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963613" y="1143000"/>
            <a:ext cx="55133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0375" indent="-460375">
              <a:spcBef>
                <a:spcPts val="0"/>
              </a:spcBef>
              <a:spcAft>
                <a:spcPts val="2400"/>
              </a:spcAft>
            </a:pPr>
            <a:r>
              <a:rPr lang="en-US" altLang="en-US" sz="3600" b="1" u="sng" dirty="0">
                <a:solidFill>
                  <a:srgbClr val="FFFFCC"/>
                </a:solidFill>
                <a:effectLst>
                  <a:outerShdw blurRad="38100" dist="38100" dir="2700000" algn="tl">
                    <a:srgbClr val="000000">
                      <a:alpha val="43137"/>
                    </a:srgbClr>
                  </a:outerShdw>
                </a:effectLst>
              </a:rPr>
              <a:t>Apostle</a:t>
            </a:r>
          </a:p>
          <a:p>
            <a:pPr marL="460375" indent="-460375">
              <a:spcBef>
                <a:spcPts val="0"/>
              </a:spcBef>
              <a:spcAft>
                <a:spcPts val="2400"/>
              </a:spcAft>
            </a:pPr>
            <a:r>
              <a:rPr lang="en-US" altLang="en-US" sz="3600" b="1" u="sng" dirty="0">
                <a:solidFill>
                  <a:srgbClr val="FFFFCC"/>
                </a:solidFill>
                <a:effectLst>
                  <a:outerShdw blurRad="38100" dist="38100" dir="2700000" algn="tl">
                    <a:srgbClr val="000000">
                      <a:alpha val="43137"/>
                    </a:srgbClr>
                  </a:outerShdw>
                </a:effectLst>
              </a:rPr>
              <a:t>Prophet</a:t>
            </a:r>
          </a:p>
          <a:p>
            <a:pPr marL="460375" indent="-460375">
              <a:spcBef>
                <a:spcPts val="0"/>
              </a:spcBef>
              <a:spcAft>
                <a:spcPts val="2400"/>
              </a:spcAft>
            </a:pPr>
            <a:r>
              <a:rPr lang="en-US" altLang="en-US" sz="3600" dirty="0">
                <a:effectLst>
                  <a:outerShdw blurRad="38100" dist="38100" dir="2700000" algn="tl">
                    <a:srgbClr val="000000">
                      <a:alpha val="43137"/>
                    </a:srgbClr>
                  </a:outerShdw>
                </a:effectLst>
              </a:rPr>
              <a:t>Worker of Miracles</a:t>
            </a:r>
          </a:p>
          <a:p>
            <a:pPr marL="460375" indent="-460375">
              <a:spcBef>
                <a:spcPts val="0"/>
              </a:spcBef>
              <a:spcAft>
                <a:spcPts val="2400"/>
              </a:spcAft>
            </a:pPr>
            <a:r>
              <a:rPr lang="en-US" altLang="en-US" sz="3600" dirty="0">
                <a:effectLst>
                  <a:outerShdw blurRad="38100" dist="38100" dir="2700000" algn="tl">
                    <a:srgbClr val="000000">
                      <a:alpha val="43137"/>
                    </a:srgbClr>
                  </a:outerShdw>
                </a:effectLst>
              </a:rPr>
              <a:t>Tongues</a:t>
            </a:r>
          </a:p>
          <a:p>
            <a:pPr marL="460375" indent="-460375">
              <a:spcBef>
                <a:spcPts val="0"/>
              </a:spcBef>
              <a:spcAft>
                <a:spcPts val="2400"/>
              </a:spcAft>
            </a:pPr>
            <a:r>
              <a:rPr lang="en-US" altLang="en-US" sz="3600" dirty="0">
                <a:effectLst>
                  <a:outerShdw blurRad="38100" dist="38100" dir="2700000" algn="tl">
                    <a:srgbClr val="000000">
                      <a:alpha val="43137"/>
                    </a:srgbClr>
                  </a:outerShdw>
                </a:effectLst>
              </a:rPr>
              <a:t>Interpretation of tongues</a:t>
            </a:r>
          </a:p>
          <a:p>
            <a:pPr marL="460375" indent="-460375">
              <a:spcBef>
                <a:spcPts val="0"/>
              </a:spcBef>
              <a:spcAft>
                <a:spcPts val="2400"/>
              </a:spcAft>
            </a:pPr>
            <a:r>
              <a:rPr lang="en-US" altLang="en-US" sz="3600" dirty="0">
                <a:effectLst>
                  <a:outerShdw blurRad="38100" dist="38100" dir="2700000" algn="tl">
                    <a:srgbClr val="000000">
                      <a:alpha val="43137"/>
                    </a:srgbClr>
                  </a:outerShdw>
                </a:effectLst>
              </a:rPr>
              <a:t>Healing</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075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381000" y="0"/>
            <a:ext cx="8382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Ephesians 2:20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“having been built on the foundation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 and 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Christ Jesus Himself being the corner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5" name="Picture 4">
            <a:extLst>
              <a:ext uri="{FF2B5EF4-FFF2-40B4-BE49-F238E27FC236}">
                <a16:creationId xmlns:a16="http://schemas.microsoft.com/office/drawing/2014/main" id="{3B454EE3-DCAC-4F76-A0FF-4F65ACD14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243" y="2699657"/>
            <a:ext cx="2839515" cy="2011680"/>
          </a:xfrm>
          <a:prstGeom prst="rect">
            <a:avLst/>
          </a:prstGeom>
        </p:spPr>
      </p:pic>
    </p:spTree>
    <p:extLst>
      <p:ext uri="{BB962C8B-B14F-4D97-AF65-F5344CB8AC3E}">
        <p14:creationId xmlns:p14="http://schemas.microsoft.com/office/powerpoint/2010/main" val="4257464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419100" y="0"/>
            <a:ext cx="8305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Ephesians 2:20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“having been built on the foundation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prophets, Christ Jesus Himself being the corner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5" name="Picture 4">
            <a:extLst>
              <a:ext uri="{FF2B5EF4-FFF2-40B4-BE49-F238E27FC236}">
                <a16:creationId xmlns:a16="http://schemas.microsoft.com/office/drawing/2014/main" id="{3B454EE3-DCAC-4F76-A0FF-4F65ACD14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243" y="2699657"/>
            <a:ext cx="2839515" cy="2011680"/>
          </a:xfrm>
          <a:prstGeom prst="rect">
            <a:avLst/>
          </a:prstGeom>
        </p:spPr>
      </p:pic>
    </p:spTree>
    <p:extLst>
      <p:ext uri="{BB962C8B-B14F-4D97-AF65-F5344CB8AC3E}">
        <p14:creationId xmlns:p14="http://schemas.microsoft.com/office/powerpoint/2010/main" val="1258988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566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9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Acts 1:21-25</a:t>
            </a:r>
            <a:endPar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it is necessary that of the men who have accompanied us all the time that the Lord Jesus went in and out among us— </a:t>
            </a:r>
            <a:r>
              <a:rPr lang="en-US" sz="2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with the baptism of John until the day that He was taken up from us—one of these </a:t>
            </a:r>
            <a:r>
              <a:rPr lang="en-US" sz="2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must</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become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witness with us of His resurrection</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they put forward two men, Joseph called Barsabbas (who was also called Justus), and Matthias. </a:t>
            </a:r>
            <a:r>
              <a:rPr lang="en-US" sz="2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prayed and said, “You, Lord, who know the hearts of all men, show which one of these two You have chosen </a:t>
            </a:r>
            <a:r>
              <a:rPr lang="en-US" sz="2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occupy this ministry and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apostleship</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which Judas turned aside to go to his own place.” </a:t>
            </a:r>
            <a:r>
              <a:rPr lang="en-US" sz="2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drew lots for them, and the lot fell to Matthias; and he was added to the eleven apostles.”</a:t>
            </a:r>
          </a:p>
        </p:txBody>
      </p:sp>
    </p:spTree>
    <p:extLst>
      <p:ext uri="{BB962C8B-B14F-4D97-AF65-F5344CB8AC3E}">
        <p14:creationId xmlns:p14="http://schemas.microsoft.com/office/powerpoint/2010/main" val="828983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9:1</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“Am I not free? Am I not an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Have I not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 Jesus</a:t>
            </a:r>
            <a:r>
              <a:rPr lang="en-US" sz="36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our Lord? Are you not my work in the Lord?”</a:t>
            </a:r>
          </a:p>
        </p:txBody>
      </p:sp>
      <p:pic>
        <p:nvPicPr>
          <p:cNvPr id="5" name="Picture 4">
            <a:extLst>
              <a:ext uri="{FF2B5EF4-FFF2-40B4-BE49-F238E27FC236}">
                <a16:creationId xmlns:a16="http://schemas.microsoft.com/office/drawing/2014/main" id="{3B454EE3-DCAC-4F76-A0FF-4F65ACD14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243" y="2699657"/>
            <a:ext cx="2839515" cy="2011680"/>
          </a:xfrm>
          <a:prstGeom prst="rect">
            <a:avLst/>
          </a:prstGeom>
        </p:spPr>
      </p:pic>
    </p:spTree>
    <p:extLst>
      <p:ext uri="{BB962C8B-B14F-4D97-AF65-F5344CB8AC3E}">
        <p14:creationId xmlns:p14="http://schemas.microsoft.com/office/powerpoint/2010/main" val="708386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15:8-9</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last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all, as to one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untimely born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appeared to me also.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am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least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not fit to be called an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I persecuted the church of God.”</a:t>
            </a:r>
          </a:p>
        </p:txBody>
      </p:sp>
      <p:pic>
        <p:nvPicPr>
          <p:cNvPr id="5" name="Picture 4">
            <a:extLst>
              <a:ext uri="{FF2B5EF4-FFF2-40B4-BE49-F238E27FC236}">
                <a16:creationId xmlns:a16="http://schemas.microsoft.com/office/drawing/2014/main" id="{3B454EE3-DCAC-4F76-A0FF-4F65ACD14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5200" y="2833091"/>
            <a:ext cx="2839515" cy="2011680"/>
          </a:xfrm>
          <a:prstGeom prst="rect">
            <a:avLst/>
          </a:prstGeom>
        </p:spPr>
      </p:pic>
    </p:spTree>
    <p:extLst>
      <p:ext uri="{BB962C8B-B14F-4D97-AF65-F5344CB8AC3E}">
        <p14:creationId xmlns:p14="http://schemas.microsoft.com/office/powerpoint/2010/main" val="1774217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419100" y="0"/>
            <a:ext cx="8305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Ephesians 2:20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“having been built on the foundation of the apostles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Christ Jesus Himself being the corner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5" name="Picture 4">
            <a:extLst>
              <a:ext uri="{FF2B5EF4-FFF2-40B4-BE49-F238E27FC236}">
                <a16:creationId xmlns:a16="http://schemas.microsoft.com/office/drawing/2014/main" id="{3B454EE3-DCAC-4F76-A0FF-4F65ACD14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243" y="2699657"/>
            <a:ext cx="2839515" cy="2011680"/>
          </a:xfrm>
          <a:prstGeom prst="rect">
            <a:avLst/>
          </a:prstGeom>
        </p:spPr>
      </p:pic>
    </p:spTree>
    <p:extLst>
      <p:ext uri="{BB962C8B-B14F-4D97-AF65-F5344CB8AC3E}">
        <p14:creationId xmlns:p14="http://schemas.microsoft.com/office/powerpoint/2010/main" val="3499612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Intercalation</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68601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228600" y="914400"/>
            <a:ext cx="89154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b="1" dirty="0">
                <a:solidFill>
                  <a:srgbClr val="FFFFCC"/>
                </a:solidFill>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ea typeface="+mn-ea"/>
                <a:cs typeface="+mn-cs"/>
              </a:rPr>
              <a:t>Foundational (</a:t>
            </a:r>
            <a:r>
              <a:rPr lang="en-US" altLang="en-US" sz="3000" dirty="0" err="1">
                <a:effectLst>
                  <a:outerShdw blurRad="38100" dist="38100" dir="2700000" algn="tl">
                    <a:srgbClr val="000000">
                      <a:alpha val="43137"/>
                    </a:srgbClr>
                  </a:outerShdw>
                </a:effectLst>
                <a:ea typeface="+mn-ea"/>
                <a:cs typeface="+mn-cs"/>
              </a:rPr>
              <a:t>Eph</a:t>
            </a:r>
            <a:r>
              <a:rPr lang="en-US" altLang="en-US" sz="3000" dirty="0">
                <a:effectLst>
                  <a:outerShdw blurRad="38100" dist="38100" dir="2700000" algn="tl">
                    <a:srgbClr val="000000">
                      <a:alpha val="43137"/>
                    </a:srgbClr>
                  </a:outerShdw>
                </a:effectLst>
                <a:ea typeface="+mn-ea"/>
                <a:cs typeface="+mn-cs"/>
              </a:rPr>
              <a:t> 2:20)</a:t>
            </a:r>
          </a:p>
          <a:p>
            <a:pPr marL="971550" lvl="1" indent="-509588">
              <a:spcBef>
                <a:spcPts val="0"/>
              </a:spcBef>
              <a:spcAft>
                <a:spcPts val="600"/>
              </a:spcAft>
              <a:buSzPct val="100000"/>
              <a:buFont typeface="+mj-lt"/>
              <a:buAutoNum type="alphaUcPeriod"/>
            </a:pPr>
            <a:r>
              <a:rPr lang="en-US" altLang="en-US" sz="3000" b="1" u="sng" dirty="0">
                <a:solidFill>
                  <a:srgbClr val="FFFFCC"/>
                </a:solidFill>
                <a:effectLst>
                  <a:outerShdw blurRad="38100" dist="38100" dir="2700000" algn="tl">
                    <a:srgbClr val="000000">
                      <a:alpha val="43137"/>
                    </a:srgbClr>
                  </a:outerShdw>
                </a:effectLst>
                <a:ea typeface="+mn-ea"/>
                <a:cs typeface="+mn-cs"/>
              </a:rPr>
              <a:t>Confirmatory (</a:t>
            </a:r>
            <a:r>
              <a:rPr lang="en-US" altLang="en-US" sz="3000" b="1" u="sng" dirty="0" err="1">
                <a:solidFill>
                  <a:srgbClr val="FFFFCC"/>
                </a:solidFill>
                <a:effectLst>
                  <a:outerShdw blurRad="38100" dist="38100" dir="2700000" algn="tl">
                    <a:srgbClr val="000000">
                      <a:alpha val="43137"/>
                    </a:srgbClr>
                  </a:outerShdw>
                </a:effectLst>
                <a:ea typeface="+mn-ea"/>
                <a:cs typeface="+mn-cs"/>
              </a:rPr>
              <a:t>Heb</a:t>
            </a:r>
            <a:r>
              <a:rPr lang="en-US" altLang="en-US" sz="3000" b="1" u="sng" dirty="0">
                <a:solidFill>
                  <a:srgbClr val="FFFFCC"/>
                </a:solidFill>
                <a:effectLst>
                  <a:outerShdw blurRad="38100" dist="38100" dir="2700000" algn="tl">
                    <a:srgbClr val="000000">
                      <a:alpha val="43137"/>
                    </a:srgbClr>
                  </a:outerShdw>
                </a:effectLst>
                <a:ea typeface="+mn-ea"/>
                <a:cs typeface="+mn-cs"/>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37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228600"/>
            <a:ext cx="7772400" cy="838200"/>
          </a:xfrm>
        </p:spPr>
        <p:txBody>
          <a:bodyPr/>
          <a:lstStyle/>
          <a:p>
            <a:pPr algn="ctr"/>
            <a:r>
              <a:rPr lang="en-US" altLang="en-US" sz="4000" dirty="0">
                <a:effectLst>
                  <a:outerShdw blurRad="38100" dist="38100" dir="2700000" algn="tl">
                    <a:srgbClr val="000000">
                      <a:alpha val="43137"/>
                    </a:srgbClr>
                  </a:outerShdw>
                </a:effectLst>
              </a:rPr>
              <a:t>The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963613" y="1143000"/>
            <a:ext cx="55133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0375" indent="-460375">
              <a:spcBef>
                <a:spcPts val="0"/>
              </a:spcBef>
              <a:spcAft>
                <a:spcPts val="2400"/>
              </a:spcAft>
            </a:pPr>
            <a:r>
              <a:rPr lang="en-US" altLang="en-US" sz="3600" dirty="0">
                <a:effectLst>
                  <a:outerShdw blurRad="38100" dist="38100" dir="2700000" algn="tl">
                    <a:srgbClr val="000000">
                      <a:alpha val="43137"/>
                    </a:srgbClr>
                  </a:outerShdw>
                </a:effectLst>
              </a:rPr>
              <a:t>Apostle</a:t>
            </a:r>
          </a:p>
          <a:p>
            <a:pPr marL="460375" indent="-460375">
              <a:spcBef>
                <a:spcPts val="0"/>
              </a:spcBef>
              <a:spcAft>
                <a:spcPts val="2400"/>
              </a:spcAft>
            </a:pPr>
            <a:r>
              <a:rPr lang="en-US" altLang="en-US" sz="3600" dirty="0">
                <a:effectLst>
                  <a:outerShdw blurRad="38100" dist="38100" dir="2700000" algn="tl">
                    <a:srgbClr val="000000">
                      <a:alpha val="43137"/>
                    </a:srgbClr>
                  </a:outerShdw>
                </a:effectLst>
              </a:rPr>
              <a:t>Prophet</a:t>
            </a:r>
          </a:p>
          <a:p>
            <a:pPr marL="460375" indent="-460375">
              <a:spcBef>
                <a:spcPts val="0"/>
              </a:spcBef>
              <a:spcAft>
                <a:spcPts val="2400"/>
              </a:spcAft>
            </a:pPr>
            <a:r>
              <a:rPr lang="en-US" altLang="en-US" sz="3600" b="1" u="sng" dirty="0">
                <a:solidFill>
                  <a:srgbClr val="FFFFCC"/>
                </a:solidFill>
                <a:effectLst>
                  <a:outerShdw blurRad="38100" dist="38100" dir="2700000" algn="tl">
                    <a:srgbClr val="000000">
                      <a:alpha val="43137"/>
                    </a:srgbClr>
                  </a:outerShdw>
                </a:effectLst>
              </a:rPr>
              <a:t>Worker of Miracles</a:t>
            </a:r>
          </a:p>
          <a:p>
            <a:pPr marL="460375" indent="-460375">
              <a:spcBef>
                <a:spcPts val="0"/>
              </a:spcBef>
              <a:spcAft>
                <a:spcPts val="2400"/>
              </a:spcAft>
            </a:pPr>
            <a:r>
              <a:rPr lang="en-US" altLang="en-US" sz="3600" b="1" u="sng" dirty="0">
                <a:solidFill>
                  <a:srgbClr val="FFFFCC"/>
                </a:solidFill>
                <a:effectLst>
                  <a:outerShdw blurRad="38100" dist="38100" dir="2700000" algn="tl">
                    <a:srgbClr val="000000">
                      <a:alpha val="43137"/>
                    </a:srgbClr>
                  </a:outerShdw>
                </a:effectLst>
              </a:rPr>
              <a:t>Tongues</a:t>
            </a:r>
          </a:p>
          <a:p>
            <a:pPr marL="460375" indent="-460375">
              <a:spcBef>
                <a:spcPts val="0"/>
              </a:spcBef>
              <a:spcAft>
                <a:spcPts val="2400"/>
              </a:spcAft>
            </a:pPr>
            <a:r>
              <a:rPr lang="en-US" altLang="en-US" sz="3600" dirty="0">
                <a:effectLst>
                  <a:outerShdw blurRad="38100" dist="38100" dir="2700000" algn="tl">
                    <a:srgbClr val="000000">
                      <a:alpha val="43137"/>
                    </a:srgbClr>
                  </a:outerShdw>
                </a:effectLst>
              </a:rPr>
              <a:t>Interpretation of tongues</a:t>
            </a:r>
          </a:p>
          <a:p>
            <a:pPr marL="460375" indent="-460375">
              <a:spcBef>
                <a:spcPts val="0"/>
              </a:spcBef>
              <a:spcAft>
                <a:spcPts val="2400"/>
              </a:spcAft>
            </a:pPr>
            <a:r>
              <a:rPr lang="en-US" altLang="en-US" sz="3600" b="1" u="sng" dirty="0">
                <a:solidFill>
                  <a:srgbClr val="FFFFCC"/>
                </a:solidFill>
                <a:effectLst>
                  <a:outerShdw blurRad="38100" dist="38100" dir="2700000" algn="tl">
                    <a:srgbClr val="000000">
                      <a:alpha val="43137"/>
                    </a:srgbClr>
                  </a:outerShdw>
                </a:effectLst>
              </a:rPr>
              <a:t>Healing</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9899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7F54CA6-DECA-4777-81F4-836BD0F3FACC}"/>
              </a:ext>
            </a:extLst>
          </p:cNvPr>
          <p:cNvGraphicFramePr>
            <a:graphicFrameLocks noGrp="1"/>
          </p:cNvGraphicFramePr>
          <p:nvPr>
            <p:ph type="tbl" idx="1"/>
            <p:extLst>
              <p:ext uri="{D42A27DB-BD31-4B8C-83A1-F6EECF244321}">
                <p14:modId xmlns:p14="http://schemas.microsoft.com/office/powerpoint/2010/main" val="2795170028"/>
              </p:ext>
            </p:extLst>
          </p:nvPr>
        </p:nvGraphicFramePr>
        <p:xfrm>
          <a:off x="114300" y="434341"/>
          <a:ext cx="8904605" cy="5509258"/>
        </p:xfrm>
        <a:graphic>
          <a:graphicData uri="http://schemas.openxmlformats.org/drawingml/2006/table">
            <a:tbl>
              <a:tblPr firstRow="1" bandRow="1">
                <a:tableStyleId>{D7AC3CCA-C797-4891-BE02-D94E43425B78}</a:tableStyleId>
              </a:tblPr>
              <a:tblGrid>
                <a:gridCol w="1333500">
                  <a:extLst>
                    <a:ext uri="{9D8B030D-6E8A-4147-A177-3AD203B41FA5}">
                      <a16:colId xmlns:a16="http://schemas.microsoft.com/office/drawing/2014/main" val="1530119538"/>
                    </a:ext>
                  </a:extLst>
                </a:gridCol>
                <a:gridCol w="3810000">
                  <a:extLst>
                    <a:ext uri="{9D8B030D-6E8A-4147-A177-3AD203B41FA5}">
                      <a16:colId xmlns:a16="http://schemas.microsoft.com/office/drawing/2014/main" val="1849523623"/>
                    </a:ext>
                  </a:extLst>
                </a:gridCol>
                <a:gridCol w="3761105">
                  <a:extLst>
                    <a:ext uri="{9D8B030D-6E8A-4147-A177-3AD203B41FA5}">
                      <a16:colId xmlns:a16="http://schemas.microsoft.com/office/drawing/2014/main" val="3286782602"/>
                    </a:ext>
                  </a:extLst>
                </a:gridCol>
              </a:tblGrid>
              <a:tr h="751262">
                <a:tc gridSpan="3">
                  <a:txBody>
                    <a:bodyPr/>
                    <a:lstStyle/>
                    <a:p>
                      <a:pPr algn="ct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Miracle Clusters In Scripture</a:t>
                      </a:r>
                    </a:p>
                  </a:txBody>
                  <a:tcPr>
                    <a:solidFill>
                      <a:schemeClr val="bg2"/>
                    </a:solidFill>
                  </a:tcPr>
                </a:tc>
                <a:tc hMerge="1">
                  <a:txBody>
                    <a:bodyPr/>
                    <a:lstStyle/>
                    <a:p>
                      <a:endParaRPr lang="en-US" sz="2800" dirty="0"/>
                    </a:p>
                  </a:txBody>
                  <a:tcPr/>
                </a:tc>
                <a:tc hMerge="1">
                  <a:txBody>
                    <a:bodyPr/>
                    <a:lstStyle/>
                    <a:p>
                      <a:endParaRPr lang="en-US" sz="2800" dirty="0"/>
                    </a:p>
                  </a:txBody>
                  <a:tcPr/>
                </a:tc>
                <a:extLst>
                  <a:ext uri="{0D108BD9-81ED-4DB2-BD59-A6C34878D82A}">
                    <a16:rowId xmlns:a16="http://schemas.microsoft.com/office/drawing/2014/main" val="3417994672"/>
                  </a:ext>
                </a:extLst>
              </a:tr>
              <a:tr h="608165">
                <a:tc>
                  <a:txBody>
                    <a:bodyPr/>
                    <a:lstStyle/>
                    <a:p>
                      <a:pPr algn="ctr"/>
                      <a:r>
                        <a:rPr lang="en-US" sz="2800" b="1" dirty="0">
                          <a:latin typeface="Calibri" panose="020F0502020204030204" pitchFamily="34" charset="0"/>
                          <a:cs typeface="Calibri" panose="020F0502020204030204" pitchFamily="34" charset="0"/>
                        </a:rPr>
                        <a:t>Num.</a:t>
                      </a:r>
                    </a:p>
                  </a:txBody>
                  <a:tcPr/>
                </a:tc>
                <a:tc>
                  <a:txBody>
                    <a:bodyPr/>
                    <a:lstStyle/>
                    <a:p>
                      <a:pPr algn="ctr"/>
                      <a:r>
                        <a:rPr lang="en-US" sz="2800" b="1" dirty="0">
                          <a:solidFill>
                            <a:schemeClr val="bg1">
                              <a:lumMod val="50000"/>
                            </a:schemeClr>
                          </a:solidFill>
                          <a:latin typeface="Calibri" panose="020F0502020204030204" pitchFamily="34" charset="0"/>
                          <a:cs typeface="Calibri" panose="020F0502020204030204" pitchFamily="34" charset="0"/>
                        </a:rPr>
                        <a:t>Era</a:t>
                      </a:r>
                    </a:p>
                  </a:txBody>
                  <a:tcPr/>
                </a:tc>
                <a:tc>
                  <a:txBody>
                    <a:bodyPr/>
                    <a:lstStyle/>
                    <a:p>
                      <a:pPr algn="ctr"/>
                      <a:r>
                        <a:rPr lang="en-US" sz="2800" b="1" dirty="0">
                          <a:solidFill>
                            <a:srgbClr val="C00000"/>
                          </a:solidFill>
                          <a:latin typeface="Calibri" panose="020F0502020204030204" pitchFamily="34" charset="0"/>
                          <a:cs typeface="Calibri" panose="020F0502020204030204" pitchFamily="34" charset="0"/>
                        </a:rPr>
                        <a:t>Authentication</a:t>
                      </a:r>
                    </a:p>
                  </a:txBody>
                  <a:tcPr/>
                </a:tc>
                <a:extLst>
                  <a:ext uri="{0D108BD9-81ED-4DB2-BD59-A6C34878D82A}">
                    <a16:rowId xmlns:a16="http://schemas.microsoft.com/office/drawing/2014/main" val="1386983379"/>
                  </a:ext>
                </a:extLst>
              </a:tr>
              <a:tr h="608165">
                <a:tc>
                  <a:txBody>
                    <a:bodyPr/>
                    <a:lstStyle/>
                    <a:p>
                      <a:pPr algn="ctr"/>
                      <a:r>
                        <a:rPr lang="en-US" sz="2800" dirty="0">
                          <a:latin typeface="Calibri" panose="020F0502020204030204" pitchFamily="34" charset="0"/>
                          <a:cs typeface="Calibri" panose="020F0502020204030204" pitchFamily="34" charset="0"/>
                        </a:rPr>
                        <a:t>1.</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Moses</a:t>
                      </a:r>
                    </a:p>
                  </a:txBody>
                  <a:tcPr/>
                </a:tc>
                <a:tc>
                  <a:txBody>
                    <a:bodyPr/>
                    <a:lstStyle/>
                    <a:p>
                      <a:r>
                        <a:rPr lang="en-US" sz="2800" b="1" kern="1200" dirty="0">
                          <a:solidFill>
                            <a:srgbClr val="C00000"/>
                          </a:solidFill>
                          <a:latin typeface="Calibri" panose="020F0502020204030204" pitchFamily="34" charset="0"/>
                          <a:ea typeface="+mn-ea"/>
                          <a:cs typeface="Calibri" panose="020F0502020204030204" pitchFamily="34" charset="0"/>
                        </a:rPr>
                        <a:t>Law</a:t>
                      </a:r>
                    </a:p>
                  </a:txBody>
                  <a:tcPr/>
                </a:tc>
                <a:extLst>
                  <a:ext uri="{0D108BD9-81ED-4DB2-BD59-A6C34878D82A}">
                    <a16:rowId xmlns:a16="http://schemas.microsoft.com/office/drawing/2014/main" val="3442972869"/>
                  </a:ext>
                </a:extLst>
              </a:tr>
              <a:tr h="608165">
                <a:tc>
                  <a:txBody>
                    <a:bodyPr/>
                    <a:lstStyle/>
                    <a:p>
                      <a:pPr algn="ctr"/>
                      <a:r>
                        <a:rPr lang="en-US" sz="2800" dirty="0">
                          <a:latin typeface="Calibri" panose="020F0502020204030204" pitchFamily="34" charset="0"/>
                          <a:cs typeface="Calibri" panose="020F0502020204030204" pitchFamily="34" charset="0"/>
                        </a:rPr>
                        <a:t>2.</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Joshua</a:t>
                      </a:r>
                    </a:p>
                  </a:txBody>
                  <a:tcPr/>
                </a:tc>
                <a:tc>
                  <a:txBody>
                    <a:bodyPr/>
                    <a:lstStyle/>
                    <a:p>
                      <a:r>
                        <a:rPr lang="en-US" sz="2800" b="1" kern="1200" dirty="0">
                          <a:solidFill>
                            <a:srgbClr val="C00000"/>
                          </a:solidFill>
                          <a:latin typeface="Calibri" panose="020F0502020204030204" pitchFamily="34" charset="0"/>
                          <a:ea typeface="+mn-ea"/>
                          <a:cs typeface="Calibri" panose="020F0502020204030204" pitchFamily="34" charset="0"/>
                        </a:rPr>
                        <a:t>Conquest</a:t>
                      </a:r>
                    </a:p>
                  </a:txBody>
                  <a:tcPr/>
                </a:tc>
                <a:extLst>
                  <a:ext uri="{0D108BD9-81ED-4DB2-BD59-A6C34878D82A}">
                    <a16:rowId xmlns:a16="http://schemas.microsoft.com/office/drawing/2014/main" val="3455338283"/>
                  </a:ext>
                </a:extLst>
              </a:tr>
              <a:tr h="608165">
                <a:tc>
                  <a:txBody>
                    <a:bodyPr/>
                    <a:lstStyle/>
                    <a:p>
                      <a:pPr algn="ctr"/>
                      <a:r>
                        <a:rPr lang="en-US" sz="2800" dirty="0">
                          <a:latin typeface="Calibri" panose="020F0502020204030204" pitchFamily="34" charset="0"/>
                          <a:cs typeface="Calibri" panose="020F0502020204030204" pitchFamily="34" charset="0"/>
                        </a:rPr>
                        <a:t>3.</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Elijah-Elisha</a:t>
                      </a:r>
                    </a:p>
                  </a:txBody>
                  <a:tcPr/>
                </a:tc>
                <a:tc>
                  <a:txBody>
                    <a:bodyPr/>
                    <a:lstStyle/>
                    <a:p>
                      <a:r>
                        <a:rPr lang="en-US" sz="2800" b="1" kern="1200" dirty="0">
                          <a:solidFill>
                            <a:srgbClr val="C00000"/>
                          </a:solidFill>
                          <a:latin typeface="Calibri" panose="020F0502020204030204" pitchFamily="34" charset="0"/>
                          <a:ea typeface="+mn-ea"/>
                          <a:cs typeface="Calibri" panose="020F0502020204030204" pitchFamily="34" charset="0"/>
                        </a:rPr>
                        <a:t>Prophet</a:t>
                      </a:r>
                    </a:p>
                  </a:txBody>
                  <a:tcPr/>
                </a:tc>
                <a:extLst>
                  <a:ext uri="{0D108BD9-81ED-4DB2-BD59-A6C34878D82A}">
                    <a16:rowId xmlns:a16="http://schemas.microsoft.com/office/drawing/2014/main" val="174137350"/>
                  </a:ext>
                </a:extLst>
              </a:tr>
              <a:tr h="608165">
                <a:tc>
                  <a:txBody>
                    <a:bodyPr/>
                    <a:lstStyle/>
                    <a:p>
                      <a:pPr algn="ctr"/>
                      <a:r>
                        <a:rPr lang="en-US" sz="2800" dirty="0">
                          <a:latin typeface="Calibri" panose="020F0502020204030204" pitchFamily="34" charset="0"/>
                          <a:cs typeface="Calibri" panose="020F0502020204030204" pitchFamily="34" charset="0"/>
                        </a:rPr>
                        <a:t>4.</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Christ</a:t>
                      </a:r>
                    </a:p>
                  </a:txBody>
                  <a:tcPr/>
                </a:tc>
                <a:tc>
                  <a:txBody>
                    <a:bodyPr/>
                    <a:lstStyle/>
                    <a:p>
                      <a:r>
                        <a:rPr lang="en-US" sz="2800" b="1" kern="1200" dirty="0">
                          <a:solidFill>
                            <a:srgbClr val="C00000"/>
                          </a:solidFill>
                          <a:latin typeface="Calibri" panose="020F0502020204030204" pitchFamily="34" charset="0"/>
                          <a:ea typeface="+mn-ea"/>
                          <a:cs typeface="Calibri" panose="020F0502020204030204" pitchFamily="34" charset="0"/>
                        </a:rPr>
                        <a:t>Kingdom offer</a:t>
                      </a:r>
                    </a:p>
                  </a:txBody>
                  <a:tcPr/>
                </a:tc>
                <a:extLst>
                  <a:ext uri="{0D108BD9-81ED-4DB2-BD59-A6C34878D82A}">
                    <a16:rowId xmlns:a16="http://schemas.microsoft.com/office/drawing/2014/main" val="2714243427"/>
                  </a:ext>
                </a:extLst>
              </a:tr>
              <a:tr h="608165">
                <a:tc>
                  <a:txBody>
                    <a:bodyPr/>
                    <a:lstStyle/>
                    <a:p>
                      <a:pPr algn="ctr"/>
                      <a:r>
                        <a:rPr lang="en-US" sz="2800" dirty="0">
                          <a:latin typeface="Calibri" panose="020F0502020204030204" pitchFamily="34" charset="0"/>
                          <a:cs typeface="Calibri" panose="020F0502020204030204" pitchFamily="34" charset="0"/>
                        </a:rPr>
                        <a:t>5.</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Apostles</a:t>
                      </a:r>
                    </a:p>
                  </a:txBody>
                  <a:tcPr/>
                </a:tc>
                <a:tc>
                  <a:txBody>
                    <a:bodyPr/>
                    <a:lstStyle/>
                    <a:p>
                      <a:r>
                        <a:rPr lang="en-US" sz="2800" b="1" kern="1200" dirty="0">
                          <a:solidFill>
                            <a:srgbClr val="C00000"/>
                          </a:solidFill>
                          <a:latin typeface="Calibri" panose="020F0502020204030204" pitchFamily="34" charset="0"/>
                          <a:ea typeface="+mn-ea"/>
                          <a:cs typeface="Calibri" panose="020F0502020204030204" pitchFamily="34" charset="0"/>
                        </a:rPr>
                        <a:t>Church</a:t>
                      </a:r>
                    </a:p>
                  </a:txBody>
                  <a:tcPr/>
                </a:tc>
                <a:extLst>
                  <a:ext uri="{0D108BD9-81ED-4DB2-BD59-A6C34878D82A}">
                    <a16:rowId xmlns:a16="http://schemas.microsoft.com/office/drawing/2014/main" val="2594936153"/>
                  </a:ext>
                </a:extLst>
              </a:tr>
              <a:tr h="1109006">
                <a:tc>
                  <a:txBody>
                    <a:bodyPr/>
                    <a:lstStyle/>
                    <a:p>
                      <a:pPr algn="ctr"/>
                      <a:r>
                        <a:rPr lang="en-US" sz="2800" dirty="0">
                          <a:latin typeface="Calibri" panose="020F0502020204030204" pitchFamily="34" charset="0"/>
                          <a:cs typeface="Calibri" panose="020F0502020204030204" pitchFamily="34" charset="0"/>
                        </a:rPr>
                        <a:t>6.</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Tribulation &amp; Millennium</a:t>
                      </a:r>
                    </a:p>
                  </a:txBody>
                  <a:tcPr/>
                </a:tc>
                <a:tc>
                  <a:txBody>
                    <a:bodyPr/>
                    <a:lstStyle/>
                    <a:p>
                      <a:r>
                        <a:rPr lang="en-US" sz="2800" b="1" kern="1200" dirty="0">
                          <a:solidFill>
                            <a:srgbClr val="C00000"/>
                          </a:solidFill>
                          <a:latin typeface="Calibri" panose="020F0502020204030204" pitchFamily="34" charset="0"/>
                          <a:ea typeface="+mn-ea"/>
                          <a:cs typeface="Calibri" panose="020F0502020204030204" pitchFamily="34" charset="0"/>
                        </a:rPr>
                        <a:t>Kingdom establishment</a:t>
                      </a:r>
                    </a:p>
                  </a:txBody>
                  <a:tcPr/>
                </a:tc>
                <a:extLst>
                  <a:ext uri="{0D108BD9-81ED-4DB2-BD59-A6C34878D82A}">
                    <a16:rowId xmlns:a16="http://schemas.microsoft.com/office/drawing/2014/main" val="3005588977"/>
                  </a:ext>
                </a:extLst>
              </a:tr>
            </a:tbl>
          </a:graphicData>
        </a:graphic>
      </p:graphicFrame>
    </p:spTree>
    <p:extLst>
      <p:ext uri="{BB962C8B-B14F-4D97-AF65-F5344CB8AC3E}">
        <p14:creationId xmlns:p14="http://schemas.microsoft.com/office/powerpoint/2010/main" val="16262825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Luke 4:25-27</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 say to you in truth, there were many widows in Israel in the days of Elijah, when the sky was shut up for three years and six months, when a great famine came over all the land;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yet Elijah was sent to none of them, but only to Zarephath,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land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Sidon, to a woman who was a widow.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there were many lepers in Israel in the time of Elisha the prophet; and none of them was cleansed, but only Naaman the Syrian.”</a:t>
            </a:r>
          </a:p>
        </p:txBody>
      </p:sp>
    </p:spTree>
    <p:extLst>
      <p:ext uri="{BB962C8B-B14F-4D97-AF65-F5344CB8AC3E}">
        <p14:creationId xmlns:p14="http://schemas.microsoft.com/office/powerpoint/2010/main" val="3082073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Luke 4:25-27</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 say to you in truth, there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many widows</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Israel in the days of Elijah, when the sky was shut up for three years and six months, when a great famine came over all the land;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yet Elijah was sent to none of them, but only to Zarephath,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land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Sidon, to a woman who was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widow</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there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many lepers</a:t>
            </a:r>
            <a:r>
              <a:rPr 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Israel in the time of Elisha the prophet; and none of them was cleansed, but only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Naaman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Syrian.”</a:t>
            </a:r>
          </a:p>
        </p:txBody>
      </p:sp>
    </p:spTree>
    <p:extLst>
      <p:ext uri="{BB962C8B-B14F-4D97-AF65-F5344CB8AC3E}">
        <p14:creationId xmlns:p14="http://schemas.microsoft.com/office/powerpoint/2010/main" val="4060406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Hebrews 2:3-4</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how will we escape if we neglect so great a salvation? After it was at the first spoken through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was confirmed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who heard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also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testifying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them, both by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signs and wonders and by various miracles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gifts of the Holy Spirit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according to His own will.”</a:t>
            </a:r>
          </a:p>
        </p:txBody>
      </p:sp>
      <p:pic>
        <p:nvPicPr>
          <p:cNvPr id="5" name="Picture 4">
            <a:extLst>
              <a:ext uri="{FF2B5EF4-FFF2-40B4-BE49-F238E27FC236}">
                <a16:creationId xmlns:a16="http://schemas.microsoft.com/office/drawing/2014/main" id="{3B454EE3-DCAC-4F76-A0FF-4F65ACD14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97587" y="3816429"/>
            <a:ext cx="1548827" cy="1097280"/>
          </a:xfrm>
          <a:prstGeom prst="rect">
            <a:avLst/>
          </a:prstGeom>
        </p:spPr>
      </p:pic>
    </p:spTree>
    <p:extLst>
      <p:ext uri="{BB962C8B-B14F-4D97-AF65-F5344CB8AC3E}">
        <p14:creationId xmlns:p14="http://schemas.microsoft.com/office/powerpoint/2010/main" val="2531079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14:12</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“Truly, truly, I say to you, he who believes in Me,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works that I do</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will do also;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greater works than these he will do</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I go to the Father.”</a:t>
            </a:r>
          </a:p>
        </p:txBody>
      </p:sp>
      <p:pic>
        <p:nvPicPr>
          <p:cNvPr id="5" name="Picture 4">
            <a:extLst>
              <a:ext uri="{FF2B5EF4-FFF2-40B4-BE49-F238E27FC236}">
                <a16:creationId xmlns:a16="http://schemas.microsoft.com/office/drawing/2014/main" id="{3B454EE3-DCAC-4F76-A0FF-4F65ACD14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1312" y="3048000"/>
            <a:ext cx="2581377" cy="1828800"/>
          </a:xfrm>
          <a:prstGeom prst="rect">
            <a:avLst/>
          </a:prstGeom>
        </p:spPr>
      </p:pic>
    </p:spTree>
    <p:extLst>
      <p:ext uri="{BB962C8B-B14F-4D97-AF65-F5344CB8AC3E}">
        <p14:creationId xmlns:p14="http://schemas.microsoft.com/office/powerpoint/2010/main" val="17476771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228600"/>
            <a:ext cx="7772400" cy="838200"/>
          </a:xfrm>
        </p:spPr>
        <p:txBody>
          <a:bodyPr/>
          <a:lstStyle/>
          <a:p>
            <a:pPr algn="ctr"/>
            <a:r>
              <a:rPr lang="en-US" altLang="en-US" sz="4000" dirty="0">
                <a:effectLst>
                  <a:outerShdw blurRad="38100" dist="38100" dir="2700000" algn="tl">
                    <a:srgbClr val="000000">
                      <a:alpha val="43137"/>
                    </a:srgbClr>
                  </a:outerShdw>
                </a:effectLst>
              </a:rPr>
              <a:t>The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963613" y="1143000"/>
            <a:ext cx="55133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0375" indent="-460375">
              <a:spcBef>
                <a:spcPts val="0"/>
              </a:spcBef>
              <a:spcAft>
                <a:spcPts val="2400"/>
              </a:spcAft>
            </a:pPr>
            <a:r>
              <a:rPr lang="en-US" altLang="en-US" sz="3600" dirty="0">
                <a:effectLst>
                  <a:outerShdw blurRad="38100" dist="38100" dir="2700000" algn="tl">
                    <a:srgbClr val="000000">
                      <a:alpha val="43137"/>
                    </a:srgbClr>
                  </a:outerShdw>
                </a:effectLst>
              </a:rPr>
              <a:t>Apostle</a:t>
            </a:r>
          </a:p>
          <a:p>
            <a:pPr marL="460375" indent="-460375">
              <a:spcBef>
                <a:spcPts val="0"/>
              </a:spcBef>
              <a:spcAft>
                <a:spcPts val="2400"/>
              </a:spcAft>
            </a:pPr>
            <a:r>
              <a:rPr lang="en-US" altLang="en-US" sz="3600" dirty="0">
                <a:effectLst>
                  <a:outerShdw blurRad="38100" dist="38100" dir="2700000" algn="tl">
                    <a:srgbClr val="000000">
                      <a:alpha val="43137"/>
                    </a:srgbClr>
                  </a:outerShdw>
                </a:effectLst>
              </a:rPr>
              <a:t>Prophet</a:t>
            </a:r>
          </a:p>
          <a:p>
            <a:pPr marL="460375" indent="-460375">
              <a:spcBef>
                <a:spcPts val="0"/>
              </a:spcBef>
              <a:spcAft>
                <a:spcPts val="2400"/>
              </a:spcAft>
            </a:pPr>
            <a:r>
              <a:rPr lang="en-US" altLang="en-US" sz="3600" b="1" u="sng" dirty="0">
                <a:solidFill>
                  <a:srgbClr val="FFFFCC"/>
                </a:solidFill>
                <a:effectLst>
                  <a:outerShdw blurRad="38100" dist="38100" dir="2700000" algn="tl">
                    <a:srgbClr val="000000">
                      <a:alpha val="43137"/>
                    </a:srgbClr>
                  </a:outerShdw>
                </a:effectLst>
              </a:rPr>
              <a:t>Worker of Miracles</a:t>
            </a:r>
          </a:p>
          <a:p>
            <a:pPr marL="460375" indent="-460375">
              <a:spcBef>
                <a:spcPts val="0"/>
              </a:spcBef>
              <a:spcAft>
                <a:spcPts val="2400"/>
              </a:spcAft>
            </a:pPr>
            <a:r>
              <a:rPr lang="en-US" altLang="en-US" sz="3600" dirty="0">
                <a:effectLst>
                  <a:outerShdw blurRad="38100" dist="38100" dir="2700000" algn="tl">
                    <a:srgbClr val="000000">
                      <a:alpha val="43137"/>
                    </a:srgbClr>
                  </a:outerShdw>
                </a:effectLst>
              </a:rPr>
              <a:t>Tongues</a:t>
            </a:r>
          </a:p>
          <a:p>
            <a:pPr marL="460375" indent="-460375">
              <a:spcBef>
                <a:spcPts val="0"/>
              </a:spcBef>
              <a:spcAft>
                <a:spcPts val="2400"/>
              </a:spcAft>
            </a:pPr>
            <a:r>
              <a:rPr lang="en-US" altLang="en-US" sz="3600" dirty="0">
                <a:effectLst>
                  <a:outerShdw blurRad="38100" dist="38100" dir="2700000" algn="tl">
                    <a:srgbClr val="000000">
                      <a:alpha val="43137"/>
                    </a:srgbClr>
                  </a:outerShdw>
                </a:effectLst>
              </a:rPr>
              <a:t>Interpretation of tongues</a:t>
            </a:r>
          </a:p>
          <a:p>
            <a:pPr marL="460375" indent="-460375">
              <a:spcBef>
                <a:spcPts val="0"/>
              </a:spcBef>
              <a:spcAft>
                <a:spcPts val="2400"/>
              </a:spcAft>
            </a:pPr>
            <a:r>
              <a:rPr lang="en-US" altLang="en-US" sz="3600" dirty="0">
                <a:effectLst>
                  <a:outerShdw blurRad="38100" dist="38100" dir="2700000" algn="tl">
                    <a:srgbClr val="000000">
                      <a:alpha val="43137"/>
                    </a:srgbClr>
                  </a:outerShdw>
                </a:effectLst>
              </a:rPr>
              <a:t>Healing</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97631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Hebrews 2:3-4</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how will we escape if we neglect so great a salvation? After it was at the first spoken through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was confirmed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who heard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also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testifying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them, both by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signs and wonders and by various miracles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gifts of the Holy Spirit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according to His own will.”</a:t>
            </a:r>
          </a:p>
        </p:txBody>
      </p:sp>
      <p:pic>
        <p:nvPicPr>
          <p:cNvPr id="5" name="Picture 4">
            <a:extLst>
              <a:ext uri="{FF2B5EF4-FFF2-40B4-BE49-F238E27FC236}">
                <a16:creationId xmlns:a16="http://schemas.microsoft.com/office/drawing/2014/main" id="{3B454EE3-DCAC-4F76-A0FF-4F65ACD14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97587" y="3816429"/>
            <a:ext cx="1548827" cy="1097280"/>
          </a:xfrm>
          <a:prstGeom prst="rect">
            <a:avLst/>
          </a:prstGeom>
        </p:spPr>
      </p:pic>
    </p:spTree>
    <p:extLst>
      <p:ext uri="{BB962C8B-B14F-4D97-AF65-F5344CB8AC3E}">
        <p14:creationId xmlns:p14="http://schemas.microsoft.com/office/powerpoint/2010/main" val="22443375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Corinthians 12:12</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signs of a true apostle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were performed among you with all perseverance, by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signs and wonders and miracles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3B454EE3-DCAC-4F76-A0FF-4F65ACD14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243" y="2679203"/>
            <a:ext cx="2839515" cy="2011680"/>
          </a:xfrm>
          <a:prstGeom prst="rect">
            <a:avLst/>
          </a:prstGeom>
        </p:spPr>
      </p:pic>
    </p:spTree>
    <p:extLst>
      <p:ext uri="{BB962C8B-B14F-4D97-AF65-F5344CB8AC3E}">
        <p14:creationId xmlns:p14="http://schemas.microsoft.com/office/powerpoint/2010/main" val="2689106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628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VII. Purposes of the Local Church</a:t>
            </a: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124200" y="1600200"/>
            <a:ext cx="5715000" cy="3733800"/>
          </a:xfrm>
        </p:spPr>
        <p:txBody>
          <a:bodyPr>
            <a:normAutofit/>
          </a:bodyPr>
          <a:lstStyle/>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Glorify God (Eph 3:21)</a:t>
            </a:r>
          </a:p>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Edify the saints (Eph 4:11-16)</a:t>
            </a:r>
          </a:p>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EAF4AD47-3C1A-440C-9761-C29244245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7516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Acts 2:43</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“Everyone kept feeling a sense of awe; and many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wonders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signs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were taking place through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CFDEF1D0-FEE0-4D43-9107-DBE346A0E8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243" y="2679203"/>
            <a:ext cx="2839515" cy="2011680"/>
          </a:xfrm>
          <a:prstGeom prst="rect">
            <a:avLst/>
          </a:prstGeom>
        </p:spPr>
      </p:pic>
    </p:spTree>
    <p:extLst>
      <p:ext uri="{BB962C8B-B14F-4D97-AF65-F5344CB8AC3E}">
        <p14:creationId xmlns:p14="http://schemas.microsoft.com/office/powerpoint/2010/main" val="26414622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Acts 5:12</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the hands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signs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wonders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were taking place among the people; and they were all with one accord in Solomon’s portico.”</a:t>
            </a:r>
          </a:p>
        </p:txBody>
      </p:sp>
      <p:pic>
        <p:nvPicPr>
          <p:cNvPr id="5" name="Picture 4">
            <a:extLst>
              <a:ext uri="{FF2B5EF4-FFF2-40B4-BE49-F238E27FC236}">
                <a16:creationId xmlns:a16="http://schemas.microsoft.com/office/drawing/2014/main" id="{3B454EE3-DCAC-4F76-A0FF-4F65ACD14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243" y="2679203"/>
            <a:ext cx="2839515" cy="2011680"/>
          </a:xfrm>
          <a:prstGeom prst="rect">
            <a:avLst/>
          </a:prstGeom>
        </p:spPr>
      </p:pic>
    </p:spTree>
    <p:extLst>
      <p:ext uri="{BB962C8B-B14F-4D97-AF65-F5344CB8AC3E}">
        <p14:creationId xmlns:p14="http://schemas.microsoft.com/office/powerpoint/2010/main" val="36692972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Acts 14:3-4</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they spent a long time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speaking boldly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with reliance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upon the Lord, who was testifying to the word of His grace, granting that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signs and wonders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 done by their hands. </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 people of the city were divided; and some sided with the Jews, and some with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7735FF25-179B-43D2-9248-36C32ABDE5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97587" y="3779520"/>
            <a:ext cx="1548827" cy="1097280"/>
          </a:xfrm>
          <a:prstGeom prst="rect">
            <a:avLst/>
          </a:prstGeom>
        </p:spPr>
      </p:pic>
    </p:spTree>
    <p:extLst>
      <p:ext uri="{BB962C8B-B14F-4D97-AF65-F5344CB8AC3E}">
        <p14:creationId xmlns:p14="http://schemas.microsoft.com/office/powerpoint/2010/main" val="14751095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Romans 15:18-20</a:t>
            </a:r>
            <a:endPar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will not presume to speak of anything except what Christ has accomplished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through me</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resulting in the obedience of the Gentiles by word and deed,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power of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signs and wonders</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power of the Spirit; so that from Jerusalem and round about as far as Illyricum I have fully preached the gospel of Christ.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thus I aspired to preach the gospel, not where Christ was </a:t>
            </a:r>
            <a:r>
              <a:rPr lang="en-US" sz="2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already</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named, so that I would not build on another man’s foundation.”</a:t>
            </a:r>
          </a:p>
        </p:txBody>
      </p:sp>
      <p:pic>
        <p:nvPicPr>
          <p:cNvPr id="5" name="Picture 4">
            <a:extLst>
              <a:ext uri="{FF2B5EF4-FFF2-40B4-BE49-F238E27FC236}">
                <a16:creationId xmlns:a16="http://schemas.microsoft.com/office/drawing/2014/main" id="{3B454EE3-DCAC-4F76-A0FF-4F65ACD14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97587" y="3657600"/>
            <a:ext cx="1548827" cy="1097280"/>
          </a:xfrm>
          <a:prstGeom prst="rect">
            <a:avLst/>
          </a:prstGeom>
        </p:spPr>
      </p:pic>
    </p:spTree>
    <p:extLst>
      <p:ext uri="{BB962C8B-B14F-4D97-AF65-F5344CB8AC3E}">
        <p14:creationId xmlns:p14="http://schemas.microsoft.com/office/powerpoint/2010/main" val="15586158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EEC6DCC9-48A3-4A3E-8BBD-CE9883012FA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9100" y="314325"/>
            <a:ext cx="8305800" cy="6229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12853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Acts 20:7-10</a:t>
            </a:r>
            <a:endPar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 the first day of the week, when we were gathered together to break bread, Paul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began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talking to them, intending to leave the next day, and he prolonged his message until midnight.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were many lamps in the upper room where we were gathered together.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there was a young man named Eutychus sitting on the window sill, sinking into a deep sleep; and as Paul kept on talking, he was overcome by sleep and fell down from the third floor and was picked up dead.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Paul went down and fell upon him, and after embracing him, he said, “Do not be troubled, for his life is in him.”</a:t>
            </a:r>
            <a:endPar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B454EE3-DCAC-4F76-A0FF-4F65ACD14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6656" y="4038600"/>
            <a:ext cx="1290689" cy="914400"/>
          </a:xfrm>
          <a:prstGeom prst="rect">
            <a:avLst/>
          </a:prstGeom>
        </p:spPr>
      </p:pic>
    </p:spTree>
    <p:extLst>
      <p:ext uri="{BB962C8B-B14F-4D97-AF65-F5344CB8AC3E}">
        <p14:creationId xmlns:p14="http://schemas.microsoft.com/office/powerpoint/2010/main" val="11227710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7B3667B5-1AF9-4420-AA2C-FE2F7AF62B8E}"/>
              </a:ext>
            </a:extLst>
          </p:cNvPr>
          <p:cNvSpPr>
            <a:spLocks noGrp="1" noChangeArrowheads="1"/>
          </p:cNvSpPr>
          <p:nvPr>
            <p:ph type="title" idx="4294967295"/>
          </p:nvPr>
        </p:nvSpPr>
        <p:spPr>
          <a:xfrm>
            <a:off x="1971674" y="228600"/>
            <a:ext cx="5419725" cy="628650"/>
          </a:xfrm>
        </p:spPr>
        <p:txBody>
          <a:bodyPr/>
          <a:lstStyle/>
          <a:p>
            <a:pPr algn="ctr"/>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Order of Paul’s Letters</a:t>
            </a:r>
          </a:p>
        </p:txBody>
      </p:sp>
      <p:sp>
        <p:nvSpPr>
          <p:cNvPr id="6" name="Content Placeholder 5">
            <a:extLst>
              <a:ext uri="{FF2B5EF4-FFF2-40B4-BE49-F238E27FC236}">
                <a16:creationId xmlns:a16="http://schemas.microsoft.com/office/drawing/2014/main" id="{B26729D2-66B6-4C03-8002-98465833BF64}"/>
              </a:ext>
            </a:extLst>
          </p:cNvPr>
          <p:cNvSpPr>
            <a:spLocks noGrp="1"/>
          </p:cNvSpPr>
          <p:nvPr>
            <p:ph idx="4294967295"/>
          </p:nvPr>
        </p:nvSpPr>
        <p:spPr>
          <a:xfrm>
            <a:off x="457200" y="1143000"/>
            <a:ext cx="6683170" cy="4876800"/>
          </a:xfrm>
        </p:spPr>
        <p:txBody>
          <a:bodyPr/>
          <a:lstStyle/>
          <a:p>
            <a:pPr marL="685800" indent="-685800">
              <a:spcBef>
                <a:spcPts val="0"/>
              </a:spcBef>
              <a:spcAft>
                <a:spcPts val="9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Galatians (A.D. 49)</a:t>
            </a:r>
          </a:p>
          <a:p>
            <a:pPr marL="685800" indent="-685800">
              <a:spcBef>
                <a:spcPts val="0"/>
              </a:spcBef>
              <a:spcAft>
                <a:spcPts val="9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Thessalonians (A.D. 51)</a:t>
            </a:r>
          </a:p>
          <a:p>
            <a:pPr marL="685800" indent="-685800">
              <a:spcBef>
                <a:spcPts val="0"/>
              </a:spcBef>
              <a:spcAft>
                <a:spcPts val="9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Corinthians (A.D. 56)</a:t>
            </a:r>
          </a:p>
          <a:p>
            <a:pPr marL="685800" indent="-685800">
              <a:spcBef>
                <a:spcPts val="0"/>
              </a:spcBef>
              <a:spcAft>
                <a:spcPts val="9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Romans (A.D. 57)</a:t>
            </a:r>
          </a:p>
          <a:p>
            <a:pPr marL="685800" indent="-685800">
              <a:spcBef>
                <a:spcPts val="0"/>
              </a:spcBef>
              <a:spcAft>
                <a:spcPts val="9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Ephesians, Colossians, Philemon, Philippians (A.D. 60‒62)</a:t>
            </a:r>
          </a:p>
          <a:p>
            <a:pPr marL="685800" indent="-685800">
              <a:spcBef>
                <a:spcPts val="0"/>
              </a:spcBef>
              <a:spcAft>
                <a:spcPts val="9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 Timothy, Titus (A.D. 62‒66)</a:t>
            </a:r>
          </a:p>
          <a:p>
            <a:pPr marL="685800" indent="-685800">
              <a:spcBef>
                <a:spcPts val="0"/>
              </a:spcBef>
              <a:spcAft>
                <a:spcPts val="9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2 Timothy (A.D. 67)</a:t>
            </a:r>
          </a:p>
          <a:p>
            <a:pPr marL="642938" indent="-642938">
              <a:spcBef>
                <a:spcPts val="0"/>
              </a:spcBef>
              <a:spcAft>
                <a:spcPts val="900"/>
              </a:spcAft>
              <a:buSzPct val="100000"/>
              <a:buFont typeface="Wingdings" panose="05000000000000000000" pitchFamily="2" charset="2"/>
              <a:buAutoNum type="arabicPeriod"/>
              <a:defRPr/>
            </a:pPr>
            <a:endParaRPr lang="en-US" sz="2700" dirty="0">
              <a:effectLst>
                <a:outerShdw blurRad="38100" dist="38100" dir="2700000" algn="tl">
                  <a:srgbClr val="000000">
                    <a:alpha val="43137"/>
                  </a:srgbClr>
                </a:outerShdw>
              </a:effectLst>
              <a:cs typeface="Calibri" panose="020F0502020204030204" pitchFamily="34" charset="0"/>
            </a:endParaRPr>
          </a:p>
          <a:p>
            <a:pPr marL="457200" indent="-457200">
              <a:spcBef>
                <a:spcPts val="0"/>
              </a:spcBef>
              <a:spcAft>
                <a:spcPts val="900"/>
              </a:spcAft>
              <a:buSzPct val="100000"/>
              <a:buFont typeface="Wingdings" panose="05000000000000000000" pitchFamily="2" charset="2"/>
              <a:buAutoNum type="arabicPeriod"/>
              <a:defRPr/>
            </a:pP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6868" name="Picture 4" descr="j0193970">
            <a:extLst>
              <a:ext uri="{FF2B5EF4-FFF2-40B4-BE49-F238E27FC236}">
                <a16:creationId xmlns:a16="http://schemas.microsoft.com/office/drawing/2014/main" id="{0DE432F8-FEFF-4E53-914B-4FACDAE769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40370" y="1828800"/>
            <a:ext cx="1728788"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5307232"/>
      </p:ext>
    </p:extLst>
  </p:cSld>
  <p:clrMapOvr>
    <a:masterClrMapping/>
  </p:clrMapOvr>
  <p:transition spd="slow">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Philippians 2:25-27</a:t>
            </a:r>
            <a:endPar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 thought it necessary to send to you Epaphroditus, my brother and fellow worker and fellow soldier, who is also your messenger and minister to my need;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because he was longing for you all and was distressed because you had heard that he was sick.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indeed he was sick to the point of death, but God had mercy on him, and not on him only but also on me, so that I would not have sorrow upon sorrow.”</a:t>
            </a:r>
          </a:p>
        </p:txBody>
      </p:sp>
      <p:pic>
        <p:nvPicPr>
          <p:cNvPr id="5" name="Picture 4">
            <a:extLst>
              <a:ext uri="{FF2B5EF4-FFF2-40B4-BE49-F238E27FC236}">
                <a16:creationId xmlns:a16="http://schemas.microsoft.com/office/drawing/2014/main" id="{3B454EE3-DCAC-4F76-A0FF-4F65ACD14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3053" y="3733800"/>
            <a:ext cx="1677894" cy="1188720"/>
          </a:xfrm>
          <a:prstGeom prst="rect">
            <a:avLst/>
          </a:prstGeom>
        </p:spPr>
      </p:pic>
    </p:spTree>
    <p:extLst>
      <p:ext uri="{BB962C8B-B14F-4D97-AF65-F5344CB8AC3E}">
        <p14:creationId xmlns:p14="http://schemas.microsoft.com/office/powerpoint/2010/main" val="10818406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Timothy 5:23</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longer drink water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exclusively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use a little wine for the sake of your stomach and your frequent ailments.”</a:t>
            </a:r>
          </a:p>
        </p:txBody>
      </p:sp>
      <p:pic>
        <p:nvPicPr>
          <p:cNvPr id="5" name="Picture 4">
            <a:extLst>
              <a:ext uri="{FF2B5EF4-FFF2-40B4-BE49-F238E27FC236}">
                <a16:creationId xmlns:a16="http://schemas.microsoft.com/office/drawing/2014/main" id="{3B454EE3-DCAC-4F76-A0FF-4F65ACD14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243" y="2771536"/>
            <a:ext cx="2839515" cy="2011680"/>
          </a:xfrm>
          <a:prstGeom prst="rect">
            <a:avLst/>
          </a:prstGeom>
        </p:spPr>
      </p:pic>
    </p:spTree>
    <p:extLst>
      <p:ext uri="{BB962C8B-B14F-4D97-AF65-F5344CB8AC3E}">
        <p14:creationId xmlns:p14="http://schemas.microsoft.com/office/powerpoint/2010/main" val="25738461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1143000" y="0"/>
            <a:ext cx="68580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Timothy 4:20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“Erastus remained at Corinth, but </a:t>
            </a:r>
            <a:r>
              <a:rPr lang="en-U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Trophimus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left sick at Miletus.”</a:t>
            </a:r>
          </a:p>
        </p:txBody>
      </p:sp>
      <p:pic>
        <p:nvPicPr>
          <p:cNvPr id="6" name="Picture 5">
            <a:extLst>
              <a:ext uri="{FF2B5EF4-FFF2-40B4-BE49-F238E27FC236}">
                <a16:creationId xmlns:a16="http://schemas.microsoft.com/office/drawing/2014/main" id="{6EB2E2C7-B3F4-48C2-B86D-A81679D4B9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243" y="2771536"/>
            <a:ext cx="2839515" cy="2011680"/>
          </a:xfrm>
          <a:prstGeom prst="rect">
            <a:avLst/>
          </a:prstGeom>
        </p:spPr>
      </p:pic>
    </p:spTree>
    <p:extLst>
      <p:ext uri="{BB962C8B-B14F-4D97-AF65-F5344CB8AC3E}">
        <p14:creationId xmlns:p14="http://schemas.microsoft.com/office/powerpoint/2010/main" val="1877563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628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VII. Purposes of the Local Church</a:t>
            </a: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124200" y="1600200"/>
            <a:ext cx="5715000" cy="3733800"/>
          </a:xfrm>
        </p:spPr>
        <p:txBody>
          <a:bodyPr>
            <a:normAutofit/>
          </a:bodyPr>
          <a:lstStyle/>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Glorify God (Eph 3:21)</a:t>
            </a:r>
          </a:p>
          <a:p>
            <a:pPr marL="457200" indent="-457200" eaLnBrk="1" hangingPunct="1">
              <a:spcBef>
                <a:spcPts val="0"/>
              </a:spcBef>
              <a:spcAft>
                <a:spcPts val="3600"/>
              </a:spcAft>
              <a:buClr>
                <a:srgbClr val="00FFFF"/>
              </a:buClr>
              <a:defRPr/>
            </a:pPr>
            <a:r>
              <a:rPr lang="en-US" sz="3200" b="1" u="sng" dirty="0">
                <a:solidFill>
                  <a:srgbClr val="FFFFCC"/>
                </a:solidFill>
                <a:effectLst>
                  <a:outerShdw blurRad="38100" dist="38100" dir="2700000" algn="tl">
                    <a:srgbClr val="000000">
                      <a:alpha val="43137"/>
                    </a:srgbClr>
                  </a:outerShdw>
                </a:effectLst>
              </a:rPr>
              <a:t>Edify the saints (Eph 4:11-16)</a:t>
            </a:r>
          </a:p>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EAF4AD47-3C1A-440C-9761-C29244245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526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Timothy 3:16-17</a:t>
            </a:r>
          </a:p>
          <a:p>
            <a:pPr algn="just">
              <a:spcAft>
                <a:spcPts val="1200"/>
              </a:spcAft>
            </a:pP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3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Scripture</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inspired by God and profitable for teaching, for reproof, for correction, for training in righteousness; </a:t>
            </a:r>
            <a:r>
              <a:rPr lang="en-US" sz="33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that the man of God may be </a:t>
            </a:r>
            <a:r>
              <a:rPr lang="en-US" sz="3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adequate, equipped for every good work</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8B32EAF3-0CD6-4D66-BEEA-04DFB02EC8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6775" y="3000375"/>
            <a:ext cx="2450451" cy="1828800"/>
          </a:xfrm>
          <a:prstGeom prst="rect">
            <a:avLst/>
          </a:prstGeom>
          <a:ln>
            <a:solidFill>
              <a:schemeClr val="tx1"/>
            </a:solidFill>
          </a:ln>
        </p:spPr>
      </p:pic>
    </p:spTree>
    <p:extLst>
      <p:ext uri="{BB962C8B-B14F-4D97-AF65-F5344CB8AC3E}">
        <p14:creationId xmlns:p14="http://schemas.microsoft.com/office/powerpoint/2010/main" val="3478934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4:11-16</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gave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evangelists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pastors and teachers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equipping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work of service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building up</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body of Christ;”</a:t>
            </a:r>
          </a:p>
        </p:txBody>
      </p:sp>
    </p:spTree>
    <p:extLst>
      <p:ext uri="{BB962C8B-B14F-4D97-AF65-F5344CB8AC3E}">
        <p14:creationId xmlns:p14="http://schemas.microsoft.com/office/powerpoint/2010/main" val="3684329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D578C86-C0CF-496F-8999-460CADF778E2}"/>
              </a:ext>
            </a:extLst>
          </p:cNvPr>
          <p:cNvSpPr>
            <a:spLocks noGrp="1" noChangeArrowheads="1"/>
          </p:cNvSpPr>
          <p:nvPr>
            <p:ph type="ctrTitle" idx="4294967295"/>
          </p:nvPr>
        </p:nvSpPr>
        <p:spPr>
          <a:xfrm>
            <a:off x="1943100" y="228600"/>
            <a:ext cx="5257800" cy="1143000"/>
          </a:xfrm>
        </p:spPr>
        <p:txBody>
          <a:bodyPr/>
          <a:lstStyle/>
          <a:p>
            <a:pPr algn="ctr" eaLnBrk="1" hangingPunct="1"/>
            <a:r>
              <a:rPr lang="en-US" altLang="en-US" dirty="0"/>
              <a:t>Spiritual Gifts</a:t>
            </a:r>
          </a:p>
        </p:txBody>
      </p:sp>
      <p:pic>
        <p:nvPicPr>
          <p:cNvPr id="3076" name="Picture 4">
            <a:extLst>
              <a:ext uri="{FF2B5EF4-FFF2-40B4-BE49-F238E27FC236}">
                <a16:creationId xmlns:a16="http://schemas.microsoft.com/office/drawing/2014/main" id="{F2CC30DE-0E47-4CC7-B9DE-68D7577AB47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85280" y="1447800"/>
            <a:ext cx="397344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014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dirty="0">
                <a:effectLst>
                  <a:outerShdw blurRad="38100" dist="38100" dir="2700000" algn="tl">
                    <a:srgbClr val="000000">
                      <a:alpha val="43137"/>
                    </a:srgbClr>
                  </a:outerShdw>
                </a:effectLst>
              </a:rPr>
              <a:t>Prolegomena – Introduction</a:t>
            </a:r>
          </a:p>
          <a:p>
            <a:pPr>
              <a:spcBef>
                <a:spcPts val="0"/>
              </a:spcBef>
              <a:spcAft>
                <a:spcPts val="600"/>
              </a:spcAft>
            </a:pPr>
            <a:r>
              <a:rPr lang="en-US" altLang="en-US" dirty="0">
                <a:effectLst>
                  <a:outerShdw blurRad="38100" dist="38100" dir="2700000" algn="tl">
                    <a:srgbClr val="000000">
                      <a:alpha val="43137"/>
                    </a:srgbClr>
                  </a:outerShdw>
                </a:effectLst>
              </a:rPr>
              <a:t>Theology – Study of God</a:t>
            </a:r>
          </a:p>
          <a:p>
            <a:pPr>
              <a:spcBef>
                <a:spcPts val="0"/>
              </a:spcBef>
              <a:spcAft>
                <a:spcPts val="600"/>
              </a:spcAft>
            </a:pPr>
            <a:r>
              <a:rPr lang="en-US" altLang="en-US" dirty="0">
                <a:effectLst>
                  <a:outerShdw blurRad="38100" dist="38100" dir="2700000" algn="tl">
                    <a:srgbClr val="000000">
                      <a:alpha val="43137"/>
                    </a:srgbClr>
                  </a:outerShdw>
                </a:effectLst>
              </a:rPr>
              <a:t>Christology – Study of Christ</a:t>
            </a:r>
          </a:p>
          <a:p>
            <a:pPr>
              <a:spcBef>
                <a:spcPts val="0"/>
              </a:spcBef>
              <a:spcAft>
                <a:spcPts val="600"/>
              </a:spcAft>
            </a:pPr>
            <a:r>
              <a:rPr lang="en-US" altLang="en-US" b="1" u="sng" dirty="0">
                <a:solidFill>
                  <a:srgbClr val="FFFFCC"/>
                </a:solidFill>
                <a:effectLst>
                  <a:outerShdw blurRad="38100" dist="38100" dir="2700000" algn="tl">
                    <a:srgbClr val="000000">
                      <a:alpha val="43137"/>
                    </a:srgbClr>
                  </a:outerShdw>
                </a:effectLst>
              </a:rPr>
              <a:t>Pneumatology – Study of the Holy Spirit</a:t>
            </a:r>
          </a:p>
          <a:p>
            <a:pPr>
              <a:spcBef>
                <a:spcPts val="0"/>
              </a:spcBef>
              <a:spcAft>
                <a:spcPts val="600"/>
              </a:spcAft>
            </a:pPr>
            <a:r>
              <a:rPr lang="en-US" altLang="en-US" dirty="0">
                <a:effectLst>
                  <a:outerShdw blurRad="38100" dist="38100" dir="2700000" algn="tl">
                    <a:srgbClr val="000000">
                      <a:alpha val="43137"/>
                    </a:srgbClr>
                  </a:outerShdw>
                </a:effectLst>
              </a:rPr>
              <a:t>Anthropology – Study of Man</a:t>
            </a:r>
          </a:p>
          <a:p>
            <a:pPr>
              <a:spcBef>
                <a:spcPts val="0"/>
              </a:spcBef>
              <a:spcAft>
                <a:spcPts val="600"/>
              </a:spcAft>
            </a:pPr>
            <a:r>
              <a:rPr lang="en-US" altLang="en-US" dirty="0">
                <a:effectLst>
                  <a:outerShdw blurRad="38100" dist="38100" dir="2700000" algn="tl">
                    <a:srgbClr val="000000">
                      <a:alpha val="43137"/>
                    </a:srgbClr>
                  </a:outerShdw>
                </a:effectLst>
              </a:rPr>
              <a:t>Hamartiology – Study of sin</a:t>
            </a:r>
          </a:p>
          <a:p>
            <a:pPr>
              <a:spcBef>
                <a:spcPts val="0"/>
              </a:spcBef>
              <a:spcAft>
                <a:spcPts val="600"/>
              </a:spcAft>
            </a:pPr>
            <a:r>
              <a:rPr lang="en-US" altLang="en-US" dirty="0">
                <a:effectLst>
                  <a:outerShdw blurRad="38100" dist="38100" dir="2700000" algn="tl">
                    <a:srgbClr val="000000">
                      <a:alpha val="43137"/>
                    </a:srgbClr>
                  </a:outerShdw>
                </a:effectLst>
              </a:rPr>
              <a:t>Soteriology – Study of salvation</a:t>
            </a:r>
          </a:p>
          <a:p>
            <a:pPr>
              <a:spcBef>
                <a:spcPts val="0"/>
              </a:spcBef>
              <a:spcAft>
                <a:spcPts val="600"/>
              </a:spcAft>
            </a:pPr>
            <a:r>
              <a:rPr lang="en-US" altLang="en-US" dirty="0">
                <a:effectLst>
                  <a:outerShdw blurRad="38100" dist="38100" dir="2700000" algn="tl">
                    <a:srgbClr val="000000">
                      <a:alpha val="43137"/>
                    </a:srgbClr>
                  </a:outerShdw>
                </a:effectLst>
              </a:rPr>
              <a:t>Angelology – Study of angels</a:t>
            </a:r>
          </a:p>
          <a:p>
            <a:pPr>
              <a:spcBef>
                <a:spcPts val="0"/>
              </a:spcBef>
              <a:spcAft>
                <a:spcPts val="600"/>
              </a:spcAft>
            </a:pPr>
            <a:r>
              <a:rPr lang="en-US" altLang="en-US" dirty="0">
                <a:effectLst>
                  <a:outerShdw blurRad="38100" dist="38100" dir="2700000" algn="tl">
                    <a:srgbClr val="000000">
                      <a:alpha val="43137"/>
                    </a:srgbClr>
                  </a:outerShdw>
                </a:effectLst>
              </a:rPr>
              <a:t>Ecclesiology – Study of the Church</a:t>
            </a:r>
          </a:p>
          <a:p>
            <a:pPr>
              <a:spcBef>
                <a:spcPts val="0"/>
              </a:spcBef>
              <a:spcAft>
                <a:spcPts val="600"/>
              </a:spcAft>
            </a:pPr>
            <a:r>
              <a:rPr lang="en-US" altLang="en-US"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610739907"/>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5467</TotalTime>
  <Words>1147</Words>
  <Application>Microsoft Office PowerPoint</Application>
  <PresentationFormat>On-screen Show (4:3)</PresentationFormat>
  <Paragraphs>244</Paragraphs>
  <Slides>49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Calibri</vt:lpstr>
      <vt:lpstr>Times New Roman</vt:lpstr>
      <vt:lpstr>Wingdings</vt:lpstr>
      <vt:lpstr>Azure</vt:lpstr>
      <vt:lpstr>PowerPoint Presentation</vt:lpstr>
      <vt:lpstr>Areas of Systematic Theology</vt:lpstr>
      <vt:lpstr>Ecclesiology Overview</vt:lpstr>
      <vt:lpstr>VII. Purposes of the Local Church</vt:lpstr>
      <vt:lpstr>VII. Purposes of the Local Church</vt:lpstr>
      <vt:lpstr>PowerPoint Presentation</vt:lpstr>
      <vt:lpstr>PowerPoint Presentation</vt:lpstr>
      <vt:lpstr>Spiritual Gifts</vt:lpstr>
      <vt:lpstr>Areas of Systematic Theology</vt:lpstr>
      <vt:lpstr>Four Questions</vt:lpstr>
      <vt:lpstr>Four Questions</vt:lpstr>
      <vt:lpstr>Four Questions</vt:lpstr>
      <vt:lpstr>The Case for Selective Cessationism</vt:lpstr>
      <vt:lpstr>The Case for Selective Cessationism</vt:lpstr>
      <vt:lpstr>12/12/4/4</vt:lpstr>
      <vt:lpstr>The Disputed Gifts</vt:lpstr>
      <vt:lpstr>Two Camps</vt:lpstr>
      <vt:lpstr>PowerPoint Presentation</vt:lpstr>
      <vt:lpstr>PowerPoint Presentation</vt:lpstr>
      <vt:lpstr>The Case for Selective Cessationism</vt:lpstr>
      <vt:lpstr>The Case for Selective Cessationism</vt:lpstr>
      <vt:lpstr>The Case for Selective Cessationism</vt:lpstr>
      <vt:lpstr>The Disputed Gifts</vt:lpstr>
      <vt:lpstr>PowerPoint Presentation</vt:lpstr>
      <vt:lpstr>PowerPoint Presentation</vt:lpstr>
      <vt:lpstr>PowerPoint Presentation</vt:lpstr>
      <vt:lpstr>PowerPoint Presentation</vt:lpstr>
      <vt:lpstr>PowerPoint Presentation</vt:lpstr>
      <vt:lpstr>PowerPoint Presentation</vt:lpstr>
      <vt:lpstr>The Case for Selective Cessationism</vt:lpstr>
      <vt:lpstr>The Disputed Gifts</vt:lpstr>
      <vt:lpstr>PowerPoint Presentation</vt:lpstr>
      <vt:lpstr>PowerPoint Presentation</vt:lpstr>
      <vt:lpstr>PowerPoint Presentation</vt:lpstr>
      <vt:lpstr>PowerPoint Presentation</vt:lpstr>
      <vt:lpstr>PowerPoint Presentation</vt:lpstr>
      <vt:lpstr>The Disputed Gifts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Order of Paul’s Letters</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Ecclesiology</dc:title>
  <dc:creator>A. Woods</dc:creator>
  <cp:lastModifiedBy>Andy Woods</cp:lastModifiedBy>
  <cp:revision>487</cp:revision>
  <cp:lastPrinted>2018-05-13T04:22:37Z</cp:lastPrinted>
  <dcterms:created xsi:type="dcterms:W3CDTF">2009-02-28T19:27:16Z</dcterms:created>
  <dcterms:modified xsi:type="dcterms:W3CDTF">2018-05-13T11:33:52Z</dcterms:modified>
</cp:coreProperties>
</file>