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notesSlides/notesSlide6.xml" ContentType="application/vnd.openxmlformats-officedocument.presentationml.notesSlide+xml"/>
  <Override PartName="/ppt/ink/ink3.xml" ContentType="application/inkml+xml"/>
  <Override PartName="/ppt/ink/ink4.xml" ContentType="application/inkml+xml"/>
  <Override PartName="/ppt/notesSlides/notesSlide7.xml" ContentType="application/vnd.openxmlformats-officedocument.presentationml.notesSlide+xml"/>
  <Override PartName="/ppt/ink/ink5.xml" ContentType="application/inkml+xml"/>
  <Override PartName="/ppt/ink/ink6.xml" ContentType="application/inkml+xml"/>
  <Override PartName="/ppt/notesSlides/notesSlide8.xml" ContentType="application/vnd.openxmlformats-officedocument.presentationml.notesSlide+xml"/>
  <Override PartName="/ppt/ink/ink7.xml" ContentType="application/inkml+xml"/>
  <Override PartName="/ppt/ink/ink8.xml" ContentType="application/inkml+xml"/>
  <Override PartName="/ppt/notesSlides/notesSlide9.xml" ContentType="application/vnd.openxmlformats-officedocument.presentationml.notesSlide+xml"/>
  <Override PartName="/ppt/ink/ink9.xml" ContentType="application/inkml+xml"/>
  <Override PartName="/ppt/ink/ink1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8"/>
  </p:notesMasterIdLst>
  <p:handoutMasterIdLst>
    <p:handoutMasterId r:id="rId59"/>
  </p:handoutMasterIdLst>
  <p:sldIdLst>
    <p:sldId id="2781" r:id="rId2"/>
    <p:sldId id="4232" r:id="rId3"/>
    <p:sldId id="4246" r:id="rId4"/>
    <p:sldId id="4247" r:id="rId5"/>
    <p:sldId id="4147" r:id="rId6"/>
    <p:sldId id="4148" r:id="rId7"/>
    <p:sldId id="4201" r:id="rId8"/>
    <p:sldId id="4202" r:id="rId9"/>
    <p:sldId id="4207" r:id="rId10"/>
    <p:sldId id="806" r:id="rId11"/>
    <p:sldId id="4214" r:id="rId12"/>
    <p:sldId id="4215" r:id="rId13"/>
    <p:sldId id="4216" r:id="rId14"/>
    <p:sldId id="4261" r:id="rId15"/>
    <p:sldId id="2761" r:id="rId16"/>
    <p:sldId id="4220" r:id="rId17"/>
    <p:sldId id="4233" r:id="rId18"/>
    <p:sldId id="4234" r:id="rId19"/>
    <p:sldId id="4235" r:id="rId20"/>
    <p:sldId id="4259" r:id="rId21"/>
    <p:sldId id="1618" r:id="rId22"/>
    <p:sldId id="4262" r:id="rId23"/>
    <p:sldId id="4264" r:id="rId24"/>
    <p:sldId id="4265" r:id="rId25"/>
    <p:sldId id="4266" r:id="rId26"/>
    <p:sldId id="4206" r:id="rId27"/>
    <p:sldId id="4269" r:id="rId28"/>
    <p:sldId id="4270" r:id="rId29"/>
    <p:sldId id="3043" r:id="rId30"/>
    <p:sldId id="3044" r:id="rId31"/>
    <p:sldId id="3100" r:id="rId32"/>
    <p:sldId id="4267" r:id="rId33"/>
    <p:sldId id="4268" r:id="rId34"/>
    <p:sldId id="4271" r:id="rId35"/>
    <p:sldId id="4272" r:id="rId36"/>
    <p:sldId id="4274" r:id="rId37"/>
    <p:sldId id="2763" r:id="rId38"/>
    <p:sldId id="4275" r:id="rId39"/>
    <p:sldId id="4273" r:id="rId40"/>
    <p:sldId id="4276" r:id="rId41"/>
    <p:sldId id="4277" r:id="rId42"/>
    <p:sldId id="4278" r:id="rId43"/>
    <p:sldId id="4279" r:id="rId44"/>
    <p:sldId id="4280" r:id="rId45"/>
    <p:sldId id="4281" r:id="rId46"/>
    <p:sldId id="4284" r:id="rId47"/>
    <p:sldId id="2309" r:id="rId48"/>
    <p:sldId id="4287" r:id="rId49"/>
    <p:sldId id="4282" r:id="rId50"/>
    <p:sldId id="4285" r:id="rId51"/>
    <p:sldId id="2307" r:id="rId52"/>
    <p:sldId id="4283" r:id="rId53"/>
    <p:sldId id="4288" r:id="rId54"/>
    <p:sldId id="4286" r:id="rId55"/>
    <p:sldId id="4260" r:id="rId56"/>
    <p:sldId id="4263" r:id="rId57"/>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66"/>
    <a:srgbClr val="0000FF"/>
    <a:srgbClr val="A50021"/>
    <a:srgbClr val="990099"/>
    <a:srgbClr val="006600"/>
    <a:srgbClr val="FF9900"/>
    <a:srgbClr val="00CC00"/>
    <a:srgbClr val="A6A6A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31" autoAdjust="0"/>
    <p:restoredTop sz="93083" autoAdjust="0"/>
  </p:normalViewPr>
  <p:slideViewPr>
    <p:cSldViewPr>
      <p:cViewPr>
        <p:scale>
          <a:sx n="100" d="100"/>
          <a:sy n="100" d="100"/>
        </p:scale>
        <p:origin x="1776" y="2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3" y="0"/>
            <a:ext cx="3170764" cy="478748"/>
          </a:xfrm>
          <a:prstGeom prst="rect">
            <a:avLst/>
          </a:prstGeom>
          <a:noFill/>
          <a:ln w="9525">
            <a:noFill/>
            <a:miter lim="800000"/>
            <a:headEnd/>
            <a:tailEnd/>
          </a:ln>
        </p:spPr>
        <p:txBody>
          <a:bodyPr vert="horz" wrap="square" lIns="97364" tIns="48683" rIns="97364" bIns="48683" numCol="1" anchor="t" anchorCtr="0" compatLnSpc="1">
            <a:prstTxWarp prst="textNoShape">
              <a:avLst/>
            </a:prstTxWarp>
          </a:bodyPr>
          <a:lstStyle>
            <a:lvl1pPr defTabSz="920700">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Dr. Andy Woods - The Coming Kingdom</a:t>
            </a:r>
          </a:p>
        </p:txBody>
      </p:sp>
      <p:sp>
        <p:nvSpPr>
          <p:cNvPr id="36867" name="Rectangle 3"/>
          <p:cNvSpPr>
            <a:spLocks noGrp="1" noChangeArrowheads="1"/>
          </p:cNvSpPr>
          <p:nvPr>
            <p:ph type="dt" sz="quarter" idx="1"/>
          </p:nvPr>
        </p:nvSpPr>
        <p:spPr bwMode="auto">
          <a:xfrm>
            <a:off x="4144437" y="0"/>
            <a:ext cx="3170764" cy="478748"/>
          </a:xfrm>
          <a:prstGeom prst="rect">
            <a:avLst/>
          </a:prstGeom>
          <a:noFill/>
          <a:ln w="9525">
            <a:noFill/>
            <a:miter lim="800000"/>
            <a:headEnd/>
            <a:tailEnd/>
          </a:ln>
        </p:spPr>
        <p:txBody>
          <a:bodyPr vert="horz" wrap="square" lIns="97364" tIns="48683" rIns="97364" bIns="48683" numCol="1" anchor="t" anchorCtr="0" compatLnSpc="1">
            <a:prstTxWarp prst="textNoShape">
              <a:avLst/>
            </a:prstTxWarp>
          </a:bodyPr>
          <a:lstStyle>
            <a:lvl1pPr algn="r" defTabSz="920700">
              <a:defRPr sz="1300">
                <a:latin typeface="Times New Roman" pitchFamily="18" charset="0"/>
                <a:cs typeface="Arial" charset="0"/>
              </a:defRPr>
            </a:lvl1pPr>
          </a:lstStyle>
          <a:p>
            <a:pPr>
              <a:defRPr/>
            </a:pPr>
            <a:r>
              <a:rPr lang="en-US">
                <a:latin typeface="Calibri" panose="020F0502020204030204" pitchFamily="34" charset="0"/>
                <a:cs typeface="Calibri" panose="020F0502020204030204" pitchFamily="34" charset="0"/>
              </a:rPr>
              <a:t>5/9/2018</a:t>
            </a:r>
            <a:endParaRPr lang="en-US" dirty="0">
              <a:latin typeface="Calibri" panose="020F0502020204030204" pitchFamily="34" charset="0"/>
              <a:cs typeface="Calibri" panose="020F0502020204030204" pitchFamily="34" charset="0"/>
            </a:endParaRPr>
          </a:p>
        </p:txBody>
      </p:sp>
      <p:sp>
        <p:nvSpPr>
          <p:cNvPr id="36868" name="Rectangle 4"/>
          <p:cNvSpPr>
            <a:spLocks noGrp="1" noChangeArrowheads="1"/>
          </p:cNvSpPr>
          <p:nvPr>
            <p:ph type="ftr" sz="quarter" idx="2"/>
          </p:nvPr>
        </p:nvSpPr>
        <p:spPr bwMode="auto">
          <a:xfrm>
            <a:off x="3" y="9122452"/>
            <a:ext cx="3170764" cy="478748"/>
          </a:xfrm>
          <a:prstGeom prst="rect">
            <a:avLst/>
          </a:prstGeom>
          <a:noFill/>
          <a:ln w="9525">
            <a:noFill/>
            <a:miter lim="800000"/>
            <a:headEnd/>
            <a:tailEnd/>
          </a:ln>
        </p:spPr>
        <p:txBody>
          <a:bodyPr vert="horz" wrap="square" lIns="97364" tIns="48683" rIns="97364" bIns="48683" numCol="1" anchor="b" anchorCtr="0" compatLnSpc="1">
            <a:prstTxWarp prst="textNoShape">
              <a:avLst/>
            </a:prstTxWarp>
          </a:bodyPr>
          <a:lstStyle>
            <a:lvl1pPr defTabSz="920700">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a:t>
            </a:r>
            <a:r>
              <a:rPr lang="en-US" dirty="0" err="1">
                <a:latin typeface="Calibri" panose="020F0502020204030204" pitchFamily="34" charset="0"/>
                <a:cs typeface="Calibri" panose="020F0502020204030204" pitchFamily="34" charset="0"/>
              </a:rPr>
              <a:t>BIble</a:t>
            </a:r>
            <a:r>
              <a:rPr lang="en-US" dirty="0">
                <a:latin typeface="Calibri" panose="020F0502020204030204" pitchFamily="34" charset="0"/>
                <a:cs typeface="Calibri" panose="020F0502020204030204" pitchFamily="34" charset="0"/>
              </a:rPr>
              <a:t>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64" tIns="48683" rIns="97364" bIns="48683" numCol="1" anchor="b" anchorCtr="0" compatLnSpc="1">
            <a:prstTxWarp prst="textNoShape">
              <a:avLst/>
            </a:prstTxWarp>
          </a:bodyPr>
          <a:lstStyle>
            <a:lvl1pPr algn="r" defTabSz="920700">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3" y="0"/>
            <a:ext cx="3170764" cy="478748"/>
          </a:xfrm>
          <a:prstGeom prst="rect">
            <a:avLst/>
          </a:prstGeom>
          <a:noFill/>
          <a:ln w="9525">
            <a:noFill/>
            <a:miter lim="800000"/>
            <a:headEnd/>
            <a:tailEnd/>
          </a:ln>
        </p:spPr>
        <p:txBody>
          <a:bodyPr vert="horz" wrap="square" lIns="97364" tIns="48683" rIns="97364" bIns="48683" numCol="1" anchor="t" anchorCtr="0" compatLnSpc="1">
            <a:prstTxWarp prst="textNoShape">
              <a:avLst/>
            </a:prstTxWarp>
          </a:bodyPr>
          <a:lstStyle>
            <a:lvl1pPr defTabSz="920700">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1" y="0"/>
            <a:ext cx="3170763" cy="478748"/>
          </a:xfrm>
          <a:prstGeom prst="rect">
            <a:avLst/>
          </a:prstGeom>
          <a:noFill/>
          <a:ln w="9525">
            <a:noFill/>
            <a:miter lim="800000"/>
            <a:headEnd/>
            <a:tailEnd/>
          </a:ln>
        </p:spPr>
        <p:txBody>
          <a:bodyPr vert="horz" wrap="square" lIns="97364" tIns="48683" rIns="97364" bIns="48683" numCol="1" anchor="t" anchorCtr="0" compatLnSpc="1">
            <a:prstTxWarp prst="textNoShape">
              <a:avLst/>
            </a:prstTxWarp>
          </a:bodyPr>
          <a:lstStyle>
            <a:lvl1pPr algn="r" defTabSz="920700">
              <a:defRPr sz="1300">
                <a:latin typeface="Calibri" panose="020F0502020204030204" pitchFamily="34" charset="0"/>
                <a:cs typeface="Calibri" panose="020F0502020204030204" pitchFamily="34" charset="0"/>
              </a:defRPr>
            </a:lvl1pPr>
          </a:lstStyle>
          <a:p>
            <a:pPr>
              <a:defRPr/>
            </a:pPr>
            <a:r>
              <a:rPr lang="en-US"/>
              <a:t>5/9/2018</a:t>
            </a:r>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09" tIns="50504" rIns="101009" bIns="50504" rtlCol="0" anchor="ctr"/>
          <a:lstStyle/>
          <a:p>
            <a:pPr lvl="0"/>
            <a:endParaRPr lang="en-US" noProof="0" dirty="0"/>
          </a:p>
        </p:txBody>
      </p:sp>
      <p:sp>
        <p:nvSpPr>
          <p:cNvPr id="5" name="Notes Placeholder 4"/>
          <p:cNvSpPr>
            <a:spLocks noGrp="1"/>
          </p:cNvSpPr>
          <p:nvPr>
            <p:ph type="body" sz="quarter" idx="3"/>
          </p:nvPr>
        </p:nvSpPr>
        <p:spPr bwMode="auto">
          <a:xfrm>
            <a:off x="732366" y="4561228"/>
            <a:ext cx="5850473" cy="4318573"/>
          </a:xfrm>
          <a:prstGeom prst="rect">
            <a:avLst/>
          </a:prstGeom>
          <a:noFill/>
          <a:ln w="9525">
            <a:noFill/>
            <a:miter lim="800000"/>
            <a:headEnd/>
            <a:tailEnd/>
          </a:ln>
        </p:spPr>
        <p:txBody>
          <a:bodyPr vert="horz" wrap="square" lIns="97364" tIns="48683" rIns="97364" bIns="48683"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bwMode="auto">
          <a:xfrm>
            <a:off x="3" y="9120813"/>
            <a:ext cx="3170764" cy="478748"/>
          </a:xfrm>
          <a:prstGeom prst="rect">
            <a:avLst/>
          </a:prstGeom>
          <a:noFill/>
          <a:ln w="9525">
            <a:noFill/>
            <a:miter lim="800000"/>
            <a:headEnd/>
            <a:tailEnd/>
          </a:ln>
        </p:spPr>
        <p:txBody>
          <a:bodyPr vert="horz" wrap="square" lIns="97364" tIns="48683" rIns="97364" bIns="48683" numCol="1" anchor="b" anchorCtr="0" compatLnSpc="1">
            <a:prstTxWarp prst="textNoShape">
              <a:avLst/>
            </a:prstTxWarp>
          </a:bodyPr>
          <a:lstStyle>
            <a:lvl1pPr defTabSz="920700">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1" y="9120813"/>
            <a:ext cx="3170763" cy="478748"/>
          </a:xfrm>
          <a:prstGeom prst="rect">
            <a:avLst/>
          </a:prstGeom>
          <a:noFill/>
          <a:ln w="9525">
            <a:noFill/>
            <a:miter lim="800000"/>
            <a:headEnd/>
            <a:tailEnd/>
          </a:ln>
        </p:spPr>
        <p:txBody>
          <a:bodyPr vert="horz" wrap="square" lIns="97364" tIns="48683" rIns="97364" bIns="48683" numCol="1" anchor="b" anchorCtr="0" compatLnSpc="1">
            <a:prstTxWarp prst="textNoShape">
              <a:avLst/>
            </a:prstTxWarp>
          </a:bodyPr>
          <a:lstStyle>
            <a:lvl1pPr algn="r" defTabSz="920700">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8917">
              <a:defRPr>
                <a:solidFill>
                  <a:schemeClr val="tx1"/>
                </a:solidFill>
                <a:latin typeface="Arial" panose="020B0604020202020204" pitchFamily="34" charset="0"/>
                <a:cs typeface="Arial" panose="020B0604020202020204" pitchFamily="34" charset="0"/>
              </a:defRPr>
            </a:lvl1pPr>
            <a:lvl2pPr marL="776602" indent="-298693" defTabSz="1008917">
              <a:defRPr>
                <a:solidFill>
                  <a:schemeClr val="tx1"/>
                </a:solidFill>
                <a:latin typeface="Arial" panose="020B0604020202020204" pitchFamily="34" charset="0"/>
                <a:cs typeface="Arial" panose="020B0604020202020204" pitchFamily="34" charset="0"/>
              </a:defRPr>
            </a:lvl2pPr>
            <a:lvl3pPr marL="1194770" indent="-238953" defTabSz="1008917">
              <a:defRPr>
                <a:solidFill>
                  <a:schemeClr val="tx1"/>
                </a:solidFill>
                <a:latin typeface="Arial" panose="020B0604020202020204" pitchFamily="34" charset="0"/>
                <a:cs typeface="Arial" panose="020B0604020202020204" pitchFamily="34" charset="0"/>
              </a:defRPr>
            </a:lvl3pPr>
            <a:lvl4pPr marL="1672678" indent="-238953" defTabSz="1008917">
              <a:defRPr>
                <a:solidFill>
                  <a:schemeClr val="tx1"/>
                </a:solidFill>
                <a:latin typeface="Arial" panose="020B0604020202020204" pitchFamily="34" charset="0"/>
                <a:cs typeface="Arial" panose="020B0604020202020204" pitchFamily="34" charset="0"/>
              </a:defRPr>
            </a:lvl4pPr>
            <a:lvl5pPr marL="2150586" indent="-238953" defTabSz="1008917">
              <a:defRPr>
                <a:solidFill>
                  <a:schemeClr val="tx1"/>
                </a:solidFill>
                <a:latin typeface="Arial" panose="020B0604020202020204" pitchFamily="34" charset="0"/>
                <a:cs typeface="Arial" panose="020B0604020202020204" pitchFamily="34" charset="0"/>
              </a:defRPr>
            </a:lvl5pPr>
            <a:lvl6pPr marL="2628494" indent="-238953" defTabSz="100891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06403" indent="-238953" defTabSz="100891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84310" indent="-238953" defTabSz="100891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62220" indent="-238953" defTabSz="100891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9560484-83D6-4B2D-B062-C1C10F986548}" type="slidenum">
              <a:rPr lang="en-US" altLang="en-US" sz="2000">
                <a:latin typeface="Calibri" panose="020F0502020204030204" pitchFamily="34" charset="0"/>
                <a:cs typeface="Calibri" panose="020F0502020204030204" pitchFamily="34" charset="0"/>
              </a:rPr>
              <a:pPr/>
              <a:t>2</a:t>
            </a:fld>
            <a:endParaRPr lang="en-US" altLang="en-US" sz="2000" dirty="0">
              <a:latin typeface="Calibri" panose="020F0502020204030204" pitchFamily="34" charset="0"/>
              <a:cs typeface="Calibri" panose="020F0502020204030204" pitchFamily="34" charset="0"/>
            </a:endParaRPr>
          </a:p>
        </p:txBody>
      </p:sp>
      <p:sp>
        <p:nvSpPr>
          <p:cNvPr id="2" name="Footer Placeholder 1"/>
          <p:cNvSpPr>
            <a:spLocks noGrp="1"/>
          </p:cNvSpPr>
          <p:nvPr>
            <p:ph type="ftr" sz="quarter" idx="4"/>
          </p:nvPr>
        </p:nvSpPr>
        <p:spPr/>
        <p:txBody>
          <a:bodyPr/>
          <a:lstStyle/>
          <a:p>
            <a:pPr defTabSz="1010307">
              <a:defRPr/>
            </a:pPr>
            <a:r>
              <a:rPr lang="en-US" sz="2000" kern="0" dirty="0">
                <a:solidFill>
                  <a:sysClr val="windowText" lastClr="000000"/>
                </a:solidFill>
                <a:cs typeface="Calibri" panose="020F0502020204030204" pitchFamily="34" charset="0"/>
              </a:rPr>
              <a:t>Sugar Land </a:t>
            </a:r>
            <a:r>
              <a:rPr lang="en-US" sz="2000" kern="0" dirty="0" err="1">
                <a:solidFill>
                  <a:sysClr val="windowText" lastClr="000000"/>
                </a:solidFill>
                <a:cs typeface="Calibri" panose="020F0502020204030204" pitchFamily="34" charset="0"/>
              </a:rPr>
              <a:t>BIble</a:t>
            </a:r>
            <a:r>
              <a:rPr lang="en-US" sz="2000" kern="0" dirty="0">
                <a:solidFill>
                  <a:sysClr val="windowText" lastClr="000000"/>
                </a:solidFill>
                <a:cs typeface="Calibri" panose="020F0502020204030204" pitchFamily="34" charset="0"/>
              </a:rPr>
              <a:t> Church</a:t>
            </a:r>
          </a:p>
        </p:txBody>
      </p:sp>
      <p:sp>
        <p:nvSpPr>
          <p:cNvPr id="3" name="Header Placeholder 2"/>
          <p:cNvSpPr>
            <a:spLocks noGrp="1"/>
          </p:cNvSpPr>
          <p:nvPr>
            <p:ph type="hdr" sz="quarter"/>
          </p:nvPr>
        </p:nvSpPr>
        <p:spPr/>
        <p:txBody>
          <a:bodyPr/>
          <a:lstStyle/>
          <a:p>
            <a:pPr defTabSz="1010307">
              <a:defRPr/>
            </a:pPr>
            <a:r>
              <a:rPr lang="en-US" sz="2000" kern="0" dirty="0">
                <a:solidFill>
                  <a:sysClr val="windowText" lastClr="000000"/>
                </a:solidFill>
              </a:rPr>
              <a:t>Dr. Andy Woods - The Coming Kingdom</a:t>
            </a:r>
          </a:p>
        </p:txBody>
      </p:sp>
      <p:sp>
        <p:nvSpPr>
          <p:cNvPr id="4" name="Date Placeholder 3"/>
          <p:cNvSpPr>
            <a:spLocks noGrp="1"/>
          </p:cNvSpPr>
          <p:nvPr>
            <p:ph type="dt" idx="10"/>
          </p:nvPr>
        </p:nvSpPr>
        <p:spPr/>
        <p:txBody>
          <a:bodyPr/>
          <a:lstStyle/>
          <a:p>
            <a:pPr>
              <a:defRPr/>
            </a:pPr>
            <a:r>
              <a:rPr lang="en-US"/>
              <a:t>5/9/2018</a:t>
            </a:r>
            <a:endParaRPr lang="en-US" dirty="0"/>
          </a:p>
        </p:txBody>
      </p:sp>
    </p:spTree>
    <p:extLst>
      <p:ext uri="{BB962C8B-B14F-4D97-AF65-F5344CB8AC3E}">
        <p14:creationId xmlns:p14="http://schemas.microsoft.com/office/powerpoint/2010/main" val="2459694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a:noFill/>
          <a:ln/>
        </p:spPr>
        <p:txBody>
          <a:bodyPr/>
          <a:lstStyle/>
          <a:p>
            <a:endParaRPr lang="en-US" dirty="0"/>
          </a:p>
        </p:txBody>
      </p:sp>
      <p:sp>
        <p:nvSpPr>
          <p:cNvPr id="93188" name="Slide Number Placeholder 3"/>
          <p:cNvSpPr>
            <a:spLocks noGrp="1"/>
          </p:cNvSpPr>
          <p:nvPr>
            <p:ph type="sldNum" sz="quarter" idx="5"/>
          </p:nvPr>
        </p:nvSpPr>
        <p:spPr>
          <a:noFill/>
        </p:spPr>
        <p:txBody>
          <a:bodyPr/>
          <a:lstStyle/>
          <a:p>
            <a:pPr defTabSz="919309"/>
            <a:fld id="{0413A5C8-111D-4E5C-BB4C-D0F238F39719}" type="slidenum">
              <a:rPr lang="en-US" smtClean="0"/>
              <a:pPr defTabSz="919309"/>
              <a:t>5</a:t>
            </a:fld>
            <a:endParaRPr lang="en-US" dirty="0"/>
          </a:p>
        </p:txBody>
      </p:sp>
      <p:sp>
        <p:nvSpPr>
          <p:cNvPr id="5" name="Header Placeholder 4"/>
          <p:cNvSpPr>
            <a:spLocks noGrp="1"/>
          </p:cNvSpPr>
          <p:nvPr>
            <p:ph type="hdr" sz="quarter" idx="10"/>
          </p:nvPr>
        </p:nvSpPr>
        <p:spPr/>
        <p:txBody>
          <a:bodyPr/>
          <a:lstStyle/>
          <a:p>
            <a:pPr>
              <a:defRPr/>
            </a:pPr>
            <a:r>
              <a:rPr lang="en-US" dirty="0"/>
              <a:t>Dr. Andy Woods - The Coming Kingdom</a:t>
            </a:r>
          </a:p>
        </p:txBody>
      </p:sp>
      <p:sp>
        <p:nvSpPr>
          <p:cNvPr id="2" name="Date Placeholder 1"/>
          <p:cNvSpPr>
            <a:spLocks noGrp="1"/>
          </p:cNvSpPr>
          <p:nvPr>
            <p:ph type="dt" idx="11"/>
          </p:nvPr>
        </p:nvSpPr>
        <p:spPr/>
        <p:txBody>
          <a:bodyPr/>
          <a:lstStyle/>
          <a:p>
            <a:pPr>
              <a:defRPr/>
            </a:pPr>
            <a:r>
              <a:rPr lang="en-US"/>
              <a:t>5/9/2018</a:t>
            </a:r>
            <a:endParaRPr lang="en-US" dirty="0"/>
          </a:p>
        </p:txBody>
      </p:sp>
      <p:sp>
        <p:nvSpPr>
          <p:cNvPr id="3" name="Footer Placeholder 2"/>
          <p:cNvSpPr>
            <a:spLocks noGrp="1"/>
          </p:cNvSpPr>
          <p:nvPr>
            <p:ph type="ftr" sz="quarter" idx="12"/>
          </p:nvPr>
        </p:nvSpPr>
        <p:spPr/>
        <p:txBody>
          <a:body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Tree>
    <p:extLst>
      <p:ext uri="{BB962C8B-B14F-4D97-AF65-F5344CB8AC3E}">
        <p14:creationId xmlns:p14="http://schemas.microsoft.com/office/powerpoint/2010/main" val="3674315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a:noFill/>
          <a:ln/>
        </p:spPr>
        <p:txBody>
          <a:bodyPr/>
          <a:lstStyle/>
          <a:p>
            <a:endParaRPr lang="en-US" dirty="0"/>
          </a:p>
        </p:txBody>
      </p:sp>
      <p:sp>
        <p:nvSpPr>
          <p:cNvPr id="93188" name="Slide Number Placeholder 3"/>
          <p:cNvSpPr>
            <a:spLocks noGrp="1"/>
          </p:cNvSpPr>
          <p:nvPr>
            <p:ph type="sldNum" sz="quarter" idx="5"/>
          </p:nvPr>
        </p:nvSpPr>
        <p:spPr>
          <a:noFill/>
        </p:spPr>
        <p:txBody>
          <a:bodyPr/>
          <a:lstStyle/>
          <a:p>
            <a:pPr defTabSz="879346"/>
            <a:fld id="{0413A5C8-111D-4E5C-BB4C-D0F238F39719}" type="slidenum">
              <a:rPr lang="en-US" smtClean="0"/>
              <a:pPr defTabSz="879346"/>
              <a:t>6</a:t>
            </a:fld>
            <a:endParaRPr lang="en-US"/>
          </a:p>
        </p:txBody>
      </p:sp>
      <p:sp>
        <p:nvSpPr>
          <p:cNvPr id="5" name="Header Placeholder 4"/>
          <p:cNvSpPr>
            <a:spLocks noGrp="1"/>
          </p:cNvSpPr>
          <p:nvPr>
            <p:ph type="hdr" sz="quarter" idx="10"/>
          </p:nvPr>
        </p:nvSpPr>
        <p:spPr/>
        <p:txBody>
          <a:bodyPr/>
          <a:lstStyle/>
          <a:p>
            <a:pPr>
              <a:defRPr/>
            </a:pPr>
            <a:r>
              <a:rPr lang="en-US"/>
              <a:t>Israel and Kingdom of God</a:t>
            </a:r>
            <a:endParaRPr lang="en-US" dirty="0"/>
          </a:p>
        </p:txBody>
      </p:sp>
    </p:spTree>
    <p:extLst>
      <p:ext uri="{BB962C8B-B14F-4D97-AF65-F5344CB8AC3E}">
        <p14:creationId xmlns:p14="http://schemas.microsoft.com/office/powerpoint/2010/main" val="2635659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146" eaLnBrk="0" hangingPunct="0">
              <a:defRPr sz="2500">
                <a:solidFill>
                  <a:schemeClr val="tx1"/>
                </a:solidFill>
                <a:latin typeface="Times New Roman" panose="02020603050405020304" pitchFamily="18" charset="0"/>
                <a:cs typeface="Arial" panose="020B0604020202020204" pitchFamily="34" charset="0"/>
              </a:defRPr>
            </a:lvl1pPr>
            <a:lvl2pPr marL="770549" indent="-296365" defTabSz="912146" eaLnBrk="0" hangingPunct="0">
              <a:defRPr sz="2500">
                <a:solidFill>
                  <a:schemeClr val="tx1"/>
                </a:solidFill>
                <a:latin typeface="Times New Roman" panose="02020603050405020304" pitchFamily="18" charset="0"/>
                <a:cs typeface="Arial" panose="020B0604020202020204" pitchFamily="34" charset="0"/>
              </a:defRPr>
            </a:lvl2pPr>
            <a:lvl3pPr marL="1185461" indent="-237093" defTabSz="912146" eaLnBrk="0" hangingPunct="0">
              <a:defRPr sz="2500">
                <a:solidFill>
                  <a:schemeClr val="tx1"/>
                </a:solidFill>
                <a:latin typeface="Times New Roman" panose="02020603050405020304" pitchFamily="18" charset="0"/>
                <a:cs typeface="Arial" panose="020B0604020202020204" pitchFamily="34" charset="0"/>
              </a:defRPr>
            </a:lvl3pPr>
            <a:lvl4pPr marL="1659644" indent="-237093" defTabSz="912146" eaLnBrk="0" hangingPunct="0">
              <a:defRPr sz="2500">
                <a:solidFill>
                  <a:schemeClr val="tx1"/>
                </a:solidFill>
                <a:latin typeface="Times New Roman" panose="02020603050405020304" pitchFamily="18" charset="0"/>
                <a:cs typeface="Arial" panose="020B0604020202020204" pitchFamily="34" charset="0"/>
              </a:defRPr>
            </a:lvl4pPr>
            <a:lvl5pPr marL="2133829" indent="-237093" defTabSz="912146" eaLnBrk="0" hangingPunct="0">
              <a:defRPr sz="2500">
                <a:solidFill>
                  <a:schemeClr val="tx1"/>
                </a:solidFill>
                <a:latin typeface="Times New Roman" panose="02020603050405020304" pitchFamily="18" charset="0"/>
                <a:cs typeface="Arial" panose="020B0604020202020204" pitchFamily="34" charset="0"/>
              </a:defRPr>
            </a:lvl5pPr>
            <a:lvl6pPr marL="2608013" indent="-237093" defTabSz="912146"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196" indent="-237093" defTabSz="912146"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381" indent="-237093" defTabSz="912146"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0564" indent="-237093" defTabSz="912146"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8</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5/9/2018</a:t>
            </a:r>
            <a:endParaRPr lang="en-US" dirty="0"/>
          </a:p>
        </p:txBody>
      </p:sp>
    </p:spTree>
    <p:extLst>
      <p:ext uri="{BB962C8B-B14F-4D97-AF65-F5344CB8AC3E}">
        <p14:creationId xmlns:p14="http://schemas.microsoft.com/office/powerpoint/2010/main" val="1320322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5/9/2018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26</a:t>
            </a:fld>
            <a:endParaRPr lang="en-US" altLang="en-US" dirty="0"/>
          </a:p>
        </p:txBody>
      </p:sp>
    </p:spTree>
    <p:extLst>
      <p:ext uri="{BB962C8B-B14F-4D97-AF65-F5344CB8AC3E}">
        <p14:creationId xmlns:p14="http://schemas.microsoft.com/office/powerpoint/2010/main" val="2527655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5/9/2018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33</a:t>
            </a:fld>
            <a:endParaRPr lang="en-US" altLang="en-US" dirty="0"/>
          </a:p>
        </p:txBody>
      </p:sp>
    </p:spTree>
    <p:extLst>
      <p:ext uri="{BB962C8B-B14F-4D97-AF65-F5344CB8AC3E}">
        <p14:creationId xmlns:p14="http://schemas.microsoft.com/office/powerpoint/2010/main" val="2894647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5/9/2018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42</a:t>
            </a:fld>
            <a:endParaRPr lang="en-US" altLang="en-US" dirty="0"/>
          </a:p>
        </p:txBody>
      </p:sp>
    </p:spTree>
    <p:extLst>
      <p:ext uri="{BB962C8B-B14F-4D97-AF65-F5344CB8AC3E}">
        <p14:creationId xmlns:p14="http://schemas.microsoft.com/office/powerpoint/2010/main" val="3232599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5/9/2018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43</a:t>
            </a:fld>
            <a:endParaRPr lang="en-US" altLang="en-US" dirty="0"/>
          </a:p>
        </p:txBody>
      </p:sp>
    </p:spTree>
    <p:extLst>
      <p:ext uri="{BB962C8B-B14F-4D97-AF65-F5344CB8AC3E}">
        <p14:creationId xmlns:p14="http://schemas.microsoft.com/office/powerpoint/2010/main" val="2412088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5/9/2018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54</a:t>
            </a:fld>
            <a:endParaRPr lang="en-US" altLang="en-US" dirty="0"/>
          </a:p>
        </p:txBody>
      </p:sp>
    </p:spTree>
    <p:extLst>
      <p:ext uri="{BB962C8B-B14F-4D97-AF65-F5344CB8AC3E}">
        <p14:creationId xmlns:p14="http://schemas.microsoft.com/office/powerpoint/2010/main" val="848628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fld id="{D36E8520-37C3-473E-85E6-D362048BCA9A}" type="slidenum">
              <a:rPr lang="en-US" altLang="en-US"/>
              <a:pPr/>
              <a:t>‹#›</a:t>
            </a:fld>
            <a:endParaRPr lang="en-US" altLang="en-US"/>
          </a:p>
        </p:txBody>
      </p:sp>
    </p:spTree>
    <p:extLst>
      <p:ext uri="{BB962C8B-B14F-4D97-AF65-F5344CB8AC3E}">
        <p14:creationId xmlns:p14="http://schemas.microsoft.com/office/powerpoint/2010/main" val="2396015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2"/>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89248235"/>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1430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52" r:id="rId11"/>
    <p:sldLayoutId id="2147492661" r:id="rId12"/>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3.emf"/><Relationship Id="rId5" Type="http://schemas.openxmlformats.org/officeDocument/2006/relationships/customXml" Target="../ink/ink2.xml"/><Relationship Id="rId4" Type="http://schemas.openxmlformats.org/officeDocument/2006/relationships/image" Target="../media/image12.emf"/></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customXml" Target="../ink/ink3.xml"/><Relationship Id="rId7" Type="http://schemas.openxmlformats.org/officeDocument/2006/relationships/customXml" Target="../ink/ink4.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20.png"/><Relationship Id="rId9" Type="http://schemas.openxmlformats.org/officeDocument/2006/relationships/image" Target="../media/image23.png"/></Relationships>
</file>

<file path=ppt/slides/_rels/slide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customXml" Target="../ink/ink5.xml"/><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3.emf"/><Relationship Id="rId5" Type="http://schemas.openxmlformats.org/officeDocument/2006/relationships/customXml" Target="../ink/ink6.xml"/><Relationship Id="rId4" Type="http://schemas.openxmlformats.org/officeDocument/2006/relationships/image" Target="../media/image12.emf"/></Relationships>
</file>

<file path=ppt/slides/_rels/slide43.xml.rels><?xml version="1.0" encoding="UTF-8" standalone="yes"?>
<Relationships xmlns="http://schemas.openxmlformats.org/package/2006/relationships"><Relationship Id="rId3" Type="http://schemas.openxmlformats.org/officeDocument/2006/relationships/customXml" Target="../ink/ink7.xml"/><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3.emf"/><Relationship Id="rId5" Type="http://schemas.openxmlformats.org/officeDocument/2006/relationships/customXml" Target="../ink/ink8.xml"/><Relationship Id="rId4" Type="http://schemas.openxmlformats.org/officeDocument/2006/relationships/image" Target="../media/image12.emf"/></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customXml" Target="../ink/ink9.xml"/><Relationship Id="rId7" Type="http://schemas.openxmlformats.org/officeDocument/2006/relationships/customXml" Target="../ink/ink10.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20.png"/><Relationship Id="rId9" Type="http://schemas.openxmlformats.org/officeDocument/2006/relationships/image" Target="../media/image37.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images-na.ssl-images-amazon.com/images/I/51ICPeSz%2BKL._SX331_BO1,204,203,200_.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76488" y="152400"/>
            <a:ext cx="4391025" cy="6579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795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226219" y="257175"/>
            <a:ext cx="8691562" cy="80962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Response to Kingdom Now Problem Passages</a:t>
            </a:r>
          </a:p>
        </p:txBody>
      </p:sp>
      <p:sp>
        <p:nvSpPr>
          <p:cNvPr id="14339" name="Content Placeholder 2"/>
          <p:cNvSpPr>
            <a:spLocks noGrp="1"/>
          </p:cNvSpPr>
          <p:nvPr>
            <p:ph idx="1"/>
          </p:nvPr>
        </p:nvSpPr>
        <p:spPr>
          <a:xfrm>
            <a:off x="1143000" y="1143000"/>
            <a:ext cx="6324600" cy="4711700"/>
          </a:xfrm>
        </p:spPr>
        <p:txBody>
          <a:bodyPr/>
          <a:lstStyle/>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Passages from Christ’s ministry</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Passages from Acts</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Passages from Paul</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Passages from the General letters</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Passages from Revelation</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Miscellaneous Arguments</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4794453"/>
            <a:ext cx="2738903" cy="1834947"/>
          </a:xfrm>
          <a:prstGeom prst="rect">
            <a:avLst/>
          </a:prstGeom>
          <a:noFill/>
          <a:ln w="9525">
            <a:noFill/>
            <a:miter lim="800000"/>
            <a:headEnd/>
            <a:tailEnd/>
          </a:ln>
        </p:spPr>
      </p:pic>
    </p:spTree>
    <p:extLst>
      <p:ext uri="{BB962C8B-B14F-4D97-AF65-F5344CB8AC3E}">
        <p14:creationId xmlns:p14="http://schemas.microsoft.com/office/powerpoint/2010/main" val="3814066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226219" y="257175"/>
            <a:ext cx="8691562" cy="80962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Response to Kingdom Now Problem Passages</a:t>
            </a:r>
          </a:p>
        </p:txBody>
      </p:sp>
      <p:sp>
        <p:nvSpPr>
          <p:cNvPr id="14339" name="Content Placeholder 2"/>
          <p:cNvSpPr>
            <a:spLocks noGrp="1"/>
          </p:cNvSpPr>
          <p:nvPr>
            <p:ph idx="1"/>
          </p:nvPr>
        </p:nvSpPr>
        <p:spPr>
          <a:xfrm>
            <a:off x="1143000" y="1143000"/>
            <a:ext cx="6324600" cy="4711700"/>
          </a:xfrm>
        </p:spPr>
        <p:txBody>
          <a:bodyPr/>
          <a:lstStyle/>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b="1" u="sng" dirty="0">
                <a:solidFill>
                  <a:srgbClr val="FFFFCC"/>
                </a:solidFill>
                <a:effectLst>
                  <a:outerShdw blurRad="38100" dist="38100" dir="2700000" algn="tl">
                    <a:srgbClr val="000000">
                      <a:alpha val="43137"/>
                    </a:srgbClr>
                  </a:outerShdw>
                </a:effectLst>
              </a:rPr>
              <a:t>Passages from Christ’s ministry</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Passages from Acts</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Passages from Paul</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Passages from the General letters</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Passages from Revelation</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Miscellaneous Arguments</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4794453"/>
            <a:ext cx="2738903" cy="1834947"/>
          </a:xfrm>
          <a:prstGeom prst="rect">
            <a:avLst/>
          </a:prstGeom>
          <a:noFill/>
          <a:ln w="9525">
            <a:noFill/>
            <a:miter lim="800000"/>
            <a:headEnd/>
            <a:tailEnd/>
          </a:ln>
        </p:spPr>
      </p:pic>
    </p:spTree>
    <p:extLst>
      <p:ext uri="{BB962C8B-B14F-4D97-AF65-F5344CB8AC3E}">
        <p14:creationId xmlns:p14="http://schemas.microsoft.com/office/powerpoint/2010/main" val="1019959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294210" y="257175"/>
            <a:ext cx="6555581" cy="809625"/>
          </a:xfrm>
        </p:spPr>
        <p:txBody>
          <a:bodyPr/>
          <a:lstStyle/>
          <a:p>
            <a:pPr algn="ctr" eaLnBrk="1" hangingPunct="1">
              <a:defRPr/>
            </a:pPr>
            <a:r>
              <a:rPr lang="en-US" altLang="en-US" sz="3600" dirty="0">
                <a:effectLst>
                  <a:outerShdw blurRad="38100" dist="38100" dir="2700000" algn="tl">
                    <a:srgbClr val="000000">
                      <a:alpha val="43137"/>
                    </a:srgbClr>
                  </a:outerShdw>
                </a:effectLst>
              </a:rPr>
              <a:t>1. Passages from Christ’s ministry</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228601" y="1143000"/>
            <a:ext cx="8689180" cy="5183560"/>
          </a:xfrm>
        </p:spPr>
        <p:txBody>
          <a:bodyPr/>
          <a:lstStyle/>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is at hand (Matt. 3:2)</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Theirs is the kingdom (Matt. 5:3, 10)</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Thy kingdom come (Matt. 6:9-13)</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Seek first the kingdom (Matt. 6:33)</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suffers violence (Matt. 11:12)</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Satan falls like lightning (Luke 10:18)</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has come upon you (Matt. 12:28)</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0980" y="106735"/>
            <a:ext cx="1221580" cy="818406"/>
          </a:xfrm>
          <a:prstGeom prst="rect">
            <a:avLst/>
          </a:prstGeom>
          <a:noFill/>
          <a:ln w="9525">
            <a:noFill/>
            <a:miter lim="800000"/>
            <a:headEnd/>
            <a:tailEnd/>
          </a:ln>
        </p:spPr>
      </p:pic>
    </p:spTree>
    <p:extLst>
      <p:ext uri="{BB962C8B-B14F-4D97-AF65-F5344CB8AC3E}">
        <p14:creationId xmlns:p14="http://schemas.microsoft.com/office/powerpoint/2010/main" val="3401928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226219" y="257175"/>
            <a:ext cx="8691562" cy="809625"/>
          </a:xfrm>
        </p:spPr>
        <p:txBody>
          <a:bodyPr/>
          <a:lstStyle/>
          <a:p>
            <a:pPr algn="ctr" eaLnBrk="1" hangingPunct="1">
              <a:defRPr/>
            </a:pPr>
            <a:r>
              <a:rPr lang="en-US" altLang="en-US" sz="3600" dirty="0">
                <a:effectLst>
                  <a:outerShdw blurRad="38100" dist="38100" dir="2700000" algn="tl">
                    <a:srgbClr val="000000">
                      <a:alpha val="43137"/>
                    </a:srgbClr>
                  </a:outerShdw>
                </a:effectLst>
              </a:rPr>
              <a:t>1. Passages from Christ’s ministry</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226219" y="1143000"/>
            <a:ext cx="8691561" cy="5105400"/>
          </a:xfrm>
        </p:spPr>
        <p:txBody>
          <a:bodyPr/>
          <a:lstStyle/>
          <a:p>
            <a:pPr marL="514350" indent="-514350">
              <a:spcBef>
                <a:spcPct val="0"/>
              </a:spcBef>
              <a:spcAft>
                <a:spcPts val="1800"/>
              </a:spcAft>
              <a:buClr>
                <a:srgbClr val="66FFFF"/>
              </a:buClr>
              <a:buSzPct val="100000"/>
              <a:buFont typeface="+mj-lt"/>
              <a:buAutoNum type="alphaLcPeriod" startAt="8"/>
            </a:pPr>
            <a:r>
              <a:rPr lang="en-US" altLang="en-US" dirty="0">
                <a:effectLst>
                  <a:outerShdw blurRad="38100" dist="38100" dir="2700000" algn="tl">
                    <a:srgbClr val="000000">
                      <a:alpha val="43137"/>
                    </a:srgbClr>
                  </a:outerShdw>
                </a:effectLst>
              </a:rPr>
              <a:t>The kingdom is in your midst (Luke 17:21)</a:t>
            </a:r>
          </a:p>
          <a:p>
            <a:pPr marL="514350" indent="-514350">
              <a:spcBef>
                <a:spcPct val="0"/>
              </a:spcBef>
              <a:spcAft>
                <a:spcPts val="1800"/>
              </a:spcAft>
              <a:buClr>
                <a:srgbClr val="66FFFF"/>
              </a:buClr>
              <a:buSzPct val="100000"/>
              <a:buFont typeface="+mj-lt"/>
              <a:buAutoNum type="alphaLcPeriod" startAt="8"/>
            </a:pPr>
            <a:r>
              <a:rPr lang="en-US" altLang="en-US" dirty="0">
                <a:effectLst>
                  <a:outerShdw blurRad="38100" dist="38100" dir="2700000" algn="tl">
                    <a:srgbClr val="000000">
                      <a:alpha val="43137"/>
                    </a:srgbClr>
                  </a:outerShdw>
                </a:effectLst>
              </a:rPr>
              <a:t>Born again to enter the kingdom (John 3:3-5)</a:t>
            </a:r>
          </a:p>
          <a:p>
            <a:pPr marL="514350" indent="-514350">
              <a:spcBef>
                <a:spcPct val="0"/>
              </a:spcBef>
              <a:spcAft>
                <a:spcPts val="1800"/>
              </a:spcAft>
              <a:buClr>
                <a:srgbClr val="66FFFF"/>
              </a:buClr>
              <a:buSzPct val="100000"/>
              <a:buFont typeface="+mj-lt"/>
              <a:buAutoNum type="alphaLcPeriod" startAt="8"/>
            </a:pPr>
            <a:r>
              <a:rPr lang="en-US" altLang="en-US" dirty="0">
                <a:effectLst>
                  <a:outerShdw blurRad="38100" dist="38100" dir="2700000" algn="tl">
                    <a:srgbClr val="000000">
                      <a:alpha val="43137"/>
                    </a:srgbClr>
                  </a:outerShdw>
                </a:effectLst>
              </a:rPr>
              <a:t>No death until kingdom comes (Matt. 16:28)</a:t>
            </a:r>
          </a:p>
          <a:p>
            <a:pPr marL="514350" indent="-514350">
              <a:spcBef>
                <a:spcPct val="0"/>
              </a:spcBef>
              <a:spcAft>
                <a:spcPts val="1800"/>
              </a:spcAft>
              <a:buClr>
                <a:srgbClr val="66FFFF"/>
              </a:buClr>
              <a:buSzPct val="100000"/>
              <a:buFont typeface="+mj-lt"/>
              <a:buAutoNum type="alphaLcPeriod" startAt="8"/>
            </a:pPr>
            <a:r>
              <a:rPr lang="en-US" altLang="en-US" dirty="0">
                <a:effectLst>
                  <a:outerShdw blurRad="38100" dist="38100" dir="2700000" algn="tl">
                    <a:srgbClr val="000000">
                      <a:alpha val="43137"/>
                    </a:srgbClr>
                  </a:outerShdw>
                </a:effectLst>
              </a:rPr>
              <a:t>Kingdom given to another people (Matt. 21:43)</a:t>
            </a:r>
          </a:p>
          <a:p>
            <a:pPr marL="514350" indent="-514350">
              <a:spcBef>
                <a:spcPct val="0"/>
              </a:spcBef>
              <a:spcAft>
                <a:spcPts val="1800"/>
              </a:spcAft>
              <a:buClr>
                <a:srgbClr val="66FFFF"/>
              </a:buClr>
              <a:buSzPct val="100000"/>
              <a:buFont typeface="+mj-lt"/>
              <a:buAutoNum type="alphaLcPeriod" startAt="8"/>
            </a:pPr>
            <a:r>
              <a:rPr lang="en-US" altLang="en-US" dirty="0">
                <a:effectLst>
                  <a:outerShdw blurRad="38100" dist="38100" dir="2700000" algn="tl">
                    <a:srgbClr val="000000">
                      <a:alpha val="43137"/>
                    </a:srgbClr>
                  </a:outerShdw>
                </a:effectLst>
              </a:rPr>
              <a:t>Kingdom is not of this world (John 18:36)</a:t>
            </a:r>
          </a:p>
          <a:p>
            <a:pPr marL="514350" indent="-514350">
              <a:spcBef>
                <a:spcPct val="0"/>
              </a:spcBef>
              <a:spcAft>
                <a:spcPts val="1800"/>
              </a:spcAft>
              <a:buClr>
                <a:srgbClr val="66FFFF"/>
              </a:buClr>
              <a:buSzPct val="100000"/>
              <a:buFont typeface="+mj-lt"/>
              <a:buAutoNum type="alphaLcPeriod" startAt="8"/>
            </a:pPr>
            <a:r>
              <a:rPr lang="en-US" altLang="en-US" dirty="0">
                <a:effectLst>
                  <a:outerShdw blurRad="38100" dist="38100" dir="2700000" algn="tl">
                    <a:srgbClr val="000000">
                      <a:alpha val="43137"/>
                    </a:srgbClr>
                  </a:outerShdw>
                </a:effectLst>
              </a:rPr>
              <a:t>All authority given to me (Matt 28:18-20)</a:t>
            </a:r>
          </a:p>
        </p:txBody>
      </p:sp>
      <p:pic>
        <p:nvPicPr>
          <p:cNvPr id="6" name="Picture 2" descr="http://3.bp.blogspot.com/-QEkPt30fRNQ/US-EfJsZfRI/AAAAAAAASK4/JnP_SUUHRas/s1600/a.jpg">
            <a:extLst>
              <a:ext uri="{FF2B5EF4-FFF2-40B4-BE49-F238E27FC236}">
                <a16:creationId xmlns:a16="http://schemas.microsoft.com/office/drawing/2014/main" id="{B90B8316-0C95-413E-80D9-2C9BFBB2A06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0980" y="106735"/>
            <a:ext cx="1221580" cy="818406"/>
          </a:xfrm>
          <a:prstGeom prst="rect">
            <a:avLst/>
          </a:prstGeom>
          <a:noFill/>
          <a:ln w="9525">
            <a:noFill/>
            <a:miter lim="800000"/>
            <a:headEnd/>
            <a:tailEnd/>
          </a:ln>
        </p:spPr>
      </p:pic>
    </p:spTree>
    <p:extLst>
      <p:ext uri="{BB962C8B-B14F-4D97-AF65-F5344CB8AC3E}">
        <p14:creationId xmlns:p14="http://schemas.microsoft.com/office/powerpoint/2010/main" val="263751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294210" y="257175"/>
            <a:ext cx="6555581" cy="809625"/>
          </a:xfrm>
        </p:spPr>
        <p:txBody>
          <a:bodyPr/>
          <a:lstStyle/>
          <a:p>
            <a:pPr algn="ctr" eaLnBrk="1" hangingPunct="1">
              <a:defRPr/>
            </a:pPr>
            <a:r>
              <a:rPr lang="en-US" altLang="en-US" sz="3600" dirty="0">
                <a:effectLst>
                  <a:outerShdw blurRad="38100" dist="38100" dir="2700000" algn="tl">
                    <a:srgbClr val="000000">
                      <a:alpha val="43137"/>
                    </a:srgbClr>
                  </a:outerShdw>
                </a:effectLst>
              </a:rPr>
              <a:t>1. Passages from Christ’s ministry</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228601" y="1143000"/>
            <a:ext cx="8689180" cy="5183560"/>
          </a:xfrm>
        </p:spPr>
        <p:txBody>
          <a:bodyPr/>
          <a:lstStyle/>
          <a:p>
            <a:pPr marL="514350" indent="-514350">
              <a:spcBef>
                <a:spcPct val="0"/>
              </a:spcBef>
              <a:spcAft>
                <a:spcPts val="1800"/>
              </a:spcAft>
              <a:buClr>
                <a:srgbClr val="66FFFF"/>
              </a:buClr>
              <a:buSzPct val="100000"/>
              <a:buFont typeface="+mj-lt"/>
              <a:buAutoNum type="alphaLcPeriod"/>
            </a:pPr>
            <a:r>
              <a:rPr lang="en-US" altLang="en-US" b="1" u="sng" dirty="0">
                <a:solidFill>
                  <a:srgbClr val="FFFFCC"/>
                </a:solidFill>
                <a:effectLst>
                  <a:outerShdw blurRad="38100" dist="38100" dir="2700000" algn="tl">
                    <a:srgbClr val="000000">
                      <a:alpha val="43137"/>
                    </a:srgbClr>
                  </a:outerShdw>
                </a:effectLst>
              </a:rPr>
              <a:t>The kingdom is at hand (Matt. 3:2)</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Theirs is the kingdom (Matt. 5:3, 10)</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Thy kingdom come (Matt. 6:9-13)</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Seek first the kingdom (Matt. 6:33)</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suffers violence (Matt. 11:12)</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Satan falls like lightning (Luke 10:18)</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has come upon you (Matt. 12:28)</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0980" y="106735"/>
            <a:ext cx="1221580" cy="818406"/>
          </a:xfrm>
          <a:prstGeom prst="rect">
            <a:avLst/>
          </a:prstGeom>
          <a:noFill/>
          <a:ln w="9525">
            <a:noFill/>
            <a:miter lim="800000"/>
            <a:headEnd/>
            <a:tailEnd/>
          </a:ln>
        </p:spPr>
      </p:pic>
    </p:spTree>
    <p:extLst>
      <p:ext uri="{BB962C8B-B14F-4D97-AF65-F5344CB8AC3E}">
        <p14:creationId xmlns:p14="http://schemas.microsoft.com/office/powerpoint/2010/main" val="315218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3:1-2</a:t>
            </a:r>
          </a:p>
          <a:p>
            <a:pPr algn="just">
              <a:spcBef>
                <a:spcPts val="600"/>
              </a:spcBef>
              <a:spcAft>
                <a:spcPts val="60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in those days John the Baptist came, preaching in the wilderness of Judea, saying,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Repent, for the kingdom of heaven is at hand </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6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engizō</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9FA21E76-54AA-4E34-9312-F8C8105778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36554" y="2971800"/>
            <a:ext cx="3270892" cy="1828800"/>
          </a:xfrm>
          <a:prstGeom prst="rect">
            <a:avLst/>
          </a:prstGeom>
        </p:spPr>
      </p:pic>
    </p:spTree>
    <p:extLst>
      <p:ext uri="{BB962C8B-B14F-4D97-AF65-F5344CB8AC3E}">
        <p14:creationId xmlns:p14="http://schemas.microsoft.com/office/powerpoint/2010/main" val="2624994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226219" y="257175"/>
            <a:ext cx="8691562" cy="809625"/>
          </a:xfrm>
        </p:spPr>
        <p:txBody>
          <a:bodyPr/>
          <a:lstStyle/>
          <a:p>
            <a:pPr algn="ctr" eaLnBrk="1" hangingPunct="1">
              <a:defRPr/>
            </a:pPr>
            <a:r>
              <a:rPr lang="en-US" altLang="en-US" sz="3600" dirty="0">
                <a:effectLst>
                  <a:outerShdw blurRad="38100" dist="38100" dir="2700000" algn="tl">
                    <a:srgbClr val="000000">
                      <a:alpha val="43137"/>
                    </a:srgbClr>
                  </a:outerShdw>
                </a:effectLst>
              </a:rPr>
              <a:t>a. The kingdom is at hand (Matt. 3:2)</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113110" y="1143000"/>
            <a:ext cx="8917781" cy="4419600"/>
          </a:xfrm>
        </p:spPr>
        <p:txBody>
          <a:bodyPr/>
          <a:lstStyle/>
          <a:p>
            <a:pPr marL="514350" indent="-514350">
              <a:spcBef>
                <a:spcPct val="0"/>
              </a:spcBef>
              <a:spcAft>
                <a:spcPts val="2400"/>
              </a:spcAft>
              <a:buClr>
                <a:srgbClr val="66FFFF"/>
              </a:buClr>
              <a:buSzPct val="100000"/>
              <a:buFont typeface="+mj-lt"/>
              <a:buAutoNum type="arabicParenR"/>
            </a:pPr>
            <a:r>
              <a:rPr lang="en-US" altLang="en-US" dirty="0">
                <a:effectLst>
                  <a:outerShdw blurRad="38100" dist="38100" dir="2700000" algn="tl">
                    <a:srgbClr val="000000">
                      <a:alpha val="43137"/>
                    </a:srgbClr>
                  </a:outerShdw>
                </a:effectLst>
              </a:rPr>
              <a:t>Engizō</a:t>
            </a:r>
            <a:r>
              <a:rPr lang="en-US" altLang="en-US" i="1" dirty="0">
                <a:effectLst>
                  <a:outerShdw blurRad="38100" dist="38100" dir="2700000" algn="tl">
                    <a:srgbClr val="000000">
                      <a:alpha val="43137"/>
                    </a:srgbClr>
                  </a:outerShdw>
                </a:effectLst>
              </a:rPr>
              <a:t> </a:t>
            </a:r>
            <a:r>
              <a:rPr lang="en-US" altLang="en-US" dirty="0">
                <a:effectLst>
                  <a:outerShdw blurRad="38100" dist="38100" dir="2700000" algn="tl">
                    <a:srgbClr val="000000">
                      <a:alpha val="43137"/>
                    </a:srgbClr>
                  </a:outerShdw>
                </a:effectLst>
              </a:rPr>
              <a:t>(James 5:8-9)</a:t>
            </a:r>
          </a:p>
          <a:p>
            <a:pPr marL="457200" indent="-457200">
              <a:spcBef>
                <a:spcPct val="0"/>
              </a:spcBef>
              <a:spcAft>
                <a:spcPts val="2400"/>
              </a:spcAft>
              <a:buClr>
                <a:srgbClr val="66FFFF"/>
              </a:buClr>
              <a:buSzPct val="100000"/>
              <a:buFont typeface="Calibri" panose="020F0502020204030204" pitchFamily="34" charset="0"/>
              <a:buAutoNum type="arabicParenR"/>
            </a:pPr>
            <a:r>
              <a:rPr lang="en-US" altLang="en-US" dirty="0">
                <a:effectLst>
                  <a:outerShdw blurRad="38100" dist="38100" dir="2700000" algn="tl">
                    <a:srgbClr val="000000">
                      <a:alpha val="43137"/>
                    </a:srgbClr>
                  </a:outerShdw>
                </a:effectLst>
              </a:rPr>
              <a:t>Kingdom is undefined</a:t>
            </a:r>
          </a:p>
          <a:p>
            <a:pPr marL="457200" indent="-457200">
              <a:spcBef>
                <a:spcPct val="0"/>
              </a:spcBef>
              <a:spcAft>
                <a:spcPts val="2400"/>
              </a:spcAft>
              <a:buClr>
                <a:srgbClr val="66FFFF"/>
              </a:buClr>
              <a:buSzPct val="100000"/>
              <a:buFont typeface="Calibri" panose="020F0502020204030204" pitchFamily="34" charset="0"/>
              <a:buAutoNum type="arabicParenR"/>
            </a:pPr>
            <a:r>
              <a:rPr lang="en-US" altLang="en-US" dirty="0">
                <a:effectLst>
                  <a:outerShdw blurRad="38100" dist="38100" dir="2700000" algn="tl">
                    <a:srgbClr val="000000">
                      <a:alpha val="43137"/>
                    </a:srgbClr>
                  </a:outerShdw>
                </a:effectLst>
              </a:rPr>
              <a:t>Christ’s later ministry (Matt. 20:20-23; Acts 1:6-7)</a:t>
            </a:r>
          </a:p>
          <a:p>
            <a:pPr marL="457200" indent="-457200">
              <a:spcBef>
                <a:spcPct val="0"/>
              </a:spcBef>
              <a:spcAft>
                <a:spcPts val="2400"/>
              </a:spcAft>
              <a:buClr>
                <a:srgbClr val="66FFFF"/>
              </a:buClr>
              <a:buSzPct val="100000"/>
              <a:buFont typeface="Calibri" panose="020F0502020204030204" pitchFamily="34" charset="0"/>
              <a:buAutoNum type="arabicParenR"/>
            </a:pPr>
            <a:r>
              <a:rPr lang="en-US" altLang="en-US" dirty="0">
                <a:effectLst>
                  <a:outerShdw blurRad="38100" dist="38100" dir="2700000" algn="tl">
                    <a:srgbClr val="000000">
                      <a:alpha val="43137"/>
                    </a:srgbClr>
                  </a:outerShdw>
                </a:effectLst>
              </a:rPr>
              <a:t>Christ’s immediate presence (Deut. 17:15)</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07137" y="4724400"/>
            <a:ext cx="2729727" cy="1828800"/>
          </a:xfrm>
          <a:prstGeom prst="rect">
            <a:avLst/>
          </a:prstGeom>
          <a:noFill/>
          <a:ln w="9525">
            <a:noFill/>
            <a:miter lim="800000"/>
            <a:headEnd/>
            <a:tailEnd/>
          </a:ln>
        </p:spPr>
      </p:pic>
    </p:spTree>
    <p:extLst>
      <p:ext uri="{BB962C8B-B14F-4D97-AF65-F5344CB8AC3E}">
        <p14:creationId xmlns:p14="http://schemas.microsoft.com/office/powerpoint/2010/main" val="1305721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226219" y="257175"/>
            <a:ext cx="8691562" cy="809625"/>
          </a:xfrm>
        </p:spPr>
        <p:txBody>
          <a:bodyPr/>
          <a:lstStyle/>
          <a:p>
            <a:pPr algn="ctr" eaLnBrk="1" hangingPunct="1">
              <a:defRPr/>
            </a:pPr>
            <a:r>
              <a:rPr lang="en-US" altLang="en-US" sz="3600" dirty="0">
                <a:effectLst>
                  <a:outerShdw blurRad="38100" dist="38100" dir="2700000" algn="tl">
                    <a:srgbClr val="000000">
                      <a:alpha val="43137"/>
                    </a:srgbClr>
                  </a:outerShdw>
                </a:effectLst>
              </a:rPr>
              <a:t>1. Passages from Christ’s ministry</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226219" y="1151781"/>
            <a:ext cx="8691562" cy="5020419"/>
          </a:xfrm>
        </p:spPr>
        <p:txBody>
          <a:bodyPr/>
          <a:lstStyle/>
          <a:p>
            <a:pPr marL="514350" indent="-514350">
              <a:spcBef>
                <a:spcPct val="0"/>
              </a:spcBef>
              <a:spcAft>
                <a:spcPts val="1800"/>
              </a:spcAft>
              <a:buClr>
                <a:srgbClr val="66FFFF"/>
              </a:buClr>
              <a:buSzPct val="100000"/>
              <a:buFont typeface="+mj-lt"/>
              <a:buAutoNum type="alphaLcPeriod"/>
            </a:pPr>
            <a:r>
              <a:rPr lang="en-US" altLang="en-US" dirty="0">
                <a:effectLst>
                  <a:outerShdw blurRad="38100" dist="38100" dir="2700000" algn="tl">
                    <a:srgbClr val="000000">
                      <a:alpha val="43137"/>
                    </a:srgbClr>
                  </a:outerShdw>
                </a:effectLst>
              </a:rPr>
              <a:t>The kingdom is at hand (Matt. 3:2)</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b="1" u="sng" dirty="0">
                <a:solidFill>
                  <a:srgbClr val="FFFFCC"/>
                </a:solidFill>
                <a:effectLst>
                  <a:outerShdw blurRad="38100" dist="38100" dir="2700000" algn="tl">
                    <a:srgbClr val="000000">
                      <a:alpha val="43137"/>
                    </a:srgbClr>
                  </a:outerShdw>
                </a:effectLst>
              </a:rPr>
              <a:t>Theirs is the kingdom (Matt. 5:3, 10)</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Thy kingdom come (Matt. 6:9-13)</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Seek first the kingdom (Matt. 6:33)</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suffers violence (Matt. 11:12)</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Satan falls like lightning (Luke 10:18)</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has come upon you (Matt. 12:28)</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0980" y="106735"/>
            <a:ext cx="1221580" cy="818406"/>
          </a:xfrm>
          <a:prstGeom prst="rect">
            <a:avLst/>
          </a:prstGeom>
          <a:noFill/>
          <a:ln w="9525">
            <a:noFill/>
            <a:miter lim="800000"/>
            <a:headEnd/>
            <a:tailEnd/>
          </a:ln>
        </p:spPr>
      </p:pic>
    </p:spTree>
    <p:extLst>
      <p:ext uri="{BB962C8B-B14F-4D97-AF65-F5344CB8AC3E}">
        <p14:creationId xmlns:p14="http://schemas.microsoft.com/office/powerpoint/2010/main" val="1423112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0B33E7-46C1-4DD6-B3FA-D3ECC88643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631763"/>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5:3, 10</a:t>
            </a:r>
          </a:p>
          <a:p>
            <a:pPr algn="just">
              <a:spcBef>
                <a:spcPts val="600"/>
              </a:spcBef>
              <a:spcAft>
                <a:spcPts val="6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are the poor in spirit, for theirs is </a:t>
            </a:r>
            <a:r>
              <a:rPr lang="en-US" sz="3600" b="1" i="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eimi</a:t>
            </a:r>
            <a:r>
              <a:rPr lang="en-US" sz="3600" b="1" i="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kingdom of heaven...”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are those who have been persecuted for the sake of righteousness, for theirs is </a:t>
            </a:r>
            <a:r>
              <a:rPr lang="en-US" sz="3600" b="1" i="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eimi</a:t>
            </a:r>
            <a:r>
              <a:rPr lang="en-US" sz="3600" b="1" i="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kingdom of heaven.</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2" descr="http://3.bp.blogspot.com/-QEkPt30fRNQ/US-EfJsZfRI/AAAAAAAASK4/JnP_SUUHRas/s1600/a.jpg">
            <a:extLst>
              <a:ext uri="{FF2B5EF4-FFF2-40B4-BE49-F238E27FC236}">
                <a16:creationId xmlns:a16="http://schemas.microsoft.com/office/drawing/2014/main" id="{3BFEBFD4-F5B1-4C2E-8D70-6251751EF0F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43623" y="3230880"/>
            <a:ext cx="2456755" cy="1645920"/>
          </a:xfrm>
          <a:prstGeom prst="rect">
            <a:avLst/>
          </a:prstGeom>
          <a:noFill/>
          <a:ln w="9525">
            <a:noFill/>
            <a:miter lim="800000"/>
            <a:headEnd/>
            <a:tailEnd/>
          </a:ln>
        </p:spPr>
      </p:pic>
    </p:spTree>
    <p:extLst>
      <p:ext uri="{BB962C8B-B14F-4D97-AF65-F5344CB8AC3E}">
        <p14:creationId xmlns:p14="http://schemas.microsoft.com/office/powerpoint/2010/main" val="900167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226219" y="257175"/>
            <a:ext cx="8691562" cy="809625"/>
          </a:xfrm>
        </p:spPr>
        <p:txBody>
          <a:bodyPr/>
          <a:lstStyle/>
          <a:p>
            <a:pPr algn="ctr" eaLnBrk="1" hangingPunct="1">
              <a:defRPr/>
            </a:pPr>
            <a:r>
              <a:rPr lang="en-US" altLang="en-US" sz="3600" dirty="0">
                <a:effectLst>
                  <a:outerShdw blurRad="38100" dist="38100" dir="2700000" algn="tl">
                    <a:srgbClr val="000000">
                      <a:alpha val="43137"/>
                    </a:srgbClr>
                  </a:outerShdw>
                </a:effectLst>
              </a:rPr>
              <a:t>b. Theirs is the kingdom (Matt. 5:3, 10)</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1390651" y="1371600"/>
            <a:ext cx="6362699" cy="2971800"/>
          </a:xfrm>
        </p:spPr>
        <p:txBody>
          <a:bodyPr/>
          <a:lstStyle/>
          <a:p>
            <a:pPr marL="457200" indent="-457200">
              <a:spcBef>
                <a:spcPct val="0"/>
              </a:spcBef>
              <a:spcAft>
                <a:spcPts val="2400"/>
              </a:spcAft>
              <a:buClr>
                <a:srgbClr val="66FFFF"/>
              </a:buClr>
              <a:buSzPct val="100000"/>
              <a:buFont typeface="+mj-lt"/>
              <a:buAutoNum type="arabicParenR"/>
            </a:pPr>
            <a:r>
              <a:rPr lang="en-US" altLang="en-US" dirty="0">
                <a:effectLst>
                  <a:outerShdw blurRad="38100" dist="38100" dir="2700000" algn="tl">
                    <a:srgbClr val="000000">
                      <a:alpha val="43137"/>
                    </a:srgbClr>
                  </a:outerShdw>
                </a:effectLst>
              </a:rPr>
              <a:t>Future </a:t>
            </a:r>
            <a:r>
              <a:rPr lang="en-US" altLang="en-US" i="1" dirty="0">
                <a:effectLst>
                  <a:outerShdw blurRad="38100" dist="38100" dir="2700000" algn="tl">
                    <a:srgbClr val="000000">
                      <a:alpha val="43137"/>
                    </a:srgbClr>
                  </a:outerShdw>
                </a:effectLst>
              </a:rPr>
              <a:t> </a:t>
            </a:r>
            <a:r>
              <a:rPr lang="en-US" altLang="en-US" dirty="0">
                <a:effectLst>
                  <a:outerShdw blurRad="38100" dist="38100" dir="2700000" algn="tl">
                    <a:srgbClr val="000000">
                      <a:alpha val="43137"/>
                    </a:srgbClr>
                  </a:outerShdw>
                </a:effectLst>
              </a:rPr>
              <a:t>(Matt. 5:19, 20; 6:10, 33)</a:t>
            </a:r>
          </a:p>
          <a:p>
            <a:pPr marL="457200" indent="-457200">
              <a:spcBef>
                <a:spcPct val="0"/>
              </a:spcBef>
              <a:spcAft>
                <a:spcPts val="2400"/>
              </a:spcAft>
              <a:buClr>
                <a:srgbClr val="66FFFF"/>
              </a:buClr>
              <a:buSzPct val="100000"/>
              <a:buFont typeface="Calibri" panose="020F0502020204030204" pitchFamily="34" charset="0"/>
              <a:buAutoNum type="arabicParenR"/>
            </a:pPr>
            <a:r>
              <a:rPr lang="en-US" altLang="en-US" dirty="0">
                <a:effectLst>
                  <a:outerShdw blurRad="38100" dist="38100" dir="2700000" algn="tl">
                    <a:srgbClr val="000000">
                      <a:alpha val="43137"/>
                    </a:srgbClr>
                  </a:outerShdw>
                </a:effectLst>
              </a:rPr>
              <a:t>Futuristic present (1 John 2:17)</a:t>
            </a:r>
          </a:p>
          <a:p>
            <a:pPr marL="457200" indent="-457200">
              <a:spcBef>
                <a:spcPct val="0"/>
              </a:spcBef>
              <a:spcAft>
                <a:spcPts val="2400"/>
              </a:spcAft>
              <a:buClr>
                <a:srgbClr val="66FFFF"/>
              </a:buClr>
              <a:buSzPct val="100000"/>
              <a:buFont typeface="Calibri" panose="020F0502020204030204" pitchFamily="34" charset="0"/>
              <a:buAutoNum type="arabicParenR"/>
            </a:pPr>
            <a:r>
              <a:rPr lang="en-US" altLang="en-US" dirty="0">
                <a:effectLst>
                  <a:outerShdw blurRad="38100" dist="38100" dir="2700000" algn="tl">
                    <a:srgbClr val="000000">
                      <a:alpha val="43137"/>
                    </a:srgbClr>
                  </a:outerShdw>
                </a:effectLst>
              </a:rPr>
              <a:t>Kingdom undefined?</a:t>
            </a:r>
          </a:p>
          <a:p>
            <a:pPr marL="457200" indent="-457200">
              <a:spcBef>
                <a:spcPct val="0"/>
              </a:spcBef>
              <a:spcAft>
                <a:spcPts val="2400"/>
              </a:spcAft>
              <a:buClr>
                <a:srgbClr val="66FFFF"/>
              </a:buClr>
              <a:buSzPct val="100000"/>
              <a:buFont typeface="Calibri" panose="020F0502020204030204" pitchFamily="34" charset="0"/>
              <a:buAutoNum type="arabicParenR"/>
            </a:pPr>
            <a:r>
              <a:rPr lang="en-US" altLang="en-US" dirty="0">
                <a:effectLst>
                  <a:outerShdw blurRad="38100" dist="38100" dir="2700000" algn="tl">
                    <a:srgbClr val="000000">
                      <a:alpha val="43137"/>
                    </a:srgbClr>
                  </a:outerShdw>
                </a:effectLst>
              </a:rPr>
              <a:t>Matthew 10:5-7</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07137" y="4572000"/>
            <a:ext cx="2729727" cy="1828800"/>
          </a:xfrm>
          <a:prstGeom prst="rect">
            <a:avLst/>
          </a:prstGeom>
          <a:noFill/>
          <a:ln w="9525">
            <a:noFill/>
            <a:miter lim="800000"/>
            <a:headEnd/>
            <a:tailEnd/>
          </a:ln>
        </p:spPr>
      </p:pic>
    </p:spTree>
    <p:extLst>
      <p:ext uri="{BB962C8B-B14F-4D97-AF65-F5344CB8AC3E}">
        <p14:creationId xmlns:p14="http://schemas.microsoft.com/office/powerpoint/2010/main" val="1600353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idx="4294967295"/>
          </p:nvPr>
        </p:nvSpPr>
        <p:spPr>
          <a:xfrm>
            <a:off x="1562100" y="594359"/>
            <a:ext cx="6019800" cy="1371600"/>
          </a:xfrm>
        </p:spPr>
        <p:txBody>
          <a:bodyPr/>
          <a:lstStyle/>
          <a:p>
            <a:pPr algn="ctr" eaLnBrk="1" hangingPunct="1">
              <a:defRPr/>
            </a:pPr>
            <a:r>
              <a:rPr lang="en-US" altLang="en-US" dirty="0">
                <a:solidFill>
                  <a:srgbClr val="00FFFF"/>
                </a:solidFill>
                <a:effectLst>
                  <a:outerShdw blurRad="38100" dist="38100" dir="2700000" algn="tl">
                    <a:srgbClr val="000000">
                      <a:alpha val="43137"/>
                    </a:srgbClr>
                  </a:outerShdw>
                </a:effectLst>
                <a:cs typeface="Calibri" panose="020F0502020204030204" pitchFamily="34" charset="0"/>
              </a:rPr>
              <a:t>The Coming Kingdom</a:t>
            </a:r>
            <a:br>
              <a:rPr lang="en-US" altLang="en-US" b="1"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2800" dirty="0">
                <a:solidFill>
                  <a:srgbClr val="00FFFF"/>
                </a:solidFill>
                <a:effectLst>
                  <a:outerShdw blurRad="38100" dist="38100" dir="2700000" algn="tl">
                    <a:srgbClr val="000000">
                      <a:alpha val="43137"/>
                    </a:srgbClr>
                  </a:outerShdw>
                </a:effectLst>
                <a:cs typeface="Calibri" panose="020F0502020204030204" pitchFamily="34" charset="0"/>
              </a:rPr>
              <a:t>Chapter 16</a:t>
            </a:r>
            <a:endParaRPr lang="en-US" altLang="en-US"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6147" name="Subtitle 2"/>
          <p:cNvSpPr>
            <a:spLocks noGrp="1"/>
          </p:cNvSpPr>
          <p:nvPr>
            <p:ph type="subTitle" idx="4294967295"/>
          </p:nvPr>
        </p:nvSpPr>
        <p:spPr>
          <a:xfrm>
            <a:off x="990600" y="4572001"/>
            <a:ext cx="7467600" cy="1752600"/>
          </a:xfrm>
        </p:spPr>
        <p:txBody>
          <a:bodyPr/>
          <a:lstStyle/>
          <a:p>
            <a:pPr marL="0" indent="0" algn="ctr" eaLnBrk="1" hangingPunct="1">
              <a:buNone/>
            </a:pPr>
            <a:r>
              <a:rPr lang="en-US" altLang="en-US" dirty="0">
                <a:effectLst>
                  <a:outerShdw blurRad="38100" dist="38100" dir="2700000" algn="tl">
                    <a:srgbClr val="000000">
                      <a:alpha val="43137"/>
                    </a:srgbClr>
                  </a:outerShdw>
                </a:effectLst>
                <a:cs typeface="Calibri" panose="020F0502020204030204" pitchFamily="34" charset="0"/>
              </a:rPr>
              <a:t>Dr. Andy Woods</a:t>
            </a:r>
          </a:p>
          <a:p>
            <a:pPr eaLnBrk="1" hangingPunct="1"/>
            <a:endParaRPr lang="en-US" altLang="en-US" sz="2000" dirty="0">
              <a:effectLst>
                <a:outerShdw blurRad="38100" dist="38100" dir="2700000" algn="tl">
                  <a:srgbClr val="000000">
                    <a:alpha val="43137"/>
                  </a:srgbClr>
                </a:outerShdw>
              </a:effectLst>
              <a:cs typeface="Calibri" panose="020F0502020204030204" pitchFamily="34" charset="0"/>
            </a:endParaRPr>
          </a:p>
          <a:p>
            <a:pPr marL="0" indent="0" algn="ctr" eaLnBrk="1" hangingPunct="1">
              <a:buNone/>
            </a:pPr>
            <a:r>
              <a:rPr lang="en-US" altLang="en-US" sz="2000" dirty="0">
                <a:effectLst>
                  <a:outerShdw blurRad="38100" dist="38100" dir="2700000" algn="tl">
                    <a:srgbClr val="000000">
                      <a:alpha val="43137"/>
                    </a:srgbClr>
                  </a:outerShdw>
                </a:effectLst>
                <a:cs typeface="Calibri" panose="020F0502020204030204" pitchFamily="34" charset="0"/>
              </a:rPr>
              <a:t>Senior Pastor – Sugar Land Bible Church</a:t>
            </a:r>
          </a:p>
          <a:p>
            <a:pPr marL="0" indent="0" algn="ctr" eaLnBrk="1" hangingPunct="1">
              <a:buNone/>
            </a:pPr>
            <a:r>
              <a:rPr lang="en-US" altLang="en-US" sz="2000" dirty="0">
                <a:effectLst>
                  <a:outerShdw blurRad="38100" dist="38100" dir="2700000" algn="tl">
                    <a:srgbClr val="000000">
                      <a:alpha val="43137"/>
                    </a:srgbClr>
                  </a:outerShdw>
                </a:effectLst>
                <a:cs typeface="Calibri" panose="020F0502020204030204" pitchFamily="34" charset="0"/>
              </a:rPr>
              <a:t>President – Chafer Theological Seminary</a:t>
            </a:r>
            <a:r>
              <a:rPr lang="en-US" altLang="en-US" sz="2000" dirty="0">
                <a:solidFill>
                  <a:schemeClr val="bg1"/>
                </a:solidFill>
                <a:effectLst>
                  <a:outerShdw blurRad="38100" dist="38100" dir="2700000" algn="tl">
                    <a:srgbClr val="000000">
                      <a:alpha val="43137"/>
                    </a:srgbClr>
                  </a:outerShdw>
                </a:effectLst>
                <a:cs typeface="Calibri" panose="020F0502020204030204" pitchFamily="34" charset="0"/>
              </a:rPr>
              <a:t> </a:t>
            </a:r>
          </a:p>
        </p:txBody>
      </p:sp>
      <p:pic>
        <p:nvPicPr>
          <p:cNvPr id="614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16363" y="2362200"/>
            <a:ext cx="1311275" cy="18288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847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226219" y="257175"/>
            <a:ext cx="8691562" cy="809625"/>
          </a:xfrm>
        </p:spPr>
        <p:txBody>
          <a:bodyPr/>
          <a:lstStyle/>
          <a:p>
            <a:pPr algn="ctr" eaLnBrk="1" hangingPunct="1">
              <a:defRPr/>
            </a:pPr>
            <a:r>
              <a:rPr lang="en-US" altLang="en-US" sz="3600" dirty="0">
                <a:effectLst>
                  <a:outerShdw blurRad="38100" dist="38100" dir="2700000" algn="tl">
                    <a:srgbClr val="000000">
                      <a:alpha val="43137"/>
                    </a:srgbClr>
                  </a:outerShdw>
                </a:effectLst>
              </a:rPr>
              <a:t>1. Passages from Christ’s ministry</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226219" y="1151781"/>
            <a:ext cx="8691562" cy="5020419"/>
          </a:xfrm>
        </p:spPr>
        <p:txBody>
          <a:bodyPr/>
          <a:lstStyle/>
          <a:p>
            <a:pPr marL="457200" indent="-457200">
              <a:spcBef>
                <a:spcPct val="0"/>
              </a:spcBef>
              <a:spcAft>
                <a:spcPts val="1800"/>
              </a:spcAft>
              <a:buClr>
                <a:srgbClr val="66FFFF"/>
              </a:buClr>
              <a:buSzPct val="100000"/>
              <a:buFont typeface="+mj-lt"/>
              <a:buAutoNum type="alphaLcPeriod"/>
            </a:pPr>
            <a:r>
              <a:rPr lang="en-US" altLang="en-US" dirty="0">
                <a:effectLst>
                  <a:outerShdw blurRad="38100" dist="38100" dir="2700000" algn="tl">
                    <a:srgbClr val="000000">
                      <a:alpha val="43137"/>
                    </a:srgbClr>
                  </a:outerShdw>
                </a:effectLst>
              </a:rPr>
              <a:t>The kingdom is at hand (Matt. 3:2)</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Theirs is the kingdom (Matt. 5:3, 10)</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b="1" u="sng" dirty="0">
                <a:solidFill>
                  <a:srgbClr val="FFFFCC"/>
                </a:solidFill>
                <a:effectLst>
                  <a:outerShdw blurRad="38100" dist="38100" dir="2700000" algn="tl">
                    <a:srgbClr val="000000">
                      <a:alpha val="43137"/>
                    </a:srgbClr>
                  </a:outerShdw>
                </a:effectLst>
              </a:rPr>
              <a:t>Thy kingdom come (Matt. 6:9-13)</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Seek first the kingdom (Matt. 6:33)</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suffers violence (Matt. 11:12)</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Satan falls like lightning (Luke 10:18)</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has come upon you (Matt. 12:28)</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0980" y="106735"/>
            <a:ext cx="1221580" cy="818406"/>
          </a:xfrm>
          <a:prstGeom prst="rect">
            <a:avLst/>
          </a:prstGeom>
          <a:noFill/>
          <a:ln w="9525">
            <a:noFill/>
            <a:miter lim="800000"/>
            <a:headEnd/>
            <a:tailEnd/>
          </a:ln>
        </p:spPr>
      </p:pic>
    </p:spTree>
    <p:extLst>
      <p:ext uri="{BB962C8B-B14F-4D97-AF65-F5344CB8AC3E}">
        <p14:creationId xmlns:p14="http://schemas.microsoft.com/office/powerpoint/2010/main" val="1884690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4">
            <a:extLst>
              <a:ext uri="{FF2B5EF4-FFF2-40B4-BE49-F238E27FC236}">
                <a16:creationId xmlns:a16="http://schemas.microsoft.com/office/drawing/2014/main" id="{1477C159-88F3-44FF-8B3A-938B4B44ECAF}"/>
              </a:ext>
            </a:extLst>
          </p:cNvPr>
          <p:cNvSpPr>
            <a:spLocks noGrp="1"/>
          </p:cNvSpPr>
          <p:nvPr>
            <p:ph type="title" idx="4294967295"/>
          </p:nvPr>
        </p:nvSpPr>
        <p:spPr>
          <a:xfrm>
            <a:off x="685800" y="233916"/>
            <a:ext cx="7772400" cy="680484"/>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Lord’s Prayer (Matt 6:9-13)</a:t>
            </a:r>
          </a:p>
        </p:txBody>
      </p:sp>
      <p:sp>
        <p:nvSpPr>
          <p:cNvPr id="6" name="Content Placeholder 5">
            <a:extLst>
              <a:ext uri="{FF2B5EF4-FFF2-40B4-BE49-F238E27FC236}">
                <a16:creationId xmlns:a16="http://schemas.microsoft.com/office/drawing/2014/main" id="{577EE144-AE03-424C-85E8-4B9A5B67320E}"/>
              </a:ext>
            </a:extLst>
          </p:cNvPr>
          <p:cNvSpPr>
            <a:spLocks noGrp="1"/>
          </p:cNvSpPr>
          <p:nvPr>
            <p:ph idx="4294967295"/>
          </p:nvPr>
        </p:nvSpPr>
        <p:spPr>
          <a:xfrm>
            <a:off x="304800" y="1143000"/>
            <a:ext cx="8153400" cy="5181600"/>
          </a:xfrm>
        </p:spPr>
        <p:txBody>
          <a:bodyPr/>
          <a:lstStyle/>
          <a:p>
            <a:pPr marL="457200" indent="-457200">
              <a:spcBef>
                <a:spcPts val="0"/>
              </a:spcBef>
              <a:spcAft>
                <a:spcPts val="1800"/>
              </a:spcAft>
              <a:buSzPct val="100000"/>
              <a:buFont typeface="Times New Roman" pitchFamily="18" charset="0"/>
              <a:buAutoNum type="romanUcPeriod"/>
              <a:defRPr/>
            </a:pPr>
            <a:r>
              <a:rPr lang="en-US" sz="2800" dirty="0">
                <a:effectLst>
                  <a:outerShdw blurRad="38100" dist="38100" dir="2700000" algn="tl">
                    <a:srgbClr val="000000">
                      <a:alpha val="43137"/>
                    </a:srgbClr>
                  </a:outerShdw>
                </a:effectLst>
                <a:cs typeface="Calibri" panose="020F0502020204030204" pitchFamily="34" charset="0"/>
              </a:rPr>
              <a:t>Requests for the Kingdom to Come (9b-10)</a:t>
            </a:r>
          </a:p>
          <a:p>
            <a:pPr marL="1009650" lvl="1" indent="-609600">
              <a:spcBef>
                <a:spcPts val="0"/>
              </a:spcBef>
              <a:spcAft>
                <a:spcPts val="1800"/>
              </a:spcAft>
              <a:buSzPct val="100000"/>
              <a:buFont typeface="Wingdings" panose="05000000000000000000" pitchFamily="2" charset="2"/>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Hallowed be your name (9b)</a:t>
            </a:r>
          </a:p>
          <a:p>
            <a:pPr marL="1009650" lvl="1" indent="-609600">
              <a:spcBef>
                <a:spcPts val="0"/>
              </a:spcBef>
              <a:spcAft>
                <a:spcPts val="1800"/>
              </a:spcAft>
              <a:buSzPct val="100000"/>
              <a:buFont typeface="Wingdings" panose="05000000000000000000" pitchFamily="2" charset="2"/>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Your kingdom come (10a)</a:t>
            </a:r>
          </a:p>
          <a:p>
            <a:pPr marL="1009650" lvl="1" indent="-609600">
              <a:spcBef>
                <a:spcPts val="0"/>
              </a:spcBef>
              <a:spcAft>
                <a:spcPts val="1800"/>
              </a:spcAft>
              <a:buSzPct val="100000"/>
              <a:buFont typeface="Wingdings" panose="05000000000000000000" pitchFamily="2" charset="2"/>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On earth as it is in heaven (10b)</a:t>
            </a:r>
          </a:p>
          <a:p>
            <a:pPr marL="457200" indent="-457200">
              <a:spcBef>
                <a:spcPts val="0"/>
              </a:spcBef>
              <a:spcAft>
                <a:spcPts val="1800"/>
              </a:spcAft>
              <a:buSzPct val="100000"/>
              <a:buFont typeface="Times New Roman" pitchFamily="18" charset="0"/>
              <a:buAutoNum type="romanUcPeriod"/>
              <a:defRPr/>
            </a:pPr>
            <a:r>
              <a:rPr lang="en-US" sz="2800" dirty="0">
                <a:effectLst>
                  <a:outerShdw blurRad="38100" dist="38100" dir="2700000" algn="tl">
                    <a:srgbClr val="000000">
                      <a:alpha val="43137"/>
                    </a:srgbClr>
                  </a:outerShdw>
                </a:effectLst>
                <a:cs typeface="Calibri" panose="020F0502020204030204" pitchFamily="34" charset="0"/>
              </a:rPr>
              <a:t>Requests for the meeting of interim needs (11-13)</a:t>
            </a:r>
          </a:p>
          <a:p>
            <a:pPr marL="1009650" lvl="1" indent="-609600">
              <a:spcBef>
                <a:spcPts val="0"/>
              </a:spcBef>
              <a:spcAft>
                <a:spcPts val="1800"/>
              </a:spcAft>
              <a:buSzPct val="100000"/>
              <a:buFont typeface="Wingdings" panose="05000000000000000000" pitchFamily="2" charset="2"/>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Daily bread (11)</a:t>
            </a:r>
          </a:p>
          <a:p>
            <a:pPr marL="1009650" lvl="1" indent="-609600">
              <a:spcBef>
                <a:spcPts val="0"/>
              </a:spcBef>
              <a:spcAft>
                <a:spcPts val="1800"/>
              </a:spcAft>
              <a:buSzPct val="100000"/>
              <a:buFont typeface="Wingdings" panose="05000000000000000000" pitchFamily="2" charset="2"/>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Forgive us as we forgive others (12)</a:t>
            </a:r>
          </a:p>
          <a:p>
            <a:pPr marL="1009650" lvl="1" indent="-609600">
              <a:spcBef>
                <a:spcPts val="0"/>
              </a:spcBef>
              <a:spcAft>
                <a:spcPts val="1800"/>
              </a:spcAft>
              <a:buSzPct val="100000"/>
              <a:buFont typeface="Wingdings" panose="05000000000000000000" pitchFamily="2" charset="2"/>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Deliver us from evil (13)</a:t>
            </a:r>
          </a:p>
        </p:txBody>
      </p:sp>
      <p:pic>
        <p:nvPicPr>
          <p:cNvPr id="38916" name="Picture 2" descr="http://3.bp.blogspot.com/-QEkPt30fRNQ/US-EfJsZfRI/AAAAAAAASK4/JnP_SUUHRas/s1600/a.jpg">
            <a:extLst>
              <a:ext uri="{FF2B5EF4-FFF2-40B4-BE49-F238E27FC236}">
                <a16:creationId xmlns:a16="http://schemas.microsoft.com/office/drawing/2014/main" id="{F11DFA51-4C4E-424C-98CF-78AB2C41FC1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05600" y="1676400"/>
            <a:ext cx="22764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6">
            <a:extLst>
              <a:ext uri="{FF2B5EF4-FFF2-40B4-BE49-F238E27FC236}">
                <a16:creationId xmlns:a16="http://schemas.microsoft.com/office/drawing/2014/main" id="{10AE091E-FB18-4C74-8AF4-7C4D98A6B740}"/>
              </a:ext>
            </a:extLst>
          </p:cNvPr>
          <p:cNvSpPr txBox="1">
            <a:spLocks noChangeArrowheads="1"/>
          </p:cNvSpPr>
          <p:nvPr/>
        </p:nvSpPr>
        <p:spPr bwMode="auto">
          <a:xfrm>
            <a:off x="1295400" y="6400800"/>
            <a:ext cx="6858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Toussaint, </a:t>
            </a:r>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the King</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107-112 </a:t>
            </a:r>
          </a:p>
        </p:txBody>
      </p:sp>
      <p:pic>
        <p:nvPicPr>
          <p:cNvPr id="7" name="Picture 6">
            <a:extLst>
              <a:ext uri="{FF2B5EF4-FFF2-40B4-BE49-F238E27FC236}">
                <a16:creationId xmlns:a16="http://schemas.microsoft.com/office/drawing/2014/main" id="{D52DF971-0DD3-4E07-A547-D5A4D80B14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821094" cy="1097280"/>
          </a:xfrm>
          <a:prstGeom prst="rect">
            <a:avLst/>
          </a:prstGeom>
        </p:spPr>
      </p:pic>
    </p:spTree>
    <p:extLst>
      <p:ext uri="{BB962C8B-B14F-4D97-AF65-F5344CB8AC3E}">
        <p14:creationId xmlns:p14="http://schemas.microsoft.com/office/powerpoint/2010/main" val="3558899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294210" y="257175"/>
            <a:ext cx="6555581" cy="809625"/>
          </a:xfrm>
        </p:spPr>
        <p:txBody>
          <a:bodyPr/>
          <a:lstStyle/>
          <a:p>
            <a:pPr algn="ctr" eaLnBrk="1" hangingPunct="1">
              <a:defRPr/>
            </a:pPr>
            <a:r>
              <a:rPr lang="en-US" altLang="en-US" sz="3600" dirty="0">
                <a:effectLst>
                  <a:outerShdw blurRad="38100" dist="38100" dir="2700000" algn="tl">
                    <a:srgbClr val="000000">
                      <a:alpha val="43137"/>
                    </a:srgbClr>
                  </a:outerShdw>
                </a:effectLst>
              </a:rPr>
              <a:t>1. Passages from Christ’s ministry</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228601" y="1143000"/>
            <a:ext cx="8689180" cy="5183560"/>
          </a:xfrm>
        </p:spPr>
        <p:txBody>
          <a:bodyPr/>
          <a:lstStyle/>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is at hand (Matt. 3:2)</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Theirs is the kingdom (Matt. 5:3, 10)</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Thy kingdom come (Matt. 6:9-13)</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b="1" u="sng" dirty="0">
                <a:solidFill>
                  <a:srgbClr val="FFFFCC"/>
                </a:solidFill>
                <a:effectLst>
                  <a:outerShdw blurRad="38100" dist="38100" dir="2700000" algn="tl">
                    <a:srgbClr val="000000">
                      <a:alpha val="43137"/>
                    </a:srgbClr>
                  </a:outerShdw>
                </a:effectLst>
              </a:rPr>
              <a:t>Seek first the kingdom (Matt. 6:33)</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suffers violence (Matt. 11:12)</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Satan falls like lightning (Luke 10:18)</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has come upon you (Matt. 12:28)</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0980" y="106735"/>
            <a:ext cx="1221580" cy="818406"/>
          </a:xfrm>
          <a:prstGeom prst="rect">
            <a:avLst/>
          </a:prstGeom>
          <a:noFill/>
          <a:ln w="9525">
            <a:noFill/>
            <a:miter lim="800000"/>
            <a:headEnd/>
            <a:tailEnd/>
          </a:ln>
        </p:spPr>
      </p:pic>
    </p:spTree>
    <p:extLst>
      <p:ext uri="{BB962C8B-B14F-4D97-AF65-F5344CB8AC3E}">
        <p14:creationId xmlns:p14="http://schemas.microsoft.com/office/powerpoint/2010/main" val="1889580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0B33E7-46C1-4DD6-B3FA-D3ECC88643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708434"/>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6:33</a:t>
            </a:r>
          </a:p>
          <a:p>
            <a:pPr algn="just">
              <a:spcBef>
                <a:spcPts val="600"/>
              </a:spcBef>
              <a:spcAft>
                <a:spcPts val="6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33 </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seek first His kingdom and His righteousness, and all these things will be added to you.</a:t>
            </a:r>
            <a:r>
              <a:rPr lang="en-US" sz="4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2" descr="http://3.bp.blogspot.com/-QEkPt30fRNQ/US-EfJsZfRI/AAAAAAAASK4/JnP_SUUHRas/s1600/a.jpg">
            <a:extLst>
              <a:ext uri="{FF2B5EF4-FFF2-40B4-BE49-F238E27FC236}">
                <a16:creationId xmlns:a16="http://schemas.microsoft.com/office/drawing/2014/main" id="{3BFEBFD4-F5B1-4C2E-8D70-6251751EF0F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43623" y="3230880"/>
            <a:ext cx="2456755" cy="1645920"/>
          </a:xfrm>
          <a:prstGeom prst="rect">
            <a:avLst/>
          </a:prstGeom>
          <a:noFill/>
          <a:ln w="9525">
            <a:noFill/>
            <a:miter lim="800000"/>
            <a:headEnd/>
            <a:tailEnd/>
          </a:ln>
        </p:spPr>
      </p:pic>
    </p:spTree>
    <p:extLst>
      <p:ext uri="{BB962C8B-B14F-4D97-AF65-F5344CB8AC3E}">
        <p14:creationId xmlns:p14="http://schemas.microsoft.com/office/powerpoint/2010/main" val="2825518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4">
            <a:extLst>
              <a:ext uri="{FF2B5EF4-FFF2-40B4-BE49-F238E27FC236}">
                <a16:creationId xmlns:a16="http://schemas.microsoft.com/office/drawing/2014/main" id="{1477C159-88F3-44FF-8B3A-938B4B44ECAF}"/>
              </a:ext>
            </a:extLst>
          </p:cNvPr>
          <p:cNvSpPr>
            <a:spLocks noGrp="1"/>
          </p:cNvSpPr>
          <p:nvPr>
            <p:ph type="title" idx="4294967295"/>
          </p:nvPr>
        </p:nvSpPr>
        <p:spPr>
          <a:xfrm>
            <a:off x="685800" y="233916"/>
            <a:ext cx="7772400" cy="680484"/>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Lord’s Prayer (Matt 6:9-13)</a:t>
            </a:r>
          </a:p>
        </p:txBody>
      </p:sp>
      <p:sp>
        <p:nvSpPr>
          <p:cNvPr id="6" name="Content Placeholder 5">
            <a:extLst>
              <a:ext uri="{FF2B5EF4-FFF2-40B4-BE49-F238E27FC236}">
                <a16:creationId xmlns:a16="http://schemas.microsoft.com/office/drawing/2014/main" id="{577EE144-AE03-424C-85E8-4B9A5B67320E}"/>
              </a:ext>
            </a:extLst>
          </p:cNvPr>
          <p:cNvSpPr>
            <a:spLocks noGrp="1"/>
          </p:cNvSpPr>
          <p:nvPr>
            <p:ph idx="4294967295"/>
          </p:nvPr>
        </p:nvSpPr>
        <p:spPr>
          <a:xfrm>
            <a:off x="304800" y="1143000"/>
            <a:ext cx="8153400" cy="5181600"/>
          </a:xfrm>
        </p:spPr>
        <p:txBody>
          <a:bodyPr/>
          <a:lstStyle/>
          <a:p>
            <a:pPr marL="457200" indent="-457200">
              <a:spcBef>
                <a:spcPts val="0"/>
              </a:spcBef>
              <a:spcAft>
                <a:spcPts val="1800"/>
              </a:spcAft>
              <a:buSzPct val="100000"/>
              <a:buFont typeface="Times New Roman" pitchFamily="18" charset="0"/>
              <a:buAutoNum type="romanUcPeriod"/>
              <a:defRPr/>
            </a:pPr>
            <a:r>
              <a:rPr lang="en-US" sz="2800" dirty="0">
                <a:effectLst>
                  <a:outerShdw blurRad="38100" dist="38100" dir="2700000" algn="tl">
                    <a:srgbClr val="000000">
                      <a:alpha val="43137"/>
                    </a:srgbClr>
                  </a:outerShdw>
                </a:effectLst>
                <a:cs typeface="Calibri" panose="020F0502020204030204" pitchFamily="34" charset="0"/>
              </a:rPr>
              <a:t>Requests for the Kingdom to Come (9b-10)</a:t>
            </a:r>
          </a:p>
          <a:p>
            <a:pPr marL="1009650" lvl="1" indent="-609600">
              <a:spcBef>
                <a:spcPts val="0"/>
              </a:spcBef>
              <a:spcAft>
                <a:spcPts val="1800"/>
              </a:spcAft>
              <a:buSzPct val="100000"/>
              <a:buFont typeface="Wingdings" panose="05000000000000000000" pitchFamily="2" charset="2"/>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Hallowed be your name (9b)</a:t>
            </a:r>
          </a:p>
          <a:p>
            <a:pPr marL="1009650" lvl="1" indent="-609600">
              <a:spcBef>
                <a:spcPts val="0"/>
              </a:spcBef>
              <a:spcAft>
                <a:spcPts val="1800"/>
              </a:spcAft>
              <a:buSzPct val="100000"/>
              <a:buFont typeface="Wingdings" panose="05000000000000000000" pitchFamily="2" charset="2"/>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Your kingdom come (10a)</a:t>
            </a:r>
          </a:p>
          <a:p>
            <a:pPr marL="1009650" lvl="1" indent="-609600">
              <a:spcBef>
                <a:spcPts val="0"/>
              </a:spcBef>
              <a:spcAft>
                <a:spcPts val="1800"/>
              </a:spcAft>
              <a:buSzPct val="100000"/>
              <a:buFont typeface="Wingdings" panose="05000000000000000000" pitchFamily="2" charset="2"/>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On earth as it is in heaven (10b)</a:t>
            </a:r>
          </a:p>
          <a:p>
            <a:pPr marL="457200" indent="-457200">
              <a:spcBef>
                <a:spcPts val="0"/>
              </a:spcBef>
              <a:spcAft>
                <a:spcPts val="1800"/>
              </a:spcAft>
              <a:buSzPct val="100000"/>
              <a:buFont typeface="Times New Roman" pitchFamily="18" charset="0"/>
              <a:buAutoNum type="romanUcPeriod"/>
              <a:defRPr/>
            </a:pPr>
            <a:r>
              <a:rPr lang="en-US" sz="2800" dirty="0">
                <a:effectLst>
                  <a:outerShdw blurRad="38100" dist="38100" dir="2700000" algn="tl">
                    <a:srgbClr val="000000">
                      <a:alpha val="43137"/>
                    </a:srgbClr>
                  </a:outerShdw>
                </a:effectLst>
                <a:cs typeface="Calibri" panose="020F0502020204030204" pitchFamily="34" charset="0"/>
              </a:rPr>
              <a:t>Requests for the meeting of interim needs (11-13)</a:t>
            </a:r>
          </a:p>
          <a:p>
            <a:pPr marL="1009650" lvl="1" indent="-609600">
              <a:spcBef>
                <a:spcPts val="0"/>
              </a:spcBef>
              <a:spcAft>
                <a:spcPts val="1800"/>
              </a:spcAft>
              <a:buSzPct val="100000"/>
              <a:buFont typeface="Wingdings" panose="05000000000000000000" pitchFamily="2" charset="2"/>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Daily bread (11)</a:t>
            </a:r>
          </a:p>
          <a:p>
            <a:pPr marL="1009650" lvl="1" indent="-609600">
              <a:spcBef>
                <a:spcPts val="0"/>
              </a:spcBef>
              <a:spcAft>
                <a:spcPts val="1800"/>
              </a:spcAft>
              <a:buSzPct val="100000"/>
              <a:buFont typeface="Wingdings" panose="05000000000000000000" pitchFamily="2" charset="2"/>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Forgive us as we forgive others (12)</a:t>
            </a:r>
          </a:p>
          <a:p>
            <a:pPr marL="1009650" lvl="1" indent="-609600">
              <a:spcBef>
                <a:spcPts val="0"/>
              </a:spcBef>
              <a:spcAft>
                <a:spcPts val="1800"/>
              </a:spcAft>
              <a:buSzPct val="100000"/>
              <a:buFont typeface="Wingdings" panose="05000000000000000000" pitchFamily="2" charset="2"/>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Deliver us from evil (13)</a:t>
            </a:r>
          </a:p>
        </p:txBody>
      </p:sp>
      <p:pic>
        <p:nvPicPr>
          <p:cNvPr id="38916" name="Picture 2" descr="http://3.bp.blogspot.com/-QEkPt30fRNQ/US-EfJsZfRI/AAAAAAAASK4/JnP_SUUHRas/s1600/a.jpg">
            <a:extLst>
              <a:ext uri="{FF2B5EF4-FFF2-40B4-BE49-F238E27FC236}">
                <a16:creationId xmlns:a16="http://schemas.microsoft.com/office/drawing/2014/main" id="{F11DFA51-4C4E-424C-98CF-78AB2C41FC1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05600" y="1676400"/>
            <a:ext cx="22764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6">
            <a:extLst>
              <a:ext uri="{FF2B5EF4-FFF2-40B4-BE49-F238E27FC236}">
                <a16:creationId xmlns:a16="http://schemas.microsoft.com/office/drawing/2014/main" id="{10AE091E-FB18-4C74-8AF4-7C4D98A6B740}"/>
              </a:ext>
            </a:extLst>
          </p:cNvPr>
          <p:cNvSpPr txBox="1">
            <a:spLocks noChangeArrowheads="1"/>
          </p:cNvSpPr>
          <p:nvPr/>
        </p:nvSpPr>
        <p:spPr bwMode="auto">
          <a:xfrm>
            <a:off x="1295400" y="6400800"/>
            <a:ext cx="6858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Toussaint, </a:t>
            </a:r>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the King</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107-112 </a:t>
            </a:r>
          </a:p>
        </p:txBody>
      </p:sp>
      <p:pic>
        <p:nvPicPr>
          <p:cNvPr id="7" name="Picture 6">
            <a:extLst>
              <a:ext uri="{FF2B5EF4-FFF2-40B4-BE49-F238E27FC236}">
                <a16:creationId xmlns:a16="http://schemas.microsoft.com/office/drawing/2014/main" id="{D52DF971-0DD3-4E07-A547-D5A4D80B14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821094" cy="1097280"/>
          </a:xfrm>
          <a:prstGeom prst="rect">
            <a:avLst/>
          </a:prstGeom>
        </p:spPr>
      </p:pic>
    </p:spTree>
    <p:extLst>
      <p:ext uri="{BB962C8B-B14F-4D97-AF65-F5344CB8AC3E}">
        <p14:creationId xmlns:p14="http://schemas.microsoft.com/office/powerpoint/2010/main" val="4134510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0B33E7-46C1-4DD6-B3FA-D3ECC88643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35503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Peter 3:10-11</a:t>
            </a:r>
          </a:p>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 day of the Lord will come like a thief, in which the heavens will pass away with a roar and the elements will be destroyed with intense heat, and the earth and its works will be burned up.</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Since all these things are to be destroyed in this way,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sort of people ought you to be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holy conduct and godliness.”</a:t>
            </a:r>
          </a:p>
        </p:txBody>
      </p:sp>
      <p:pic>
        <p:nvPicPr>
          <p:cNvPr id="4" name="Picture 2" descr="http://3.bp.blogspot.com/-QEkPt30fRNQ/US-EfJsZfRI/AAAAAAAASK4/JnP_SUUHRas/s1600/a.jpg">
            <a:extLst>
              <a:ext uri="{FF2B5EF4-FFF2-40B4-BE49-F238E27FC236}">
                <a16:creationId xmlns:a16="http://schemas.microsoft.com/office/drawing/2014/main" id="{3BFEBFD4-F5B1-4C2E-8D70-6251751EF0F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43623" y="3960598"/>
            <a:ext cx="2456755" cy="1645920"/>
          </a:xfrm>
          <a:prstGeom prst="rect">
            <a:avLst/>
          </a:prstGeom>
          <a:noFill/>
          <a:ln w="9525">
            <a:noFill/>
            <a:miter lim="800000"/>
            <a:headEnd/>
            <a:tailEnd/>
          </a:ln>
        </p:spPr>
      </p:pic>
    </p:spTree>
    <p:extLst>
      <p:ext uri="{BB962C8B-B14F-4D97-AF65-F5344CB8AC3E}">
        <p14:creationId xmlns:p14="http://schemas.microsoft.com/office/powerpoint/2010/main" val="1785738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1666230" y="228600"/>
            <a:ext cx="5811541" cy="1066800"/>
          </a:xfrm>
        </p:spPr>
        <p:txBody>
          <a:bodyPr/>
          <a:lstStyle/>
          <a:p>
            <a:pPr algn="ctr">
              <a:spcAft>
                <a:spcPts val="600"/>
              </a:spcAft>
            </a:pPr>
            <a:r>
              <a:rPr lang="en-US" sz="3200" dirty="0">
                <a:effectLst>
                  <a:outerShdw blurRad="38100" dist="38100" dir="2700000" algn="tl">
                    <a:srgbClr val="000000">
                      <a:alpha val="43137"/>
                    </a:srgbClr>
                  </a:outerShdw>
                </a:effectLst>
              </a:rPr>
              <a:t>E.R. Craven</a:t>
            </a:r>
            <a:br>
              <a:rPr lang="en-US" sz="2400" dirty="0">
                <a:effectLst>
                  <a:outerShdw blurRad="38100" dist="38100" dir="2700000" algn="tl">
                    <a:srgbClr val="000000">
                      <a:alpha val="43137"/>
                    </a:srgbClr>
                  </a:outerShdw>
                </a:effectLst>
              </a:rPr>
            </a:br>
            <a:r>
              <a:rPr lang="en-US" sz="1800" dirty="0">
                <a:solidFill>
                  <a:schemeClr val="tx1"/>
                </a:solidFill>
                <a:effectLst>
                  <a:outerShdw blurRad="38100" dist="38100" dir="2700000" algn="tl">
                    <a:srgbClr val="000000">
                      <a:alpha val="43137"/>
                    </a:srgbClr>
                  </a:outerShdw>
                </a:effectLst>
              </a:rPr>
              <a:t>E. R. Craven, “</a:t>
            </a:r>
            <a:r>
              <a:rPr lang="en-US" sz="1800" i="1" dirty="0">
                <a:solidFill>
                  <a:schemeClr val="tx1"/>
                </a:solidFill>
                <a:effectLst>
                  <a:outerShdw blurRad="38100" dist="38100" dir="2700000" algn="tl">
                    <a:srgbClr val="000000">
                      <a:alpha val="43137"/>
                    </a:srgbClr>
                  </a:outerShdw>
                </a:effectLst>
              </a:rPr>
              <a:t>Excursus on the </a:t>
            </a:r>
            <a:r>
              <a:rPr lang="en-US" sz="1800" i="1" dirty="0" err="1">
                <a:solidFill>
                  <a:schemeClr val="tx1"/>
                </a:solidFill>
                <a:effectLst>
                  <a:outerShdw blurRad="38100" dist="38100" dir="2700000" algn="tl">
                    <a:srgbClr val="000000">
                      <a:alpha val="43137"/>
                    </a:srgbClr>
                  </a:outerShdw>
                </a:effectLst>
              </a:rPr>
              <a:t>Basileia</a:t>
            </a:r>
            <a:r>
              <a:rPr lang="en-US" sz="1800" dirty="0">
                <a:solidFill>
                  <a:schemeClr val="tx1"/>
                </a:solidFill>
                <a:effectLst>
                  <a:outerShdw blurRad="38100" dist="38100" dir="2700000" algn="tl">
                    <a:srgbClr val="000000">
                      <a:alpha val="43137"/>
                    </a:srgbClr>
                  </a:outerShdw>
                </a:effectLst>
              </a:rPr>
              <a:t>,” in Revelation of John, J. P. Lange (New York: Scribner, 1874), 95.</a:t>
            </a:r>
            <a:endParaRPr lang="en-US" altLang="en-US" sz="1800" dirty="0">
              <a:solidFill>
                <a:schemeClr val="tx1"/>
              </a:solidFill>
              <a:effectLst>
                <a:outerShdw blurRad="38100" dist="38100" dir="2700000" algn="tl">
                  <a:srgbClr val="000000">
                    <a:alpha val="43137"/>
                  </a:srgbClr>
                </a:outerShdw>
              </a:effectLst>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0" y="1447800"/>
            <a:ext cx="9144000" cy="51816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dirty="0">
                <a:effectLst>
                  <a:outerShdw blurRad="38100" dist="38100" dir="2700000" algn="tl">
                    <a:srgbClr val="000000">
                      <a:alpha val="43137"/>
                    </a:srgbClr>
                  </a:outerShdw>
                </a:effectLst>
                <a:latin typeface="Calibri" panose="020F0502020204030204" pitchFamily="34" charset="0"/>
              </a:rPr>
              <a:t>The exhortations of our Lord to ‘seek the Kingdom of God,’ Matt. 6:33; Luke 12:31. It is manifest that both these exhortations are consistent with the hypothesis of a future Kingdom—as though He had said, So act, that when the </a:t>
            </a:r>
            <a:r>
              <a:rPr lang="en-US" sz="3000" dirty="0" err="1">
                <a:effectLst>
                  <a:outerShdw blurRad="38100" dist="38100" dir="2700000" algn="tl">
                    <a:srgbClr val="000000">
                      <a:alpha val="43137"/>
                    </a:srgbClr>
                  </a:outerShdw>
                </a:effectLst>
                <a:latin typeface="Calibri" panose="020F0502020204030204" pitchFamily="34" charset="0"/>
              </a:rPr>
              <a:t>Basileia</a:t>
            </a:r>
            <a:r>
              <a:rPr lang="en-US" sz="3000" dirty="0">
                <a:effectLst>
                  <a:outerShdw blurRad="38100" dist="38100" dir="2700000" algn="tl">
                    <a:srgbClr val="000000">
                      <a:alpha val="43137"/>
                    </a:srgbClr>
                  </a:outerShdw>
                </a:effectLst>
                <a:latin typeface="Calibri" panose="020F0502020204030204" pitchFamily="34" charset="0"/>
              </a:rPr>
              <a:t> is established you may enter it. Indeed the contexts of both exhortations require that we should put that interpretation upon them: the one in Matt. follows the direction to pray ‘Thy Kingdom come’(ver. 10), and that in Luke is manifestly parallel with the exhortation to wait for an absent Lord (</a:t>
            </a:r>
            <a:r>
              <a:rPr lang="en-US" sz="3000" dirty="0" err="1">
                <a:effectLst>
                  <a:outerShdw blurRad="38100" dist="38100" dir="2700000" algn="tl">
                    <a:srgbClr val="000000">
                      <a:alpha val="43137"/>
                    </a:srgbClr>
                  </a:outerShdw>
                </a:effectLst>
                <a:latin typeface="Calibri" panose="020F0502020204030204" pitchFamily="34" charset="0"/>
              </a:rPr>
              <a:t>vers</a:t>
            </a:r>
            <a:r>
              <a:rPr lang="en-US" sz="3000" dirty="0">
                <a:effectLst>
                  <a:outerShdw blurRad="38100" dist="38100" dir="2700000" algn="tl">
                    <a:srgbClr val="000000">
                      <a:alpha val="43137"/>
                    </a:srgbClr>
                  </a:outerShdw>
                </a:effectLst>
                <a:latin typeface="Calibri" panose="020F0502020204030204" pitchFamily="34" charset="0"/>
              </a:rPr>
              <a:t>. 35–40).”</a:t>
            </a:r>
          </a:p>
          <a:p>
            <a:pPr marL="0" indent="0" algn="just">
              <a:buNone/>
            </a:pPr>
            <a:endParaRPr lang="en-US" sz="2250" dirty="0">
              <a:effectLst>
                <a:outerShdw blurRad="38100" dist="38100" dir="2700000" algn="tl">
                  <a:srgbClr val="000000">
                    <a:alpha val="43137"/>
                  </a:srgbClr>
                </a:outerShdw>
              </a:effectLst>
              <a:latin typeface="Calibri" panose="020F0502020204030204" pitchFamily="34" charset="0"/>
            </a:endParaRPr>
          </a:p>
          <a:p>
            <a:pPr marL="0" indent="0" algn="just">
              <a:buNone/>
            </a:pPr>
            <a:endParaRPr lang="en-US" sz="3000" dirty="0">
              <a:effectLst>
                <a:outerShdw blurRad="38100" dist="38100" dir="2700000" algn="tl">
                  <a:srgbClr val="000000">
                    <a:alpha val="43137"/>
                  </a:srgbClr>
                </a:outerShdw>
              </a:effectLst>
              <a:latin typeface="Calibri" panose="020F0502020204030204" pitchFamily="34" charset="0"/>
            </a:endParaRPr>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p:spTree>
    <p:extLst>
      <p:ext uri="{BB962C8B-B14F-4D97-AF65-F5344CB8AC3E}">
        <p14:creationId xmlns:p14="http://schemas.microsoft.com/office/powerpoint/2010/main" val="2621358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0F2FBD-3093-441C-98DE-8E8D8E5522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Corinthians 5:20</a:t>
            </a:r>
            <a:endPar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we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ambassadors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Christ, as though God were making an appeal through us; we beg you on behalf of Christ, be reconciled to God.”</a:t>
            </a:r>
          </a:p>
        </p:txBody>
      </p:sp>
      <p:pic>
        <p:nvPicPr>
          <p:cNvPr id="3" name="Picture 2">
            <a:extLst>
              <a:ext uri="{FF2B5EF4-FFF2-40B4-BE49-F238E27FC236}">
                <a16:creationId xmlns:a16="http://schemas.microsoft.com/office/drawing/2014/main" id="{B32284F7-C130-475A-AF01-01DB8E72AC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7777" y="2819400"/>
            <a:ext cx="3248447" cy="1828800"/>
          </a:xfrm>
          <a:prstGeom prst="rect">
            <a:avLst/>
          </a:prstGeom>
        </p:spPr>
      </p:pic>
    </p:spTree>
    <p:extLst>
      <p:ext uri="{BB962C8B-B14F-4D97-AF65-F5344CB8AC3E}">
        <p14:creationId xmlns:p14="http://schemas.microsoft.com/office/powerpoint/2010/main" val="372615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562100" y="228600"/>
            <a:ext cx="6019800" cy="1447800"/>
          </a:xfrm>
        </p:spPr>
        <p:txBody>
          <a:bodyPr/>
          <a:lstStyle/>
          <a:p>
            <a:pPr algn="ctr" eaLnBrk="1" hangingPunct="1"/>
            <a:r>
              <a:rPr lang="en-US" sz="3200" dirty="0">
                <a:effectLst>
                  <a:outerShdw blurRad="38100" dist="38100" dir="2700000" algn="tl">
                    <a:srgbClr val="000000">
                      <a:alpha val="43137"/>
                    </a:srgbClr>
                  </a:outerShdw>
                </a:effectLst>
              </a:rPr>
              <a:t>Names &amp; Titles Demonstrating Satan’s Post-Fall, Earthly Authority </a:t>
            </a:r>
            <a:br>
              <a:rPr lang="en-US" sz="2800" dirty="0">
                <a:effectLst>
                  <a:outerShdw blurRad="38100" dist="38100" dir="2700000" algn="tl">
                    <a:srgbClr val="000000">
                      <a:alpha val="43137"/>
                    </a:srgbClr>
                  </a:outerShdw>
                </a:effectLst>
              </a:rPr>
            </a:br>
            <a:r>
              <a:rPr lang="en-US" sz="2400" dirty="0">
                <a:solidFill>
                  <a:schemeClr val="tx1"/>
                </a:solidFill>
                <a:effectLst>
                  <a:outerShdw blurRad="38100" dist="38100" dir="2700000" algn="tl">
                    <a:srgbClr val="000000">
                      <a:alpha val="43137"/>
                    </a:srgbClr>
                  </a:outerShdw>
                </a:effectLst>
              </a:rPr>
              <a:t>(Job 1:7; 2:2; Luke 4:5-8; Rom. 8:19-22)</a:t>
            </a:r>
            <a:endParaRPr lang="en-US" sz="2800" dirty="0">
              <a:solidFill>
                <a:schemeClr val="tx1"/>
              </a:solidFill>
              <a:effectLst>
                <a:outerShdw blurRad="38100" dist="38100" dir="2700000" algn="tl">
                  <a:srgbClr val="000000">
                    <a:alpha val="43137"/>
                  </a:srgbClr>
                </a:outerShdw>
              </a:effectLst>
            </a:endParaRPr>
          </a:p>
        </p:txBody>
      </p:sp>
      <p:sp>
        <p:nvSpPr>
          <p:cNvPr id="6147" name="Rectangle 3"/>
          <p:cNvSpPr>
            <a:spLocks noGrp="1" noChangeArrowheads="1"/>
          </p:cNvSpPr>
          <p:nvPr>
            <p:ph type="body" idx="1"/>
          </p:nvPr>
        </p:nvSpPr>
        <p:spPr>
          <a:xfrm>
            <a:off x="342900" y="2057399"/>
            <a:ext cx="8458200" cy="4572001"/>
          </a:xfrm>
        </p:spPr>
        <p:txBody>
          <a:bodyPr/>
          <a:lstStyle/>
          <a:p>
            <a:pPr marL="461963" indent="-461963">
              <a:spcBef>
                <a:spcPts val="0"/>
              </a:spcBef>
              <a:spcAft>
                <a:spcPts val="1800"/>
              </a:spcAft>
              <a:defRPr/>
            </a:pPr>
            <a:r>
              <a:rPr lang="en-US" dirty="0">
                <a:effectLst>
                  <a:outerShdw blurRad="38100" dist="38100" dir="2700000" algn="tl">
                    <a:srgbClr val="000000">
                      <a:alpha val="43137"/>
                    </a:srgbClr>
                  </a:outerShdw>
                </a:effectLst>
              </a:rPr>
              <a:t>Prince of this world (John 12:31; 14:30; 16:11)</a:t>
            </a:r>
          </a:p>
          <a:p>
            <a:pPr marL="461963" indent="-461963">
              <a:spcBef>
                <a:spcPts val="0"/>
              </a:spcBef>
              <a:spcAft>
                <a:spcPts val="1800"/>
              </a:spcAft>
              <a:defRPr/>
            </a:pPr>
            <a:r>
              <a:rPr lang="en-US" dirty="0">
                <a:effectLst>
                  <a:outerShdw blurRad="38100" dist="38100" dir="2700000" algn="tl">
                    <a:srgbClr val="000000">
                      <a:alpha val="43137"/>
                    </a:srgbClr>
                  </a:outerShdw>
                </a:effectLst>
              </a:rPr>
              <a:t>God of this age (2 Cor. 4:4)</a:t>
            </a:r>
          </a:p>
          <a:p>
            <a:pPr marL="461963" indent="-461963">
              <a:spcBef>
                <a:spcPts val="0"/>
              </a:spcBef>
              <a:spcAft>
                <a:spcPts val="1800"/>
              </a:spcAft>
              <a:defRPr/>
            </a:pPr>
            <a:r>
              <a:rPr lang="en-US" dirty="0">
                <a:effectLst>
                  <a:outerShdw blurRad="38100" dist="38100" dir="2700000" algn="tl">
                    <a:srgbClr val="000000">
                      <a:alpha val="43137"/>
                    </a:srgbClr>
                  </a:outerShdw>
                </a:effectLst>
              </a:rPr>
              <a:t>Prince and power of the air (Eph. 2:2)</a:t>
            </a:r>
          </a:p>
          <a:p>
            <a:pPr marL="461963" indent="-461963">
              <a:spcBef>
                <a:spcPts val="0"/>
              </a:spcBef>
              <a:spcAft>
                <a:spcPts val="1800"/>
              </a:spcAft>
              <a:defRPr/>
            </a:pPr>
            <a:r>
              <a:rPr lang="en-US" dirty="0">
                <a:effectLst>
                  <a:outerShdw blurRad="38100" dist="38100" dir="2700000" algn="tl">
                    <a:srgbClr val="000000">
                      <a:alpha val="43137"/>
                    </a:srgbClr>
                  </a:outerShdw>
                </a:effectLst>
              </a:rPr>
              <a:t>Who the believer wrestles with (Eph. 6:12)</a:t>
            </a:r>
          </a:p>
          <a:p>
            <a:pPr marL="461963" indent="-461963">
              <a:spcBef>
                <a:spcPts val="0"/>
              </a:spcBef>
              <a:spcAft>
                <a:spcPts val="1800"/>
              </a:spcAft>
              <a:defRPr/>
            </a:pPr>
            <a:r>
              <a:rPr lang="en-US" dirty="0">
                <a:effectLst>
                  <a:outerShdw blurRad="38100" dist="38100" dir="2700000" algn="tl">
                    <a:srgbClr val="000000">
                      <a:alpha val="43137"/>
                    </a:srgbClr>
                  </a:outerShdw>
                </a:effectLst>
              </a:rPr>
              <a:t>Roaring lion (1 Pet. 5:8)</a:t>
            </a:r>
          </a:p>
          <a:p>
            <a:pPr marL="461963" indent="-461963">
              <a:spcBef>
                <a:spcPts val="0"/>
              </a:spcBef>
              <a:spcAft>
                <a:spcPts val="1800"/>
              </a:spcAft>
              <a:defRPr/>
            </a:pPr>
            <a:r>
              <a:rPr lang="en-US" dirty="0">
                <a:effectLst>
                  <a:outerShdw blurRad="38100" dist="38100" dir="2700000" algn="tl">
                    <a:srgbClr val="000000">
                      <a:alpha val="43137"/>
                    </a:srgbClr>
                  </a:outerShdw>
                </a:effectLst>
              </a:rPr>
              <a:t>Whole world lies in his power (1 John 5:19)</a:t>
            </a:r>
          </a:p>
        </p:txBody>
      </p:sp>
      <p:pic>
        <p:nvPicPr>
          <p:cNvPr id="66564" name="Picture 2" descr="https://encrypted-tbn2.gstatic.com/images?q=tbn:ANd9GcSBMfbzscRtRxzhQdk5QNPtl4JEhIIZ2ki1w7Rw4zlT093wbKcls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76200"/>
            <a:ext cx="852005" cy="1097280"/>
          </a:xfrm>
          <a:prstGeom prst="rect">
            <a:avLst/>
          </a:prstGeom>
          <a:noFill/>
          <a:ln w="9525">
            <a:noFill/>
            <a:miter lim="800000"/>
            <a:headEnd/>
            <a:tailEnd/>
          </a:ln>
        </p:spPr>
      </p:pic>
    </p:spTree>
    <p:extLst>
      <p:ext uri="{BB962C8B-B14F-4D97-AF65-F5344CB8AC3E}">
        <p14:creationId xmlns:p14="http://schemas.microsoft.com/office/powerpoint/2010/main" val="2962124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158122-E51F-42A3-BA74-50E77BF58B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323987"/>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13:38</a:t>
            </a:r>
          </a:p>
          <a:p>
            <a:pPr algn="just">
              <a:spcBef>
                <a:spcPts val="600"/>
              </a:spcBef>
              <a:spcAft>
                <a:spcPts val="600"/>
              </a:spcAft>
            </a:pP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field is the world; and </a:t>
            </a:r>
            <a:r>
              <a:rPr lang="en-US" sz="4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for</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good seed, these are the </a:t>
            </a:r>
            <a:r>
              <a:rPr lang="en-US" sz="4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sons of the kingdom</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tares are the sons of the evil </a:t>
            </a:r>
            <a:r>
              <a:rPr lang="en-US" sz="4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4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DCA7DB02-80C8-4D97-ABCB-34EFF4DE33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4678" y="2895600"/>
            <a:ext cx="3254644" cy="1828800"/>
          </a:xfrm>
          <a:prstGeom prst="rect">
            <a:avLst/>
          </a:prstGeom>
        </p:spPr>
      </p:pic>
    </p:spTree>
    <p:extLst>
      <p:ext uri="{BB962C8B-B14F-4D97-AF65-F5344CB8AC3E}">
        <p14:creationId xmlns:p14="http://schemas.microsoft.com/office/powerpoint/2010/main" val="1556463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228600"/>
            <a:ext cx="4495800" cy="838200"/>
          </a:xfrm>
        </p:spPr>
        <p:txBody>
          <a:bodyPr/>
          <a:lstStyle/>
          <a:p>
            <a:pPr>
              <a:defRPr/>
            </a:pPr>
            <a:r>
              <a:rPr lang="en-US" sz="3600" dirty="0">
                <a:solidFill>
                  <a:srgbClr val="00FFFF"/>
                </a:solidFill>
                <a:effectLst>
                  <a:outerShdw blurRad="38100" dist="38100" dir="2700000" algn="tl">
                    <a:srgbClr val="000000">
                      <a:alpha val="43137"/>
                    </a:srgbClr>
                  </a:outerShdw>
                </a:effectLst>
              </a:rPr>
              <a:t>Kingdom Study Outline</a:t>
            </a:r>
          </a:p>
        </p:txBody>
      </p:sp>
      <p:sp>
        <p:nvSpPr>
          <p:cNvPr id="12291" name="Content Placeholder 2"/>
          <p:cNvSpPr>
            <a:spLocks noGrp="1"/>
          </p:cNvSpPr>
          <p:nvPr>
            <p:ph idx="1"/>
          </p:nvPr>
        </p:nvSpPr>
        <p:spPr>
          <a:xfrm>
            <a:off x="2395558" y="1143000"/>
            <a:ext cx="6672241" cy="5105400"/>
          </a:xfrm>
        </p:spPr>
        <p:txBody>
          <a:bodyPr/>
          <a:lstStyle/>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What does the Bible Say About the Kingdom?</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The Main Problem with Kingdom Now NT interpretations</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Why do some believe that we are in the kingdom now?</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Why does it matter?</a:t>
            </a:r>
          </a:p>
        </p:txBody>
      </p:sp>
      <p:pic>
        <p:nvPicPr>
          <p:cNvPr id="6" name="Picture 2" descr="http://3.bp.blogspot.com/-QEkPt30fRNQ/US-EfJsZfRI/AAAAAAAASK4/JnP_SUUHRas/s1600/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5257800"/>
            <a:ext cx="1822451" cy="1220964"/>
          </a:xfrm>
          <a:prstGeom prst="rect">
            <a:avLst/>
          </a:prstGeom>
          <a:noFill/>
          <a:ln w="9525">
            <a:noFill/>
            <a:miter lim="800000"/>
            <a:headEnd/>
            <a:tailEnd/>
          </a:ln>
        </p:spPr>
      </p:pic>
      <p:pic>
        <p:nvPicPr>
          <p:cNvPr id="7"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1608034"/>
            <a:ext cx="2090759" cy="2148435"/>
          </a:xfrm>
          <a:prstGeom prst="rect">
            <a:avLst/>
          </a:prstGeom>
          <a:noFill/>
          <a:ln w="9525">
            <a:noFill/>
            <a:miter lim="800000"/>
            <a:headEnd/>
            <a:tailEnd/>
          </a:ln>
        </p:spPr>
      </p:pic>
    </p:spTree>
    <p:extLst>
      <p:ext uri="{BB962C8B-B14F-4D97-AF65-F5344CB8AC3E}">
        <p14:creationId xmlns:p14="http://schemas.microsoft.com/office/powerpoint/2010/main" val="2230255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C92335-1AA6-47FA-AC9B-650043E41B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708434"/>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Galatians 4:7</a:t>
            </a:r>
          </a:p>
          <a:p>
            <a:pPr algn="just">
              <a:spcBef>
                <a:spcPts val="600"/>
              </a:spcBef>
              <a:spcAft>
                <a:spcPts val="600"/>
              </a:spcAft>
            </a:pP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you are no longer a slave, but a son; and </a:t>
            </a:r>
            <a:r>
              <a:rPr lang="en-US" sz="4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 son, then an heir</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God.”</a:t>
            </a:r>
            <a:endParaRPr lang="en-US" altLang="en-US" sz="4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8A916BA-D5CD-4D37-9C85-6CD4C419F6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0642" y="2438400"/>
            <a:ext cx="3442716" cy="2286000"/>
          </a:xfrm>
          <a:prstGeom prst="rect">
            <a:avLst/>
          </a:prstGeom>
        </p:spPr>
      </p:pic>
    </p:spTree>
    <p:extLst>
      <p:ext uri="{BB962C8B-B14F-4D97-AF65-F5344CB8AC3E}">
        <p14:creationId xmlns:p14="http://schemas.microsoft.com/office/powerpoint/2010/main" val="3485323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190685"/>
            <a:ext cx="9144000" cy="4524315"/>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Jesus explained in Matthew 13:36–43 His parable of the tares among the wheat (vv. 24–30), He said ‘the sons of the kingdom’ and ‘the sons of the evil one’ are represented by the good seed and the tares, respectively (v. 38). The latter are obviously unbelievers, and the former are sons of the kingdom not in the sense that the kingdom is present but in the sense that as believers they will inherit the millennial kingdom.”</a:t>
            </a:r>
          </a:p>
        </p:txBody>
      </p:sp>
      <p:sp>
        <p:nvSpPr>
          <p:cNvPr id="8" name="TextBox 7"/>
          <p:cNvSpPr txBox="1"/>
          <p:nvPr/>
        </p:nvSpPr>
        <p:spPr>
          <a:xfrm>
            <a:off x="1603037" y="6258580"/>
            <a:ext cx="5937927"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Stanley D. Toussaint and Jay A. Quine, “No, Not Yet: The Contingency of God’s Promised Kingdom,” </a:t>
            </a:r>
            <a:r>
              <a:rPr lang="en-US" sz="14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Biblioteca</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Sacra</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164 (April–June 2007): 140.</a:t>
            </a:r>
          </a:p>
        </p:txBody>
      </p:sp>
      <p:sp>
        <p:nvSpPr>
          <p:cNvPr id="3" name="Rectangle 2"/>
          <p:cNvSpPr/>
          <p:nvPr/>
        </p:nvSpPr>
        <p:spPr>
          <a:xfrm>
            <a:off x="590549" y="228600"/>
            <a:ext cx="7962899" cy="707886"/>
          </a:xfrm>
          <a:prstGeom prst="rect">
            <a:avLst/>
          </a:prstGeom>
        </p:spPr>
        <p:txBody>
          <a:bodyPr wrap="square">
            <a:spAutoFit/>
          </a:bodyPr>
          <a:lstStyle/>
          <a:p>
            <a:pPr algn="ct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Sons of the Kingdom?</a:t>
            </a:r>
          </a:p>
        </p:txBody>
      </p:sp>
    </p:spTree>
    <p:extLst>
      <p:ext uri="{BB962C8B-B14F-4D97-AF65-F5344CB8AC3E}">
        <p14:creationId xmlns:p14="http://schemas.microsoft.com/office/powerpoint/2010/main" val="40207819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71D529-F0FB-4F51-8790-73789F6796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2:5</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“Listen, my beloved brethren: did not God choose the poor of this world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be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rich in faith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heirs of the kingdom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He promised to those who love Him?”</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2056898-6597-4056-B16E-8C4C4E9C3D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9799" y="3019425"/>
            <a:ext cx="2824402" cy="1828800"/>
          </a:xfrm>
          <a:prstGeom prst="rect">
            <a:avLst/>
          </a:prstGeom>
        </p:spPr>
      </p:pic>
    </p:spTree>
    <p:extLst>
      <p:ext uri="{BB962C8B-B14F-4D97-AF65-F5344CB8AC3E}">
        <p14:creationId xmlns:p14="http://schemas.microsoft.com/office/powerpoint/2010/main" val="2512561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1666230" y="228600"/>
            <a:ext cx="5811541" cy="1066800"/>
          </a:xfrm>
        </p:spPr>
        <p:txBody>
          <a:bodyPr/>
          <a:lstStyle/>
          <a:p>
            <a:pPr algn="ctr">
              <a:spcAft>
                <a:spcPts val="600"/>
              </a:spcAft>
            </a:pPr>
            <a:r>
              <a:rPr lang="en-US" sz="3200" dirty="0">
                <a:solidFill>
                  <a:schemeClr val="tx1"/>
                </a:solidFill>
              </a:rPr>
              <a:t>G.N.H. Peters, </a:t>
            </a:r>
            <a:br>
              <a:rPr lang="en-US" sz="3200" dirty="0">
                <a:solidFill>
                  <a:schemeClr val="tx1"/>
                </a:solidFill>
              </a:rPr>
            </a:br>
            <a:r>
              <a:rPr lang="en-US" sz="3200" i="1" dirty="0">
                <a:solidFill>
                  <a:schemeClr val="tx1"/>
                </a:solidFill>
              </a:rPr>
              <a:t>Theocratic Kingdom</a:t>
            </a:r>
            <a:r>
              <a:rPr lang="en-US" sz="3200" dirty="0">
                <a:solidFill>
                  <a:schemeClr val="tx1"/>
                </a:solidFill>
              </a:rPr>
              <a:t>, 1:600</a:t>
            </a:r>
            <a:endParaRPr lang="en-US" altLang="en-US" sz="3200" dirty="0">
              <a:solidFill>
                <a:schemeClr val="tx1"/>
              </a:solidFill>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2895601" y="1447800"/>
            <a:ext cx="6015038" cy="279348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3600" dirty="0">
                <a:effectLst/>
                <a:latin typeface="Calibri" panose="020F0502020204030204" pitchFamily="34" charset="0"/>
              </a:rPr>
              <a:t>“If the church is the Kingdom, and believers are now in it, why designate them ‘heirs,’ etc., of a Kingdom?”</a:t>
            </a:r>
          </a:p>
          <a:p>
            <a:pPr marL="0" indent="0" algn="just">
              <a:buNone/>
            </a:pPr>
            <a:endParaRPr lang="en-US" sz="2250" dirty="0">
              <a:effectLst/>
              <a:latin typeface="Calibri" panose="020F0502020204030204" pitchFamily="34" charset="0"/>
            </a:endParaRPr>
          </a:p>
          <a:p>
            <a:pPr marL="0" indent="0" algn="just">
              <a:buNone/>
            </a:pPr>
            <a:endParaRPr lang="en-US" sz="3000" dirty="0">
              <a:effectLst/>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6"/>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8"/>
              <a:stretch>
                <a:fillRect/>
              </a:stretch>
            </p:blipFill>
            <p:spPr>
              <a:xfrm>
                <a:off x="4688419" y="5154760"/>
                <a:ext cx="29880" cy="18000"/>
              </a:xfrm>
              <a:prstGeom prst="rect">
                <a:avLst/>
              </a:prstGeom>
            </p:spPr>
          </p:pic>
        </mc:Fallback>
      </mc:AlternateContent>
      <p:pic>
        <p:nvPicPr>
          <p:cNvPr id="3" name="Picture 2">
            <a:extLst>
              <a:ext uri="{FF2B5EF4-FFF2-40B4-BE49-F238E27FC236}">
                <a16:creationId xmlns:a16="http://schemas.microsoft.com/office/drawing/2014/main" id="{350D7FA4-D6F6-4852-9D3E-DCAA1F90F8B5}"/>
              </a:ext>
            </a:extLst>
          </p:cNvPr>
          <p:cNvPicPr>
            <a:picLocks noChangeAspect="1"/>
          </p:cNvPicPr>
          <p:nvPr/>
        </p:nvPicPr>
        <p:blipFill>
          <a:blip r:embed="rId9"/>
          <a:stretch>
            <a:fillRect/>
          </a:stretch>
        </p:blipFill>
        <p:spPr>
          <a:xfrm>
            <a:off x="233362" y="1600200"/>
            <a:ext cx="2523809" cy="3809524"/>
          </a:xfrm>
          <a:prstGeom prst="rect">
            <a:avLst/>
          </a:prstGeom>
        </p:spPr>
      </p:pic>
    </p:spTree>
    <p:extLst>
      <p:ext uri="{BB962C8B-B14F-4D97-AF65-F5344CB8AC3E}">
        <p14:creationId xmlns:p14="http://schemas.microsoft.com/office/powerpoint/2010/main" val="1959446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294210" y="257175"/>
            <a:ext cx="6555581" cy="809625"/>
          </a:xfrm>
        </p:spPr>
        <p:txBody>
          <a:bodyPr/>
          <a:lstStyle/>
          <a:p>
            <a:pPr algn="ctr" eaLnBrk="1" hangingPunct="1">
              <a:defRPr/>
            </a:pPr>
            <a:r>
              <a:rPr lang="en-US" altLang="en-US" sz="3600" dirty="0">
                <a:effectLst>
                  <a:outerShdw blurRad="38100" dist="38100" dir="2700000" algn="tl">
                    <a:srgbClr val="000000">
                      <a:alpha val="43137"/>
                    </a:srgbClr>
                  </a:outerShdw>
                </a:effectLst>
              </a:rPr>
              <a:t>1. Passages from Christ’s ministry</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228601" y="1143000"/>
            <a:ext cx="8689180" cy="5183560"/>
          </a:xfrm>
        </p:spPr>
        <p:txBody>
          <a:bodyPr/>
          <a:lstStyle/>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is at hand (Matt. 3:2)</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Theirs is the kingdom (Matt. 5:3, 10)</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Thy kingdom come (Matt. 6:9-13)</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Seek first the kingdom (Matt. 6:33)</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b="1" u="sng" dirty="0">
                <a:solidFill>
                  <a:srgbClr val="FFFFCC"/>
                </a:solidFill>
                <a:effectLst>
                  <a:outerShdw blurRad="38100" dist="38100" dir="2700000" algn="tl">
                    <a:srgbClr val="000000">
                      <a:alpha val="43137"/>
                    </a:srgbClr>
                  </a:outerShdw>
                </a:effectLst>
              </a:rPr>
              <a:t>The kingdom suffers violence (Matt. 11:12)</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Satan falls like lightning (Luke 10:18)</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has come upon you (Matt. 12:28)</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0980" y="106735"/>
            <a:ext cx="1221580" cy="818406"/>
          </a:xfrm>
          <a:prstGeom prst="rect">
            <a:avLst/>
          </a:prstGeom>
          <a:noFill/>
          <a:ln w="9525">
            <a:noFill/>
            <a:miter lim="800000"/>
            <a:headEnd/>
            <a:tailEnd/>
          </a:ln>
        </p:spPr>
      </p:pic>
    </p:spTree>
    <p:extLst>
      <p:ext uri="{BB962C8B-B14F-4D97-AF65-F5344CB8AC3E}">
        <p14:creationId xmlns:p14="http://schemas.microsoft.com/office/powerpoint/2010/main" val="24946401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ABC1C6-D2F0-4288-A9D5-6C27AA1A23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11:12</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the days of John the Baptist until now the kingdom of heaven suffers violence, and violent men take it by force.”</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C008438-DBCA-407B-BFB7-72A10F31A2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73279" y="2438400"/>
            <a:ext cx="3597442" cy="2286000"/>
          </a:xfrm>
          <a:prstGeom prst="rect">
            <a:avLst/>
          </a:prstGeom>
        </p:spPr>
      </p:pic>
    </p:spTree>
    <p:extLst>
      <p:ext uri="{BB962C8B-B14F-4D97-AF65-F5344CB8AC3E}">
        <p14:creationId xmlns:p14="http://schemas.microsoft.com/office/powerpoint/2010/main" val="3554140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0A75D1-F17A-4B72-83B1-A467A84D04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016210"/>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Luke 16:16</a:t>
            </a:r>
          </a:p>
          <a:p>
            <a:pPr algn="just">
              <a:spcBef>
                <a:spcPts val="600"/>
              </a:spcBef>
              <a:spcAft>
                <a:spcPts val="6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Law and the Prophets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were proclaimed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John; since that time the gospel of the kingdom of God has been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preached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everyone is forcing his way into it.”</a:t>
            </a:r>
            <a:endPar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BB8508C-4C12-4E3E-A63A-EE99157128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3024" y="3048000"/>
            <a:ext cx="2877952" cy="1828800"/>
          </a:xfrm>
          <a:prstGeom prst="rect">
            <a:avLst/>
          </a:prstGeom>
        </p:spPr>
      </p:pic>
    </p:spTree>
    <p:extLst>
      <p:ext uri="{BB962C8B-B14F-4D97-AF65-F5344CB8AC3E}">
        <p14:creationId xmlns:p14="http://schemas.microsoft.com/office/powerpoint/2010/main" val="37725671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304800" y="228600"/>
            <a:ext cx="8534400" cy="1143000"/>
          </a:xfrm>
        </p:spPr>
        <p:txBody>
          <a:bodyPr/>
          <a:lstStyle/>
          <a:p>
            <a:pPr algn="ctr" eaLnBrk="1" hangingPunct="1">
              <a:defRPr/>
            </a:pPr>
            <a:r>
              <a:rPr lang="en-US" altLang="en-US" sz="4000" dirty="0">
                <a:solidFill>
                  <a:srgbClr val="00FFFF"/>
                </a:solidFill>
                <a:effectLst>
                  <a:outerShdw blurRad="38100" dist="38100" dir="2700000" algn="tl">
                    <a:srgbClr val="000000">
                      <a:alpha val="43137"/>
                    </a:srgbClr>
                  </a:outerShdw>
                </a:effectLst>
              </a:rPr>
              <a:t>Messengers of the Kingdom In Matthew</a:t>
            </a:r>
          </a:p>
        </p:txBody>
      </p:sp>
      <p:sp>
        <p:nvSpPr>
          <p:cNvPr id="145411" name="Rectangle 3"/>
          <p:cNvSpPr>
            <a:spLocks noGrp="1" noChangeArrowheads="1"/>
          </p:cNvSpPr>
          <p:nvPr>
            <p:ph type="body" sz="half" idx="4294967295"/>
          </p:nvPr>
        </p:nvSpPr>
        <p:spPr>
          <a:xfrm>
            <a:off x="4657727" y="1905003"/>
            <a:ext cx="4257673" cy="3581398"/>
          </a:xfrm>
        </p:spPr>
        <p:txBody>
          <a:bodyPr/>
          <a:lstStyle/>
          <a:p>
            <a:pPr marL="461963" indent="-461963" eaLnBrk="1" hangingPunct="1">
              <a:spcBef>
                <a:spcPts val="1200"/>
              </a:spcBef>
              <a:spcAft>
                <a:spcPts val="1200"/>
              </a:spcAft>
            </a:pPr>
            <a:r>
              <a:rPr lang="en-US" altLang="en-US" sz="3000" dirty="0">
                <a:effectLst>
                  <a:outerShdw blurRad="38100" dist="38100" dir="2700000" algn="tl">
                    <a:srgbClr val="000000">
                      <a:alpha val="43137"/>
                    </a:srgbClr>
                  </a:outerShdw>
                </a:effectLst>
              </a:rPr>
              <a:t>John the Baptist – 3:2</a:t>
            </a:r>
          </a:p>
          <a:p>
            <a:pPr marL="461963" indent="-461963" eaLnBrk="1" hangingPunct="1">
              <a:spcBef>
                <a:spcPts val="1200"/>
              </a:spcBef>
              <a:spcAft>
                <a:spcPts val="1200"/>
              </a:spcAft>
            </a:pPr>
            <a:r>
              <a:rPr lang="en-US" altLang="en-US" sz="3000" dirty="0">
                <a:effectLst>
                  <a:outerShdw blurRad="38100" dist="38100" dir="2700000" algn="tl">
                    <a:srgbClr val="000000">
                      <a:alpha val="43137"/>
                    </a:srgbClr>
                  </a:outerShdw>
                </a:effectLst>
              </a:rPr>
              <a:t>Jesus Christ – 4:17</a:t>
            </a:r>
          </a:p>
          <a:p>
            <a:pPr marL="461963" indent="-461963" eaLnBrk="1" hangingPunct="1">
              <a:spcBef>
                <a:spcPts val="1200"/>
              </a:spcBef>
              <a:spcAft>
                <a:spcPts val="1200"/>
              </a:spcAft>
            </a:pPr>
            <a:r>
              <a:rPr lang="en-US" altLang="en-US" sz="3000" dirty="0">
                <a:effectLst>
                  <a:outerShdw blurRad="38100" dist="38100" dir="2700000" algn="tl">
                    <a:srgbClr val="000000">
                      <a:alpha val="43137"/>
                    </a:srgbClr>
                  </a:outerShdw>
                </a:effectLst>
              </a:rPr>
              <a:t>12 Apostles – 10:5-7</a:t>
            </a:r>
          </a:p>
          <a:p>
            <a:pPr marL="461963" indent="-461963" eaLnBrk="1" hangingPunct="1">
              <a:spcBef>
                <a:spcPts val="1200"/>
              </a:spcBef>
              <a:spcAft>
                <a:spcPts val="1200"/>
              </a:spcAft>
            </a:pPr>
            <a:r>
              <a:rPr lang="en-US" altLang="en-US" sz="3000" dirty="0">
                <a:effectLst>
                  <a:outerShdw blurRad="38100" dist="38100" dir="2700000" algn="tl">
                    <a:srgbClr val="000000">
                      <a:alpha val="43137"/>
                    </a:srgbClr>
                  </a:outerShdw>
                </a:effectLst>
              </a:rPr>
              <a:t>Seventy – Luke 10:1, 9</a:t>
            </a:r>
          </a:p>
        </p:txBody>
      </p:sp>
      <p:pic>
        <p:nvPicPr>
          <p:cNvPr id="145412" name="Picture 4" descr="j0275620"/>
          <p:cNvPicPr>
            <a:picLocks noGrp="1" noChangeAspect="1" noChangeArrowheads="1"/>
          </p:cNvPicPr>
          <p:nvPr>
            <p:ph type="clipArt" sz="half" idx="4294967295"/>
          </p:nvPr>
        </p:nvPicPr>
        <p:blipFill>
          <a:blip r:embed="rId2" cstate="print"/>
          <a:srcRect/>
          <a:stretch>
            <a:fillRect/>
          </a:stretch>
        </p:blipFill>
        <p:spPr>
          <a:xfrm>
            <a:off x="295277" y="1905002"/>
            <a:ext cx="4048124" cy="3292475"/>
          </a:xfrm>
        </p:spPr>
      </p:pic>
      <p:sp>
        <p:nvSpPr>
          <p:cNvPr id="145413" name="TextBox 4"/>
          <p:cNvSpPr txBox="1">
            <a:spLocks noChangeArrowheads="1"/>
          </p:cNvSpPr>
          <p:nvPr/>
        </p:nvSpPr>
        <p:spPr bwMode="auto">
          <a:xfrm>
            <a:off x="2290764" y="6324600"/>
            <a:ext cx="4562473" cy="461665"/>
          </a:xfrm>
          <a:prstGeom prst="rect">
            <a:avLst/>
          </a:prstGeom>
          <a:noFill/>
          <a:ln w="9525">
            <a:noFill/>
            <a:miter lim="800000"/>
            <a:headEnd/>
            <a:tailEnd/>
          </a:ln>
        </p:spPr>
        <p:txBody>
          <a:bodyPr wrap="square">
            <a:spAutoFit/>
          </a:bodyPr>
          <a:lstStyle/>
          <a:p>
            <a:pPr algn="ctr"/>
            <a:r>
              <a:rPr lang="en-US" alt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Toussaint, </a:t>
            </a:r>
            <a:r>
              <a:rPr lang="en-US" alt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the King</a:t>
            </a:r>
            <a:r>
              <a:rPr lang="en-US" alt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18-20</a:t>
            </a:r>
          </a:p>
        </p:txBody>
      </p:sp>
    </p:spTree>
    <p:extLst>
      <p:ext uri="{BB962C8B-B14F-4D97-AF65-F5344CB8AC3E}">
        <p14:creationId xmlns:p14="http://schemas.microsoft.com/office/powerpoint/2010/main" val="32452167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3:1-2</a:t>
            </a:r>
          </a:p>
          <a:p>
            <a:pPr algn="just">
              <a:spcBef>
                <a:spcPts val="600"/>
              </a:spcBef>
              <a:spcAft>
                <a:spcPts val="60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in those days John the Baptist came, preaching in the wilderness of Judea, saying,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Repent, for the kingdom of heaven is at hand </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6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engizō</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9FA21E76-54AA-4E34-9312-F8C8105778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36554" y="2971800"/>
            <a:ext cx="3270892" cy="1828800"/>
          </a:xfrm>
          <a:prstGeom prst="rect">
            <a:avLst/>
          </a:prstGeom>
        </p:spPr>
      </p:pic>
    </p:spTree>
    <p:extLst>
      <p:ext uri="{BB962C8B-B14F-4D97-AF65-F5344CB8AC3E}">
        <p14:creationId xmlns:p14="http://schemas.microsoft.com/office/powerpoint/2010/main" val="1702879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94C7B-5F19-4EDB-87BF-7995CBAA22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955203"/>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11:16-19</a:t>
            </a:r>
          </a:p>
          <a:p>
            <a:pPr algn="just">
              <a:spcBef>
                <a:spcPts val="600"/>
              </a:spcBef>
              <a:spcAft>
                <a:spcPts val="600"/>
              </a:spcAft>
            </a:pP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to what shall I compare this generation? It is like children sitting in the market places, who call out to the other </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children</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say, ‘We played the flute for you, and you did not dance; we sang a dirge, and you did not mourn.’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John came neither eating nor drinking, and they say, ‘He has a demon!’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Son of Man came eating and drinking, and they say, ‘Behold, a gluttonous man and a drunkard, a friend of tax collectors and sinners!’ Yet wisdom is vindicated by her deeds.”</a:t>
            </a:r>
          </a:p>
        </p:txBody>
      </p:sp>
    </p:spTree>
    <p:extLst>
      <p:ext uri="{BB962C8B-B14F-4D97-AF65-F5344CB8AC3E}">
        <p14:creationId xmlns:p14="http://schemas.microsoft.com/office/powerpoint/2010/main" val="3786203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228600"/>
            <a:ext cx="4495800" cy="838200"/>
          </a:xfrm>
        </p:spPr>
        <p:txBody>
          <a:bodyPr/>
          <a:lstStyle/>
          <a:p>
            <a:pPr>
              <a:defRPr/>
            </a:pPr>
            <a:r>
              <a:rPr lang="en-US" sz="3600" dirty="0">
                <a:solidFill>
                  <a:srgbClr val="00FFFF"/>
                </a:solidFill>
                <a:effectLst>
                  <a:outerShdw blurRad="38100" dist="38100" dir="2700000" algn="tl">
                    <a:srgbClr val="000000">
                      <a:alpha val="43137"/>
                    </a:srgbClr>
                  </a:outerShdw>
                </a:effectLst>
              </a:rPr>
              <a:t>Kingdom Study Outline</a:t>
            </a:r>
          </a:p>
        </p:txBody>
      </p:sp>
      <p:sp>
        <p:nvSpPr>
          <p:cNvPr id="12291" name="Content Placeholder 2"/>
          <p:cNvSpPr>
            <a:spLocks noGrp="1"/>
          </p:cNvSpPr>
          <p:nvPr>
            <p:ph idx="1"/>
          </p:nvPr>
        </p:nvSpPr>
        <p:spPr>
          <a:xfrm>
            <a:off x="2395558" y="1143000"/>
            <a:ext cx="6672241" cy="5105400"/>
          </a:xfrm>
        </p:spPr>
        <p:txBody>
          <a:bodyPr/>
          <a:lstStyle/>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b="1" u="sng" dirty="0">
                <a:solidFill>
                  <a:srgbClr val="FFFFCC"/>
                </a:solidFill>
                <a:effectLst>
                  <a:outerShdw blurRad="38100" dist="38100" dir="2700000" algn="tl">
                    <a:srgbClr val="000000">
                      <a:alpha val="43137"/>
                    </a:srgbClr>
                  </a:outerShdw>
                </a:effectLst>
              </a:rPr>
              <a:t>What does the Bible Say About the Kingdom?</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The Main Problem with Kingdom Now NT interpretations</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Why do some believe that we are in the kingdom now?</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Why does it matter?</a:t>
            </a:r>
          </a:p>
        </p:txBody>
      </p:sp>
      <p:pic>
        <p:nvPicPr>
          <p:cNvPr id="6" name="Picture 2" descr="http://3.bp.blogspot.com/-QEkPt30fRNQ/US-EfJsZfRI/AAAAAAAASK4/JnP_SUUHRas/s1600/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5257800"/>
            <a:ext cx="1822451" cy="1220964"/>
          </a:xfrm>
          <a:prstGeom prst="rect">
            <a:avLst/>
          </a:prstGeom>
          <a:noFill/>
          <a:ln w="9525">
            <a:noFill/>
            <a:miter lim="800000"/>
            <a:headEnd/>
            <a:tailEnd/>
          </a:ln>
        </p:spPr>
      </p:pic>
      <p:pic>
        <p:nvPicPr>
          <p:cNvPr id="7"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1608034"/>
            <a:ext cx="2090759" cy="2148435"/>
          </a:xfrm>
          <a:prstGeom prst="rect">
            <a:avLst/>
          </a:prstGeom>
          <a:noFill/>
          <a:ln w="9525">
            <a:noFill/>
            <a:miter lim="800000"/>
            <a:headEnd/>
            <a:tailEnd/>
          </a:ln>
        </p:spPr>
      </p:pic>
    </p:spTree>
    <p:extLst>
      <p:ext uri="{BB962C8B-B14F-4D97-AF65-F5344CB8AC3E}">
        <p14:creationId xmlns:p14="http://schemas.microsoft.com/office/powerpoint/2010/main" val="30549789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294210" y="257175"/>
            <a:ext cx="6555581" cy="809625"/>
          </a:xfrm>
        </p:spPr>
        <p:txBody>
          <a:bodyPr/>
          <a:lstStyle/>
          <a:p>
            <a:pPr algn="ctr" eaLnBrk="1" hangingPunct="1">
              <a:defRPr/>
            </a:pPr>
            <a:r>
              <a:rPr lang="en-US" altLang="en-US" sz="3600" dirty="0">
                <a:effectLst>
                  <a:outerShdw blurRad="38100" dist="38100" dir="2700000" algn="tl">
                    <a:srgbClr val="000000">
                      <a:alpha val="43137"/>
                    </a:srgbClr>
                  </a:outerShdw>
                </a:effectLst>
              </a:rPr>
              <a:t>1. Passages from Christ’s ministry</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228601" y="1143000"/>
            <a:ext cx="8689180" cy="5183560"/>
          </a:xfrm>
        </p:spPr>
        <p:txBody>
          <a:bodyPr/>
          <a:lstStyle/>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is at hand (Matt. 3:2)</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Theirs is the kingdom (Matt. 5:3, 10)</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Thy kingdom come (Matt. 6:9-13)</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Seek first the kingdom (Matt. 6:33)</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suffers violence (Matt. 11:12)</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b="1" u="sng" dirty="0">
                <a:solidFill>
                  <a:srgbClr val="FFFFCC"/>
                </a:solidFill>
                <a:effectLst>
                  <a:outerShdw blurRad="38100" dist="38100" dir="2700000" algn="tl">
                    <a:srgbClr val="000000">
                      <a:alpha val="43137"/>
                    </a:srgbClr>
                  </a:outerShdw>
                </a:effectLst>
              </a:rPr>
              <a:t>Satan falls like lightning (Luke 10:18)</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has come upon you (Matt. 12:28)</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0980" y="106735"/>
            <a:ext cx="1221580" cy="818406"/>
          </a:xfrm>
          <a:prstGeom prst="rect">
            <a:avLst/>
          </a:prstGeom>
          <a:noFill/>
          <a:ln w="9525">
            <a:noFill/>
            <a:miter lim="800000"/>
            <a:headEnd/>
            <a:tailEnd/>
          </a:ln>
        </p:spPr>
      </p:pic>
    </p:spTree>
    <p:extLst>
      <p:ext uri="{BB962C8B-B14F-4D97-AF65-F5344CB8AC3E}">
        <p14:creationId xmlns:p14="http://schemas.microsoft.com/office/powerpoint/2010/main" val="121691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BFCC7F-4F2D-401A-B5F5-21A7F8F099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49353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Luke 10:17-20</a:t>
            </a:r>
          </a:p>
          <a:p>
            <a:pPr algn="just">
              <a:spcBef>
                <a:spcPts val="600"/>
              </a:spcBef>
              <a:spcAft>
                <a:spcPts val="600"/>
              </a:spcAft>
            </a:pP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seventy returned with joy, saying, ‘Lord, even the demons are subject to us in Your name.’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said to them, ‘I was watching Satan fall from heaven like lightning.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have given you authority to tread on serpents and scorpions, and over all the power of the enemy, and nothing will injure you.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Nevertheless do not rejoice in this, that the spirits are subject to you, but rejoice that your names are recorded in heaven.’”</a:t>
            </a:r>
          </a:p>
        </p:txBody>
      </p:sp>
    </p:spTree>
    <p:extLst>
      <p:ext uri="{BB962C8B-B14F-4D97-AF65-F5344CB8AC3E}">
        <p14:creationId xmlns:p14="http://schemas.microsoft.com/office/powerpoint/2010/main" val="9423034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838200" y="197498"/>
            <a:ext cx="7467600" cy="1066800"/>
          </a:xfrm>
        </p:spPr>
        <p:txBody>
          <a:bodyPr/>
          <a:lstStyle/>
          <a:p>
            <a:pPr algn="ctr">
              <a:spcAft>
                <a:spcPts val="600"/>
              </a:spcAft>
            </a:pPr>
            <a:r>
              <a:rPr lang="en-US" sz="3200" dirty="0">
                <a:effectLst>
                  <a:outerShdw blurRad="38100" dist="38100" dir="2700000" algn="tl">
                    <a:srgbClr val="000000">
                      <a:alpha val="43137"/>
                    </a:srgbClr>
                  </a:outerShdw>
                </a:effectLst>
              </a:rPr>
              <a:t>Darrell Bock</a:t>
            </a:r>
            <a:br>
              <a:rPr lang="en-US" sz="2400" dirty="0">
                <a:effectLst>
                  <a:outerShdw blurRad="38100" dist="38100" dir="2700000" algn="tl">
                    <a:srgbClr val="000000">
                      <a:alpha val="43137"/>
                    </a:srgbClr>
                  </a:outerShdw>
                </a:effectLst>
              </a:rPr>
            </a:br>
            <a:r>
              <a:rPr lang="en-US" sz="1600" dirty="0">
                <a:solidFill>
                  <a:schemeClr val="tx1"/>
                </a:solidFill>
                <a:effectLst>
                  <a:outerShdw blurRad="38100" dist="38100" dir="2700000" algn="tl">
                    <a:srgbClr val="000000">
                      <a:alpha val="43137"/>
                    </a:srgbClr>
                  </a:outerShdw>
                </a:effectLst>
              </a:rPr>
              <a:t>Darrell Bock, “The Reign of the Lord Christ,” in Dispensationalism, Israel and the Church, ed. Craig A. </a:t>
            </a:r>
            <a:r>
              <a:rPr lang="en-US" sz="1600" dirty="0" err="1">
                <a:solidFill>
                  <a:schemeClr val="tx1"/>
                </a:solidFill>
                <a:effectLst>
                  <a:outerShdw blurRad="38100" dist="38100" dir="2700000" algn="tl">
                    <a:srgbClr val="000000">
                      <a:alpha val="43137"/>
                    </a:srgbClr>
                  </a:outerShdw>
                </a:effectLst>
              </a:rPr>
              <a:t>Blaising</a:t>
            </a:r>
            <a:r>
              <a:rPr lang="en-US" sz="1600" dirty="0">
                <a:solidFill>
                  <a:schemeClr val="tx1"/>
                </a:solidFill>
                <a:effectLst>
                  <a:outerShdw blurRad="38100" dist="38100" dir="2700000" algn="tl">
                    <a:srgbClr val="000000">
                      <a:alpha val="43137"/>
                    </a:srgbClr>
                  </a:outerShdw>
                </a:effectLst>
              </a:rPr>
              <a:t> and Darrell L. Bock (Grand Rapids: Zondervan, 1992), 40–41.</a:t>
            </a:r>
            <a:endParaRPr lang="en-US" altLang="en-US" sz="1800" dirty="0">
              <a:solidFill>
                <a:schemeClr val="tx1"/>
              </a:solidFill>
              <a:effectLst>
                <a:outerShdw blurRad="38100" dist="38100" dir="2700000" algn="tl">
                  <a:srgbClr val="000000">
                    <a:alpha val="43137"/>
                  </a:srgbClr>
                </a:outerShdw>
              </a:effectLst>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0" y="1447800"/>
            <a:ext cx="9144000" cy="51816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2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400" dirty="0">
                <a:effectLst>
                  <a:outerShdw blurRad="38100" dist="38100" dir="2700000" algn="tl">
                    <a:srgbClr val="000000">
                      <a:alpha val="43137"/>
                    </a:srgbClr>
                  </a:outerShdw>
                </a:effectLst>
                <a:latin typeface="Calibri" panose="020F0502020204030204" pitchFamily="34" charset="0"/>
              </a:rPr>
              <a:t>Though the Acts message has more detail and focuses more clearly on Jesus, the message is essentially the same: </a:t>
            </a:r>
            <a:r>
              <a:rPr lang="en-US" sz="2400" i="1" dirty="0">
                <a:effectLst>
                  <a:outerShdw blurRad="38100" dist="38100" dir="2700000" algn="tl">
                    <a:srgbClr val="000000">
                      <a:alpha val="43137"/>
                    </a:srgbClr>
                  </a:outerShdw>
                </a:effectLst>
                <a:latin typeface="Calibri" panose="020F0502020204030204" pitchFamily="34" charset="0"/>
              </a:rPr>
              <a:t>the reign of God is inaugurated. </a:t>
            </a:r>
            <a:r>
              <a:rPr lang="en-US" sz="2400" dirty="0">
                <a:effectLst>
                  <a:outerShdw blurRad="38100" dist="38100" dir="2700000" algn="tl">
                    <a:srgbClr val="000000">
                      <a:alpha val="43137"/>
                    </a:srgbClr>
                  </a:outerShdw>
                </a:effectLst>
                <a:latin typeface="Calibri" panose="020F0502020204030204" pitchFamily="34" charset="0"/>
              </a:rPr>
              <a:t>In that inauguration the deliverance of God in the future God has been guaranteed.... Luke 10:18 confirms the arrival of authority with the announcement of the kingdom. Here the ministry of the messengers is also discussed. Jesus notes that he saw the fall of Satan from heaven, a clear message of defeat for the arch demon in the exorcism ministry of the Seventy-two. In Judaism, the coming of the Messiah and the demonstration of His authority were seen as marking the end for Satan.... In Luke 10:18, however, the stress is on current events in Jesus’ earthly ministry that spell the defeat for Satan. The image of Satan’s defeat is important for it pictures his fall not just from heaven, but from rule as the next passage shows. The portrait of Luke 10 is of Jesus’ authority </a:t>
            </a:r>
            <a:r>
              <a:rPr lang="en-US" sz="2400" i="1" dirty="0">
                <a:effectLst>
                  <a:outerShdw blurRad="38100" dist="38100" dir="2700000" algn="tl">
                    <a:srgbClr val="000000">
                      <a:alpha val="43137"/>
                    </a:srgbClr>
                  </a:outerShdw>
                </a:effectLst>
                <a:latin typeface="Calibri" panose="020F0502020204030204" pitchFamily="34" charset="0"/>
              </a:rPr>
              <a:t>as expressed in His followers</a:t>
            </a:r>
            <a:r>
              <a:rPr lang="en-US" sz="2400" dirty="0">
                <a:effectLst>
                  <a:outerShdw blurRad="38100" dist="38100" dir="2700000" algn="tl">
                    <a:srgbClr val="000000">
                      <a:alpha val="43137"/>
                    </a:srgbClr>
                  </a:outerShdw>
                </a:effectLst>
                <a:latin typeface="Calibri" panose="020F0502020204030204" pitchFamily="34" charset="0"/>
              </a:rPr>
              <a:t>....”</a:t>
            </a:r>
          </a:p>
          <a:p>
            <a:pPr marL="0" indent="0" algn="just">
              <a:buNone/>
            </a:pPr>
            <a:endParaRPr lang="en-US" sz="2250" dirty="0">
              <a:effectLst>
                <a:outerShdw blurRad="38100" dist="38100" dir="2700000" algn="tl">
                  <a:srgbClr val="000000">
                    <a:alpha val="43137"/>
                  </a:srgbClr>
                </a:outerShdw>
              </a:effectLst>
              <a:latin typeface="Calibri" panose="020F0502020204030204" pitchFamily="34" charset="0"/>
            </a:endParaRPr>
          </a:p>
          <a:p>
            <a:pPr marL="0" indent="0" algn="just">
              <a:buNone/>
            </a:pPr>
            <a:endParaRPr lang="en-US" sz="3000" dirty="0">
              <a:effectLst>
                <a:outerShdw blurRad="38100" dist="38100" dir="2700000" algn="tl">
                  <a:srgbClr val="000000">
                    <a:alpha val="43137"/>
                  </a:srgbClr>
                </a:outerShdw>
              </a:effectLst>
              <a:latin typeface="Calibri" panose="020F0502020204030204" pitchFamily="34" charset="0"/>
            </a:endParaRPr>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p:pic>
        <p:nvPicPr>
          <p:cNvPr id="2" name="Picture 1">
            <a:extLst>
              <a:ext uri="{FF2B5EF4-FFF2-40B4-BE49-F238E27FC236}">
                <a16:creationId xmlns:a16="http://schemas.microsoft.com/office/drawing/2014/main" id="{F83B76DF-AAFA-483A-B0F0-6CC1BB46699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00" y="76200"/>
            <a:ext cx="784189" cy="1097280"/>
          </a:xfrm>
          <a:prstGeom prst="rect">
            <a:avLst/>
          </a:prstGeom>
        </p:spPr>
      </p:pic>
    </p:spTree>
    <p:extLst>
      <p:ext uri="{BB962C8B-B14F-4D97-AF65-F5344CB8AC3E}">
        <p14:creationId xmlns:p14="http://schemas.microsoft.com/office/powerpoint/2010/main" val="31129094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0" y="1447800"/>
            <a:ext cx="9144000" cy="51816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dirty="0">
                <a:effectLst>
                  <a:outerShdw blurRad="38100" dist="38100" dir="2700000" algn="tl">
                    <a:srgbClr val="000000">
                      <a:alpha val="43137"/>
                    </a:srgbClr>
                  </a:outerShdw>
                </a:effectLst>
                <a:latin typeface="Calibri" panose="020F0502020204030204" pitchFamily="34" charset="0"/>
              </a:rPr>
              <a:t>Although this is not Satan’s ultimate fall (Rev. 20:7–10), his authority now stands challenged and defeated in a decisive way. The ministry of Jesus and the disciples is a turning point. The exorcisms by Jesus and the disciples are tied to the kingdom’s presence, as the next key text, Luke 11:20, makes clear. Any attempt to limit the meaning of this fall of Satan to just the activity of Jesus or to see it as merely proleptic fails. Any appeal to the presence of God’s kingly power in the person and message of Jesus misses the significance of this transfer of power to others and ignores the kingdom association Jesus makes in explaining these activities in Luke 11:20.”</a:t>
            </a:r>
          </a:p>
          <a:p>
            <a:pPr marL="0" indent="0" algn="just">
              <a:buNone/>
            </a:pPr>
            <a:endParaRPr lang="en-US" sz="2250" dirty="0">
              <a:effectLst>
                <a:outerShdw blurRad="38100" dist="38100" dir="2700000" algn="tl">
                  <a:srgbClr val="000000">
                    <a:alpha val="43137"/>
                  </a:srgbClr>
                </a:outerShdw>
              </a:effectLst>
              <a:latin typeface="Calibri" panose="020F0502020204030204" pitchFamily="34" charset="0"/>
            </a:endParaRPr>
          </a:p>
          <a:p>
            <a:pPr marL="0" indent="0" algn="just">
              <a:buNone/>
            </a:pPr>
            <a:endParaRPr lang="en-US" sz="3000" dirty="0">
              <a:effectLst>
                <a:outerShdw blurRad="38100" dist="38100" dir="2700000" algn="tl">
                  <a:srgbClr val="000000">
                    <a:alpha val="43137"/>
                  </a:srgbClr>
                </a:outerShdw>
              </a:effectLst>
              <a:latin typeface="Calibri" panose="020F0502020204030204" pitchFamily="34" charset="0"/>
            </a:endParaRPr>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p:sp>
        <p:nvSpPr>
          <p:cNvPr id="9" name="Rectangle 2">
            <a:extLst>
              <a:ext uri="{FF2B5EF4-FFF2-40B4-BE49-F238E27FC236}">
                <a16:creationId xmlns:a16="http://schemas.microsoft.com/office/drawing/2014/main" id="{AE5D926B-198E-47D6-9292-1BDA2259C095}"/>
              </a:ext>
            </a:extLst>
          </p:cNvPr>
          <p:cNvSpPr>
            <a:spLocks noGrp="1" noChangeArrowheads="1"/>
          </p:cNvSpPr>
          <p:nvPr>
            <p:ph type="title"/>
          </p:nvPr>
        </p:nvSpPr>
        <p:spPr>
          <a:xfrm>
            <a:off x="838200" y="197498"/>
            <a:ext cx="7467600" cy="1066800"/>
          </a:xfrm>
        </p:spPr>
        <p:txBody>
          <a:bodyPr/>
          <a:lstStyle/>
          <a:p>
            <a:pPr algn="ctr">
              <a:spcAft>
                <a:spcPts val="600"/>
              </a:spcAft>
            </a:pPr>
            <a:r>
              <a:rPr lang="en-US" sz="3200" dirty="0">
                <a:effectLst>
                  <a:outerShdw blurRad="38100" dist="38100" dir="2700000" algn="tl">
                    <a:srgbClr val="000000">
                      <a:alpha val="43137"/>
                    </a:srgbClr>
                  </a:outerShdw>
                </a:effectLst>
              </a:rPr>
              <a:t>Darrell Bock</a:t>
            </a:r>
            <a:br>
              <a:rPr lang="en-US" sz="2400" dirty="0">
                <a:effectLst>
                  <a:outerShdw blurRad="38100" dist="38100" dir="2700000" algn="tl">
                    <a:srgbClr val="000000">
                      <a:alpha val="43137"/>
                    </a:srgbClr>
                  </a:outerShdw>
                </a:effectLst>
              </a:rPr>
            </a:br>
            <a:r>
              <a:rPr lang="en-US" sz="1600" dirty="0">
                <a:solidFill>
                  <a:schemeClr val="tx1"/>
                </a:solidFill>
                <a:effectLst>
                  <a:outerShdw blurRad="38100" dist="38100" dir="2700000" algn="tl">
                    <a:srgbClr val="000000">
                      <a:alpha val="43137"/>
                    </a:srgbClr>
                  </a:outerShdw>
                </a:effectLst>
              </a:rPr>
              <a:t>Darrell Bock, “The Reign of the Lord Christ,” in Dispensationalism, Israel and the Church, ed. Craig A. </a:t>
            </a:r>
            <a:r>
              <a:rPr lang="en-US" sz="1600" dirty="0" err="1">
                <a:solidFill>
                  <a:schemeClr val="tx1"/>
                </a:solidFill>
                <a:effectLst>
                  <a:outerShdw blurRad="38100" dist="38100" dir="2700000" algn="tl">
                    <a:srgbClr val="000000">
                      <a:alpha val="43137"/>
                    </a:srgbClr>
                  </a:outerShdw>
                </a:effectLst>
              </a:rPr>
              <a:t>Blaising</a:t>
            </a:r>
            <a:r>
              <a:rPr lang="en-US" sz="1600" dirty="0">
                <a:solidFill>
                  <a:schemeClr val="tx1"/>
                </a:solidFill>
                <a:effectLst>
                  <a:outerShdw blurRad="38100" dist="38100" dir="2700000" algn="tl">
                    <a:srgbClr val="000000">
                      <a:alpha val="43137"/>
                    </a:srgbClr>
                  </a:outerShdw>
                </a:effectLst>
              </a:rPr>
              <a:t> and Darrell L. Bock (Grand Rapids: Zondervan, 1992), 40–41.</a:t>
            </a:r>
            <a:endParaRPr lang="en-US" altLang="en-US" sz="1800" dirty="0">
              <a:solidFill>
                <a:schemeClr val="tx1"/>
              </a:solidFill>
              <a:effectLst>
                <a:outerShdw blurRad="38100" dist="38100" dir="2700000" algn="tl">
                  <a:srgbClr val="000000">
                    <a:alpha val="43137"/>
                  </a:srgbClr>
                </a:outerShdw>
              </a:effectLst>
            </a:endParaRPr>
          </a:p>
        </p:txBody>
      </p:sp>
      <p:pic>
        <p:nvPicPr>
          <p:cNvPr id="10" name="Picture 9">
            <a:extLst>
              <a:ext uri="{FF2B5EF4-FFF2-40B4-BE49-F238E27FC236}">
                <a16:creationId xmlns:a16="http://schemas.microsoft.com/office/drawing/2014/main" id="{FCC05DAD-43D2-4CC8-93BF-27FF120F89B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00" y="76200"/>
            <a:ext cx="784189" cy="1097280"/>
          </a:xfrm>
          <a:prstGeom prst="rect">
            <a:avLst/>
          </a:prstGeom>
        </p:spPr>
      </p:pic>
    </p:spTree>
    <p:extLst>
      <p:ext uri="{BB962C8B-B14F-4D97-AF65-F5344CB8AC3E}">
        <p14:creationId xmlns:p14="http://schemas.microsoft.com/office/powerpoint/2010/main" val="5107979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226219" y="257175"/>
            <a:ext cx="8691562" cy="809625"/>
          </a:xfrm>
        </p:spPr>
        <p:txBody>
          <a:bodyPr/>
          <a:lstStyle/>
          <a:p>
            <a:pPr algn="ctr" eaLnBrk="1" hangingPunct="1">
              <a:defRPr/>
            </a:pPr>
            <a:r>
              <a:rPr lang="en-US" altLang="en-US" sz="3600" dirty="0">
                <a:effectLst>
                  <a:outerShdw blurRad="38100" dist="38100" dir="2700000" algn="tl">
                    <a:srgbClr val="000000">
                      <a:alpha val="43137"/>
                    </a:srgbClr>
                  </a:outerShdw>
                </a:effectLst>
              </a:rPr>
              <a:t>f. Satan Falls Like Lightning (Luke 10:18)</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226218" y="1143000"/>
            <a:ext cx="8691561" cy="4419600"/>
          </a:xfrm>
        </p:spPr>
        <p:txBody>
          <a:bodyPr/>
          <a:lstStyle/>
          <a:p>
            <a:pPr marL="514350" indent="-514350">
              <a:spcBef>
                <a:spcPct val="0"/>
              </a:spcBef>
              <a:spcAft>
                <a:spcPts val="2400"/>
              </a:spcAft>
              <a:buClr>
                <a:srgbClr val="66FFFF"/>
              </a:buClr>
              <a:buSzPct val="100000"/>
              <a:buFont typeface="+mj-lt"/>
              <a:buAutoNum type="arabicParenR"/>
            </a:pPr>
            <a:r>
              <a:rPr lang="en-US" altLang="en-US" sz="2600" dirty="0">
                <a:effectLst>
                  <a:outerShdw blurRad="38100" dist="38100" dir="2700000" algn="tl">
                    <a:srgbClr val="000000">
                      <a:alpha val="43137"/>
                    </a:srgbClr>
                  </a:outerShdw>
                </a:effectLst>
              </a:rPr>
              <a:t>The eternally existent Christ saw Satan fall in the remote past (Isa. 14:12-15; Ezek. 28:12-17) indicating His power over Satan &amp; forms the basis of His exhortation to His disciples</a:t>
            </a:r>
            <a:r>
              <a:rPr lang="en-US" altLang="en-US" sz="2600" i="1" dirty="0">
                <a:effectLst>
                  <a:outerShdw blurRad="38100" dist="38100" dir="2700000" algn="tl">
                    <a:srgbClr val="000000">
                      <a:alpha val="43137"/>
                    </a:srgbClr>
                  </a:outerShdw>
                </a:effectLst>
              </a:rPr>
              <a:t> </a:t>
            </a:r>
          </a:p>
          <a:p>
            <a:pPr marL="514350" indent="-514350">
              <a:spcBef>
                <a:spcPct val="0"/>
              </a:spcBef>
              <a:spcAft>
                <a:spcPts val="2400"/>
              </a:spcAft>
              <a:buClr>
                <a:srgbClr val="66FFFF"/>
              </a:buClr>
              <a:buSzPct val="100000"/>
              <a:buFont typeface="+mj-lt"/>
              <a:buAutoNum type="arabicParenR"/>
            </a:pPr>
            <a:r>
              <a:rPr lang="en-US" altLang="en-US" sz="2600" dirty="0">
                <a:effectLst>
                  <a:outerShdw blurRad="38100" dist="38100" dir="2700000" algn="tl">
                    <a:srgbClr val="000000">
                      <a:alpha val="43137"/>
                    </a:srgbClr>
                  </a:outerShdw>
                </a:effectLst>
              </a:rPr>
              <a:t>Subsequent Scripture never indicates Satan’s weakened power over the Earth (Luke 22:3, 31; Acts 5:3; John 12:31; 13:27)</a:t>
            </a:r>
          </a:p>
          <a:p>
            <a:pPr marL="457200" indent="-457200">
              <a:spcBef>
                <a:spcPct val="0"/>
              </a:spcBef>
              <a:spcAft>
                <a:spcPts val="2400"/>
              </a:spcAft>
              <a:buClr>
                <a:srgbClr val="66FFFF"/>
              </a:buClr>
              <a:buSzPct val="100000"/>
              <a:buFont typeface="Calibri" panose="020F0502020204030204" pitchFamily="34" charset="0"/>
              <a:buAutoNum type="arabicParenR"/>
            </a:pPr>
            <a:r>
              <a:rPr lang="en-US" altLang="en-US" sz="2600" dirty="0">
                <a:effectLst>
                  <a:outerShdw blurRad="38100" dist="38100" dir="2700000" algn="tl">
                    <a:srgbClr val="000000">
                      <a:alpha val="43137"/>
                    </a:srgbClr>
                  </a:outerShdw>
                </a:effectLst>
              </a:rPr>
              <a:t>Imperfect tense “watching”?</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0" y="5105400"/>
            <a:ext cx="2348727" cy="1573547"/>
          </a:xfrm>
          <a:prstGeom prst="rect">
            <a:avLst/>
          </a:prstGeom>
          <a:noFill/>
          <a:ln w="9525">
            <a:noFill/>
            <a:miter lim="800000"/>
            <a:headEnd/>
            <a:tailEnd/>
          </a:ln>
        </p:spPr>
      </p:pic>
    </p:spTree>
    <p:extLst>
      <p:ext uri="{BB962C8B-B14F-4D97-AF65-F5344CB8AC3E}">
        <p14:creationId xmlns:p14="http://schemas.microsoft.com/office/powerpoint/2010/main" val="37727161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226219" y="257175"/>
            <a:ext cx="8691562" cy="809625"/>
          </a:xfrm>
        </p:spPr>
        <p:txBody>
          <a:bodyPr/>
          <a:lstStyle/>
          <a:p>
            <a:pPr algn="ctr" eaLnBrk="1" hangingPunct="1">
              <a:defRPr/>
            </a:pPr>
            <a:r>
              <a:rPr lang="en-US" altLang="en-US" sz="3600" dirty="0">
                <a:effectLst>
                  <a:outerShdw blurRad="38100" dist="38100" dir="2700000" algn="tl">
                    <a:srgbClr val="000000">
                      <a:alpha val="43137"/>
                    </a:srgbClr>
                  </a:outerShdw>
                </a:effectLst>
              </a:rPr>
              <a:t>f. Satan Falls Like Lightning (Luke 10:18)</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226218" y="1143000"/>
            <a:ext cx="8691561" cy="4419600"/>
          </a:xfrm>
        </p:spPr>
        <p:txBody>
          <a:bodyPr/>
          <a:lstStyle/>
          <a:p>
            <a:pPr marL="514350" indent="-514350">
              <a:spcBef>
                <a:spcPct val="0"/>
              </a:spcBef>
              <a:spcAft>
                <a:spcPts val="2400"/>
              </a:spcAft>
              <a:buClr>
                <a:srgbClr val="66FFFF"/>
              </a:buClr>
              <a:buSzPct val="100000"/>
              <a:buFont typeface="+mj-lt"/>
              <a:buAutoNum type="arabicParenR"/>
            </a:pPr>
            <a:r>
              <a:rPr lang="en-US" altLang="en-US" sz="2600" b="1" u="sng" dirty="0">
                <a:solidFill>
                  <a:srgbClr val="FFFFCC"/>
                </a:solidFill>
                <a:effectLst>
                  <a:outerShdw blurRad="38100" dist="38100" dir="2700000" algn="tl">
                    <a:srgbClr val="000000">
                      <a:alpha val="43137"/>
                    </a:srgbClr>
                  </a:outerShdw>
                </a:effectLst>
              </a:rPr>
              <a:t>The eternally existent Christ saw Satan fall in the remote past (Isa. 14:12-15; Ezek. 28:12-17) indicating His power over Satan &amp; forms the basis of His exhortation to His disciples</a:t>
            </a:r>
            <a:r>
              <a:rPr lang="en-US" altLang="en-US" sz="2600" i="1" dirty="0">
                <a:effectLst>
                  <a:outerShdw blurRad="38100" dist="38100" dir="2700000" algn="tl">
                    <a:srgbClr val="000000">
                      <a:alpha val="43137"/>
                    </a:srgbClr>
                  </a:outerShdw>
                </a:effectLst>
              </a:rPr>
              <a:t> </a:t>
            </a:r>
          </a:p>
          <a:p>
            <a:pPr marL="514350" indent="-514350">
              <a:spcBef>
                <a:spcPct val="0"/>
              </a:spcBef>
              <a:spcAft>
                <a:spcPts val="2400"/>
              </a:spcAft>
              <a:buClr>
                <a:srgbClr val="66FFFF"/>
              </a:buClr>
              <a:buSzPct val="100000"/>
              <a:buFont typeface="+mj-lt"/>
              <a:buAutoNum type="arabicParenR"/>
            </a:pPr>
            <a:r>
              <a:rPr lang="en-US" altLang="en-US" sz="2600" dirty="0">
                <a:effectLst>
                  <a:outerShdw blurRad="38100" dist="38100" dir="2700000" algn="tl">
                    <a:srgbClr val="000000">
                      <a:alpha val="43137"/>
                    </a:srgbClr>
                  </a:outerShdw>
                </a:effectLst>
              </a:rPr>
              <a:t>Subsequent Scripture never indicates Satan’s weakened power over the Earth (Luke 22:3, 31; Acts 5:3; John 12:31; 13:27)</a:t>
            </a:r>
          </a:p>
          <a:p>
            <a:pPr marL="457200" indent="-457200">
              <a:spcBef>
                <a:spcPct val="0"/>
              </a:spcBef>
              <a:spcAft>
                <a:spcPts val="2400"/>
              </a:spcAft>
              <a:buClr>
                <a:srgbClr val="66FFFF"/>
              </a:buClr>
              <a:buSzPct val="100000"/>
              <a:buFont typeface="Calibri" panose="020F0502020204030204" pitchFamily="34" charset="0"/>
              <a:buAutoNum type="arabicParenR"/>
            </a:pPr>
            <a:r>
              <a:rPr lang="en-US" altLang="en-US" sz="2600" dirty="0">
                <a:effectLst>
                  <a:outerShdw blurRad="38100" dist="38100" dir="2700000" algn="tl">
                    <a:srgbClr val="000000">
                      <a:alpha val="43137"/>
                    </a:srgbClr>
                  </a:outerShdw>
                </a:effectLst>
              </a:rPr>
              <a:t>Imperfect tense “watching”?</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0" y="5105400"/>
            <a:ext cx="2348727" cy="1573547"/>
          </a:xfrm>
          <a:prstGeom prst="rect">
            <a:avLst/>
          </a:prstGeom>
          <a:noFill/>
          <a:ln w="9525">
            <a:noFill/>
            <a:miter lim="800000"/>
            <a:headEnd/>
            <a:tailEnd/>
          </a:ln>
        </p:spPr>
      </p:pic>
    </p:spTree>
    <p:extLst>
      <p:ext uri="{BB962C8B-B14F-4D97-AF65-F5344CB8AC3E}">
        <p14:creationId xmlns:p14="http://schemas.microsoft.com/office/powerpoint/2010/main" val="10776791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231262-18EB-4FF2-87A0-7EF8AB0A78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632037"/>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Luke 10:17-20</a:t>
            </a:r>
          </a:p>
          <a:p>
            <a:pPr algn="just">
              <a:spcBef>
                <a:spcPts val="600"/>
              </a:spcBef>
              <a:spcAft>
                <a:spcPts val="600"/>
              </a:spcAft>
            </a:pP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seventy returned with joy, saying, ‘Lord, even the demons are subject to us in Your name.’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said to them, ‘I was watching Satan fall from heaven like lightning.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have given you authority to tread on serpents and scorpions, and over all the power of the enemy, and nothing will injure you.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Nevertheless do not rejoice in this, that the spirits are subject to you, but rejoice that your names are recorded in heaven.’”</a:t>
            </a:r>
          </a:p>
        </p:txBody>
      </p:sp>
    </p:spTree>
    <p:extLst>
      <p:ext uri="{BB962C8B-B14F-4D97-AF65-F5344CB8AC3E}">
        <p14:creationId xmlns:p14="http://schemas.microsoft.com/office/powerpoint/2010/main" val="19119504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047875" y="251927"/>
            <a:ext cx="5048250" cy="1143000"/>
          </a:xfrm>
        </p:spPr>
        <p:txBody>
          <a:bodyPr/>
          <a:lstStyle/>
          <a:p>
            <a:pPr algn="ctr"/>
            <a:r>
              <a:rPr lang="en-US" sz="3200" dirty="0">
                <a:effectLst>
                  <a:outerShdw blurRad="38100" dist="38100" dir="2700000" algn="tl">
                    <a:srgbClr val="000000">
                      <a:alpha val="43137"/>
                    </a:srgbClr>
                  </a:outerShdw>
                </a:effectLst>
              </a:rPr>
              <a:t>J. Dwight Pentecost</a:t>
            </a:r>
            <a:br>
              <a:rPr lang="en-US" sz="3600" dirty="0">
                <a:effectLst>
                  <a:outerShdw blurRad="38100" dist="38100" dir="2700000" algn="tl">
                    <a:srgbClr val="000000">
                      <a:alpha val="43137"/>
                    </a:srgbClr>
                  </a:outerShdw>
                </a:effectLst>
              </a:rPr>
            </a:br>
            <a:r>
              <a:rPr lang="en-US" sz="1600" i="1" dirty="0">
                <a:solidFill>
                  <a:schemeClr val="tx1"/>
                </a:solidFill>
                <a:effectLst>
                  <a:outerShdw blurRad="38100" dist="38100" dir="2700000" algn="tl">
                    <a:srgbClr val="000000">
                      <a:alpha val="43137"/>
                    </a:srgbClr>
                  </a:outerShdw>
                </a:effectLst>
              </a:rPr>
              <a:t>The Words and Works of Jesus Christ: A Study of the Life of Christ</a:t>
            </a:r>
            <a:r>
              <a:rPr lang="en-US" sz="1600" dirty="0">
                <a:solidFill>
                  <a:schemeClr val="tx1"/>
                </a:solidFill>
                <a:effectLst>
                  <a:outerShdw blurRad="38100" dist="38100" dir="2700000" algn="tl">
                    <a:srgbClr val="000000">
                      <a:alpha val="43137"/>
                    </a:srgbClr>
                  </a:outerShdw>
                </a:effectLst>
              </a:rPr>
              <a:t> (Grand Rapids: Zondervan, 1981), 297–98.</a:t>
            </a:r>
          </a:p>
        </p:txBody>
      </p:sp>
      <p:sp>
        <p:nvSpPr>
          <p:cNvPr id="16387" name="Rectangle 3"/>
          <p:cNvSpPr>
            <a:spLocks noGrp="1" noChangeArrowheads="1"/>
          </p:cNvSpPr>
          <p:nvPr>
            <p:ph type="body" idx="1"/>
          </p:nvPr>
        </p:nvSpPr>
        <p:spPr>
          <a:xfrm>
            <a:off x="0" y="1524000"/>
            <a:ext cx="9144000" cy="4876800"/>
          </a:xfrm>
        </p:spPr>
        <p:txBody>
          <a:bodyPr/>
          <a:lstStyle/>
          <a:p>
            <a:pPr marL="0" indent="0" algn="just">
              <a:buFontTx/>
              <a:buNone/>
              <a:defRPr/>
            </a:pPr>
            <a:r>
              <a:rPr lang="en-US" sz="2800" i="1" dirty="0">
                <a:effectLst>
                  <a:outerShdw blurRad="38100" dist="38100" dir="2700000" algn="tl">
                    <a:srgbClr val="000000">
                      <a:alpha val="43137"/>
                    </a:srgbClr>
                  </a:outerShdw>
                </a:effectLst>
              </a:rPr>
              <a:t>“</a:t>
            </a:r>
            <a:r>
              <a:rPr lang="en-US" sz="2800" dirty="0">
                <a:effectLst>
                  <a:outerShdw blurRad="38100" dist="38100" dir="2700000" algn="tl">
                    <a:srgbClr val="000000">
                      <a:alpha val="43137"/>
                    </a:srgbClr>
                  </a:outerShdw>
                </a:effectLst>
              </a:rPr>
              <a:t>After completing the ministry entrusted to them, the seventy-two returned to report to Christ. They seem to have been preoccupied with the miracles they had performed. They made no report on the response of the people to their ministry but reported on the response of the demons to the exercise of the authority that Christ had entrusted to them. It was necessary for Christ to rebuke the seventy-two. He reminded them that the authority was not theirs. It was His. He had conferred it on them (v. 19). This authority belonged to Him because He had expelled Satan from heaven at the time of his original fall (Luke 10:18; cf. Ezek. 28:12–15 to Isa. 14:12–15).</a:t>
            </a:r>
            <a:r>
              <a:rPr lang="en-US" sz="2800" i="1"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1B77E693-8DB3-470A-8ED4-43A7E619A0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76200"/>
            <a:ext cx="821094" cy="1097280"/>
          </a:xfrm>
          <a:prstGeom prst="rect">
            <a:avLst/>
          </a:prstGeom>
        </p:spPr>
      </p:pic>
    </p:spTree>
    <p:extLst>
      <p:ext uri="{BB962C8B-B14F-4D97-AF65-F5344CB8AC3E}">
        <p14:creationId xmlns:p14="http://schemas.microsoft.com/office/powerpoint/2010/main" val="21330515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219200" y="251927"/>
            <a:ext cx="6705600" cy="1143000"/>
          </a:xfrm>
        </p:spPr>
        <p:txBody>
          <a:bodyPr/>
          <a:lstStyle/>
          <a:p>
            <a:pPr algn="ctr"/>
            <a:r>
              <a:rPr lang="en-US" sz="3200" dirty="0">
                <a:effectLst>
                  <a:outerShdw blurRad="38100" dist="38100" dir="2700000" algn="tl">
                    <a:srgbClr val="000000">
                      <a:alpha val="43137"/>
                    </a:srgbClr>
                  </a:outerShdw>
                </a:effectLst>
              </a:rPr>
              <a:t>John Martin</a:t>
            </a:r>
            <a:br>
              <a:rPr lang="en-US" sz="3600" dirty="0">
                <a:effectLst>
                  <a:outerShdw blurRad="38100" dist="38100" dir="2700000" algn="tl">
                    <a:srgbClr val="000000">
                      <a:alpha val="43137"/>
                    </a:srgbClr>
                  </a:outerShdw>
                </a:effectLst>
              </a:rPr>
            </a:br>
            <a:r>
              <a:rPr lang="en-US" sz="1600" dirty="0">
                <a:solidFill>
                  <a:schemeClr val="tx1"/>
                </a:solidFill>
                <a:effectLst>
                  <a:outerShdw blurRad="38100" dist="38100" dir="2700000" algn="tl">
                    <a:srgbClr val="000000">
                      <a:alpha val="43137"/>
                    </a:srgbClr>
                  </a:outerShdw>
                </a:effectLst>
              </a:rPr>
              <a:t>“Luke,” in The Bible Knowledge Commentary, New Testament, ed. John F. Walvoord and Roy B. </a:t>
            </a:r>
            <a:r>
              <a:rPr lang="en-US" sz="1600" dirty="0" err="1">
                <a:solidFill>
                  <a:schemeClr val="tx1"/>
                </a:solidFill>
                <a:effectLst>
                  <a:outerShdw blurRad="38100" dist="38100" dir="2700000" algn="tl">
                    <a:srgbClr val="000000">
                      <a:alpha val="43137"/>
                    </a:srgbClr>
                  </a:outerShdw>
                </a:effectLst>
              </a:rPr>
              <a:t>Zuck</a:t>
            </a:r>
            <a:r>
              <a:rPr lang="en-US" sz="1600" dirty="0">
                <a:solidFill>
                  <a:schemeClr val="tx1"/>
                </a:solidFill>
                <a:effectLst>
                  <a:outerShdw blurRad="38100" dist="38100" dir="2700000" algn="tl">
                    <a:srgbClr val="000000">
                      <a:alpha val="43137"/>
                    </a:srgbClr>
                  </a:outerShdw>
                </a:effectLst>
              </a:rPr>
              <a:t> (Colorado Springs, CO: Chariot Victor, 1985), 233.</a:t>
            </a:r>
            <a:endParaRPr lang="en-US" sz="2000" dirty="0">
              <a:solidFill>
                <a:schemeClr val="tx1"/>
              </a:solidFill>
              <a:effectLst>
                <a:outerShdw blurRad="38100" dist="38100" dir="2700000" algn="tl">
                  <a:srgbClr val="000000">
                    <a:alpha val="43137"/>
                  </a:srgbClr>
                </a:outerShdw>
              </a:effectLst>
            </a:endParaRPr>
          </a:p>
        </p:txBody>
      </p:sp>
      <p:sp>
        <p:nvSpPr>
          <p:cNvPr id="16387" name="Rectangle 3"/>
          <p:cNvSpPr>
            <a:spLocks noGrp="1" noChangeArrowheads="1"/>
          </p:cNvSpPr>
          <p:nvPr>
            <p:ph type="body" idx="1"/>
          </p:nvPr>
        </p:nvSpPr>
        <p:spPr>
          <a:xfrm>
            <a:off x="152400" y="1524000"/>
            <a:ext cx="8839200" cy="4876800"/>
          </a:xfrm>
        </p:spPr>
        <p:txBody>
          <a:bodyPr/>
          <a:lstStyle/>
          <a:p>
            <a:pPr marL="0" indent="0" algn="just">
              <a:buFontTx/>
              <a:buNone/>
              <a:defRPr/>
            </a:pPr>
            <a:r>
              <a:rPr lang="en-US" sz="2400" i="1" dirty="0">
                <a:effectLst>
                  <a:outerShdw blurRad="38100" dist="38100" dir="2700000" algn="tl">
                    <a:srgbClr val="000000">
                      <a:alpha val="43137"/>
                    </a:srgbClr>
                  </a:outerShdw>
                </a:effectLst>
              </a:rPr>
              <a:t>“</a:t>
            </a:r>
            <a:r>
              <a:rPr lang="en-US" sz="2400" dirty="0">
                <a:effectLst>
                  <a:outerShdw blurRad="38100" dist="38100" dir="2700000" algn="tl">
                    <a:srgbClr val="000000">
                      <a:alpha val="43137"/>
                    </a:srgbClr>
                  </a:outerShdw>
                </a:effectLst>
              </a:rPr>
              <a:t>When the messengers came back, they were excited that even the demons had submitted to them in Jesus’ name. This was true because of the authority Jesus had given them. They had such authority because Satan’s power had been broken by Jesus. He answered them, I saw Satan fall like lightning from heaven. </a:t>
            </a:r>
            <a:r>
              <a:rPr lang="en-US" sz="2400" i="1" dirty="0">
                <a:effectLst>
                  <a:outerShdw blurRad="38100" dist="38100" dir="2700000" algn="tl">
                    <a:srgbClr val="000000">
                      <a:alpha val="43137"/>
                    </a:srgbClr>
                  </a:outerShdw>
                </a:effectLst>
              </a:rPr>
              <a:t>Jesus was not speaking of Satan being cast out at that precise moment</a:t>
            </a:r>
            <a:r>
              <a:rPr lang="en-US" sz="2400" dirty="0">
                <a:effectLst>
                  <a:outerShdw blurRad="38100" dist="38100" dir="2700000" algn="tl">
                    <a:srgbClr val="000000">
                      <a:alpha val="43137"/>
                    </a:srgbClr>
                  </a:outerShdw>
                </a:effectLst>
              </a:rPr>
              <a:t>, but that his power had been broken and that he was subject to Jesus’ authority. However, Jesus said the cause for their joy should not be what they could do in His name but in the fact that their names were written in heaven. The personal relationship of a believer with God should be the cause of his joy. The authority given to these workers and the promise of no harm from snakes and scorpions was given for this particular situation (italics added).</a:t>
            </a:r>
            <a:r>
              <a:rPr lang="en-US" sz="2400" i="1"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F2C30E3C-371C-414D-AC61-361083E9DD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76200"/>
            <a:ext cx="866275" cy="1371600"/>
          </a:xfrm>
          <a:prstGeom prst="rect">
            <a:avLst/>
          </a:prstGeom>
        </p:spPr>
      </p:pic>
    </p:spTree>
    <p:extLst>
      <p:ext uri="{BB962C8B-B14F-4D97-AF65-F5344CB8AC3E}">
        <p14:creationId xmlns:p14="http://schemas.microsoft.com/office/powerpoint/2010/main" val="34559359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226219" y="257175"/>
            <a:ext cx="8691562" cy="809625"/>
          </a:xfrm>
        </p:spPr>
        <p:txBody>
          <a:bodyPr/>
          <a:lstStyle/>
          <a:p>
            <a:pPr algn="ctr" eaLnBrk="1" hangingPunct="1">
              <a:defRPr/>
            </a:pPr>
            <a:r>
              <a:rPr lang="en-US" altLang="en-US" sz="3600" dirty="0">
                <a:effectLst>
                  <a:outerShdw blurRad="38100" dist="38100" dir="2700000" algn="tl">
                    <a:srgbClr val="000000">
                      <a:alpha val="43137"/>
                    </a:srgbClr>
                  </a:outerShdw>
                </a:effectLst>
              </a:rPr>
              <a:t>f. Satan Falls Like Lightning (Luke 10:18)</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226218" y="1143000"/>
            <a:ext cx="8691561" cy="4419600"/>
          </a:xfrm>
        </p:spPr>
        <p:txBody>
          <a:bodyPr/>
          <a:lstStyle/>
          <a:p>
            <a:pPr marL="514350" indent="-514350">
              <a:spcBef>
                <a:spcPct val="0"/>
              </a:spcBef>
              <a:spcAft>
                <a:spcPts val="2400"/>
              </a:spcAft>
              <a:buClr>
                <a:srgbClr val="66FFFF"/>
              </a:buClr>
              <a:buSzPct val="100000"/>
              <a:buFont typeface="+mj-lt"/>
              <a:buAutoNum type="arabicParenR"/>
            </a:pPr>
            <a:r>
              <a:rPr lang="en-US" altLang="en-US" sz="2600" dirty="0">
                <a:effectLst>
                  <a:outerShdw blurRad="38100" dist="38100" dir="2700000" algn="tl">
                    <a:srgbClr val="000000">
                      <a:alpha val="43137"/>
                    </a:srgbClr>
                  </a:outerShdw>
                </a:effectLst>
              </a:rPr>
              <a:t>The eternally existent Christ saw Satan fall in the remote past (Isa. 14:12-15; Ezek. 28:12-17) indicating His power over Satan &amp; forms the basis of His exhortation to His disciples</a:t>
            </a:r>
            <a:r>
              <a:rPr lang="en-US" altLang="en-US" sz="2600" i="1" dirty="0">
                <a:effectLst>
                  <a:outerShdw blurRad="38100" dist="38100" dir="2700000" algn="tl">
                    <a:srgbClr val="000000">
                      <a:alpha val="43137"/>
                    </a:srgbClr>
                  </a:outerShdw>
                </a:effectLst>
              </a:rPr>
              <a:t> </a:t>
            </a:r>
          </a:p>
          <a:p>
            <a:pPr marL="514350" indent="-514350">
              <a:spcBef>
                <a:spcPct val="0"/>
              </a:spcBef>
              <a:spcAft>
                <a:spcPts val="2400"/>
              </a:spcAft>
              <a:buClr>
                <a:srgbClr val="66FFFF"/>
              </a:buClr>
              <a:buSzPct val="100000"/>
              <a:buFont typeface="+mj-lt"/>
              <a:buAutoNum type="arabicParenR"/>
            </a:pPr>
            <a:r>
              <a:rPr lang="en-US" altLang="en-US" sz="2600" b="1" u="sng" dirty="0">
                <a:solidFill>
                  <a:srgbClr val="FFFFCC"/>
                </a:solidFill>
                <a:effectLst>
                  <a:outerShdw blurRad="38100" dist="38100" dir="2700000" algn="tl">
                    <a:srgbClr val="000000">
                      <a:alpha val="43137"/>
                    </a:srgbClr>
                  </a:outerShdw>
                </a:effectLst>
              </a:rPr>
              <a:t>Subsequent Scripture never indicates Satan’s weakened power over the Earth (Luke 22:3, 31; Acts 5:3; John 12:31; 13:27)</a:t>
            </a:r>
          </a:p>
          <a:p>
            <a:pPr marL="457200" indent="-457200">
              <a:spcBef>
                <a:spcPct val="0"/>
              </a:spcBef>
              <a:spcAft>
                <a:spcPts val="2400"/>
              </a:spcAft>
              <a:buClr>
                <a:srgbClr val="66FFFF"/>
              </a:buClr>
              <a:buSzPct val="100000"/>
              <a:buFont typeface="Calibri" panose="020F0502020204030204" pitchFamily="34" charset="0"/>
              <a:buAutoNum type="arabicParenR"/>
            </a:pPr>
            <a:r>
              <a:rPr lang="en-US" altLang="en-US" sz="2600" dirty="0">
                <a:effectLst>
                  <a:outerShdw blurRad="38100" dist="38100" dir="2700000" algn="tl">
                    <a:srgbClr val="000000">
                      <a:alpha val="43137"/>
                    </a:srgbClr>
                  </a:outerShdw>
                </a:effectLst>
              </a:rPr>
              <a:t>Imperfect tense “watching”?</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0" y="5105400"/>
            <a:ext cx="2348727" cy="1573547"/>
          </a:xfrm>
          <a:prstGeom prst="rect">
            <a:avLst/>
          </a:prstGeom>
          <a:noFill/>
          <a:ln w="9525">
            <a:noFill/>
            <a:miter lim="800000"/>
            <a:headEnd/>
            <a:tailEnd/>
          </a:ln>
        </p:spPr>
      </p:pic>
    </p:spTree>
    <p:extLst>
      <p:ext uri="{BB962C8B-B14F-4D97-AF65-F5344CB8AC3E}">
        <p14:creationId xmlns:p14="http://schemas.microsoft.com/office/powerpoint/2010/main" val="1564226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04800" y="45701"/>
            <a:ext cx="8534400" cy="838200"/>
          </a:xfrm>
        </p:spPr>
        <p:txBody>
          <a:bodyPr/>
          <a:lstStyle/>
          <a:p>
            <a:pPr algn="ctr" eaLnBrk="1" hangingPunct="1"/>
            <a:r>
              <a:rPr lang="en-US" sz="3600" dirty="0">
                <a:effectLst>
                  <a:outerShdw blurRad="38100" dist="38100" dir="2700000" algn="tl">
                    <a:srgbClr val="000000">
                      <a:alpha val="43137"/>
                    </a:srgbClr>
                  </a:outerShdw>
                </a:effectLst>
              </a:rPr>
              <a:t>1. Kingdom Throughout the Bible</a:t>
            </a:r>
          </a:p>
        </p:txBody>
      </p:sp>
      <p:pic>
        <p:nvPicPr>
          <p:cNvPr id="23559"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33800" y="5028159"/>
            <a:ext cx="1706563" cy="1753641"/>
          </a:xfrm>
          <a:prstGeom prst="rect">
            <a:avLst/>
          </a:prstGeom>
          <a:noFill/>
          <a:ln w="9525">
            <a:noFill/>
            <a:miter lim="800000"/>
            <a:headEnd/>
            <a:tailEnd/>
          </a:ln>
        </p:spPr>
      </p:pic>
      <p:graphicFrame>
        <p:nvGraphicFramePr>
          <p:cNvPr id="4" name="Table 3"/>
          <p:cNvGraphicFramePr>
            <a:graphicFrameLocks noGrp="1"/>
          </p:cNvGraphicFramePr>
          <p:nvPr>
            <p:extLst/>
          </p:nvPr>
        </p:nvGraphicFramePr>
        <p:xfrm>
          <a:off x="237886" y="1144368"/>
          <a:ext cx="8668228" cy="3870960"/>
        </p:xfrm>
        <a:graphic>
          <a:graphicData uri="http://schemas.openxmlformats.org/drawingml/2006/table">
            <a:tbl>
              <a:tblPr firstRow="1" bandRow="1">
                <a:tableStyleId>{5940675A-B579-460E-94D1-54222C63F5DA}</a:tableStyleId>
              </a:tblPr>
              <a:tblGrid>
                <a:gridCol w="3947140">
                  <a:extLst>
                    <a:ext uri="{9D8B030D-6E8A-4147-A177-3AD203B41FA5}">
                      <a16:colId xmlns:a16="http://schemas.microsoft.com/office/drawing/2014/main" val="4287931007"/>
                    </a:ext>
                  </a:extLst>
                </a:gridCol>
                <a:gridCol w="4721088">
                  <a:extLst>
                    <a:ext uri="{9D8B030D-6E8A-4147-A177-3AD203B41FA5}">
                      <a16:colId xmlns:a16="http://schemas.microsoft.com/office/drawing/2014/main" val="4222968114"/>
                    </a:ext>
                  </a:extLst>
                </a:gridCol>
              </a:tblGrid>
              <a:tr h="3870960">
                <a:tc>
                  <a:txBody>
                    <a:bodyPr/>
                    <a:lstStyle/>
                    <a:p>
                      <a:pPr marL="457200" indent="-457200" algn="l" defTabSz="914400" rtl="0" eaLnBrk="0" fontAlgn="base" latinLnBrk="0" hangingPunct="0">
                        <a:spcBef>
                          <a:spcPct val="0"/>
                        </a:spcBef>
                        <a:spcAft>
                          <a:spcPts val="2400"/>
                        </a:spcAft>
                        <a:buClr>
                          <a:srgbClr val="66FFFF"/>
                        </a:buClr>
                        <a:buSzPct val="100000"/>
                        <a:buFont typeface="Calibri" panose="020F0502020204030204" pitchFamily="34" charset="0"/>
                        <a:buAutoNum type="arabicPeriod"/>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Eden</a:t>
                      </a:r>
                    </a:p>
                    <a:p>
                      <a:pPr marL="457200" indent="-457200" algn="l" defTabSz="914400" rtl="0" eaLnBrk="0" fontAlgn="base" latinLnBrk="0" hangingPunct="0">
                        <a:spcBef>
                          <a:spcPct val="0"/>
                        </a:spcBef>
                        <a:spcAft>
                          <a:spcPts val="2400"/>
                        </a:spcAft>
                        <a:buClr>
                          <a:srgbClr val="66FFFF"/>
                        </a:buClr>
                        <a:buSzPct val="100000"/>
                        <a:buFont typeface="Calibri" panose="020F0502020204030204" pitchFamily="34" charset="0"/>
                        <a:buAutoNum type="arabicPeriod"/>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Abrahamic Covenant</a:t>
                      </a:r>
                    </a:p>
                    <a:p>
                      <a:pPr marL="457200" indent="-457200" algn="l" rtl="0" eaLnBrk="0" fontAlgn="base" hangingPunct="0">
                        <a:spcBef>
                          <a:spcPct val="0"/>
                        </a:spcBef>
                        <a:spcAft>
                          <a:spcPts val="2400"/>
                        </a:spcAft>
                        <a:buClr>
                          <a:srgbClr val="66FFFF"/>
                        </a:buClr>
                        <a:buSzPct val="100000"/>
                        <a:buFont typeface="Calibri" panose="020F0502020204030204" pitchFamily="34" charset="0"/>
                        <a:buAutoNum type="arabicPeriod"/>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Mosaic Covenant</a:t>
                      </a:r>
                    </a:p>
                    <a:p>
                      <a:pPr marL="457200" indent="-457200" algn="l" rtl="0" eaLnBrk="0" fontAlgn="base" hangingPunct="0">
                        <a:spcBef>
                          <a:spcPct val="0"/>
                        </a:spcBef>
                        <a:spcAft>
                          <a:spcPts val="2400"/>
                        </a:spcAft>
                        <a:buClr>
                          <a:srgbClr val="66FFFF"/>
                        </a:buClr>
                        <a:buSzPct val="100000"/>
                        <a:buFont typeface="Calibri" panose="020F0502020204030204" pitchFamily="34" charset="0"/>
                        <a:buAutoNum type="arabicPeriod"/>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Divided Kingdom</a:t>
                      </a:r>
                    </a:p>
                    <a:p>
                      <a:pPr marL="457200" indent="-457200" algn="l" rtl="0" eaLnBrk="0" fontAlgn="base" hangingPunct="0">
                        <a:spcBef>
                          <a:spcPct val="0"/>
                        </a:spcBef>
                        <a:spcAft>
                          <a:spcPts val="2400"/>
                        </a:spcAft>
                        <a:buClr>
                          <a:srgbClr val="66FFFF"/>
                        </a:buClr>
                        <a:buSzPct val="100000"/>
                        <a:buFont typeface="Calibri" panose="020F0502020204030204" pitchFamily="34" charset="0"/>
                        <a:buAutoNum type="arabicPeriod"/>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Times of the Gentiles</a:t>
                      </a:r>
                    </a:p>
                  </a:txBody>
                  <a:tcPr/>
                </a:tc>
                <a:tc>
                  <a:txBody>
                    <a:bodyPr/>
                    <a:lstStyle/>
                    <a:p>
                      <a:pPr marL="514350" indent="-514350" algn="l" defTabSz="914400" rtl="0" eaLnBrk="0" fontAlgn="base" latinLnBrk="0" hangingPunct="0">
                        <a:spcBef>
                          <a:spcPct val="0"/>
                        </a:spcBef>
                        <a:spcAft>
                          <a:spcPts val="2400"/>
                        </a:spcAft>
                        <a:buClr>
                          <a:srgbClr val="66FFFF"/>
                        </a:buClr>
                        <a:buSzPct val="100000"/>
                        <a:buFont typeface="+mj-lt"/>
                        <a:buAutoNum type="arabicPeriod" startAt="6"/>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Old Testament Prophets</a:t>
                      </a:r>
                    </a:p>
                    <a:p>
                      <a:pPr marL="514350" indent="-514350" algn="l" defTabSz="914400" rtl="0" eaLnBrk="0" fontAlgn="base" latinLnBrk="0" hangingPunct="0">
                        <a:spcBef>
                          <a:spcPct val="0"/>
                        </a:spcBef>
                        <a:spcAft>
                          <a:spcPts val="2400"/>
                        </a:spcAft>
                        <a:buClr>
                          <a:srgbClr val="66FFFF"/>
                        </a:buClr>
                        <a:buSzPct val="100000"/>
                        <a:buFont typeface="+mj-lt"/>
                        <a:buAutoNum type="arabicPeriod" startAt="6"/>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Post exile</a:t>
                      </a:r>
                    </a:p>
                    <a:p>
                      <a:pPr marL="514350" indent="-514350" algn="l" defTabSz="914400" rtl="0" eaLnBrk="0" fontAlgn="base" latinLnBrk="0" hangingPunct="0">
                        <a:spcBef>
                          <a:spcPct val="0"/>
                        </a:spcBef>
                        <a:spcAft>
                          <a:spcPts val="2400"/>
                        </a:spcAft>
                        <a:buClr>
                          <a:srgbClr val="66FFFF"/>
                        </a:buClr>
                        <a:buSzPct val="100000"/>
                        <a:buFont typeface="+mj-lt"/>
                        <a:buAutoNum type="arabicPeriod" startAt="6"/>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Offer of the King / Kingdom</a:t>
                      </a:r>
                    </a:p>
                    <a:p>
                      <a:pPr marL="514350" indent="-514350" algn="l" defTabSz="914400" rtl="0" eaLnBrk="0" fontAlgn="base" latinLnBrk="0" hangingPunct="0">
                        <a:spcBef>
                          <a:spcPct val="0"/>
                        </a:spcBef>
                        <a:spcAft>
                          <a:spcPts val="2400"/>
                        </a:spcAft>
                        <a:buClr>
                          <a:srgbClr val="66FFFF"/>
                        </a:buClr>
                        <a:buSzPct val="100000"/>
                        <a:buFont typeface="+mj-lt"/>
                        <a:buAutoNum type="arabicPeriod" startAt="6"/>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Rejection of the Offer</a:t>
                      </a:r>
                    </a:p>
                    <a:p>
                      <a:pPr marL="514350" marR="0" lvl="0" indent="-514350" algn="l" defTabSz="914400" rtl="0" eaLnBrk="0" fontAlgn="base" latinLnBrk="0" hangingPunct="0">
                        <a:lnSpc>
                          <a:spcPct val="100000"/>
                        </a:lnSpc>
                        <a:spcBef>
                          <a:spcPct val="0"/>
                        </a:spcBef>
                        <a:spcAft>
                          <a:spcPts val="2400"/>
                        </a:spcAft>
                        <a:buClr>
                          <a:srgbClr val="66FFFF"/>
                        </a:buClr>
                        <a:buSzPct val="100000"/>
                        <a:buFont typeface="+mj-lt"/>
                        <a:buAutoNum type="arabicPeriod" startAt="6"/>
                        <a:tabLst/>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Interim Age</a:t>
                      </a:r>
                    </a:p>
                  </a:txBody>
                  <a:tcPr/>
                </a:tc>
                <a:extLst>
                  <a:ext uri="{0D108BD9-81ED-4DB2-BD59-A6C34878D82A}">
                    <a16:rowId xmlns:a16="http://schemas.microsoft.com/office/drawing/2014/main" val="4214517209"/>
                  </a:ext>
                </a:extLst>
              </a:tr>
            </a:tbl>
          </a:graphicData>
        </a:graphic>
      </p:graphicFrame>
    </p:spTree>
    <p:extLst>
      <p:ext uri="{BB962C8B-B14F-4D97-AF65-F5344CB8AC3E}">
        <p14:creationId xmlns:p14="http://schemas.microsoft.com/office/powerpoint/2010/main" val="38789515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EC8BCB-02BC-40B9-B895-3C6A008479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046714"/>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12:31</a:t>
            </a:r>
          </a:p>
          <a:p>
            <a:pPr algn="just">
              <a:spcBef>
                <a:spcPts val="600"/>
              </a:spcBef>
              <a:spcAft>
                <a:spcPts val="600"/>
              </a:spcAft>
            </a:pPr>
            <a:r>
              <a:rPr lang="en-US" sz="3600" dirty="0">
                <a:latin typeface="Calibri" panose="020F0502020204030204" pitchFamily="34" charset="0"/>
                <a:cs typeface="Calibri" panose="020F0502020204030204" pitchFamily="34" charset="0"/>
              </a:rPr>
              <a:t>“</a:t>
            </a:r>
            <a:r>
              <a:rPr lang="en-US" sz="3600" b="1" u="sng" dirty="0">
                <a:solidFill>
                  <a:srgbClr val="FFFFCC"/>
                </a:solidFill>
                <a:latin typeface="Calibri" panose="020F0502020204030204" pitchFamily="34" charset="0"/>
                <a:cs typeface="Calibri" panose="020F0502020204030204" pitchFamily="34" charset="0"/>
              </a:rPr>
              <a:t>Now</a:t>
            </a:r>
            <a:r>
              <a:rPr lang="en-US" sz="3600" dirty="0">
                <a:latin typeface="Calibri" panose="020F0502020204030204" pitchFamily="34" charset="0"/>
                <a:cs typeface="Calibri" panose="020F0502020204030204" pitchFamily="34" charset="0"/>
              </a:rPr>
              <a:t> judgment is upon this world; </a:t>
            </a:r>
            <a:r>
              <a:rPr lang="en-US" sz="3600" b="1" u="sng" dirty="0">
                <a:solidFill>
                  <a:srgbClr val="FFFFCC"/>
                </a:solidFill>
                <a:latin typeface="Calibri" panose="020F0502020204030204" pitchFamily="34" charset="0"/>
                <a:cs typeface="Calibri" panose="020F0502020204030204" pitchFamily="34" charset="0"/>
              </a:rPr>
              <a:t>now</a:t>
            </a:r>
            <a:r>
              <a:rPr lang="en-US" sz="3600" dirty="0">
                <a:latin typeface="Calibri" panose="020F0502020204030204" pitchFamily="34" charset="0"/>
                <a:cs typeface="Calibri" panose="020F0502020204030204" pitchFamily="34" charset="0"/>
              </a:rPr>
              <a:t> the ruler of this world will be cast out.</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6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0FA902B8-166D-4D6F-8F79-2E2EE84804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0612" y="2057400"/>
            <a:ext cx="2582777" cy="2743200"/>
          </a:xfrm>
          <a:prstGeom prst="rect">
            <a:avLst/>
          </a:prstGeom>
        </p:spPr>
      </p:pic>
    </p:spTree>
    <p:extLst>
      <p:ext uri="{BB962C8B-B14F-4D97-AF65-F5344CB8AC3E}">
        <p14:creationId xmlns:p14="http://schemas.microsoft.com/office/powerpoint/2010/main" val="39572489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562100" y="228600"/>
            <a:ext cx="6019800" cy="1447800"/>
          </a:xfrm>
        </p:spPr>
        <p:txBody>
          <a:bodyPr/>
          <a:lstStyle/>
          <a:p>
            <a:pPr algn="ctr" eaLnBrk="1" hangingPunct="1"/>
            <a:r>
              <a:rPr lang="en-US" sz="3200" dirty="0">
                <a:effectLst>
                  <a:outerShdw blurRad="38100" dist="38100" dir="2700000" algn="tl">
                    <a:srgbClr val="000000">
                      <a:alpha val="43137"/>
                    </a:srgbClr>
                  </a:outerShdw>
                </a:effectLst>
              </a:rPr>
              <a:t>Names &amp; Titles Demonstrating Satan’s Post-Fall, Earthly Authority </a:t>
            </a:r>
            <a:br>
              <a:rPr lang="en-US" sz="2800" dirty="0">
                <a:effectLst>
                  <a:outerShdw blurRad="38100" dist="38100" dir="2700000" algn="tl">
                    <a:srgbClr val="000000">
                      <a:alpha val="43137"/>
                    </a:srgbClr>
                  </a:outerShdw>
                </a:effectLst>
              </a:rPr>
            </a:br>
            <a:r>
              <a:rPr lang="en-US" sz="2400" dirty="0">
                <a:solidFill>
                  <a:schemeClr val="tx1"/>
                </a:solidFill>
                <a:effectLst>
                  <a:outerShdw blurRad="38100" dist="38100" dir="2700000" algn="tl">
                    <a:srgbClr val="000000">
                      <a:alpha val="43137"/>
                    </a:srgbClr>
                  </a:outerShdw>
                </a:effectLst>
              </a:rPr>
              <a:t>(Job 1:7; 2:2; Luke 4:5-8; Rom. 8:19-22)</a:t>
            </a:r>
            <a:endParaRPr lang="en-US" sz="2800" dirty="0">
              <a:solidFill>
                <a:schemeClr val="tx1"/>
              </a:solidFill>
              <a:effectLst>
                <a:outerShdw blurRad="38100" dist="38100" dir="2700000" algn="tl">
                  <a:srgbClr val="000000">
                    <a:alpha val="43137"/>
                  </a:srgbClr>
                </a:outerShdw>
              </a:effectLst>
            </a:endParaRPr>
          </a:p>
        </p:txBody>
      </p:sp>
      <p:sp>
        <p:nvSpPr>
          <p:cNvPr id="6147" name="Rectangle 3"/>
          <p:cNvSpPr>
            <a:spLocks noGrp="1" noChangeArrowheads="1"/>
          </p:cNvSpPr>
          <p:nvPr>
            <p:ph type="body" idx="1"/>
          </p:nvPr>
        </p:nvSpPr>
        <p:spPr>
          <a:xfrm>
            <a:off x="342900" y="2057399"/>
            <a:ext cx="8458200" cy="4572001"/>
          </a:xfrm>
        </p:spPr>
        <p:txBody>
          <a:bodyPr/>
          <a:lstStyle/>
          <a:p>
            <a:pPr marL="461963" indent="-461963">
              <a:spcBef>
                <a:spcPts val="0"/>
              </a:spcBef>
              <a:spcAft>
                <a:spcPts val="1800"/>
              </a:spcAft>
              <a:defRPr/>
            </a:pPr>
            <a:r>
              <a:rPr lang="en-US" dirty="0">
                <a:effectLst>
                  <a:outerShdw blurRad="38100" dist="38100" dir="2700000" algn="tl">
                    <a:srgbClr val="000000">
                      <a:alpha val="43137"/>
                    </a:srgbClr>
                  </a:outerShdw>
                </a:effectLst>
              </a:rPr>
              <a:t>Prince of this world (John 12:31; 14:30; 16:11)</a:t>
            </a:r>
          </a:p>
          <a:p>
            <a:pPr marL="461963" indent="-461963">
              <a:spcBef>
                <a:spcPts val="0"/>
              </a:spcBef>
              <a:spcAft>
                <a:spcPts val="1800"/>
              </a:spcAft>
              <a:defRPr/>
            </a:pPr>
            <a:r>
              <a:rPr lang="en-US" dirty="0">
                <a:effectLst>
                  <a:outerShdw blurRad="38100" dist="38100" dir="2700000" algn="tl">
                    <a:srgbClr val="000000">
                      <a:alpha val="43137"/>
                    </a:srgbClr>
                  </a:outerShdw>
                </a:effectLst>
              </a:rPr>
              <a:t>God of this age (2 Cor. 4:4)</a:t>
            </a:r>
          </a:p>
          <a:p>
            <a:pPr marL="461963" indent="-461963">
              <a:spcBef>
                <a:spcPts val="0"/>
              </a:spcBef>
              <a:spcAft>
                <a:spcPts val="1800"/>
              </a:spcAft>
              <a:defRPr/>
            </a:pPr>
            <a:r>
              <a:rPr lang="en-US" dirty="0">
                <a:effectLst>
                  <a:outerShdw blurRad="38100" dist="38100" dir="2700000" algn="tl">
                    <a:srgbClr val="000000">
                      <a:alpha val="43137"/>
                    </a:srgbClr>
                  </a:outerShdw>
                </a:effectLst>
              </a:rPr>
              <a:t>Prince and power of the air (Eph. 2:2)</a:t>
            </a:r>
          </a:p>
          <a:p>
            <a:pPr marL="461963" indent="-461963">
              <a:spcBef>
                <a:spcPts val="0"/>
              </a:spcBef>
              <a:spcAft>
                <a:spcPts val="1800"/>
              </a:spcAft>
              <a:defRPr/>
            </a:pPr>
            <a:r>
              <a:rPr lang="en-US" dirty="0">
                <a:effectLst>
                  <a:outerShdw blurRad="38100" dist="38100" dir="2700000" algn="tl">
                    <a:srgbClr val="000000">
                      <a:alpha val="43137"/>
                    </a:srgbClr>
                  </a:outerShdw>
                </a:effectLst>
              </a:rPr>
              <a:t>Who the believer wrestles with (Eph. 6:12)</a:t>
            </a:r>
          </a:p>
          <a:p>
            <a:pPr marL="461963" indent="-461963">
              <a:spcBef>
                <a:spcPts val="0"/>
              </a:spcBef>
              <a:spcAft>
                <a:spcPts val="1800"/>
              </a:spcAft>
              <a:defRPr/>
            </a:pPr>
            <a:r>
              <a:rPr lang="en-US" dirty="0">
                <a:effectLst>
                  <a:outerShdw blurRad="38100" dist="38100" dir="2700000" algn="tl">
                    <a:srgbClr val="000000">
                      <a:alpha val="43137"/>
                    </a:srgbClr>
                  </a:outerShdw>
                </a:effectLst>
              </a:rPr>
              <a:t>Roaring lion (1 Pet. 5:8)</a:t>
            </a:r>
          </a:p>
          <a:p>
            <a:pPr marL="461963" indent="-461963">
              <a:spcBef>
                <a:spcPts val="0"/>
              </a:spcBef>
              <a:spcAft>
                <a:spcPts val="1800"/>
              </a:spcAft>
              <a:defRPr/>
            </a:pPr>
            <a:r>
              <a:rPr lang="en-US" dirty="0">
                <a:effectLst>
                  <a:outerShdw blurRad="38100" dist="38100" dir="2700000" algn="tl">
                    <a:srgbClr val="000000">
                      <a:alpha val="43137"/>
                    </a:srgbClr>
                  </a:outerShdw>
                </a:effectLst>
              </a:rPr>
              <a:t>Whole world lies in his power (1 John 5:19)</a:t>
            </a:r>
          </a:p>
        </p:txBody>
      </p:sp>
      <p:pic>
        <p:nvPicPr>
          <p:cNvPr id="66564" name="Picture 2" descr="https://encrypted-tbn2.gstatic.com/images?q=tbn:ANd9GcSBMfbzscRtRxzhQdk5QNPtl4JEhIIZ2ki1w7Rw4zlT093wbKcls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76200"/>
            <a:ext cx="852005" cy="1097280"/>
          </a:xfrm>
          <a:prstGeom prst="rect">
            <a:avLst/>
          </a:prstGeom>
          <a:noFill/>
          <a:ln w="9525">
            <a:noFill/>
            <a:miter lim="800000"/>
            <a:headEnd/>
            <a:tailEnd/>
          </a:ln>
        </p:spPr>
      </p:pic>
    </p:spTree>
    <p:extLst>
      <p:ext uri="{BB962C8B-B14F-4D97-AF65-F5344CB8AC3E}">
        <p14:creationId xmlns:p14="http://schemas.microsoft.com/office/powerpoint/2010/main" val="1966753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226219" y="257175"/>
            <a:ext cx="8691562" cy="809625"/>
          </a:xfrm>
        </p:spPr>
        <p:txBody>
          <a:bodyPr/>
          <a:lstStyle/>
          <a:p>
            <a:pPr algn="ctr" eaLnBrk="1" hangingPunct="1">
              <a:defRPr/>
            </a:pPr>
            <a:r>
              <a:rPr lang="en-US" altLang="en-US" sz="3600" dirty="0">
                <a:effectLst>
                  <a:outerShdw blurRad="38100" dist="38100" dir="2700000" algn="tl">
                    <a:srgbClr val="000000">
                      <a:alpha val="43137"/>
                    </a:srgbClr>
                  </a:outerShdw>
                </a:effectLst>
              </a:rPr>
              <a:t>f. Satan Falls Like Lightning (Luke 10:18)</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226218" y="1143000"/>
            <a:ext cx="8691561" cy="4419600"/>
          </a:xfrm>
        </p:spPr>
        <p:txBody>
          <a:bodyPr/>
          <a:lstStyle/>
          <a:p>
            <a:pPr marL="514350" indent="-514350">
              <a:spcBef>
                <a:spcPct val="0"/>
              </a:spcBef>
              <a:spcAft>
                <a:spcPts val="2400"/>
              </a:spcAft>
              <a:buClr>
                <a:srgbClr val="66FFFF"/>
              </a:buClr>
              <a:buSzPct val="100000"/>
              <a:buFont typeface="+mj-lt"/>
              <a:buAutoNum type="arabicParenR"/>
            </a:pPr>
            <a:r>
              <a:rPr lang="en-US" altLang="en-US" sz="2600" dirty="0">
                <a:effectLst>
                  <a:outerShdw blurRad="38100" dist="38100" dir="2700000" algn="tl">
                    <a:srgbClr val="000000">
                      <a:alpha val="43137"/>
                    </a:srgbClr>
                  </a:outerShdw>
                </a:effectLst>
              </a:rPr>
              <a:t>The eternally existent Christ saw Satan fall in the remote past (Isa. 14:12-15; Ezek. 28:12-17) indicating His power over Satan &amp; forms the basis of His exhortation to His disciples</a:t>
            </a:r>
            <a:r>
              <a:rPr lang="en-US" altLang="en-US" sz="2600" i="1" dirty="0">
                <a:effectLst>
                  <a:outerShdw blurRad="38100" dist="38100" dir="2700000" algn="tl">
                    <a:srgbClr val="000000">
                      <a:alpha val="43137"/>
                    </a:srgbClr>
                  </a:outerShdw>
                </a:effectLst>
              </a:rPr>
              <a:t> </a:t>
            </a:r>
          </a:p>
          <a:p>
            <a:pPr marL="514350" indent="-514350">
              <a:spcBef>
                <a:spcPct val="0"/>
              </a:spcBef>
              <a:spcAft>
                <a:spcPts val="2400"/>
              </a:spcAft>
              <a:buClr>
                <a:srgbClr val="66FFFF"/>
              </a:buClr>
              <a:buSzPct val="100000"/>
              <a:buFont typeface="+mj-lt"/>
              <a:buAutoNum type="arabicParenR"/>
            </a:pPr>
            <a:r>
              <a:rPr lang="en-US" altLang="en-US" sz="2600" dirty="0">
                <a:effectLst>
                  <a:outerShdw blurRad="38100" dist="38100" dir="2700000" algn="tl">
                    <a:srgbClr val="000000">
                      <a:alpha val="43137"/>
                    </a:srgbClr>
                  </a:outerShdw>
                </a:effectLst>
              </a:rPr>
              <a:t>Subsequent Scripture never indicates Satan’s weakened power over the Earth (Luke 22:3, 31; Acts 5:3; John 12:31; 13:27)</a:t>
            </a:r>
          </a:p>
          <a:p>
            <a:pPr marL="514350" indent="-514350">
              <a:spcBef>
                <a:spcPct val="0"/>
              </a:spcBef>
              <a:spcAft>
                <a:spcPts val="2400"/>
              </a:spcAft>
              <a:buClr>
                <a:srgbClr val="66FFFF"/>
              </a:buClr>
              <a:buSzPct val="100000"/>
              <a:buFont typeface="+mj-lt"/>
              <a:buAutoNum type="arabicParenR"/>
            </a:pPr>
            <a:r>
              <a:rPr lang="en-US" altLang="en-US" sz="2600" b="1" u="sng" dirty="0">
                <a:solidFill>
                  <a:srgbClr val="FFFFCC"/>
                </a:solidFill>
                <a:effectLst>
                  <a:outerShdw blurRad="38100" dist="38100" dir="2700000" algn="tl">
                    <a:srgbClr val="000000">
                      <a:alpha val="43137"/>
                    </a:srgbClr>
                  </a:outerShdw>
                </a:effectLst>
              </a:rPr>
              <a:t>Imperfect tense “watching”?</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0" y="5105400"/>
            <a:ext cx="2348727" cy="1573547"/>
          </a:xfrm>
          <a:prstGeom prst="rect">
            <a:avLst/>
          </a:prstGeom>
          <a:noFill/>
          <a:ln w="9525">
            <a:noFill/>
            <a:miter lim="800000"/>
            <a:headEnd/>
            <a:tailEnd/>
          </a:ln>
        </p:spPr>
      </p:pic>
    </p:spTree>
    <p:extLst>
      <p:ext uri="{BB962C8B-B14F-4D97-AF65-F5344CB8AC3E}">
        <p14:creationId xmlns:p14="http://schemas.microsoft.com/office/powerpoint/2010/main" val="27593654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F361E-033E-4040-8180-7B9AB542D7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1675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Luke 10:17-20</a:t>
            </a:r>
          </a:p>
          <a:p>
            <a:pPr algn="just">
              <a:spcBef>
                <a:spcPts val="600"/>
              </a:spcBef>
              <a:spcAft>
                <a:spcPts val="600"/>
              </a:spcAft>
            </a:pP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seventy returned with joy, saying, ‘Lord, even the demons are subject to us in Your name.’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said to them, ‘I was </a:t>
            </a:r>
            <a:r>
              <a:rPr lang="en-US" sz="30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watching</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theorēo</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Satan fall from heaven like lightning.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have given you authority to tread on serpents and scorpions, and over all the power of the enemy, and nothing will injure you.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Nevertheless do not rejoice in this, that the spirits are subject to you, but rejoice that your names are recorded in heaven.’”</a:t>
            </a:r>
          </a:p>
        </p:txBody>
      </p:sp>
    </p:spTree>
    <p:extLst>
      <p:ext uri="{BB962C8B-B14F-4D97-AF65-F5344CB8AC3E}">
        <p14:creationId xmlns:p14="http://schemas.microsoft.com/office/powerpoint/2010/main" val="31049264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1181100" y="228600"/>
            <a:ext cx="6781800" cy="1066800"/>
          </a:xfrm>
        </p:spPr>
        <p:txBody>
          <a:bodyPr/>
          <a:lstStyle/>
          <a:p>
            <a:pPr algn="ctr">
              <a:spcAft>
                <a:spcPts val="600"/>
              </a:spcAft>
            </a:pPr>
            <a:r>
              <a:rPr lang="en-US" sz="3200" dirty="0"/>
              <a:t>Frederick L. Godet</a:t>
            </a:r>
            <a:br>
              <a:rPr lang="en-US" sz="2400" dirty="0"/>
            </a:br>
            <a:r>
              <a:rPr lang="en-US" sz="1600" dirty="0">
                <a:solidFill>
                  <a:schemeClr val="tx1"/>
                </a:solidFill>
              </a:rPr>
              <a:t>Frederick L. Godet, </a:t>
            </a:r>
            <a:r>
              <a:rPr lang="en-US" sz="1600" i="1" dirty="0">
                <a:solidFill>
                  <a:schemeClr val="tx1"/>
                </a:solidFill>
              </a:rPr>
              <a:t>A Commentary on the Gospel of St. Luke</a:t>
            </a:r>
            <a:r>
              <a:rPr lang="en-US" sz="1600" dirty="0">
                <a:solidFill>
                  <a:schemeClr val="tx1"/>
                </a:solidFill>
              </a:rPr>
              <a:t>, trans. E. W. </a:t>
            </a:r>
            <a:r>
              <a:rPr lang="en-US" sz="1600" dirty="0" err="1">
                <a:solidFill>
                  <a:schemeClr val="tx1"/>
                </a:solidFill>
              </a:rPr>
              <a:t>Shalders</a:t>
            </a:r>
            <a:r>
              <a:rPr lang="en-US" sz="1600" dirty="0">
                <a:solidFill>
                  <a:schemeClr val="tx1"/>
                </a:solidFill>
              </a:rPr>
              <a:t> &amp; M. D. </a:t>
            </a:r>
            <a:r>
              <a:rPr lang="en-US" sz="1600" dirty="0" err="1">
                <a:solidFill>
                  <a:schemeClr val="tx1"/>
                </a:solidFill>
              </a:rPr>
              <a:t>Cusin</a:t>
            </a:r>
            <a:r>
              <a:rPr lang="en-US" sz="1600" dirty="0">
                <a:solidFill>
                  <a:schemeClr val="tx1"/>
                </a:solidFill>
              </a:rPr>
              <a:t>, 2 vols., vol. 2 (New York: I. K. Funk and Co., 1881), 2:24.</a:t>
            </a:r>
            <a:endParaRPr lang="en-US" altLang="en-US" sz="1800" dirty="0">
              <a:solidFill>
                <a:schemeClr val="tx1"/>
              </a:solidFill>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3352800" y="1600200"/>
            <a:ext cx="5670504" cy="44958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latin typeface="Calibri" panose="020F0502020204030204" pitchFamily="34" charset="0"/>
              </a:rPr>
              <a:t>The word </a:t>
            </a:r>
            <a:r>
              <a:rPr lang="el-GR" dirty="0">
                <a:effectLst/>
                <a:latin typeface="Calibri" panose="020F0502020204030204" pitchFamily="34" charset="0"/>
              </a:rPr>
              <a:t>ἐθεώρουν</a:t>
            </a:r>
            <a:r>
              <a:rPr lang="en-US" dirty="0">
                <a:effectLst/>
                <a:latin typeface="Calibri" panose="020F0502020204030204" pitchFamily="34" charset="0"/>
              </a:rPr>
              <a:t> [</a:t>
            </a:r>
            <a:r>
              <a:rPr lang="en-US" i="1" dirty="0" err="1">
                <a:effectLst/>
                <a:latin typeface="Calibri" panose="020F0502020204030204" pitchFamily="34" charset="0"/>
              </a:rPr>
              <a:t>theorēo</a:t>
            </a:r>
            <a:r>
              <a:rPr lang="en-US" dirty="0">
                <a:effectLst/>
                <a:latin typeface="Calibri" panose="020F0502020204030204" pitchFamily="34" charset="0"/>
              </a:rPr>
              <a:t>], </a:t>
            </a:r>
            <a:r>
              <a:rPr lang="en-US" i="1" dirty="0">
                <a:effectLst/>
                <a:latin typeface="Calibri" panose="020F0502020204030204" pitchFamily="34" charset="0"/>
              </a:rPr>
              <a:t>I was contemplating</a:t>
            </a:r>
            <a:r>
              <a:rPr lang="en-US" dirty="0">
                <a:effectLst/>
                <a:latin typeface="Calibri" panose="020F0502020204030204" pitchFamily="34" charset="0"/>
              </a:rPr>
              <a:t>, denotes an intuition, not a vision. Jesus does not appear to have had visions after that of His baptism. The two acts which the imperfect </a:t>
            </a:r>
            <a:r>
              <a:rPr lang="en-US" i="1" dirty="0">
                <a:effectLst/>
                <a:latin typeface="Calibri" panose="020F0502020204030204" pitchFamily="34" charset="0"/>
              </a:rPr>
              <a:t>I was contemplating</a:t>
            </a:r>
            <a:r>
              <a:rPr lang="en-US" dirty="0">
                <a:effectLst/>
                <a:latin typeface="Calibri" panose="020F0502020204030204" pitchFamily="34" charset="0"/>
              </a:rPr>
              <a:t> shows to be simultaneous, are evidently that informal perception.”</a:t>
            </a:r>
            <a:endParaRPr lang="en-US" sz="3000" dirty="0">
              <a:effectLst/>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6"/>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8"/>
              <a:stretch>
                <a:fillRect/>
              </a:stretch>
            </p:blipFill>
            <p:spPr>
              <a:xfrm>
                <a:off x="4688419" y="5154760"/>
                <a:ext cx="29880" cy="18000"/>
              </a:xfrm>
              <a:prstGeom prst="rect">
                <a:avLst/>
              </a:prstGeom>
            </p:spPr>
          </p:pic>
        </mc:Fallback>
      </mc:AlternateContent>
      <p:pic>
        <p:nvPicPr>
          <p:cNvPr id="2" name="Picture 1">
            <a:extLst>
              <a:ext uri="{FF2B5EF4-FFF2-40B4-BE49-F238E27FC236}">
                <a16:creationId xmlns:a16="http://schemas.microsoft.com/office/drawing/2014/main" id="{39AFB77B-CBEC-45BE-A5DE-52F03258465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8600" y="1750353"/>
            <a:ext cx="2965369" cy="3583647"/>
          </a:xfrm>
          <a:prstGeom prst="rect">
            <a:avLst/>
          </a:prstGeom>
        </p:spPr>
      </p:pic>
    </p:spTree>
    <p:extLst>
      <p:ext uri="{BB962C8B-B14F-4D97-AF65-F5344CB8AC3E}">
        <p14:creationId xmlns:p14="http://schemas.microsoft.com/office/powerpoint/2010/main" val="39550203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21D5-8896-46A3-B445-B7807A4F35A4}"/>
              </a:ext>
            </a:extLst>
          </p:cNvPr>
          <p:cNvSpPr txBox="1">
            <a:spLocks/>
          </p:cNvSpPr>
          <p:nvPr/>
        </p:nvSpPr>
        <p:spPr>
          <a:xfrm>
            <a:off x="226219" y="2807494"/>
            <a:ext cx="8691562" cy="1243012"/>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sz="6000" kern="0" dirty="0">
                <a:solidFill>
                  <a:schemeClr val="tx1"/>
                </a:solidFill>
                <a:effectLst>
                  <a:outerShdw blurRad="38100" dist="38100" dir="2700000" algn="tl">
                    <a:srgbClr val="000000">
                      <a:alpha val="43137"/>
                    </a:srgbClr>
                  </a:outerShdw>
                </a:effectLst>
              </a:rPr>
              <a:t>CONCLUSION</a:t>
            </a:r>
            <a:endParaRPr lang="en-US" altLang="en-US" sz="60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32457452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294210" y="257175"/>
            <a:ext cx="6555581" cy="809625"/>
          </a:xfrm>
        </p:spPr>
        <p:txBody>
          <a:bodyPr/>
          <a:lstStyle/>
          <a:p>
            <a:pPr algn="ctr" eaLnBrk="1" hangingPunct="1">
              <a:defRPr/>
            </a:pPr>
            <a:r>
              <a:rPr lang="en-US" altLang="en-US" sz="3600" dirty="0">
                <a:effectLst>
                  <a:outerShdw blurRad="38100" dist="38100" dir="2700000" algn="tl">
                    <a:srgbClr val="000000">
                      <a:alpha val="43137"/>
                    </a:srgbClr>
                  </a:outerShdw>
                </a:effectLst>
              </a:rPr>
              <a:t>1. Passages from Christ’s ministry</a:t>
            </a:r>
            <a:endPar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228601" y="1143000"/>
            <a:ext cx="8689180" cy="5183560"/>
          </a:xfrm>
        </p:spPr>
        <p:txBody>
          <a:bodyPr/>
          <a:lstStyle/>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is at hand (Matt. 3:2)</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Theirs is the kingdom (Matt. 5:3, 10)</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Thy kingdom come (Matt. 6:9-13)</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Seek first the kingdom (Matt. 6:33)</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The kingdom suffers violence (Matt. 11:12)</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dirty="0">
                <a:effectLst>
                  <a:outerShdw blurRad="38100" dist="38100" dir="2700000" algn="tl">
                    <a:srgbClr val="000000">
                      <a:alpha val="43137"/>
                    </a:srgbClr>
                  </a:outerShdw>
                </a:effectLst>
              </a:rPr>
              <a:t>Satan falls like lightning (Luke 10:18)</a:t>
            </a:r>
          </a:p>
          <a:p>
            <a:pPr marL="457200" indent="-457200">
              <a:spcBef>
                <a:spcPct val="0"/>
              </a:spcBef>
              <a:spcAft>
                <a:spcPts val="1800"/>
              </a:spcAft>
              <a:buClr>
                <a:srgbClr val="66FFFF"/>
              </a:buClr>
              <a:buSzPct val="100000"/>
              <a:buFont typeface="Calibri" panose="020F0502020204030204" pitchFamily="34" charset="0"/>
              <a:buAutoNum type="alphaLcPeriod"/>
            </a:pPr>
            <a:r>
              <a:rPr lang="en-US" altLang="en-US" b="1" u="sng" dirty="0">
                <a:solidFill>
                  <a:srgbClr val="FFFFCC"/>
                </a:solidFill>
                <a:effectLst>
                  <a:outerShdw blurRad="38100" dist="38100" dir="2700000" algn="tl">
                    <a:srgbClr val="000000">
                      <a:alpha val="43137"/>
                    </a:srgbClr>
                  </a:outerShdw>
                </a:effectLst>
              </a:rPr>
              <a:t>The kingdom has come upon you (Matt. 12:28)</a:t>
            </a:r>
          </a:p>
        </p:txBody>
      </p:sp>
      <p:pic>
        <p:nvPicPr>
          <p:cNvPr id="5" name="Picture 2" descr="http://3.bp.blogspot.com/-QEkPt30fRNQ/US-EfJsZfRI/AAAAAAAASK4/JnP_SUUHRas/s1600/a.jpg">
            <a:extLst>
              <a:ext uri="{FF2B5EF4-FFF2-40B4-BE49-F238E27FC236}">
                <a16:creationId xmlns:a16="http://schemas.microsoft.com/office/drawing/2014/main" id="{493E286C-14DE-4D26-8CC3-44FD27793A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0980" y="106735"/>
            <a:ext cx="1221580" cy="818406"/>
          </a:xfrm>
          <a:prstGeom prst="rect">
            <a:avLst/>
          </a:prstGeom>
          <a:noFill/>
          <a:ln w="9525">
            <a:noFill/>
            <a:miter lim="800000"/>
            <a:headEnd/>
            <a:tailEnd/>
          </a:ln>
        </p:spPr>
      </p:pic>
    </p:spTree>
    <p:extLst>
      <p:ext uri="{BB962C8B-B14F-4D97-AF65-F5344CB8AC3E}">
        <p14:creationId xmlns:p14="http://schemas.microsoft.com/office/powerpoint/2010/main" val="107008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04800" y="45701"/>
            <a:ext cx="8534400" cy="838200"/>
          </a:xfrm>
        </p:spPr>
        <p:txBody>
          <a:bodyPr/>
          <a:lstStyle/>
          <a:p>
            <a:pPr algn="ctr" eaLnBrk="1" hangingPunct="1"/>
            <a:r>
              <a:rPr lang="en-US" sz="3600" dirty="0">
                <a:effectLst>
                  <a:outerShdw blurRad="38100" dist="38100" dir="2700000" algn="tl">
                    <a:srgbClr val="000000">
                      <a:alpha val="43137"/>
                    </a:srgbClr>
                  </a:outerShdw>
                </a:effectLst>
              </a:rPr>
              <a:t>1. Kingdom Throughout the Bible</a:t>
            </a:r>
          </a:p>
        </p:txBody>
      </p:sp>
      <p:graphicFrame>
        <p:nvGraphicFramePr>
          <p:cNvPr id="4" name="Table 3"/>
          <p:cNvGraphicFramePr>
            <a:graphicFrameLocks noGrp="1"/>
          </p:cNvGraphicFramePr>
          <p:nvPr>
            <p:extLst>
              <p:ext uri="{D42A27DB-BD31-4B8C-83A1-F6EECF244321}">
                <p14:modId xmlns:p14="http://schemas.microsoft.com/office/powerpoint/2010/main" val="2478825021"/>
              </p:ext>
            </p:extLst>
          </p:nvPr>
        </p:nvGraphicFramePr>
        <p:xfrm>
          <a:off x="304800" y="1144368"/>
          <a:ext cx="8534400" cy="3566160"/>
        </p:xfrm>
        <a:graphic>
          <a:graphicData uri="http://schemas.openxmlformats.org/drawingml/2006/table">
            <a:tbl>
              <a:tblPr firstRow="1" bandRow="1">
                <a:tableStyleId>{5940675A-B579-460E-94D1-54222C63F5DA}</a:tableStyleId>
              </a:tblPr>
              <a:tblGrid>
                <a:gridCol w="4191000">
                  <a:extLst>
                    <a:ext uri="{9D8B030D-6E8A-4147-A177-3AD203B41FA5}">
                      <a16:colId xmlns:a16="http://schemas.microsoft.com/office/drawing/2014/main" val="4287931007"/>
                    </a:ext>
                  </a:extLst>
                </a:gridCol>
                <a:gridCol w="4343400">
                  <a:extLst>
                    <a:ext uri="{9D8B030D-6E8A-4147-A177-3AD203B41FA5}">
                      <a16:colId xmlns:a16="http://schemas.microsoft.com/office/drawing/2014/main" val="4222968114"/>
                    </a:ext>
                  </a:extLst>
                </a:gridCol>
              </a:tblGrid>
              <a:tr h="3566160">
                <a:tc>
                  <a:txBody>
                    <a:bodyPr/>
                    <a:lstStyle/>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1"/>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Kingdom Mysteries</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1"/>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Church</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1"/>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Israel’s Discipline &amp; Restoration</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1"/>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Re-offer of the King/Kingdom</a:t>
                      </a:r>
                    </a:p>
                  </a:txBody>
                  <a:tcPr/>
                </a:tc>
                <a:tc>
                  <a:txBody>
                    <a:bodyPr/>
                    <a:lstStyle/>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Transfer of Kingdom Authority</a:t>
                      </a:r>
                    </a:p>
                    <a:p>
                      <a:pPr marL="693738" marR="0" lvl="0" indent="-693738" algn="l" defTabSz="914400" rtl="0" eaLnBrk="0" fontAlgn="base" latinLnBrk="0" hangingPunct="0">
                        <a:lnSpc>
                          <a:spcPct val="100000"/>
                        </a:lnSpc>
                        <a:spcBef>
                          <a:spcPct val="0"/>
                        </a:spcBef>
                        <a:spcAft>
                          <a:spcPts val="2400"/>
                        </a:spcAft>
                        <a:buClr>
                          <a:srgbClr val="66FFFF"/>
                        </a:buClr>
                        <a:buSzPct val="100000"/>
                        <a:buFont typeface="+mj-lt"/>
                        <a:buAutoNum type="arabicPeriod" startAt="1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Kingdom Establishment</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Eternal State</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Testimony of Early Church History</a:t>
                      </a:r>
                      <a:endParaRPr lang="en-US"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214517209"/>
                  </a:ext>
                </a:extLst>
              </a:tr>
            </a:tbl>
          </a:graphicData>
        </a:graphic>
      </p:graphicFrame>
      <p:pic>
        <p:nvPicPr>
          <p:cNvPr id="6"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33800" y="5028159"/>
            <a:ext cx="1706563" cy="1753641"/>
          </a:xfrm>
          <a:prstGeom prst="rect">
            <a:avLst/>
          </a:prstGeom>
          <a:noFill/>
          <a:ln w="9525">
            <a:noFill/>
            <a:miter lim="800000"/>
            <a:headEnd/>
            <a:tailEnd/>
          </a:ln>
        </p:spPr>
      </p:pic>
    </p:spTree>
    <p:extLst>
      <p:ext uri="{BB962C8B-B14F-4D97-AF65-F5344CB8AC3E}">
        <p14:creationId xmlns:p14="http://schemas.microsoft.com/office/powerpoint/2010/main" val="1777522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228600"/>
            <a:ext cx="4495800" cy="838200"/>
          </a:xfrm>
        </p:spPr>
        <p:txBody>
          <a:bodyPr/>
          <a:lstStyle/>
          <a:p>
            <a:pPr>
              <a:defRPr/>
            </a:pPr>
            <a:r>
              <a:rPr lang="en-US" sz="3600" dirty="0">
                <a:solidFill>
                  <a:srgbClr val="00FFFF"/>
                </a:solidFill>
                <a:effectLst>
                  <a:outerShdw blurRad="38100" dist="38100" dir="2700000" algn="tl">
                    <a:srgbClr val="000000">
                      <a:alpha val="43137"/>
                    </a:srgbClr>
                  </a:outerShdw>
                </a:effectLst>
              </a:rPr>
              <a:t>Kingdom Study Outline</a:t>
            </a:r>
          </a:p>
        </p:txBody>
      </p:sp>
      <p:sp>
        <p:nvSpPr>
          <p:cNvPr id="12291" name="Content Placeholder 2"/>
          <p:cNvSpPr>
            <a:spLocks noGrp="1"/>
          </p:cNvSpPr>
          <p:nvPr>
            <p:ph idx="1"/>
          </p:nvPr>
        </p:nvSpPr>
        <p:spPr>
          <a:xfrm>
            <a:off x="2395558" y="1143000"/>
            <a:ext cx="6672241" cy="5105400"/>
          </a:xfrm>
        </p:spPr>
        <p:txBody>
          <a:bodyPr/>
          <a:lstStyle/>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What does the Bible Say About the Kingdom?</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b="1" u="sng" dirty="0">
                <a:solidFill>
                  <a:srgbClr val="FFFFCC"/>
                </a:solidFill>
                <a:effectLst>
                  <a:outerShdw blurRad="38100" dist="38100" dir="2700000" algn="tl">
                    <a:srgbClr val="000000">
                      <a:alpha val="43137"/>
                    </a:srgbClr>
                  </a:outerShdw>
                </a:effectLst>
              </a:rPr>
              <a:t>The Main Problem with Kingdom Now NT interpretations</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Why do some believe that we are in the kingdom now?</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Why does it matter?</a:t>
            </a:r>
          </a:p>
        </p:txBody>
      </p:sp>
      <p:pic>
        <p:nvPicPr>
          <p:cNvPr id="6" name="Picture 2" descr="http://3.bp.blogspot.com/-QEkPt30fRNQ/US-EfJsZfRI/AAAAAAAASK4/JnP_SUUHRas/s1600/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5257800"/>
            <a:ext cx="1822451" cy="1220964"/>
          </a:xfrm>
          <a:prstGeom prst="rect">
            <a:avLst/>
          </a:prstGeom>
          <a:noFill/>
          <a:ln w="9525">
            <a:noFill/>
            <a:miter lim="800000"/>
            <a:headEnd/>
            <a:tailEnd/>
          </a:ln>
        </p:spPr>
      </p:pic>
      <p:pic>
        <p:nvPicPr>
          <p:cNvPr id="7"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1608034"/>
            <a:ext cx="2090759" cy="2148435"/>
          </a:xfrm>
          <a:prstGeom prst="rect">
            <a:avLst/>
          </a:prstGeom>
          <a:noFill/>
          <a:ln w="9525">
            <a:noFill/>
            <a:miter lim="800000"/>
            <a:headEnd/>
            <a:tailEnd/>
          </a:ln>
        </p:spPr>
      </p:pic>
    </p:spTree>
    <p:extLst>
      <p:ext uri="{BB962C8B-B14F-4D97-AF65-F5344CB8AC3E}">
        <p14:creationId xmlns:p14="http://schemas.microsoft.com/office/powerpoint/2010/main" val="1117143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85800" y="228600"/>
            <a:ext cx="7772400" cy="1149312"/>
          </a:xfrm>
        </p:spPr>
        <p:txBody>
          <a:bodyPr/>
          <a:lstStyle/>
          <a:p>
            <a:pPr algn="ctr" eaLnBrk="1" hangingPunct="1"/>
            <a:r>
              <a:rPr lang="en-US" altLang="en-US" sz="3600" dirty="0">
                <a:effectLst>
                  <a:outerShdw blurRad="38100" dist="38100" dir="2700000" algn="tl">
                    <a:srgbClr val="000000">
                      <a:alpha val="43137"/>
                    </a:srgbClr>
                  </a:outerShdw>
                </a:effectLst>
              </a:rPr>
              <a:t>2. The Main Problem with Kingdom Now NT interpretations</a:t>
            </a:r>
          </a:p>
        </p:txBody>
      </p:sp>
      <p:sp>
        <p:nvSpPr>
          <p:cNvPr id="16387" name="Rectangle 3"/>
          <p:cNvSpPr>
            <a:spLocks noGrp="1" noChangeArrowheads="1"/>
          </p:cNvSpPr>
          <p:nvPr>
            <p:ph type="body" sz="half" idx="2"/>
          </p:nvPr>
        </p:nvSpPr>
        <p:spPr>
          <a:xfrm>
            <a:off x="266700" y="1600200"/>
            <a:ext cx="8610600" cy="3962400"/>
          </a:xfrm>
        </p:spPr>
        <p:txBody>
          <a:bodyPr/>
          <a:lstStyle/>
          <a:p>
            <a:pPr marL="463550" indent="-463550" eaLnBrk="1" hangingPunct="1">
              <a:spcBef>
                <a:spcPts val="0"/>
              </a:spcBef>
              <a:spcAft>
                <a:spcPts val="3600"/>
              </a:spcAft>
              <a:buSzPct val="100000"/>
              <a:buFont typeface="+mj-lt"/>
              <a:buAutoNum type="alphaLcPeriod"/>
              <a:defRPr/>
            </a:pPr>
            <a:r>
              <a:rPr lang="en-US" dirty="0">
                <a:effectLst>
                  <a:outerShdw blurRad="38100" dist="38100" dir="2700000" algn="tl">
                    <a:srgbClr val="000000">
                      <a:alpha val="43137"/>
                    </a:srgbClr>
                  </a:outerShdw>
                </a:effectLst>
              </a:rPr>
              <a:t>The kingdom is always earthly (Gen. 15:18-21) over a repentant Israel (Ezek. 36‒37)</a:t>
            </a:r>
          </a:p>
          <a:p>
            <a:pPr marL="463550" indent="-463550" eaLnBrk="1" hangingPunct="1">
              <a:spcBef>
                <a:spcPts val="0"/>
              </a:spcBef>
              <a:spcAft>
                <a:spcPts val="3600"/>
              </a:spcAft>
              <a:buSzPct val="100000"/>
              <a:buFont typeface="+mj-lt"/>
              <a:buAutoNum type="alphaLcPeriod"/>
              <a:defRPr/>
            </a:pPr>
            <a:r>
              <a:rPr lang="en-US" dirty="0">
                <a:effectLst>
                  <a:outerShdw blurRad="38100" dist="38100" dir="2700000" algn="tl">
                    <a:srgbClr val="000000">
                      <a:alpha val="43137"/>
                    </a:srgbClr>
                  </a:outerShdw>
                </a:effectLst>
              </a:rPr>
              <a:t>The kingdom will only manifest after a time of tribulation (Jer. 30:7; Dan. 9:24-27)</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7280564" y="3886200"/>
            <a:ext cx="1524000" cy="2063712"/>
          </a:xfrm>
        </p:spPr>
      </p:pic>
    </p:spTree>
    <p:extLst>
      <p:ext uri="{BB962C8B-B14F-4D97-AF65-F5344CB8AC3E}">
        <p14:creationId xmlns:p14="http://schemas.microsoft.com/office/powerpoint/2010/main" val="1108647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228600"/>
            <a:ext cx="4495800" cy="762000"/>
          </a:xfrm>
        </p:spPr>
        <p:txBody>
          <a:bodyPr/>
          <a:lstStyle/>
          <a:p>
            <a:pPr>
              <a:defRPr/>
            </a:pPr>
            <a:r>
              <a:rPr lang="en-US" sz="3600" dirty="0">
                <a:solidFill>
                  <a:srgbClr val="00FFFF"/>
                </a:solidFill>
                <a:effectLst>
                  <a:outerShdw blurRad="38100" dist="38100" dir="2700000" algn="tl">
                    <a:srgbClr val="000000">
                      <a:alpha val="43137"/>
                    </a:srgbClr>
                  </a:outerShdw>
                </a:effectLst>
              </a:rPr>
              <a:t>Kingdom Study Outline</a:t>
            </a:r>
          </a:p>
        </p:txBody>
      </p:sp>
      <p:sp>
        <p:nvSpPr>
          <p:cNvPr id="12291" name="Content Placeholder 2"/>
          <p:cNvSpPr>
            <a:spLocks noGrp="1"/>
          </p:cNvSpPr>
          <p:nvPr>
            <p:ph idx="1"/>
          </p:nvPr>
        </p:nvSpPr>
        <p:spPr>
          <a:xfrm>
            <a:off x="2395558" y="1143000"/>
            <a:ext cx="6672241" cy="5105400"/>
          </a:xfrm>
        </p:spPr>
        <p:txBody>
          <a:bodyPr/>
          <a:lstStyle/>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What does the Bible Say About the Kingdom?</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The Main Problem with Kingdom Now NT interpretations</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b="1" u="sng" dirty="0">
                <a:solidFill>
                  <a:srgbClr val="FFFFCC"/>
                </a:solidFill>
                <a:effectLst>
                  <a:outerShdw blurRad="38100" dist="38100" dir="2700000" algn="tl">
                    <a:srgbClr val="000000">
                      <a:alpha val="43137"/>
                    </a:srgbClr>
                  </a:outerShdw>
                </a:effectLst>
              </a:rPr>
              <a:t>Why do some believe that we are in the kingdom now?</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Why does it matter?</a:t>
            </a:r>
          </a:p>
        </p:txBody>
      </p:sp>
      <p:pic>
        <p:nvPicPr>
          <p:cNvPr id="6" name="Picture 2" descr="http://3.bp.blogspot.com/-QEkPt30fRNQ/US-EfJsZfRI/AAAAAAAASK4/JnP_SUUHRas/s1600/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5257800"/>
            <a:ext cx="1822451" cy="1220964"/>
          </a:xfrm>
          <a:prstGeom prst="rect">
            <a:avLst/>
          </a:prstGeom>
          <a:noFill/>
          <a:ln w="9525">
            <a:noFill/>
            <a:miter lim="800000"/>
            <a:headEnd/>
            <a:tailEnd/>
          </a:ln>
        </p:spPr>
      </p:pic>
      <p:pic>
        <p:nvPicPr>
          <p:cNvPr id="7"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1608034"/>
            <a:ext cx="2090759" cy="2148435"/>
          </a:xfrm>
          <a:prstGeom prst="rect">
            <a:avLst/>
          </a:prstGeom>
          <a:noFill/>
          <a:ln w="9525">
            <a:noFill/>
            <a:miter lim="800000"/>
            <a:headEnd/>
            <a:tailEnd/>
          </a:ln>
        </p:spPr>
      </p:pic>
    </p:spTree>
    <p:extLst>
      <p:ext uri="{BB962C8B-B14F-4D97-AF65-F5344CB8AC3E}">
        <p14:creationId xmlns:p14="http://schemas.microsoft.com/office/powerpoint/2010/main" val="2898847563"/>
      </p:ext>
    </p:extLst>
  </p:cSld>
  <p:clrMapOvr>
    <a:masterClrMapping/>
  </p:clrMapOvr>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20140</TotalTime>
  <Words>2841</Words>
  <Application>Microsoft Office PowerPoint</Application>
  <PresentationFormat>On-screen Show (4:3)</PresentationFormat>
  <Paragraphs>281</Paragraphs>
  <Slides>56</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Times New Roman</vt:lpstr>
      <vt:lpstr>Wingdings</vt:lpstr>
      <vt:lpstr>Azure</vt:lpstr>
      <vt:lpstr>PowerPoint Presentation</vt:lpstr>
      <vt:lpstr>The Coming Kingdom Chapter 16</vt:lpstr>
      <vt:lpstr>Kingdom Study Outline</vt:lpstr>
      <vt:lpstr>Kingdom Study Outline</vt:lpstr>
      <vt:lpstr>1. Kingdom Throughout the Bible</vt:lpstr>
      <vt:lpstr>1. Kingdom Throughout the Bible</vt:lpstr>
      <vt:lpstr>Kingdom Study Outline</vt:lpstr>
      <vt:lpstr>2. The Main Problem with Kingdom Now NT interpretations</vt:lpstr>
      <vt:lpstr>Kingdom Study Outline</vt:lpstr>
      <vt:lpstr>Response to Kingdom Now Problem Passages</vt:lpstr>
      <vt:lpstr>Response to Kingdom Now Problem Passages</vt:lpstr>
      <vt:lpstr>1. Passages from Christ’s ministry</vt:lpstr>
      <vt:lpstr>1. Passages from Christ’s ministry</vt:lpstr>
      <vt:lpstr>1. Passages from Christ’s ministry</vt:lpstr>
      <vt:lpstr>PowerPoint Presentation</vt:lpstr>
      <vt:lpstr>a. The kingdom is at hand (Matt. 3:2)</vt:lpstr>
      <vt:lpstr>1. Passages from Christ’s ministry</vt:lpstr>
      <vt:lpstr>PowerPoint Presentation</vt:lpstr>
      <vt:lpstr>b. Theirs is the kingdom (Matt. 5:3, 10)</vt:lpstr>
      <vt:lpstr>1. Passages from Christ’s ministry</vt:lpstr>
      <vt:lpstr>Lord’s Prayer (Matt 6:9-13)</vt:lpstr>
      <vt:lpstr>1. Passages from Christ’s ministry</vt:lpstr>
      <vt:lpstr>PowerPoint Presentation</vt:lpstr>
      <vt:lpstr>Lord’s Prayer (Matt 6:9-13)</vt:lpstr>
      <vt:lpstr>PowerPoint Presentation</vt:lpstr>
      <vt:lpstr>E.R. Craven E. R. Craven, “Excursus on the Basileia,” in Revelation of John, J. P. Lange (New York: Scribner, 1874), 95.</vt:lpstr>
      <vt:lpstr>PowerPoint Presentation</vt:lpstr>
      <vt:lpstr>Names &amp; Titles Demonstrating Satan’s Post-Fall, Earthly Authority  (Job 1:7; 2:2; Luke 4:5-8; Rom. 8:19-22)</vt:lpstr>
      <vt:lpstr>PowerPoint Presentation</vt:lpstr>
      <vt:lpstr>PowerPoint Presentation</vt:lpstr>
      <vt:lpstr>PowerPoint Presentation</vt:lpstr>
      <vt:lpstr>PowerPoint Presentation</vt:lpstr>
      <vt:lpstr>G.N.H. Peters,  Theocratic Kingdom, 1:600</vt:lpstr>
      <vt:lpstr>1. Passages from Christ’s ministry</vt:lpstr>
      <vt:lpstr>PowerPoint Presentation</vt:lpstr>
      <vt:lpstr>PowerPoint Presentation</vt:lpstr>
      <vt:lpstr>Messengers of the Kingdom In Matthew</vt:lpstr>
      <vt:lpstr>PowerPoint Presentation</vt:lpstr>
      <vt:lpstr>PowerPoint Presentation</vt:lpstr>
      <vt:lpstr>1. Passages from Christ’s ministry</vt:lpstr>
      <vt:lpstr>PowerPoint Presentation</vt:lpstr>
      <vt:lpstr>Darrell Bock Darrell Bock, “The Reign of the Lord Christ,” in Dispensationalism, Israel and the Church, ed. Craig A. Blaising and Darrell L. Bock (Grand Rapids: Zondervan, 1992), 40–41.</vt:lpstr>
      <vt:lpstr>Darrell Bock Darrell Bock, “The Reign of the Lord Christ,” in Dispensationalism, Israel and the Church, ed. Craig A. Blaising and Darrell L. Bock (Grand Rapids: Zondervan, 1992), 40–41.</vt:lpstr>
      <vt:lpstr>f. Satan Falls Like Lightning (Luke 10:18)</vt:lpstr>
      <vt:lpstr>f. Satan Falls Like Lightning (Luke 10:18)</vt:lpstr>
      <vt:lpstr>PowerPoint Presentation</vt:lpstr>
      <vt:lpstr>J. Dwight Pentecost The Words and Works of Jesus Christ: A Study of the Life of Christ (Grand Rapids: Zondervan, 1981), 297–98.</vt:lpstr>
      <vt:lpstr>John Martin “Luke,” in The Bible Knowledge Commentary, New Testament, ed. John F. Walvoord and Roy B. Zuck (Colorado Springs, CO: Chariot Victor, 1985), 233.</vt:lpstr>
      <vt:lpstr>f. Satan Falls Like Lightning (Luke 10:18)</vt:lpstr>
      <vt:lpstr>PowerPoint Presentation</vt:lpstr>
      <vt:lpstr>Names &amp; Titles Demonstrating Satan’s Post-Fall, Earthly Authority  (Job 1:7; 2:2; Luke 4:5-8; Rom. 8:19-22)</vt:lpstr>
      <vt:lpstr>f. Satan Falls Like Lightning (Luke 10:18)</vt:lpstr>
      <vt:lpstr>PowerPoint Presentation</vt:lpstr>
      <vt:lpstr>Frederick L. Godet Frederick L. Godet, A Commentary on the Gospel of St. Luke, trans. E. W. Shalders &amp; M. D. Cusin, 2 vols., vol. 2 (New York: I. K. Funk and Co., 1881), 2:24.</vt:lpstr>
      <vt:lpstr>PowerPoint Presentation</vt:lpstr>
      <vt:lpstr>1. Passages from Christ’s ministry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SLBC_042 -Kingdom_April-18-2018</dc:title>
  <dc:subject>Kingdom Series</dc:subject>
  <dc:creator>A. Woods</dc:creator>
  <dc:description>Modified by Jim McGowan</dc:description>
  <cp:lastModifiedBy>Jim McGowan</cp:lastModifiedBy>
  <cp:revision>2293</cp:revision>
  <cp:lastPrinted>2018-05-09T17:21:12Z</cp:lastPrinted>
  <dcterms:created xsi:type="dcterms:W3CDTF">2009-03-17T12:21:13Z</dcterms:created>
  <dcterms:modified xsi:type="dcterms:W3CDTF">2018-05-09T17:24:11Z</dcterms:modified>
</cp:coreProperties>
</file>